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2" d="100"/>
          <a:sy n="92" d="100"/>
        </p:scale>
        <p:origin x="-840" y="-4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6AE92CB-9B80-4B7F-99C7-CCBADD38D0AF}" type="datetimeFigureOut">
              <a:rPr lang="es-ES" smtClean="0"/>
              <a:t>11/02/2013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374303-2B82-4B9C-A452-971D422AAFCF}"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6AE92CB-9B80-4B7F-99C7-CCBADD38D0AF}" type="datetimeFigureOut">
              <a:rPr lang="es-ES" smtClean="0"/>
              <a:t>11/02/2013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374303-2B82-4B9C-A452-971D422AAFC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6AE92CB-9B80-4B7F-99C7-CCBADD38D0AF}" type="datetimeFigureOut">
              <a:rPr lang="es-ES" smtClean="0"/>
              <a:t>11/02/2013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374303-2B82-4B9C-A452-971D422AAFC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6AE92CB-9B80-4B7F-99C7-CCBADD38D0AF}" type="datetimeFigureOut">
              <a:rPr lang="es-ES" smtClean="0"/>
              <a:t>11/02/2013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374303-2B82-4B9C-A452-971D422AAFC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16AE92CB-9B80-4B7F-99C7-CCBADD38D0AF}" type="datetimeFigureOut">
              <a:rPr lang="es-ES" smtClean="0"/>
              <a:t>11/02/2013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374303-2B82-4B9C-A452-971D422AAFCF}"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6AE92CB-9B80-4B7F-99C7-CCBADD38D0AF}" type="datetimeFigureOut">
              <a:rPr lang="es-ES" smtClean="0"/>
              <a:t>11/02/2013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9374303-2B82-4B9C-A452-971D422AAFCF}"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6AE92CB-9B80-4B7F-99C7-CCBADD38D0AF}" type="datetimeFigureOut">
              <a:rPr lang="es-ES" smtClean="0"/>
              <a:t>11/02/2013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9374303-2B82-4B9C-A452-971D422AAFCF}"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6AE92CB-9B80-4B7F-99C7-CCBADD38D0AF}" type="datetimeFigureOut">
              <a:rPr lang="es-ES" smtClean="0"/>
              <a:t>11/02/2013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9374303-2B82-4B9C-A452-971D422AAFC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AE92CB-9B80-4B7F-99C7-CCBADD38D0AF}" type="datetimeFigureOut">
              <a:rPr lang="es-ES" smtClean="0"/>
              <a:t>11/02/2013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9374303-2B82-4B9C-A452-971D422AAFC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16AE92CB-9B80-4B7F-99C7-CCBADD38D0AF}" type="datetimeFigureOut">
              <a:rPr lang="es-ES" smtClean="0"/>
              <a:t>11/02/2013</a:t>
            </a:fld>
            <a:endParaRPr lang="es-E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E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9374303-2B82-4B9C-A452-971D422AAFC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6AE92CB-9B80-4B7F-99C7-CCBADD38D0AF}" type="datetimeFigureOut">
              <a:rPr lang="es-ES" smtClean="0"/>
              <a:t>11/02/2013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9374303-2B82-4B9C-A452-971D422AAFCF}"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6AE92CB-9B80-4B7F-99C7-CCBADD38D0AF}" type="datetimeFigureOut">
              <a:rPr lang="es-ES" smtClean="0"/>
              <a:t>11/02/2013</a:t>
            </a:fld>
            <a:endParaRPr lang="es-E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E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9374303-2B82-4B9C-A452-971D422AAFCF}"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imagenes.es.sftcdn.net/blog/es/2008/07/cine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6256"/>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395536" y="2130425"/>
            <a:ext cx="8280920" cy="2666727"/>
          </a:xfrm>
          <a:ln>
            <a:noFill/>
          </a:ln>
        </p:spPr>
        <p:txBody>
          <a:bodyPr>
            <a:noAutofit/>
          </a:bodyPr>
          <a:lstStyle/>
          <a:p>
            <a:r>
              <a:rPr lang="es-ES_tradnl" sz="9600" dirty="0" smtClean="0">
                <a:solidFill>
                  <a:schemeClr val="bg1"/>
                </a:solidFill>
              </a:rPr>
              <a:t>EXTENSIONES DE VIDEO</a:t>
            </a:r>
            <a:endParaRPr lang="es-ES" sz="9600" dirty="0">
              <a:solidFill>
                <a:schemeClr val="bg1"/>
              </a:solidFill>
            </a:endParaRPr>
          </a:p>
        </p:txBody>
      </p:sp>
    </p:spTree>
    <p:extLst>
      <p:ext uri="{BB962C8B-B14F-4D97-AF65-F5344CB8AC3E}">
        <p14:creationId xmlns:p14="http://schemas.microsoft.com/office/powerpoint/2010/main" val="2315830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p:txBody>
          <a:bodyPr>
            <a:noAutofit/>
          </a:bodyPr>
          <a:lstStyle/>
          <a:p>
            <a:pPr algn="ctr"/>
            <a:r>
              <a:rPr lang="es-ES" sz="7200" dirty="0" smtClean="0"/>
              <a:t>MPG</a:t>
            </a:r>
            <a:endParaRPr lang="es-ES" sz="7200" dirty="0"/>
          </a:p>
        </p:txBody>
      </p:sp>
      <p:sp>
        <p:nvSpPr>
          <p:cNvPr id="3" name="2 Marcador de contenido"/>
          <p:cNvSpPr>
            <a:spLocks noGrp="1"/>
          </p:cNvSpPr>
          <p:nvPr>
            <p:ph idx="1"/>
          </p:nvPr>
        </p:nvSpPr>
        <p:spPr>
          <a:xfrm>
            <a:off x="251520" y="1268760"/>
            <a:ext cx="8712968" cy="4525963"/>
          </a:xfrm>
        </p:spPr>
        <p:txBody>
          <a:bodyPr>
            <a:noAutofit/>
          </a:bodyPr>
          <a:lstStyle/>
          <a:p>
            <a:pPr marL="0" indent="0" fontAlgn="base">
              <a:buNone/>
            </a:pPr>
            <a:r>
              <a:rPr lang="es-MX" sz="2400" b="1" dirty="0"/>
              <a:t>MPEG </a:t>
            </a:r>
            <a:r>
              <a:rPr lang="es-MX" sz="2400" dirty="0"/>
              <a:t>son</a:t>
            </a:r>
            <a:r>
              <a:rPr lang="es-MX" sz="2400" b="1" dirty="0"/>
              <a:t> </a:t>
            </a:r>
            <a:r>
              <a:rPr lang="es-MX" sz="2400" dirty="0"/>
              <a:t>las siglas de </a:t>
            </a:r>
            <a:r>
              <a:rPr lang="es-MX" sz="2400" b="1" dirty="0" err="1"/>
              <a:t>Moving</a:t>
            </a:r>
            <a:r>
              <a:rPr lang="es-MX" sz="2400" b="1" dirty="0"/>
              <a:t> Picture </a:t>
            </a:r>
            <a:r>
              <a:rPr lang="es-MX" sz="2400" b="1" dirty="0" err="1"/>
              <a:t>Experts</a:t>
            </a:r>
            <a:r>
              <a:rPr lang="es-MX" sz="2400" b="1" dirty="0"/>
              <a:t> </a:t>
            </a:r>
            <a:r>
              <a:rPr lang="es-MX" sz="2400" b="1" dirty="0" err="1"/>
              <a:t>Group</a:t>
            </a:r>
            <a:r>
              <a:rPr lang="es-MX" sz="2400" dirty="0"/>
              <a:t> y se pronuncia m-</a:t>
            </a:r>
            <a:r>
              <a:rPr lang="es-MX" sz="2400" dirty="0" err="1"/>
              <a:t>peg</a:t>
            </a:r>
            <a:r>
              <a:rPr lang="es-MX" sz="2400" dirty="0"/>
              <a:t>. MPEG es un grupo de la ISO y la familia de estándares de compresión y de formatos de archivo de video digital desarrollados por el grupo.</a:t>
            </a:r>
          </a:p>
          <a:p>
            <a:pPr marL="0" indent="0" fontAlgn="base">
              <a:buNone/>
            </a:pPr>
            <a:r>
              <a:rPr lang="es-MX" sz="2400" dirty="0"/>
              <a:t>El MPEG produce generalmente vídeos de mejor calidad que otros formatos, como vídeo para Windows, </a:t>
            </a:r>
            <a:r>
              <a:rPr lang="es-MX" sz="2400" dirty="0" err="1"/>
              <a:t>Indeo</a:t>
            </a:r>
            <a:r>
              <a:rPr lang="es-MX" sz="2400" dirty="0"/>
              <a:t> y QuickTime.</a:t>
            </a:r>
          </a:p>
          <a:p>
            <a:pPr marL="0" indent="0" fontAlgn="base">
              <a:buNone/>
            </a:pPr>
            <a:r>
              <a:rPr lang="es-MX" sz="2400" dirty="0"/>
              <a:t>Los algoritmos del MPEG comprimen la información en pequeños paquetes que pueden ser transmitidos fácilmente y después ser descomprimidos. El MPEG alcanza su alta tasa de compresión almacenando solamente los cambios de un </a:t>
            </a:r>
            <a:r>
              <a:rPr lang="es-MX" sz="2400" dirty="0" err="1"/>
              <a:t>frame</a:t>
            </a:r>
            <a:r>
              <a:rPr lang="es-MX" sz="2400" dirty="0"/>
              <a:t> al siguiente, en vez de almacenar el </a:t>
            </a:r>
            <a:r>
              <a:rPr lang="es-MX" sz="2400" dirty="0" err="1"/>
              <a:t>frame</a:t>
            </a:r>
            <a:r>
              <a:rPr lang="es-MX" sz="2400" dirty="0"/>
              <a:t> entero. La información del video se codifica entonces usando una técnica llamada </a:t>
            </a:r>
            <a:r>
              <a:rPr lang="es-MX" sz="2400" dirty="0" err="1"/>
              <a:t>Discrete</a:t>
            </a:r>
            <a:r>
              <a:rPr lang="es-MX" sz="2400" dirty="0"/>
              <a:t> </a:t>
            </a:r>
            <a:r>
              <a:rPr lang="es-MX" sz="2400" dirty="0" err="1"/>
              <a:t>Cosine</a:t>
            </a:r>
            <a:r>
              <a:rPr lang="es-MX" sz="2400" dirty="0"/>
              <a:t> </a:t>
            </a:r>
            <a:r>
              <a:rPr lang="es-MX" sz="2400" dirty="0" err="1"/>
              <a:t>Transform</a:t>
            </a:r>
            <a:r>
              <a:rPr lang="es-MX" sz="2400" dirty="0"/>
              <a:t> (DCT).</a:t>
            </a:r>
          </a:p>
          <a:p>
            <a:pPr marL="0" indent="0">
              <a:buNone/>
            </a:pPr>
            <a:endParaRPr lang="es-ES" sz="2400" dirty="0"/>
          </a:p>
        </p:txBody>
      </p:sp>
    </p:spTree>
    <p:extLst>
      <p:ext uri="{BB962C8B-B14F-4D97-AF65-F5344CB8AC3E}">
        <p14:creationId xmlns:p14="http://schemas.microsoft.com/office/powerpoint/2010/main" val="4149994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755576" y="620688"/>
            <a:ext cx="7520940" cy="548640"/>
          </a:xfrm>
        </p:spPr>
        <p:txBody>
          <a:bodyPr>
            <a:noAutofit/>
          </a:bodyPr>
          <a:lstStyle/>
          <a:p>
            <a:pPr algn="ctr"/>
            <a:r>
              <a:rPr lang="es-ES" sz="7200" dirty="0" smtClean="0"/>
              <a:t>OGG</a:t>
            </a:r>
            <a:endParaRPr lang="es-ES" sz="7200" dirty="0"/>
          </a:p>
        </p:txBody>
      </p:sp>
      <p:sp>
        <p:nvSpPr>
          <p:cNvPr id="3" name="2 Marcador de contenido"/>
          <p:cNvSpPr>
            <a:spLocks noGrp="1"/>
          </p:cNvSpPr>
          <p:nvPr>
            <p:ph idx="1"/>
          </p:nvPr>
        </p:nvSpPr>
        <p:spPr>
          <a:xfrm>
            <a:off x="359024" y="1772816"/>
            <a:ext cx="8784976" cy="4525963"/>
          </a:xfrm>
        </p:spPr>
        <p:txBody>
          <a:bodyPr>
            <a:noAutofit/>
          </a:bodyPr>
          <a:lstStyle/>
          <a:p>
            <a:pPr marL="0" indent="0">
              <a:buNone/>
            </a:pPr>
            <a:r>
              <a:rPr lang="es-MX" sz="2400" dirty="0" err="1"/>
              <a:t>Ogg</a:t>
            </a:r>
            <a:r>
              <a:rPr lang="es-MX" sz="2400" dirty="0"/>
              <a:t> es un formato contenedor, desarrollado por la Fundación </a:t>
            </a:r>
            <a:r>
              <a:rPr lang="es-MX" sz="2400" dirty="0" err="1"/>
              <a:t>Xiph.Org</a:t>
            </a:r>
            <a:r>
              <a:rPr lang="es-MX" sz="2400" dirty="0"/>
              <a:t> y es el contenedor nativo para los </a:t>
            </a:r>
            <a:r>
              <a:rPr lang="es-MX" sz="2400" dirty="0" err="1"/>
              <a:t>códecs</a:t>
            </a:r>
            <a:r>
              <a:rPr lang="es-MX" sz="2400" dirty="0"/>
              <a:t> multimedia que también desarrolla </a:t>
            </a:r>
            <a:r>
              <a:rPr lang="es-MX" sz="2400" dirty="0" err="1"/>
              <a:t>Xiph.Org</a:t>
            </a:r>
            <a:r>
              <a:rPr lang="es-MX" sz="2400" dirty="0"/>
              <a:t>.</a:t>
            </a:r>
          </a:p>
          <a:p>
            <a:pPr marL="0" indent="0">
              <a:buNone/>
            </a:pPr>
            <a:r>
              <a:rPr lang="es-MX" sz="2400" dirty="0" smtClean="0"/>
              <a:t>El formato es libre de patentes y abierto al igual que toda la tecnología de </a:t>
            </a:r>
            <a:r>
              <a:rPr lang="es-MX" sz="2400" dirty="0" err="1" smtClean="0"/>
              <a:t>Xiph.Org</a:t>
            </a:r>
            <a:r>
              <a:rPr lang="es-MX" sz="2400" dirty="0" smtClean="0"/>
              <a:t>, diseñado para dar un alto grado de eficiencia en el "</a:t>
            </a:r>
            <a:r>
              <a:rPr lang="es-MX" sz="2400" dirty="0" err="1" smtClean="0"/>
              <a:t>streaming</a:t>
            </a:r>
            <a:r>
              <a:rPr lang="es-MX" sz="2400" dirty="0" smtClean="0"/>
              <a:t>" y la compresión de archivos.</a:t>
            </a:r>
          </a:p>
          <a:p>
            <a:pPr marL="0" indent="0">
              <a:buNone/>
            </a:pPr>
            <a:r>
              <a:rPr lang="es-MX" sz="2400" dirty="0"/>
              <a:t>Ya que su uso está libre de patentes, varios </a:t>
            </a:r>
            <a:r>
              <a:rPr lang="es-MX" sz="2400" dirty="0" err="1"/>
              <a:t>códecs</a:t>
            </a:r>
            <a:r>
              <a:rPr lang="es-MX" sz="2400" dirty="0"/>
              <a:t> de </a:t>
            </a:r>
            <a:r>
              <a:rPr lang="es-MX" sz="2400" dirty="0" err="1"/>
              <a:t>Ogg</a:t>
            </a:r>
            <a:r>
              <a:rPr lang="es-MX" sz="2400" dirty="0"/>
              <a:t> han sido incluidos en muchos reproductores multimedia (VLC, </a:t>
            </a:r>
            <a:r>
              <a:rPr lang="es-MX" sz="2400" dirty="0" err="1"/>
              <a:t>mplayer</a:t>
            </a:r>
            <a:r>
              <a:rPr lang="es-MX" sz="2400" dirty="0"/>
              <a:t>, etc.) existiendo incluso filtros para reproducir los </a:t>
            </a:r>
            <a:r>
              <a:rPr lang="es-MX" sz="2400" dirty="0" err="1"/>
              <a:t>códecs</a:t>
            </a:r>
            <a:r>
              <a:rPr lang="es-MX" sz="2400" dirty="0"/>
              <a:t> </a:t>
            </a:r>
            <a:r>
              <a:rPr lang="es-MX" sz="2400" dirty="0" err="1"/>
              <a:t>Ogg</a:t>
            </a:r>
            <a:r>
              <a:rPr lang="es-MX" sz="2400" dirty="0"/>
              <a:t> en prácticamente cualquier reproductor que soporte </a:t>
            </a:r>
            <a:r>
              <a:rPr lang="es-MX" sz="2400" dirty="0" err="1"/>
              <a:t>DirectShow</a:t>
            </a:r>
            <a:r>
              <a:rPr lang="es-MX" sz="2400" dirty="0"/>
              <a:t> (Windows Media Player, </a:t>
            </a:r>
            <a:r>
              <a:rPr lang="es-MX" sz="2400" dirty="0" err="1"/>
              <a:t>BSplayer</a:t>
            </a:r>
            <a:r>
              <a:rPr lang="es-MX" sz="2400" dirty="0"/>
              <a:t>, </a:t>
            </a:r>
            <a:r>
              <a:rPr lang="es-MX" sz="2400" dirty="0" err="1"/>
              <a:t>Winamp</a:t>
            </a:r>
            <a:r>
              <a:rPr lang="es-MX" sz="2400" dirty="0"/>
              <a:t>, etc.).</a:t>
            </a:r>
            <a:endParaRPr lang="es-ES" sz="2400" dirty="0"/>
          </a:p>
        </p:txBody>
      </p:sp>
    </p:spTree>
    <p:extLst>
      <p:ext uri="{BB962C8B-B14F-4D97-AF65-F5344CB8AC3E}">
        <p14:creationId xmlns:p14="http://schemas.microsoft.com/office/powerpoint/2010/main" val="3946630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p:txBody>
          <a:bodyPr>
            <a:noAutofit/>
          </a:bodyPr>
          <a:lstStyle/>
          <a:p>
            <a:pPr algn="ctr"/>
            <a:r>
              <a:rPr lang="es-ES" sz="7200" dirty="0" smtClean="0"/>
              <a:t>RM</a:t>
            </a:r>
            <a:endParaRPr lang="es-ES" sz="7200" dirty="0"/>
          </a:p>
        </p:txBody>
      </p:sp>
      <p:sp>
        <p:nvSpPr>
          <p:cNvPr id="3" name="2 Marcador de contenido"/>
          <p:cNvSpPr>
            <a:spLocks noGrp="1"/>
          </p:cNvSpPr>
          <p:nvPr>
            <p:ph idx="1"/>
          </p:nvPr>
        </p:nvSpPr>
        <p:spPr>
          <a:xfrm>
            <a:off x="467544" y="1484784"/>
            <a:ext cx="7520940" cy="3579849"/>
          </a:xfrm>
        </p:spPr>
        <p:txBody>
          <a:bodyPr>
            <a:normAutofit/>
          </a:bodyPr>
          <a:lstStyle/>
          <a:p>
            <a:pPr marL="0" indent="0">
              <a:buNone/>
            </a:pPr>
            <a:r>
              <a:rPr lang="es-MX" sz="2800" dirty="0" err="1"/>
              <a:t>rm</a:t>
            </a:r>
            <a:r>
              <a:rPr lang="es-MX" sz="2800" dirty="0"/>
              <a:t> es un comando de la familia de sistemas operativos Unix usada para eliminar archivos y directorios del sistema de archivos1 . Esta orden debe utilizarse con cautela, ya que puede ser muy destructiva, debido a que, al momento de ser llamada, por omisión borra los archivos sin pedir confirmación</a:t>
            </a:r>
            <a:r>
              <a:rPr lang="es-MX" sz="2800" dirty="0" smtClean="0"/>
              <a:t>.</a:t>
            </a:r>
            <a:endParaRPr lang="es-MX" sz="2800" dirty="0"/>
          </a:p>
        </p:txBody>
      </p:sp>
      <p:pic>
        <p:nvPicPr>
          <p:cNvPr id="3074" name="Picture 2" descr="http://icons.iconarchive.com/icons/harwen/pleasant/256/rm-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9434" y="4011635"/>
            <a:ext cx="2870448" cy="2870448"/>
          </a:xfrm>
          <a:prstGeom prst="rect">
            <a:avLst/>
          </a:prstGeom>
          <a:noFill/>
          <a:extLst>
            <a:ext uri="{909E8E84-426E-40DD-AFC4-6F175D3DCCD1}">
              <a14:hiddenFill xmlns:a14="http://schemas.microsoft.com/office/drawing/2010/main">
                <a:solidFill>
                  <a:srgbClr val="FFFFFF"/>
                </a:solidFill>
              </a14:hiddenFill>
            </a:ext>
          </a:extLst>
        </p:spPr>
      </p:pic>
      <p:sp>
        <p:nvSpPr>
          <p:cNvPr id="2" name="1 Rectángulo"/>
          <p:cNvSpPr/>
          <p:nvPr/>
        </p:nvSpPr>
        <p:spPr>
          <a:xfrm>
            <a:off x="467544" y="4725144"/>
            <a:ext cx="4572000" cy="1384995"/>
          </a:xfrm>
          <a:prstGeom prst="rect">
            <a:avLst/>
          </a:prstGeom>
        </p:spPr>
        <p:txBody>
          <a:bodyPr>
            <a:spAutoFit/>
          </a:bodyPr>
          <a:lstStyle/>
          <a:p>
            <a:r>
              <a:rPr lang="es-MX" sz="2800" b="1" dirty="0"/>
              <a:t>Proviene de la palabra </a:t>
            </a:r>
            <a:r>
              <a:rPr lang="es-MX" sz="2800" b="1" dirty="0" err="1"/>
              <a:t>remove</a:t>
            </a:r>
            <a:r>
              <a:rPr lang="es-MX" sz="2800" b="1" dirty="0"/>
              <a:t> que significa "borrar" en inglés.</a:t>
            </a:r>
            <a:endParaRPr lang="es-ES" sz="2800" b="1" dirty="0"/>
          </a:p>
        </p:txBody>
      </p:sp>
    </p:spTree>
    <p:extLst>
      <p:ext uri="{BB962C8B-B14F-4D97-AF65-F5344CB8AC3E}">
        <p14:creationId xmlns:p14="http://schemas.microsoft.com/office/powerpoint/2010/main" val="2289120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899592" y="764704"/>
            <a:ext cx="7520940" cy="548640"/>
          </a:xfrm>
        </p:spPr>
        <p:txBody>
          <a:bodyPr>
            <a:noAutofit/>
          </a:bodyPr>
          <a:lstStyle/>
          <a:p>
            <a:pPr algn="ctr"/>
            <a:r>
              <a:rPr lang="es-ES" sz="7200" dirty="0" smtClean="0"/>
              <a:t>VOB</a:t>
            </a:r>
            <a:endParaRPr lang="es-ES" sz="7200" dirty="0"/>
          </a:p>
        </p:txBody>
      </p:sp>
      <p:sp>
        <p:nvSpPr>
          <p:cNvPr id="3" name="2 Marcador de contenido"/>
          <p:cNvSpPr>
            <a:spLocks noGrp="1"/>
          </p:cNvSpPr>
          <p:nvPr>
            <p:ph idx="1"/>
          </p:nvPr>
        </p:nvSpPr>
        <p:spPr>
          <a:xfrm>
            <a:off x="755576" y="2060848"/>
            <a:ext cx="7520940" cy="3579849"/>
          </a:xfrm>
        </p:spPr>
        <p:txBody>
          <a:bodyPr>
            <a:noAutofit/>
          </a:bodyPr>
          <a:lstStyle/>
          <a:p>
            <a:pPr marL="0" indent="0">
              <a:buNone/>
            </a:pPr>
            <a:r>
              <a:rPr lang="es-MX" sz="2400" dirty="0"/>
              <a:t>VOB (DVD-Video </a:t>
            </a:r>
            <a:r>
              <a:rPr lang="es-MX" sz="2400" dirty="0" err="1"/>
              <a:t>Object</a:t>
            </a:r>
            <a:r>
              <a:rPr lang="es-MX" sz="2400" dirty="0"/>
              <a:t> o </a:t>
            </a:r>
            <a:r>
              <a:rPr lang="es-MX" sz="2400" dirty="0" err="1"/>
              <a:t>Versioned</a:t>
            </a:r>
            <a:r>
              <a:rPr lang="es-MX" sz="2400" dirty="0"/>
              <a:t> </a:t>
            </a:r>
            <a:r>
              <a:rPr lang="es-MX" sz="2400" dirty="0" err="1"/>
              <a:t>Object</a:t>
            </a:r>
            <a:r>
              <a:rPr lang="es-MX" sz="2400" dirty="0"/>
              <a:t> Base) es un tipo de fichero contenido en los DVD-Video. Incluye el video, audio, subtítulos y menús en forma de </a:t>
            </a:r>
            <a:r>
              <a:rPr lang="es-MX" sz="2400" dirty="0" err="1"/>
              <a:t>stream</a:t>
            </a:r>
            <a:r>
              <a:rPr lang="es-MX" sz="2400" dirty="0"/>
              <a:t>.</a:t>
            </a:r>
          </a:p>
          <a:p>
            <a:pPr marL="0" indent="0">
              <a:buNone/>
            </a:pPr>
            <a:r>
              <a:rPr lang="es-MX" sz="2400" dirty="0"/>
              <a:t>Los ficheros VOB están codificados normalmente siguiendo el estándar MPEG-2. Si cambiamos la extensión de .</a:t>
            </a:r>
            <a:r>
              <a:rPr lang="es-MX" sz="2400" dirty="0" err="1"/>
              <a:t>vob</a:t>
            </a:r>
            <a:r>
              <a:rPr lang="es-MX" sz="2400" dirty="0"/>
              <a:t> a .</a:t>
            </a:r>
            <a:r>
              <a:rPr lang="es-MX" sz="2400" dirty="0" err="1"/>
              <a:t>mpg</a:t>
            </a:r>
            <a:r>
              <a:rPr lang="es-MX" sz="2400" dirty="0"/>
              <a:t> o .</a:t>
            </a:r>
            <a:r>
              <a:rPr lang="es-MX" sz="2400" dirty="0" err="1"/>
              <a:t>mpeg</a:t>
            </a:r>
            <a:r>
              <a:rPr lang="es-MX" sz="2400" dirty="0"/>
              <a:t>, el fichero es legible y continúa teniendo toda la información, aunque algunos visualizadores no soportan las pistas de subtítulos.</a:t>
            </a:r>
          </a:p>
          <a:p>
            <a:pPr marL="0" indent="0">
              <a:buNone/>
            </a:pPr>
            <a:r>
              <a:rPr lang="es-MX" sz="2400" dirty="0"/>
              <a:t>Para grabar los ficheros VOB en un disco DVD±R, son necesarios además otros ficheros DVD-Video, por ejemplo los IFO y BUP.</a:t>
            </a:r>
            <a:endParaRPr lang="es-ES" sz="2400" dirty="0"/>
          </a:p>
        </p:txBody>
      </p:sp>
    </p:spTree>
    <p:extLst>
      <p:ext uri="{BB962C8B-B14F-4D97-AF65-F5344CB8AC3E}">
        <p14:creationId xmlns:p14="http://schemas.microsoft.com/office/powerpoint/2010/main" val="1134058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p:txBody>
          <a:bodyPr>
            <a:noAutofit/>
          </a:bodyPr>
          <a:lstStyle/>
          <a:p>
            <a:pPr algn="ctr"/>
            <a:r>
              <a:rPr lang="es-ES" sz="7200" dirty="0" smtClean="0"/>
              <a:t>WMV</a:t>
            </a:r>
            <a:endParaRPr lang="es-ES" sz="7200" dirty="0"/>
          </a:p>
        </p:txBody>
      </p:sp>
      <p:sp>
        <p:nvSpPr>
          <p:cNvPr id="3" name="2 Marcador de contenido"/>
          <p:cNvSpPr>
            <a:spLocks noGrp="1"/>
          </p:cNvSpPr>
          <p:nvPr>
            <p:ph idx="1"/>
          </p:nvPr>
        </p:nvSpPr>
        <p:spPr>
          <a:xfrm>
            <a:off x="179512" y="1340768"/>
            <a:ext cx="8784976" cy="4525963"/>
          </a:xfrm>
        </p:spPr>
        <p:txBody>
          <a:bodyPr>
            <a:noAutofit/>
          </a:bodyPr>
          <a:lstStyle/>
          <a:p>
            <a:pPr marL="0" indent="0">
              <a:buNone/>
            </a:pPr>
            <a:r>
              <a:rPr lang="es-MX" sz="2200" dirty="0"/>
              <a:t>Windows Media Video (WMV) es un nombre genérico que se da al conjunto de algoritmos de compresión ubicados en el set propietario de tecnologías de vídeo desarrolladas por Microsoft, que forma parte del </a:t>
            </a:r>
            <a:r>
              <a:rPr lang="es-MX" sz="2200" dirty="0" err="1"/>
              <a:t>framework</a:t>
            </a:r>
            <a:r>
              <a:rPr lang="es-MX" sz="2200" dirty="0"/>
              <a:t> Windows Media.</a:t>
            </a:r>
          </a:p>
          <a:p>
            <a:pPr marL="0" indent="0">
              <a:buNone/>
            </a:pPr>
            <a:r>
              <a:rPr lang="es-MX" sz="2200" dirty="0" smtClean="0"/>
              <a:t>El </a:t>
            </a:r>
            <a:r>
              <a:rPr lang="es-MX" sz="2200" dirty="0"/>
              <a:t>formato WMV es reproducido por una amplia gama de reproductores, como </a:t>
            </a:r>
            <a:r>
              <a:rPr lang="es-MX" sz="2200" dirty="0" err="1"/>
              <a:t>BS.Player</a:t>
            </a:r>
            <a:r>
              <a:rPr lang="es-MX" sz="2200" dirty="0"/>
              <a:t>, </a:t>
            </a:r>
            <a:r>
              <a:rPr lang="es-MX" sz="2200" dirty="0" err="1"/>
              <a:t>MPlayer</a:t>
            </a:r>
            <a:r>
              <a:rPr lang="es-MX" sz="2200" dirty="0"/>
              <a:t> o Windows Media Player, el último sólo disponible en plataformas Windows y Macintosh (sin compatibilidad completa). En el caso de reproductores ajenos a Microsoft, como por ejemplo el citado </a:t>
            </a:r>
            <a:r>
              <a:rPr lang="es-MX" sz="2200" dirty="0" err="1"/>
              <a:t>MPlayer</a:t>
            </a:r>
            <a:r>
              <a:rPr lang="es-MX" sz="2200" dirty="0"/>
              <a:t>, es frecuente utilizar una implementación alternativa de los formatos, como por ejemplo la de </a:t>
            </a:r>
            <a:r>
              <a:rPr lang="es-MX" sz="2200" dirty="0" err="1"/>
              <a:t>FFmpeg</a:t>
            </a:r>
            <a:r>
              <a:rPr lang="es-MX" sz="2200" dirty="0"/>
              <a:t>.</a:t>
            </a:r>
          </a:p>
          <a:p>
            <a:pPr marL="0" indent="0">
              <a:buNone/>
            </a:pPr>
            <a:r>
              <a:rPr lang="es-MX" sz="2200" dirty="0"/>
              <a:t>El vídeo WMV se empaqueta normalmente en algún contenedor multimedia, como pueden ser AVI o ASF. Los ficheros resultantes reciben la extensión .</a:t>
            </a:r>
            <a:r>
              <a:rPr lang="es-MX" sz="2200" dirty="0" err="1"/>
              <a:t>avi</a:t>
            </a:r>
            <a:r>
              <a:rPr lang="es-MX" sz="2200" dirty="0"/>
              <a:t> si el contenedor es de este tipo, .</a:t>
            </a:r>
            <a:r>
              <a:rPr lang="es-MX" sz="2200" dirty="0" err="1"/>
              <a:t>wmv</a:t>
            </a:r>
            <a:r>
              <a:rPr lang="es-MX" sz="2200" dirty="0"/>
              <a:t> si es un fichero de sólo video (.</a:t>
            </a:r>
            <a:r>
              <a:rPr lang="es-MX" sz="2200" dirty="0" err="1"/>
              <a:t>wma</a:t>
            </a:r>
            <a:r>
              <a:rPr lang="es-MX" sz="2200" dirty="0"/>
              <a:t> sería el equivalente para sonido) o .</a:t>
            </a:r>
            <a:r>
              <a:rPr lang="es-MX" sz="2200" dirty="0" err="1"/>
              <a:t>asf</a:t>
            </a:r>
            <a:r>
              <a:rPr lang="es-MX" sz="2200" dirty="0"/>
              <a:t> si se trata de un contenedor ASF, con contenido de audio y vídeo</a:t>
            </a:r>
            <a:r>
              <a:rPr lang="es-MX" sz="2200" dirty="0" smtClean="0"/>
              <a:t>.</a:t>
            </a:r>
            <a:endParaRPr lang="es-MX" sz="2200" dirty="0"/>
          </a:p>
        </p:txBody>
      </p:sp>
    </p:spTree>
    <p:extLst>
      <p:ext uri="{BB962C8B-B14F-4D97-AF65-F5344CB8AC3E}">
        <p14:creationId xmlns:p14="http://schemas.microsoft.com/office/powerpoint/2010/main" val="25827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988840"/>
            <a:ext cx="8229600" cy="4525963"/>
          </a:xfrm>
        </p:spPr>
        <p:txBody>
          <a:bodyPr>
            <a:normAutofit/>
          </a:bodyPr>
          <a:lstStyle/>
          <a:p>
            <a:pPr marL="0" indent="0">
              <a:buNone/>
            </a:pPr>
            <a:endParaRPr lang="es-ES" sz="2800" i="1" dirty="0" smtClean="0"/>
          </a:p>
          <a:p>
            <a:pPr marL="0" indent="0">
              <a:buNone/>
            </a:pPr>
            <a:r>
              <a:rPr lang="es-ES" sz="2800" dirty="0" smtClean="0"/>
              <a:t>Formato contenedor de multimedia definido por </a:t>
            </a:r>
            <a:r>
              <a:rPr lang="es-ES" sz="2800" dirty="0" err="1" smtClean="0"/>
              <a:t>Third</a:t>
            </a:r>
            <a:r>
              <a:rPr lang="es-ES" sz="2800" dirty="0" smtClean="0"/>
              <a:t> </a:t>
            </a:r>
            <a:r>
              <a:rPr lang="es-ES" sz="2800" dirty="0" err="1" smtClean="0"/>
              <a:t>Generation</a:t>
            </a:r>
            <a:r>
              <a:rPr lang="es-ES" sz="2800" dirty="0" smtClean="0"/>
              <a:t> </a:t>
            </a:r>
            <a:r>
              <a:rPr lang="es-ES" sz="2800" dirty="0" err="1" smtClean="0"/>
              <a:t>Partnership</a:t>
            </a:r>
            <a:r>
              <a:rPr lang="es-ES" sz="2800" dirty="0" smtClean="0"/>
              <a:t> Project (3GPP).</a:t>
            </a:r>
          </a:p>
          <a:p>
            <a:pPr marL="0" indent="0">
              <a:buNone/>
            </a:pPr>
            <a:r>
              <a:rPr lang="es-ES" sz="2800" dirty="0"/>
              <a:t>S</a:t>
            </a:r>
            <a:r>
              <a:rPr lang="es-ES" sz="2800" dirty="0" smtClean="0"/>
              <a:t>e usa en teléfonos celulares de tercera generación (3G).</a:t>
            </a:r>
          </a:p>
          <a:p>
            <a:pPr marL="0" indent="0">
              <a:buNone/>
            </a:pPr>
            <a:r>
              <a:rPr lang="es-ES" sz="2800" dirty="0" smtClean="0"/>
              <a:t>Los archivos en este formato suelen tener la extensión ".3gp" o ".3g2".</a:t>
            </a:r>
          </a:p>
          <a:p>
            <a:pPr marL="0" indent="0">
              <a:buNone/>
            </a:pPr>
            <a:r>
              <a:rPr lang="es-ES" sz="2800" dirty="0" smtClean="0"/>
              <a:t>3GP es una versión simplificada del formato MPEG-4 </a:t>
            </a:r>
            <a:r>
              <a:rPr lang="es-ES" sz="2800" dirty="0" err="1" smtClean="0"/>
              <a:t>Part</a:t>
            </a:r>
            <a:r>
              <a:rPr lang="es-ES" sz="2800" dirty="0" smtClean="0"/>
              <a:t> 14 (MP4).</a:t>
            </a:r>
            <a:endParaRPr lang="es-ES" sz="2800" dirty="0"/>
          </a:p>
        </p:txBody>
      </p:sp>
      <p:pic>
        <p:nvPicPr>
          <p:cNvPr id="6146" name="Picture 2" descr="http://www.nliten.me/wp-content/uploads/2010/09/3gp-logo-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540087"/>
            <a:ext cx="3652614" cy="1580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46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7200" dirty="0" smtClean="0"/>
              <a:t> AVI</a:t>
            </a:r>
            <a:endParaRPr lang="es-ES" sz="7200" dirty="0"/>
          </a:p>
        </p:txBody>
      </p:sp>
      <p:sp>
        <p:nvSpPr>
          <p:cNvPr id="3" name="2 Marcador de contenido"/>
          <p:cNvSpPr>
            <a:spLocks noGrp="1"/>
          </p:cNvSpPr>
          <p:nvPr>
            <p:ph idx="1"/>
          </p:nvPr>
        </p:nvSpPr>
        <p:spPr>
          <a:xfrm>
            <a:off x="467544" y="1844824"/>
            <a:ext cx="8229600" cy="4525963"/>
          </a:xfrm>
        </p:spPr>
        <p:txBody>
          <a:bodyPr>
            <a:normAutofit/>
          </a:bodyPr>
          <a:lstStyle/>
          <a:p>
            <a:pPr marL="0" indent="0">
              <a:buNone/>
            </a:pPr>
            <a:r>
              <a:rPr lang="es-ES" sz="2800" dirty="0" smtClean="0"/>
              <a:t>Significa Audio Video </a:t>
            </a:r>
            <a:r>
              <a:rPr lang="es-ES" sz="2800" dirty="0" err="1" smtClean="0"/>
              <a:t>Interleave</a:t>
            </a:r>
            <a:r>
              <a:rPr lang="es-ES" sz="2800" dirty="0" smtClean="0"/>
              <a:t> por sus siglas en inglés; es un formato contenedor de audio y video lanzado por Microsoft en 1992.</a:t>
            </a:r>
          </a:p>
          <a:p>
            <a:pPr marL="0" indent="0">
              <a:buNone/>
            </a:pPr>
            <a:r>
              <a:rPr lang="es-ES" sz="2800" dirty="0" smtClean="0"/>
              <a:t>El formato AVI permite almacenar simultáneamente un flujo de datos de video y varios flujos de audio. El audio y el video contenidos en el AVI pueden estar en cualquier formato (AC3/</a:t>
            </a:r>
            <a:r>
              <a:rPr lang="es-ES" sz="2800" dirty="0" err="1" smtClean="0"/>
              <a:t>DivX</a:t>
            </a:r>
            <a:r>
              <a:rPr lang="es-ES" sz="2800" dirty="0" smtClean="0"/>
              <a:t>, u MP3/</a:t>
            </a:r>
            <a:r>
              <a:rPr lang="es-ES" sz="2800" dirty="0" err="1" smtClean="0"/>
              <a:t>Xvid</a:t>
            </a:r>
            <a:r>
              <a:rPr lang="es-ES" sz="2800" dirty="0" smtClean="0"/>
              <a:t>, entre otros). Por eso se le considera un formato contenedor.</a:t>
            </a:r>
            <a:endParaRPr lang="es-ES" sz="2800" dirty="0"/>
          </a:p>
        </p:txBody>
      </p:sp>
    </p:spTree>
    <p:extLst>
      <p:ext uri="{BB962C8B-B14F-4D97-AF65-F5344CB8AC3E}">
        <p14:creationId xmlns:p14="http://schemas.microsoft.com/office/powerpoint/2010/main" val="3359185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http://3.bp.blogspot.com/-YhRidBuOIFQ/UKaQ07fXCQI/AAAAAAAACYU/cHlbk5mCVlM/s1600/div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493992"/>
            <a:ext cx="4572000" cy="3171826"/>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a:xfrm>
            <a:off x="251520" y="1412776"/>
            <a:ext cx="8229600" cy="4781128"/>
          </a:xfrm>
        </p:spPr>
        <p:txBody>
          <a:bodyPr>
            <a:noAutofit/>
          </a:bodyPr>
          <a:lstStyle/>
          <a:p>
            <a:pPr marL="0" indent="0">
              <a:buNone/>
            </a:pPr>
            <a:endParaRPr lang="es-ES" sz="2800" dirty="0" smtClean="0"/>
          </a:p>
          <a:p>
            <a:pPr marL="0" indent="0">
              <a:buNone/>
            </a:pPr>
            <a:r>
              <a:rPr lang="es-ES" sz="2800" dirty="0" smtClean="0"/>
              <a:t>Es un códec de video comprimido basado en el estándar MPEG-4 Parte 2.</a:t>
            </a:r>
          </a:p>
          <a:p>
            <a:pPr marL="0" indent="0">
              <a:buNone/>
            </a:pPr>
            <a:r>
              <a:rPr lang="es-ES" sz="2800" dirty="0" smtClean="0"/>
              <a:t>Al principio se desarrolló para la transferencia de video por internet, pero sus archivos eran demasiado pesados, y existían mejores formatos para esto como el WMV de Microsoft, el </a:t>
            </a:r>
            <a:r>
              <a:rPr lang="es-ES" sz="2800" dirty="0" err="1" smtClean="0"/>
              <a:t>Quicktime</a:t>
            </a:r>
            <a:r>
              <a:rPr lang="es-ES" sz="2800" dirty="0" smtClean="0"/>
              <a:t> de Apple y el </a:t>
            </a:r>
            <a:r>
              <a:rPr lang="es-ES" sz="2800" dirty="0" err="1" smtClean="0"/>
              <a:t>RealVideo</a:t>
            </a:r>
            <a:r>
              <a:rPr lang="es-ES" sz="2800" dirty="0" smtClean="0"/>
              <a:t> de </a:t>
            </a:r>
            <a:r>
              <a:rPr lang="es-ES" sz="2800" dirty="0" err="1" smtClean="0"/>
              <a:t>RealNetworks</a:t>
            </a:r>
            <a:r>
              <a:rPr lang="es-ES" sz="2800" dirty="0" smtClean="0"/>
              <a:t>.</a:t>
            </a:r>
          </a:p>
          <a:p>
            <a:pPr marL="0" indent="0">
              <a:buNone/>
            </a:pPr>
            <a:r>
              <a:rPr lang="es-ES" sz="2800" dirty="0" smtClean="0"/>
              <a:t>Este formato permite una compresión importante y de gran calidad para los videos digitales.</a:t>
            </a:r>
          </a:p>
          <a:p>
            <a:pPr marL="0" indent="0">
              <a:buNone/>
            </a:pPr>
            <a:endParaRPr lang="es-ES" sz="2800" dirty="0"/>
          </a:p>
        </p:txBody>
      </p:sp>
    </p:spTree>
    <p:extLst>
      <p:ext uri="{BB962C8B-B14F-4D97-AF65-F5344CB8AC3E}">
        <p14:creationId xmlns:p14="http://schemas.microsoft.com/office/powerpoint/2010/main" val="2666579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p:txBody>
          <a:bodyPr>
            <a:noAutofit/>
          </a:bodyPr>
          <a:lstStyle/>
          <a:p>
            <a:pPr algn="ctr"/>
            <a:r>
              <a:rPr lang="es-ES" sz="7200" dirty="0" smtClean="0"/>
              <a:t>FLV</a:t>
            </a:r>
            <a:endParaRPr lang="es-ES" sz="7200" dirty="0"/>
          </a:p>
        </p:txBody>
      </p:sp>
      <p:sp>
        <p:nvSpPr>
          <p:cNvPr id="3" name="2 Marcador de contenido"/>
          <p:cNvSpPr>
            <a:spLocks noGrp="1"/>
          </p:cNvSpPr>
          <p:nvPr>
            <p:ph idx="1"/>
          </p:nvPr>
        </p:nvSpPr>
        <p:spPr>
          <a:xfrm>
            <a:off x="323528" y="1484784"/>
            <a:ext cx="8507288" cy="4525963"/>
          </a:xfrm>
        </p:spPr>
        <p:txBody>
          <a:bodyPr>
            <a:noAutofit/>
          </a:bodyPr>
          <a:lstStyle/>
          <a:p>
            <a:pPr marL="0" indent="0">
              <a:buNone/>
            </a:pPr>
            <a:r>
              <a:rPr lang="es-ES" sz="2400" dirty="0" smtClean="0"/>
              <a:t>Significa Flash Video; es un formato y extensión de archivo que es utilizado para transmitir video por internet empleando el reproductor Adobe Flash Player (antiguamente Macromedia Flash Player). Los FLV pueden estar integrados también dentro de los archivos SWF.</a:t>
            </a:r>
          </a:p>
          <a:p>
            <a:pPr marL="0" indent="0">
              <a:buNone/>
            </a:pPr>
            <a:r>
              <a:rPr lang="es-ES" sz="2400" dirty="0" smtClean="0"/>
              <a:t>FLV o Flash Video puede ser visto en la mayoría de los sistemas operativos, pues casi todos incluyen el reproductor Adobe Flash Player o el </a:t>
            </a:r>
            <a:r>
              <a:rPr lang="es-ES" sz="2400" dirty="0" err="1" smtClean="0"/>
              <a:t>plugin</a:t>
            </a:r>
            <a:r>
              <a:rPr lang="es-ES" sz="2400" dirty="0" smtClean="0"/>
              <a:t> para el navegador, u otros programas de terceros como </a:t>
            </a:r>
            <a:r>
              <a:rPr lang="es-ES" sz="2400" dirty="0" err="1" smtClean="0"/>
              <a:t>MPlayer</a:t>
            </a:r>
            <a:r>
              <a:rPr lang="es-ES" sz="2400" dirty="0" smtClean="0"/>
              <a:t>, VLC, etc.</a:t>
            </a:r>
          </a:p>
          <a:p>
            <a:pPr marL="0" indent="0">
              <a:buNone/>
            </a:pPr>
            <a:endParaRPr lang="es-ES" sz="2400" dirty="0" smtClean="0"/>
          </a:p>
          <a:p>
            <a:pPr marL="0" indent="0">
              <a:buNone/>
            </a:pPr>
            <a:r>
              <a:rPr lang="es-ES" sz="2400" dirty="0" smtClean="0"/>
              <a:t>Sitios web como YouTube, Google Video, Yahoo! Video, y MySpace, entre otros, emplean el formato FLV para mostrar videos.</a:t>
            </a:r>
          </a:p>
          <a:p>
            <a:pPr marL="0" indent="0">
              <a:buNone/>
            </a:pPr>
            <a:endParaRPr lang="es-ES" sz="2400" dirty="0"/>
          </a:p>
        </p:txBody>
      </p:sp>
    </p:spTree>
    <p:extLst>
      <p:ext uri="{BB962C8B-B14F-4D97-AF65-F5344CB8AC3E}">
        <p14:creationId xmlns:p14="http://schemas.microsoft.com/office/powerpoint/2010/main" val="1931013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827584" y="620688"/>
            <a:ext cx="7520940" cy="548640"/>
          </a:xfrm>
        </p:spPr>
        <p:txBody>
          <a:bodyPr>
            <a:noAutofit/>
          </a:bodyPr>
          <a:lstStyle/>
          <a:p>
            <a:pPr algn="ctr"/>
            <a:r>
              <a:rPr lang="es-ES" sz="7200" dirty="0" smtClean="0"/>
              <a:t>M4V</a:t>
            </a:r>
            <a:endParaRPr lang="es-ES" sz="7200" dirty="0"/>
          </a:p>
        </p:txBody>
      </p:sp>
      <p:sp>
        <p:nvSpPr>
          <p:cNvPr id="3" name="2 Marcador de contenido"/>
          <p:cNvSpPr>
            <a:spLocks noGrp="1"/>
          </p:cNvSpPr>
          <p:nvPr>
            <p:ph idx="1"/>
          </p:nvPr>
        </p:nvSpPr>
        <p:spPr>
          <a:xfrm>
            <a:off x="827584" y="1844824"/>
            <a:ext cx="7520940" cy="3579849"/>
          </a:xfrm>
        </p:spPr>
        <p:txBody>
          <a:bodyPr>
            <a:noAutofit/>
          </a:bodyPr>
          <a:lstStyle/>
          <a:p>
            <a:pPr marL="0" indent="0">
              <a:buNone/>
            </a:pPr>
            <a:r>
              <a:rPr lang="es-ES" sz="2800" dirty="0"/>
              <a:t>E</a:t>
            </a:r>
            <a:r>
              <a:rPr lang="es-ES" sz="2800" dirty="0" smtClean="0"/>
              <a:t>s un formato de archivo de vídeo desarrollado por Apple y está muy cerca del MP4 formato.</a:t>
            </a:r>
          </a:p>
          <a:p>
            <a:pPr marL="0" indent="0">
              <a:buNone/>
            </a:pPr>
            <a:r>
              <a:rPr lang="es-ES" sz="2800" dirty="0" smtClean="0"/>
              <a:t>Apple utiliza los archivos de M4V para codificar series de televisión, películas y videos musicales en la tienda iTunes </a:t>
            </a:r>
            <a:r>
              <a:rPr lang="es-ES" sz="2800" dirty="0" err="1" smtClean="0"/>
              <a:t>Store</a:t>
            </a:r>
            <a:r>
              <a:rPr lang="es-ES" sz="2800" dirty="0" smtClean="0"/>
              <a:t> . Además de iTunes de Apple y Apple QuickTime Player, M4V archivos también se pueden abrir con Media Player </a:t>
            </a:r>
            <a:r>
              <a:rPr lang="es-ES" sz="2800" dirty="0" err="1" smtClean="0"/>
              <a:t>Classic</a:t>
            </a:r>
            <a:r>
              <a:rPr lang="es-ES" sz="2800" dirty="0" smtClean="0"/>
              <a:t> , RealPlayer , VLC Media Player , </a:t>
            </a:r>
            <a:r>
              <a:rPr lang="es-ES" sz="2800" dirty="0" err="1" smtClean="0"/>
              <a:t>MPlayer</a:t>
            </a:r>
            <a:r>
              <a:rPr lang="es-ES" sz="2800" dirty="0" smtClean="0"/>
              <a:t> , </a:t>
            </a:r>
            <a:r>
              <a:rPr lang="es-ES" sz="2800" dirty="0" err="1" smtClean="0"/>
              <a:t>DivX</a:t>
            </a:r>
            <a:r>
              <a:rPr lang="es-ES" sz="2800" dirty="0" smtClean="0"/>
              <a:t> Plus Player y Nero </a:t>
            </a:r>
            <a:r>
              <a:rPr lang="es-ES" sz="2800" dirty="0" err="1" smtClean="0"/>
              <a:t>Showtime</a:t>
            </a:r>
            <a:r>
              <a:rPr lang="es-ES" sz="2800" dirty="0" smtClean="0"/>
              <a:t> (incluido con Nero Multimedia Suite).</a:t>
            </a:r>
            <a:endParaRPr lang="es-ES" sz="2800" dirty="0"/>
          </a:p>
        </p:txBody>
      </p:sp>
    </p:spTree>
    <p:extLst>
      <p:ext uri="{BB962C8B-B14F-4D97-AF65-F5344CB8AC3E}">
        <p14:creationId xmlns:p14="http://schemas.microsoft.com/office/powerpoint/2010/main" val="348704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www.matroska.org/files/images/logo_25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2852936"/>
            <a:ext cx="2654424" cy="2654424"/>
          </a:xfrm>
          <a:prstGeom prst="rect">
            <a:avLst/>
          </a:prstGeom>
          <a:noFill/>
          <a:extLst>
            <a:ext uri="{909E8E84-426E-40DD-AFC4-6F175D3DCCD1}">
              <a14:hiddenFill xmlns:a14="http://schemas.microsoft.com/office/drawing/2010/main">
                <a:solidFill>
                  <a:srgbClr val="FFFFFF"/>
                </a:solidFill>
              </a14:hiddenFill>
            </a:ext>
          </a:extLst>
        </p:spPr>
      </p:pic>
      <p:sp>
        <p:nvSpPr>
          <p:cNvPr id="4" name="1 Título"/>
          <p:cNvSpPr>
            <a:spLocks noGrp="1"/>
          </p:cNvSpPr>
          <p:nvPr>
            <p:ph type="title"/>
          </p:nvPr>
        </p:nvSpPr>
        <p:spPr/>
        <p:txBody>
          <a:bodyPr>
            <a:noAutofit/>
          </a:bodyPr>
          <a:lstStyle/>
          <a:p>
            <a:r>
              <a:rPr lang="es-ES" sz="7200" dirty="0" smtClean="0"/>
              <a:t>MKV</a:t>
            </a:r>
            <a:endParaRPr lang="es-ES" sz="7200" dirty="0"/>
          </a:p>
        </p:txBody>
      </p:sp>
      <p:sp>
        <p:nvSpPr>
          <p:cNvPr id="3" name="2 Marcador de contenido"/>
          <p:cNvSpPr>
            <a:spLocks noGrp="1"/>
          </p:cNvSpPr>
          <p:nvPr>
            <p:ph idx="1"/>
          </p:nvPr>
        </p:nvSpPr>
        <p:spPr>
          <a:xfrm>
            <a:off x="323528" y="1340768"/>
            <a:ext cx="6851104" cy="5256584"/>
          </a:xfrm>
        </p:spPr>
        <p:txBody>
          <a:bodyPr>
            <a:normAutofit/>
          </a:bodyPr>
          <a:lstStyle/>
          <a:p>
            <a:pPr marL="0" indent="0">
              <a:buNone/>
            </a:pPr>
            <a:r>
              <a:rPr lang="es-MX" dirty="0" err="1"/>
              <a:t>Matroska</a:t>
            </a:r>
            <a:r>
              <a:rPr lang="es-MX" dirty="0"/>
              <a:t> es un formato contenedor estándar abierto, un archivo informático que puede contener un número ilimitado de vídeo, audio, imagen o pistas de subtítulos dentro de un solo archivo</a:t>
            </a:r>
            <a:r>
              <a:rPr lang="es-MX" dirty="0" smtClean="0"/>
              <a:t>. </a:t>
            </a:r>
            <a:r>
              <a:rPr lang="es-MX" dirty="0"/>
              <a:t>Su intención es la de servir como un formato universal para el almacenamiento de contenidos audiovisuales comunes, como películas o </a:t>
            </a:r>
            <a:r>
              <a:rPr lang="es-MX" dirty="0" smtClean="0"/>
              <a:t>p</a:t>
            </a:r>
            <a:r>
              <a:rPr lang="es-MX" dirty="0"/>
              <a:t>rogramas de televisión. </a:t>
            </a:r>
            <a:endParaRPr lang="es-MX" dirty="0" smtClean="0"/>
          </a:p>
          <a:p>
            <a:pPr marL="0" indent="0">
              <a:buNone/>
            </a:pPr>
            <a:r>
              <a:rPr lang="es-MX" dirty="0"/>
              <a:t>La denominación </a:t>
            </a:r>
            <a:r>
              <a:rPr lang="es-MX" dirty="0" err="1"/>
              <a:t>Matroska</a:t>
            </a:r>
            <a:r>
              <a:rPr lang="es-MX" dirty="0"/>
              <a:t> está inspirada en el concepto de muñeca rusa o </a:t>
            </a:r>
            <a:r>
              <a:rPr lang="es-MX" dirty="0" err="1"/>
              <a:t>matrioska</a:t>
            </a:r>
            <a:r>
              <a:rPr lang="es-MX" dirty="0"/>
              <a:t>, que son las muñecas tradicionales rusas huecas por dentro que en su interior albergan más muñecas</a:t>
            </a:r>
            <a:r>
              <a:rPr lang="es-MX" dirty="0" smtClean="0"/>
              <a:t>.</a:t>
            </a:r>
            <a:endParaRPr lang="es-ES" dirty="0"/>
          </a:p>
        </p:txBody>
      </p:sp>
    </p:spTree>
    <p:extLst>
      <p:ext uri="{BB962C8B-B14F-4D97-AF65-F5344CB8AC3E}">
        <p14:creationId xmlns:p14="http://schemas.microsoft.com/office/powerpoint/2010/main" val="2619626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827584" y="548680"/>
            <a:ext cx="7520940" cy="548640"/>
          </a:xfrm>
        </p:spPr>
        <p:txBody>
          <a:bodyPr>
            <a:noAutofit/>
          </a:bodyPr>
          <a:lstStyle/>
          <a:p>
            <a:pPr algn="ctr"/>
            <a:r>
              <a:rPr lang="es-ES" sz="7200" dirty="0" smtClean="0"/>
              <a:t>MOV</a:t>
            </a:r>
            <a:endParaRPr lang="es-ES" sz="7200" dirty="0"/>
          </a:p>
        </p:txBody>
      </p:sp>
      <p:sp>
        <p:nvSpPr>
          <p:cNvPr id="3" name="2 Marcador de contenido"/>
          <p:cNvSpPr>
            <a:spLocks noGrp="1"/>
          </p:cNvSpPr>
          <p:nvPr>
            <p:ph idx="1"/>
          </p:nvPr>
        </p:nvSpPr>
        <p:spPr>
          <a:xfrm>
            <a:off x="395536" y="1628800"/>
            <a:ext cx="5616624" cy="4525963"/>
          </a:xfrm>
        </p:spPr>
        <p:txBody>
          <a:bodyPr>
            <a:noAutofit/>
          </a:bodyPr>
          <a:lstStyle/>
          <a:p>
            <a:pPr marL="0" indent="0" fontAlgn="base">
              <a:buNone/>
            </a:pPr>
            <a:r>
              <a:rPr lang="es-MX" sz="3200" dirty="0"/>
              <a:t>Es el formato común para las películas QuickTime, la plataforma nativa de Macintosh para películas. Tipo de archivo: Binario Puede usar un número de aplicaciones para reproducir archivos .</a:t>
            </a:r>
            <a:r>
              <a:rPr lang="es-MX" sz="3200" dirty="0" err="1"/>
              <a:t>mov</a:t>
            </a:r>
            <a:r>
              <a:rPr lang="es-MX" sz="3200" dirty="0"/>
              <a:t> incluyendo </a:t>
            </a:r>
            <a:r>
              <a:rPr lang="es-MX" sz="3200" dirty="0" err="1"/>
              <a:t>Sparkle</a:t>
            </a:r>
            <a:r>
              <a:rPr lang="es-MX" sz="3200" dirty="0"/>
              <a:t> o </a:t>
            </a:r>
            <a:r>
              <a:rPr lang="es-MX" sz="3200" dirty="0" err="1"/>
              <a:t>MoviePlayer</a:t>
            </a:r>
            <a:r>
              <a:rPr lang="es-MX" sz="3200" dirty="0"/>
              <a:t> en Mac, y QuickTime para Windows.</a:t>
            </a:r>
          </a:p>
          <a:p>
            <a:pPr marL="0" indent="0">
              <a:buNone/>
            </a:pPr>
            <a:endParaRPr lang="es-ES" sz="3200" dirty="0"/>
          </a:p>
        </p:txBody>
      </p:sp>
      <p:pic>
        <p:nvPicPr>
          <p:cNvPr id="5122" name="Picture 2" descr="http://www.uncoma.edu.ar/images/mov.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988840"/>
            <a:ext cx="3230488" cy="3230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582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827584" y="692696"/>
            <a:ext cx="7520940" cy="548640"/>
          </a:xfrm>
        </p:spPr>
        <p:txBody>
          <a:bodyPr>
            <a:noAutofit/>
          </a:bodyPr>
          <a:lstStyle/>
          <a:p>
            <a:pPr algn="ctr"/>
            <a:r>
              <a:rPr lang="es-ES" sz="7200" dirty="0" smtClean="0"/>
              <a:t>MP4</a:t>
            </a:r>
            <a:endParaRPr lang="es-ES" sz="7200" dirty="0"/>
          </a:p>
        </p:txBody>
      </p:sp>
      <p:sp>
        <p:nvSpPr>
          <p:cNvPr id="3" name="2 Marcador de contenido"/>
          <p:cNvSpPr>
            <a:spLocks noGrp="1"/>
          </p:cNvSpPr>
          <p:nvPr>
            <p:ph idx="1"/>
          </p:nvPr>
        </p:nvSpPr>
        <p:spPr>
          <a:xfrm>
            <a:off x="323528" y="1844824"/>
            <a:ext cx="8424936" cy="3579849"/>
          </a:xfrm>
        </p:spPr>
        <p:txBody>
          <a:bodyPr>
            <a:noAutofit/>
          </a:bodyPr>
          <a:lstStyle/>
          <a:p>
            <a:pPr marL="0" indent="0">
              <a:buNone/>
            </a:pPr>
            <a:r>
              <a:rPr lang="es-MX" sz="2400" dirty="0" smtClean="0"/>
              <a:t>MP4 </a:t>
            </a:r>
            <a:r>
              <a:rPr lang="es-MX" sz="2400" dirty="0"/>
              <a:t>o MPEG-4 </a:t>
            </a:r>
            <a:r>
              <a:rPr lang="es-MX" sz="2400" dirty="0" err="1"/>
              <a:t>Part</a:t>
            </a:r>
            <a:r>
              <a:rPr lang="es-MX" sz="2400" dirty="0"/>
              <a:t> 14, es un estándar de formato multimedia que es parte del MPEG-4. Formalmente llamado ISO/IEC 14496-14:2003. La extensión de archivo oficial es .mp4</a:t>
            </a:r>
            <a:r>
              <a:rPr lang="es-MX" sz="2400" dirty="0" smtClean="0"/>
              <a:t>.</a:t>
            </a:r>
            <a:endParaRPr lang="es-MX" sz="2400" dirty="0"/>
          </a:p>
          <a:p>
            <a:pPr marL="0" indent="0">
              <a:buNone/>
            </a:pPr>
            <a:r>
              <a:rPr lang="es-MX" sz="2400" dirty="0"/>
              <a:t>Se usa especialmente para el almacenamiento de video y audio digital, especialmente los definidos por MPEG, pero también puede almacenar otros datos como subtítulos e imágenes</a:t>
            </a:r>
            <a:r>
              <a:rPr lang="es-MX" sz="2400" dirty="0" smtClean="0"/>
              <a:t>.</a:t>
            </a:r>
            <a:endParaRPr lang="es-MX" sz="2400" dirty="0"/>
          </a:p>
          <a:p>
            <a:pPr marL="0" indent="0">
              <a:buNone/>
            </a:pPr>
            <a:r>
              <a:rPr lang="es-MX" sz="2400" dirty="0"/>
              <a:t>MP4 también permite video fluyente (</a:t>
            </a:r>
            <a:r>
              <a:rPr lang="es-MX" sz="2400" dirty="0" err="1"/>
              <a:t>streaming</a:t>
            </a:r>
            <a:r>
              <a:rPr lang="es-MX" sz="2400" dirty="0"/>
              <a:t>) por internet</a:t>
            </a:r>
            <a:r>
              <a:rPr lang="es-MX" sz="2400" dirty="0" smtClean="0"/>
              <a:t>.</a:t>
            </a:r>
            <a:endParaRPr lang="es-MX" sz="2400" dirty="0"/>
          </a:p>
          <a:p>
            <a:pPr marL="0" indent="0">
              <a:buNone/>
            </a:pPr>
            <a:r>
              <a:rPr lang="es-MX" sz="2400" dirty="0"/>
              <a:t>Algunos dispositivos publicitados como "reproductores de MP4", son simples reproductores de MP3 que también pueden ejecutar videos AMV u otros formatos de video, pero no necesariamente ejecutan el formato MPEG-4 </a:t>
            </a:r>
            <a:r>
              <a:rPr lang="es-MX" sz="2400" dirty="0" err="1"/>
              <a:t>part</a:t>
            </a:r>
            <a:r>
              <a:rPr lang="es-MX" sz="2400" dirty="0"/>
              <a:t> 14.</a:t>
            </a:r>
          </a:p>
          <a:p>
            <a:pPr marL="0" indent="0">
              <a:buNone/>
            </a:pPr>
            <a:endParaRPr lang="es-ES" sz="2400" dirty="0"/>
          </a:p>
        </p:txBody>
      </p:sp>
    </p:spTree>
    <p:extLst>
      <p:ext uri="{BB962C8B-B14F-4D97-AF65-F5344CB8AC3E}">
        <p14:creationId xmlns:p14="http://schemas.microsoft.com/office/powerpoint/2010/main" val="28948462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91</TotalTime>
  <Words>1111</Words>
  <Application>Microsoft Office PowerPoint</Application>
  <PresentationFormat>Presentación en pantalla (4:3)</PresentationFormat>
  <Paragraphs>50</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Ángulos</vt:lpstr>
      <vt:lpstr>EXTENSIONES DE VIDEO</vt:lpstr>
      <vt:lpstr>Presentación de PowerPoint</vt:lpstr>
      <vt:lpstr> AVI</vt:lpstr>
      <vt:lpstr>Presentación de PowerPoint</vt:lpstr>
      <vt:lpstr>FLV</vt:lpstr>
      <vt:lpstr>M4V</vt:lpstr>
      <vt:lpstr>MKV</vt:lpstr>
      <vt:lpstr>MOV</vt:lpstr>
      <vt:lpstr>MP4</vt:lpstr>
      <vt:lpstr>MPG</vt:lpstr>
      <vt:lpstr>OGG</vt:lpstr>
      <vt:lpstr>RM</vt:lpstr>
      <vt:lpstr>VOB</vt:lpstr>
      <vt:lpstr>WMV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EXTENSIONES DE VIDEO</dc:title>
  <dc:creator>COMPUTO</dc:creator>
  <cp:lastModifiedBy>Dell</cp:lastModifiedBy>
  <cp:revision>8</cp:revision>
  <dcterms:created xsi:type="dcterms:W3CDTF">2013-02-06T17:43:55Z</dcterms:created>
  <dcterms:modified xsi:type="dcterms:W3CDTF">2013-02-12T02:31:02Z</dcterms:modified>
</cp:coreProperties>
</file>