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CC"/>
    <a:srgbClr val="9966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272384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221878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352923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64657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399438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250650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165595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275700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159473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107537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A7CBA05-4FEC-4A68-89CC-4D357C86CDF0}" type="datetimeFigureOut">
              <a:rPr lang="es-MX" smtClean="0"/>
              <a:t>12/02/2013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E07541C7-3B8B-4794-A56E-4F8E1E2AB8C2}" type="slidenum">
              <a:rPr lang="es-MX" smtClean="0"/>
              <a:t>‹Nº›</a:t>
            </a:fld>
            <a:endParaRPr lang="es-MX" dirty="0"/>
          </a:p>
        </p:txBody>
      </p:sp>
    </p:spTree>
    <p:extLst>
      <p:ext uri="{BB962C8B-B14F-4D97-AF65-F5344CB8AC3E}">
        <p14:creationId xmlns:p14="http://schemas.microsoft.com/office/powerpoint/2010/main" val="107549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CBA05-4FEC-4A68-89CC-4D357C86CDF0}" type="datetimeFigureOut">
              <a:rPr lang="es-MX" smtClean="0"/>
              <a:t>12/02/2013</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541C7-3B8B-4794-A56E-4F8E1E2AB8C2}" type="slidenum">
              <a:rPr lang="es-MX" smtClean="0"/>
              <a:t>‹Nº›</a:t>
            </a:fld>
            <a:endParaRPr lang="es-MX" dirty="0"/>
          </a:p>
        </p:txBody>
      </p:sp>
    </p:spTree>
    <p:extLst>
      <p:ext uri="{BB962C8B-B14F-4D97-AF65-F5344CB8AC3E}">
        <p14:creationId xmlns:p14="http://schemas.microsoft.com/office/powerpoint/2010/main" val="3888363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75856" y="4365104"/>
            <a:ext cx="5112568" cy="16561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3 Rectángulo"/>
          <p:cNvSpPr/>
          <p:nvPr/>
        </p:nvSpPr>
        <p:spPr>
          <a:xfrm>
            <a:off x="683568" y="1988840"/>
            <a:ext cx="7704856" cy="172819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2" name="1 Título"/>
          <p:cNvSpPr>
            <a:spLocks noGrp="1"/>
          </p:cNvSpPr>
          <p:nvPr>
            <p:ph type="ctrTitle"/>
          </p:nvPr>
        </p:nvSpPr>
        <p:spPr/>
        <p:txBody>
          <a:bodyPr/>
          <a:lstStyle/>
          <a:p>
            <a:r>
              <a:rPr lang="es-MX" b="1" dirty="0" smtClean="0">
                <a:solidFill>
                  <a:srgbClr val="FF0066"/>
                </a:solidFill>
                <a:latin typeface="Century Gothic" pitchFamily="34" charset="0"/>
              </a:rPr>
              <a:t>EXTENCIONES DE </a:t>
            </a:r>
            <a:br>
              <a:rPr lang="es-MX" b="1" dirty="0" smtClean="0">
                <a:solidFill>
                  <a:srgbClr val="FF0066"/>
                </a:solidFill>
                <a:latin typeface="Century Gothic" pitchFamily="34" charset="0"/>
              </a:rPr>
            </a:br>
            <a:r>
              <a:rPr lang="es-MX" b="1" dirty="0" smtClean="0">
                <a:solidFill>
                  <a:srgbClr val="FF0066"/>
                </a:solidFill>
                <a:latin typeface="Century Gothic" pitchFamily="34" charset="0"/>
              </a:rPr>
              <a:t>VIDEO </a:t>
            </a:r>
            <a:endParaRPr lang="es-MX" b="1" dirty="0">
              <a:solidFill>
                <a:srgbClr val="FF0066"/>
              </a:solidFill>
              <a:latin typeface="Century Gothic" pitchFamily="34" charset="0"/>
            </a:endParaRPr>
          </a:p>
        </p:txBody>
      </p:sp>
      <p:sp>
        <p:nvSpPr>
          <p:cNvPr id="3" name="2 Subtítulo"/>
          <p:cNvSpPr>
            <a:spLocks noGrp="1"/>
          </p:cNvSpPr>
          <p:nvPr>
            <p:ph type="subTitle" idx="1"/>
          </p:nvPr>
        </p:nvSpPr>
        <p:spPr>
          <a:xfrm>
            <a:off x="2627784" y="4365104"/>
            <a:ext cx="6400800" cy="1752600"/>
          </a:xfrm>
          <a:solidFill>
            <a:schemeClr val="tx1"/>
          </a:solidFill>
        </p:spPr>
        <p:txBody>
          <a:bodyPr/>
          <a:lstStyle/>
          <a:p>
            <a:r>
              <a:rPr lang="es-MX" dirty="0" smtClean="0">
                <a:solidFill>
                  <a:srgbClr val="FF0066"/>
                </a:solidFill>
              </a:rPr>
              <a:t>Alumna: Scarlett Hernández Gutiérrez</a:t>
            </a:r>
          </a:p>
          <a:p>
            <a:r>
              <a:rPr lang="es-MX" dirty="0" smtClean="0">
                <a:solidFill>
                  <a:srgbClr val="FF0066"/>
                </a:solidFill>
              </a:rPr>
              <a:t>2°D N.19</a:t>
            </a:r>
            <a:endParaRPr lang="es-MX" dirty="0">
              <a:solidFill>
                <a:srgbClr val="FF0066"/>
              </a:solidFill>
            </a:endParaRPr>
          </a:p>
        </p:txBody>
      </p:sp>
    </p:spTree>
    <p:extLst>
      <p:ext uri="{BB962C8B-B14F-4D97-AF65-F5344CB8AC3E}">
        <p14:creationId xmlns:p14="http://schemas.microsoft.com/office/powerpoint/2010/main" val="33729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7920" y="197024"/>
            <a:ext cx="4960168" cy="85571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3" name="2 Rectángulo"/>
          <p:cNvSpPr/>
          <p:nvPr/>
        </p:nvSpPr>
        <p:spPr>
          <a:xfrm>
            <a:off x="457200" y="1450701"/>
            <a:ext cx="8291264" cy="2307606"/>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1 Título"/>
          <p:cNvSpPr txBox="1">
            <a:spLocks/>
          </p:cNvSpPr>
          <p:nvPr/>
        </p:nvSpPr>
        <p:spPr>
          <a:xfrm>
            <a:off x="457200"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FF0066"/>
                </a:solidFill>
              </a:rPr>
              <a:t>VOB</a:t>
            </a:r>
            <a:endParaRPr lang="es-MX" dirty="0">
              <a:solidFill>
                <a:srgbClr val="FF0066"/>
              </a:solidFill>
            </a:endParaRPr>
          </a:p>
        </p:txBody>
      </p:sp>
      <p:sp>
        <p:nvSpPr>
          <p:cNvPr id="5" name="2 Marcador de contenido"/>
          <p:cNvSpPr txBox="1">
            <a:spLocks/>
          </p:cNvSpPr>
          <p:nvPr/>
        </p:nvSpPr>
        <p:spPr>
          <a:xfrm>
            <a:off x="457200" y="1495325"/>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1400" b="1" dirty="0">
                <a:solidFill>
                  <a:schemeClr val="bg1"/>
                </a:solidFill>
                <a:latin typeface="Century Gothic" pitchFamily="34" charset="0"/>
              </a:rPr>
              <a:t>VOB</a:t>
            </a:r>
            <a:r>
              <a:rPr lang="es-MX" sz="1400" dirty="0">
                <a:solidFill>
                  <a:schemeClr val="bg1"/>
                </a:solidFill>
                <a:latin typeface="Century Gothic" pitchFamily="34" charset="0"/>
              </a:rPr>
              <a:t> (DVD-Video </a:t>
            </a:r>
            <a:r>
              <a:rPr lang="es-MX" sz="1400" dirty="0">
                <a:solidFill>
                  <a:schemeClr val="bg1"/>
                </a:solidFill>
                <a:latin typeface="Century Gothic" pitchFamily="34" charset="0"/>
              </a:rPr>
              <a:t>Object</a:t>
            </a:r>
            <a:r>
              <a:rPr lang="es-MX" sz="1400" dirty="0">
                <a:solidFill>
                  <a:schemeClr val="bg1"/>
                </a:solidFill>
                <a:latin typeface="Century Gothic" pitchFamily="34" charset="0"/>
              </a:rPr>
              <a:t> o </a:t>
            </a:r>
            <a:r>
              <a:rPr lang="es-MX" sz="1400" dirty="0">
                <a:solidFill>
                  <a:schemeClr val="bg1"/>
                </a:solidFill>
                <a:latin typeface="Century Gothic" pitchFamily="34" charset="0"/>
              </a:rPr>
              <a:t>Versioned</a:t>
            </a:r>
            <a:r>
              <a:rPr lang="es-MX" sz="1400" dirty="0">
                <a:solidFill>
                  <a:schemeClr val="bg1"/>
                </a:solidFill>
                <a:latin typeface="Century Gothic" pitchFamily="34" charset="0"/>
              </a:rPr>
              <a:t> </a:t>
            </a:r>
            <a:r>
              <a:rPr lang="es-MX" sz="1400" dirty="0">
                <a:solidFill>
                  <a:schemeClr val="bg1"/>
                </a:solidFill>
                <a:latin typeface="Century Gothic" pitchFamily="34" charset="0"/>
              </a:rPr>
              <a:t>Object</a:t>
            </a:r>
            <a:r>
              <a:rPr lang="es-MX" sz="1400" dirty="0">
                <a:solidFill>
                  <a:schemeClr val="bg1"/>
                </a:solidFill>
                <a:latin typeface="Century Gothic" pitchFamily="34" charset="0"/>
              </a:rPr>
              <a:t> Base) es un tipo de fichero contenido en los DVD-Video. Incluye el video, audio, subtítulos y menús en forma de </a:t>
            </a:r>
            <a:r>
              <a:rPr lang="es-MX" sz="1400" i="1" dirty="0">
                <a:solidFill>
                  <a:schemeClr val="bg1"/>
                </a:solidFill>
                <a:latin typeface="Century Gothic" pitchFamily="34" charset="0"/>
              </a:rPr>
              <a:t>stream</a:t>
            </a:r>
            <a:r>
              <a:rPr lang="es-MX" sz="1400" dirty="0">
                <a:solidFill>
                  <a:schemeClr val="bg1"/>
                </a:solidFill>
                <a:latin typeface="Century Gothic" pitchFamily="34" charset="0"/>
              </a:rPr>
              <a:t>.</a:t>
            </a:r>
          </a:p>
          <a:p>
            <a:r>
              <a:rPr lang="es-MX" sz="1400" dirty="0">
                <a:solidFill>
                  <a:schemeClr val="bg1"/>
                </a:solidFill>
                <a:latin typeface="Century Gothic" pitchFamily="34" charset="0"/>
              </a:rPr>
              <a:t>Los ficheros VOB están codificados normalmente siguiendo el estándar MPEG-2. Si cambiamos la extensión de .</a:t>
            </a:r>
            <a:r>
              <a:rPr lang="es-MX" sz="1400" dirty="0">
                <a:solidFill>
                  <a:schemeClr val="bg1"/>
                </a:solidFill>
                <a:latin typeface="Century Gothic" pitchFamily="34" charset="0"/>
              </a:rPr>
              <a:t>vob</a:t>
            </a:r>
            <a:r>
              <a:rPr lang="es-MX" sz="1400" dirty="0">
                <a:solidFill>
                  <a:schemeClr val="bg1"/>
                </a:solidFill>
                <a:latin typeface="Century Gothic" pitchFamily="34" charset="0"/>
              </a:rPr>
              <a:t> a .</a:t>
            </a:r>
            <a:r>
              <a:rPr lang="es-MX" sz="1400" dirty="0">
                <a:solidFill>
                  <a:schemeClr val="bg1"/>
                </a:solidFill>
                <a:latin typeface="Century Gothic" pitchFamily="34" charset="0"/>
              </a:rPr>
              <a:t>mpg</a:t>
            </a:r>
            <a:r>
              <a:rPr lang="es-MX" sz="1400" dirty="0">
                <a:solidFill>
                  <a:schemeClr val="bg1"/>
                </a:solidFill>
                <a:latin typeface="Century Gothic" pitchFamily="34" charset="0"/>
              </a:rPr>
              <a:t> o .</a:t>
            </a:r>
            <a:r>
              <a:rPr lang="es-MX" sz="1400" dirty="0">
                <a:solidFill>
                  <a:schemeClr val="bg1"/>
                </a:solidFill>
                <a:latin typeface="Century Gothic" pitchFamily="34" charset="0"/>
              </a:rPr>
              <a:t>mpeg</a:t>
            </a:r>
            <a:r>
              <a:rPr lang="es-MX" sz="1400" dirty="0">
                <a:solidFill>
                  <a:schemeClr val="bg1"/>
                </a:solidFill>
                <a:latin typeface="Century Gothic" pitchFamily="34" charset="0"/>
              </a:rPr>
              <a:t>, el fichero es legible y continúa teniendo toda la información, aunque algunos visualizadores no soportan las pistas de subtítulos.</a:t>
            </a:r>
          </a:p>
          <a:p>
            <a:r>
              <a:rPr lang="es-MX" sz="1400" dirty="0">
                <a:solidFill>
                  <a:schemeClr val="bg1"/>
                </a:solidFill>
                <a:latin typeface="Century Gothic" pitchFamily="34" charset="0"/>
              </a:rPr>
              <a:t>Para grabar los ficheros VOB en un disco DVD±R, son necesarios además otros ficheros DVD-Video, por ejemplo los IFO y BUP.</a:t>
            </a:r>
          </a:p>
          <a:p>
            <a:pPr algn="just"/>
            <a:endParaRPr lang="es-MX" sz="1200" dirty="0">
              <a:solidFill>
                <a:schemeClr val="bg1"/>
              </a:solidFill>
              <a:latin typeface="Century Gothic" pitchFamily="34" charset="0"/>
            </a:endParaRPr>
          </a:p>
        </p:txBody>
      </p:sp>
    </p:spTree>
    <p:extLst>
      <p:ext uri="{BB962C8B-B14F-4D97-AF65-F5344CB8AC3E}">
        <p14:creationId xmlns:p14="http://schemas.microsoft.com/office/powerpoint/2010/main" val="221015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7920" y="197024"/>
            <a:ext cx="4960168" cy="85571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3" name="2 Rectángulo"/>
          <p:cNvSpPr/>
          <p:nvPr/>
        </p:nvSpPr>
        <p:spPr>
          <a:xfrm>
            <a:off x="457200" y="1450700"/>
            <a:ext cx="8291264" cy="514665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1 Título"/>
          <p:cNvSpPr txBox="1">
            <a:spLocks/>
          </p:cNvSpPr>
          <p:nvPr/>
        </p:nvSpPr>
        <p:spPr>
          <a:xfrm>
            <a:off x="457200"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FF0066"/>
                </a:solidFill>
              </a:rPr>
              <a:t>WMV</a:t>
            </a:r>
            <a:endParaRPr lang="es-MX" dirty="0">
              <a:solidFill>
                <a:srgbClr val="FF0066"/>
              </a:solidFill>
            </a:endParaRPr>
          </a:p>
        </p:txBody>
      </p:sp>
      <p:sp>
        <p:nvSpPr>
          <p:cNvPr id="5" name="2 Marcador de contenido"/>
          <p:cNvSpPr txBox="1">
            <a:spLocks/>
          </p:cNvSpPr>
          <p:nvPr/>
        </p:nvSpPr>
        <p:spPr>
          <a:xfrm>
            <a:off x="457200" y="1495325"/>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1200" b="1" dirty="0">
                <a:solidFill>
                  <a:schemeClr val="bg1"/>
                </a:solidFill>
                <a:latin typeface="Century Gothic" pitchFamily="34" charset="0"/>
              </a:rPr>
              <a:t>Windows Media Video</a:t>
            </a:r>
            <a:r>
              <a:rPr lang="es-MX" sz="1200" dirty="0">
                <a:solidFill>
                  <a:schemeClr val="bg1"/>
                </a:solidFill>
                <a:latin typeface="Century Gothic" pitchFamily="34" charset="0"/>
              </a:rPr>
              <a:t> (</a:t>
            </a:r>
            <a:r>
              <a:rPr lang="es-MX" sz="1200" b="1" dirty="0">
                <a:solidFill>
                  <a:schemeClr val="bg1"/>
                </a:solidFill>
                <a:latin typeface="Century Gothic" pitchFamily="34" charset="0"/>
              </a:rPr>
              <a:t>WMV</a:t>
            </a:r>
            <a:r>
              <a:rPr lang="es-MX" sz="1200" dirty="0">
                <a:solidFill>
                  <a:schemeClr val="bg1"/>
                </a:solidFill>
                <a:latin typeface="Century Gothic" pitchFamily="34" charset="0"/>
              </a:rPr>
              <a:t>) es un nombre genérico que se da al conjunto de algoritmos de compresión ubicados en el set propietario de tecnologías de vídeo desarrolladas por Microsoft, que forma parte del </a:t>
            </a:r>
            <a:r>
              <a:rPr lang="es-MX" sz="1200" dirty="0">
                <a:solidFill>
                  <a:schemeClr val="bg1"/>
                </a:solidFill>
                <a:latin typeface="Century Gothic" pitchFamily="34" charset="0"/>
              </a:rPr>
              <a:t>framework</a:t>
            </a:r>
            <a:r>
              <a:rPr lang="es-MX" sz="1200" dirty="0">
                <a:solidFill>
                  <a:schemeClr val="bg1"/>
                </a:solidFill>
                <a:latin typeface="Century Gothic" pitchFamily="34" charset="0"/>
              </a:rPr>
              <a:t> Windows Media.</a:t>
            </a:r>
          </a:p>
          <a:p>
            <a:r>
              <a:rPr lang="es-MX" sz="1200" dirty="0">
                <a:solidFill>
                  <a:schemeClr val="bg1"/>
                </a:solidFill>
                <a:latin typeface="Century Gothic" pitchFamily="34" charset="0"/>
              </a:rPr>
              <a:t>WMV no se construye sólo con tecnología interna de Microsoft. Desde la versión 7 (WMV1), Microsoft ha utilizado su propia versión no estandarizada de MPEG-4. El vídeo a menudo se combina con sonido en formato Windows Media Audio.</a:t>
            </a:r>
          </a:p>
          <a:p>
            <a:r>
              <a:rPr lang="es-MX" sz="1200" dirty="0">
                <a:solidFill>
                  <a:schemeClr val="bg1"/>
                </a:solidFill>
                <a:latin typeface="Century Gothic" pitchFamily="34" charset="0"/>
              </a:rPr>
              <a:t>El formato WMV es reproducido por una amplia gama de reproductores, como </a:t>
            </a:r>
            <a:r>
              <a:rPr lang="es-MX" sz="1200" dirty="0">
                <a:solidFill>
                  <a:schemeClr val="bg1"/>
                </a:solidFill>
                <a:latin typeface="Century Gothic" pitchFamily="34" charset="0"/>
              </a:rPr>
              <a:t>BS.Player</a:t>
            </a:r>
            <a:r>
              <a:rPr lang="es-MX" sz="1200" dirty="0" smtClean="0">
                <a:solidFill>
                  <a:schemeClr val="bg1"/>
                </a:solidFill>
                <a:latin typeface="Century Gothic" pitchFamily="34" charset="0"/>
              </a:rPr>
              <a:t>,</a:t>
            </a:r>
            <a:r>
              <a:rPr lang="es-MX" sz="1200" dirty="0">
                <a:solidFill>
                  <a:schemeClr val="bg1"/>
                </a:solidFill>
                <a:latin typeface="Century Gothic" pitchFamily="34" charset="0"/>
              </a:rPr>
              <a:t> </a:t>
            </a:r>
            <a:r>
              <a:rPr lang="es-MX" sz="1200" dirty="0">
                <a:solidFill>
                  <a:schemeClr val="bg1"/>
                </a:solidFill>
                <a:latin typeface="Century Gothic" pitchFamily="34" charset="0"/>
              </a:rPr>
              <a:t>MPlayer</a:t>
            </a:r>
            <a:r>
              <a:rPr lang="es-MX" sz="1200" dirty="0">
                <a:solidFill>
                  <a:schemeClr val="bg1"/>
                </a:solidFill>
                <a:latin typeface="Century Gothic" pitchFamily="34" charset="0"/>
              </a:rPr>
              <a:t> o Windows Media Player, el último sólo disponible en plataformas Windows y Macintosh (sin compatibilidad completa). En el caso de reproductores ajenos a Microsoft, como por ejemplo el citado </a:t>
            </a:r>
            <a:r>
              <a:rPr lang="es-MX" sz="1200" dirty="0">
                <a:solidFill>
                  <a:schemeClr val="bg1"/>
                </a:solidFill>
                <a:latin typeface="Century Gothic" pitchFamily="34" charset="0"/>
              </a:rPr>
              <a:t>MPlayer</a:t>
            </a:r>
            <a:r>
              <a:rPr lang="es-MX" sz="1200" dirty="0">
                <a:solidFill>
                  <a:schemeClr val="bg1"/>
                </a:solidFill>
                <a:latin typeface="Century Gothic" pitchFamily="34" charset="0"/>
              </a:rPr>
              <a:t>, es frecuente utilizar una implementación alternativa de los formatos, como por ejemplo la de </a:t>
            </a:r>
            <a:r>
              <a:rPr lang="es-MX" sz="1200" dirty="0">
                <a:solidFill>
                  <a:schemeClr val="bg1"/>
                </a:solidFill>
                <a:latin typeface="Century Gothic" pitchFamily="34" charset="0"/>
              </a:rPr>
              <a:t>FFmpeg</a:t>
            </a:r>
            <a:r>
              <a:rPr lang="es-MX" sz="1200" dirty="0">
                <a:solidFill>
                  <a:schemeClr val="bg1"/>
                </a:solidFill>
                <a:latin typeface="Century Gothic" pitchFamily="34" charset="0"/>
              </a:rPr>
              <a:t>.</a:t>
            </a:r>
          </a:p>
          <a:p>
            <a:r>
              <a:rPr lang="es-MX" sz="1200" dirty="0" smtClean="0">
                <a:solidFill>
                  <a:schemeClr val="bg1"/>
                </a:solidFill>
                <a:latin typeface="Century Gothic" pitchFamily="34" charset="0"/>
              </a:rPr>
              <a:t>El </a:t>
            </a:r>
            <a:r>
              <a:rPr lang="es-MX" sz="1200" dirty="0">
                <a:solidFill>
                  <a:schemeClr val="bg1"/>
                </a:solidFill>
                <a:latin typeface="Century Gothic" pitchFamily="34" charset="0"/>
              </a:rPr>
              <a:t>vídeo WMV se empaqueta normalmente en algún contenedor multimedia, como pueden ser AVI o ASF. Los ficheros resultantes reciben la extensión </a:t>
            </a:r>
            <a:r>
              <a:rPr lang="es-MX" sz="1200" i="1" dirty="0">
                <a:solidFill>
                  <a:schemeClr val="bg1"/>
                </a:solidFill>
                <a:latin typeface="Century Gothic" pitchFamily="34" charset="0"/>
              </a:rPr>
              <a:t>.</a:t>
            </a:r>
            <a:r>
              <a:rPr lang="es-MX" sz="1200" i="1" dirty="0">
                <a:solidFill>
                  <a:schemeClr val="bg1"/>
                </a:solidFill>
                <a:latin typeface="Century Gothic" pitchFamily="34" charset="0"/>
              </a:rPr>
              <a:t>avi</a:t>
            </a:r>
            <a:r>
              <a:rPr lang="es-MX" sz="1200" dirty="0">
                <a:solidFill>
                  <a:schemeClr val="bg1"/>
                </a:solidFill>
                <a:latin typeface="Century Gothic" pitchFamily="34" charset="0"/>
              </a:rPr>
              <a:t> si el contenedor es de este tipo, </a:t>
            </a:r>
            <a:r>
              <a:rPr lang="es-MX" sz="1200" i="1" dirty="0">
                <a:solidFill>
                  <a:schemeClr val="bg1"/>
                </a:solidFill>
                <a:latin typeface="Century Gothic" pitchFamily="34" charset="0"/>
              </a:rPr>
              <a:t>.</a:t>
            </a:r>
            <a:r>
              <a:rPr lang="es-MX" sz="1200" i="1" dirty="0">
                <a:solidFill>
                  <a:schemeClr val="bg1"/>
                </a:solidFill>
                <a:latin typeface="Century Gothic" pitchFamily="34" charset="0"/>
              </a:rPr>
              <a:t>wmv</a:t>
            </a:r>
            <a:r>
              <a:rPr lang="es-MX" sz="1200" dirty="0">
                <a:solidFill>
                  <a:schemeClr val="bg1"/>
                </a:solidFill>
                <a:latin typeface="Century Gothic" pitchFamily="34" charset="0"/>
              </a:rPr>
              <a:t> si es un fichero de sólo video (</a:t>
            </a:r>
            <a:r>
              <a:rPr lang="es-MX" sz="1200" i="1" dirty="0">
                <a:solidFill>
                  <a:schemeClr val="bg1"/>
                </a:solidFill>
                <a:latin typeface="Century Gothic" pitchFamily="34" charset="0"/>
              </a:rPr>
              <a:t>.</a:t>
            </a:r>
            <a:r>
              <a:rPr lang="es-MX" sz="1200" i="1" dirty="0">
                <a:solidFill>
                  <a:schemeClr val="bg1"/>
                </a:solidFill>
                <a:latin typeface="Century Gothic" pitchFamily="34" charset="0"/>
              </a:rPr>
              <a:t>wma</a:t>
            </a:r>
            <a:r>
              <a:rPr lang="es-MX" sz="1200" dirty="0">
                <a:solidFill>
                  <a:schemeClr val="bg1"/>
                </a:solidFill>
                <a:latin typeface="Century Gothic" pitchFamily="34" charset="0"/>
              </a:rPr>
              <a:t> sería el equivalente para sonido) o </a:t>
            </a:r>
            <a:r>
              <a:rPr lang="es-MX" sz="1200" i="1" dirty="0">
                <a:solidFill>
                  <a:schemeClr val="bg1"/>
                </a:solidFill>
                <a:latin typeface="Century Gothic" pitchFamily="34" charset="0"/>
              </a:rPr>
              <a:t>.</a:t>
            </a:r>
            <a:r>
              <a:rPr lang="es-MX" sz="1200" i="1" dirty="0">
                <a:solidFill>
                  <a:schemeClr val="bg1"/>
                </a:solidFill>
                <a:latin typeface="Century Gothic" pitchFamily="34" charset="0"/>
              </a:rPr>
              <a:t>asf</a:t>
            </a:r>
            <a:r>
              <a:rPr lang="es-MX" sz="1200" dirty="0">
                <a:solidFill>
                  <a:schemeClr val="bg1"/>
                </a:solidFill>
                <a:latin typeface="Century Gothic" pitchFamily="34" charset="0"/>
              </a:rPr>
              <a:t> si se trata de un contenedor ASF, con contenido de audio y vídeo.</a:t>
            </a:r>
          </a:p>
          <a:p>
            <a:r>
              <a:rPr lang="es-MX" sz="1200" dirty="0">
                <a:solidFill>
                  <a:schemeClr val="bg1"/>
                </a:solidFill>
                <a:latin typeface="Century Gothic" pitchFamily="34" charset="0"/>
              </a:rPr>
              <a:t>El formato WMV incluye ciertas características relativas a la utilización de DRM (gestión digital de derechos). Sin embargo, estas características pueden eliminarse con utilidades como </a:t>
            </a:r>
            <a:r>
              <a:rPr lang="es-MX" sz="1200" dirty="0">
                <a:solidFill>
                  <a:schemeClr val="bg1"/>
                </a:solidFill>
                <a:latin typeface="Century Gothic" pitchFamily="34" charset="0"/>
              </a:rPr>
              <a:t>Sidda</a:t>
            </a:r>
            <a:r>
              <a:rPr lang="es-MX" sz="1200" dirty="0">
                <a:solidFill>
                  <a:schemeClr val="bg1"/>
                </a:solidFill>
                <a:latin typeface="Century Gothic" pitchFamily="34" charset="0"/>
              </a:rPr>
              <a:t>, </a:t>
            </a:r>
            <a:r>
              <a:rPr lang="es-MX" sz="1200" dirty="0">
                <a:solidFill>
                  <a:schemeClr val="bg1"/>
                </a:solidFill>
                <a:latin typeface="Century Gothic" pitchFamily="34" charset="0"/>
              </a:rPr>
              <a:t>DRMCreep</a:t>
            </a:r>
            <a:r>
              <a:rPr lang="es-MX" sz="1200" dirty="0">
                <a:solidFill>
                  <a:schemeClr val="bg1"/>
                </a:solidFill>
                <a:latin typeface="Century Gothic" pitchFamily="34" charset="0"/>
              </a:rPr>
              <a:t>, </a:t>
            </a:r>
            <a:r>
              <a:rPr lang="es-MX" sz="1200" dirty="0">
                <a:solidFill>
                  <a:schemeClr val="bg1"/>
                </a:solidFill>
                <a:latin typeface="Century Gothic" pitchFamily="34" charset="0"/>
              </a:rPr>
              <a:t>drmdbg</a:t>
            </a:r>
            <a:r>
              <a:rPr lang="es-MX" sz="1200" dirty="0">
                <a:solidFill>
                  <a:schemeClr val="bg1"/>
                </a:solidFill>
                <a:latin typeface="Century Gothic" pitchFamily="34" charset="0"/>
              </a:rPr>
              <a:t> o drm2wmv.</a:t>
            </a:r>
          </a:p>
          <a:p>
            <a:r>
              <a:rPr lang="es-MX" sz="1200" dirty="0">
                <a:solidFill>
                  <a:schemeClr val="bg1"/>
                </a:solidFill>
                <a:latin typeface="Century Gothic" pitchFamily="34" charset="0"/>
              </a:rPr>
              <a:t>La versión 9 del formato utilizado por Microsoft fue remitida a la </a:t>
            </a:r>
            <a:r>
              <a:rPr lang="es-MX" sz="1200" dirty="0">
                <a:solidFill>
                  <a:schemeClr val="bg1"/>
                </a:solidFill>
                <a:latin typeface="Century Gothic" pitchFamily="34" charset="0"/>
              </a:rPr>
              <a:t>Society</a:t>
            </a:r>
            <a:r>
              <a:rPr lang="es-MX" sz="1200" dirty="0">
                <a:solidFill>
                  <a:schemeClr val="bg1"/>
                </a:solidFill>
                <a:latin typeface="Century Gothic" pitchFamily="34" charset="0"/>
              </a:rPr>
              <a:t> </a:t>
            </a:r>
            <a:r>
              <a:rPr lang="es-MX" sz="1200" dirty="0">
                <a:solidFill>
                  <a:schemeClr val="bg1"/>
                </a:solidFill>
                <a:latin typeface="Century Gothic" pitchFamily="34" charset="0"/>
              </a:rPr>
              <a:t>Motion</a:t>
            </a:r>
            <a:r>
              <a:rPr lang="es-MX" sz="1200" dirty="0">
                <a:solidFill>
                  <a:schemeClr val="bg1"/>
                </a:solidFill>
                <a:latin typeface="Century Gothic" pitchFamily="34" charset="0"/>
              </a:rPr>
              <a:t> Picture and Televisión </a:t>
            </a:r>
            <a:r>
              <a:rPr lang="es-MX" sz="1200" dirty="0">
                <a:solidFill>
                  <a:schemeClr val="bg1"/>
                </a:solidFill>
                <a:latin typeface="Century Gothic" pitchFamily="34" charset="0"/>
              </a:rPr>
              <a:t>Engineers</a:t>
            </a:r>
            <a:r>
              <a:rPr lang="es-MX" sz="1200" dirty="0">
                <a:solidFill>
                  <a:schemeClr val="bg1"/>
                </a:solidFill>
                <a:latin typeface="Century Gothic" pitchFamily="34" charset="0"/>
              </a:rPr>
              <a:t> (SMPTE) para su aprobación como estándar, bajo el nombre en clave VC-1. Este códec es también utilizado en la distribución de vídeo de alta definición sobre DVD estándar en un formato que Microsoft ha denominado WMV HD, el cual puede ser reproducido tanto </a:t>
            </a:r>
            <a:r>
              <a:rPr lang="es-MX" sz="1200" dirty="0" smtClean="0">
                <a:solidFill>
                  <a:schemeClr val="bg1"/>
                </a:solidFill>
                <a:latin typeface="Century Gothic" pitchFamily="34" charset="0"/>
              </a:rPr>
              <a:t>en ordenadores</a:t>
            </a:r>
            <a:r>
              <a:rPr lang="es-MX" sz="1200" dirty="0">
                <a:solidFill>
                  <a:schemeClr val="bg1"/>
                </a:solidFill>
                <a:latin typeface="Century Gothic" pitchFamily="34" charset="0"/>
              </a:rPr>
              <a:t> como en reproductores de sobremesa.</a:t>
            </a:r>
          </a:p>
          <a:p>
            <a:r>
              <a:rPr lang="es-MX" sz="1200" dirty="0">
                <a:solidFill>
                  <a:schemeClr val="bg1"/>
                </a:solidFill>
                <a:latin typeface="Century Gothic" pitchFamily="34" charset="0"/>
              </a:rPr>
              <a:t>Una primera versión del estándar fue publicada por la SMPTE en septiembre de 2005, incluyéndose información para la implementación de un decodificador y secuencias de prueba</a:t>
            </a:r>
            <a:r>
              <a:rPr lang="es-MX" sz="1200" dirty="0" smtClean="0">
                <a:solidFill>
                  <a:schemeClr val="bg1"/>
                </a:solidFill>
                <a:latin typeface="Century Gothic" pitchFamily="34" charset="0"/>
              </a:rPr>
              <a:t>.</a:t>
            </a:r>
            <a:r>
              <a:rPr lang="es-MX" sz="1200" dirty="0">
                <a:solidFill>
                  <a:schemeClr val="bg1"/>
                </a:solidFill>
                <a:latin typeface="Century Gothic" pitchFamily="34" charset="0"/>
              </a:rPr>
              <a:t/>
            </a:r>
            <a:br>
              <a:rPr lang="es-MX" sz="1200" dirty="0">
                <a:solidFill>
                  <a:schemeClr val="bg1"/>
                </a:solidFill>
                <a:latin typeface="Century Gothic" pitchFamily="34" charset="0"/>
              </a:rPr>
            </a:br>
            <a:endParaRPr lang="es-MX" sz="1200" dirty="0">
              <a:solidFill>
                <a:schemeClr val="bg1"/>
              </a:solidFill>
              <a:latin typeface="Century Gothic" pitchFamily="34" charset="0"/>
            </a:endParaRPr>
          </a:p>
        </p:txBody>
      </p:sp>
    </p:spTree>
    <p:extLst>
      <p:ext uri="{BB962C8B-B14F-4D97-AF65-F5344CB8AC3E}">
        <p14:creationId xmlns:p14="http://schemas.microsoft.com/office/powerpoint/2010/main" val="44276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27920" y="269032"/>
            <a:ext cx="4960168" cy="1143744"/>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3 Rectángulo"/>
          <p:cNvSpPr/>
          <p:nvPr/>
        </p:nvSpPr>
        <p:spPr>
          <a:xfrm>
            <a:off x="467544" y="1484784"/>
            <a:ext cx="8280920" cy="522920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2" name="1 Título"/>
          <p:cNvSpPr>
            <a:spLocks noGrp="1"/>
          </p:cNvSpPr>
          <p:nvPr>
            <p:ph type="title"/>
          </p:nvPr>
        </p:nvSpPr>
        <p:spPr/>
        <p:txBody>
          <a:bodyPr/>
          <a:lstStyle/>
          <a:p>
            <a:r>
              <a:rPr lang="es-MX" dirty="0">
                <a:solidFill>
                  <a:srgbClr val="FF0066"/>
                </a:solidFill>
              </a:rPr>
              <a:t>3GP</a:t>
            </a:r>
          </a:p>
        </p:txBody>
      </p:sp>
      <p:sp>
        <p:nvSpPr>
          <p:cNvPr id="3" name="2 Marcador de contenido"/>
          <p:cNvSpPr>
            <a:spLocks noGrp="1"/>
          </p:cNvSpPr>
          <p:nvPr>
            <p:ph idx="1"/>
          </p:nvPr>
        </p:nvSpPr>
        <p:spPr>
          <a:xfrm>
            <a:off x="457200" y="1567333"/>
            <a:ext cx="8229600" cy="4525963"/>
          </a:xfrm>
        </p:spPr>
        <p:txBody>
          <a:bodyPr>
            <a:noAutofit/>
          </a:bodyPr>
          <a:lstStyle/>
          <a:p>
            <a:pPr algn="just"/>
            <a:r>
              <a:rPr lang="es-MX" sz="1600" dirty="0" smtClean="0">
                <a:solidFill>
                  <a:schemeClr val="bg1"/>
                </a:solidFill>
                <a:latin typeface="Century Gothic" pitchFamily="34" charset="0"/>
              </a:rPr>
              <a:t>Formato contenedor usado por teléfonos móviles</a:t>
            </a:r>
            <a:r>
              <a:rPr lang="es-MX" sz="1600" dirty="0">
                <a:solidFill>
                  <a:schemeClr val="bg1"/>
                </a:solidFill>
                <a:latin typeface="Century Gothic" pitchFamily="34" charset="0"/>
              </a:rPr>
              <a:t> para almacenar información de medios múltiples (audio y video). Este formato de archivo, creado por 3GPP (3rd Generation Partnership Project), es una versión simplificada del "ISO 14496-1 Media Format", que es similar al formato de Quicktime. 3GP guarda video como MPEG-4 o H.263. El audio es almacenado en los </a:t>
            </a:r>
            <a:r>
              <a:rPr lang="es-MX" sz="1600" dirty="0" smtClean="0">
                <a:solidFill>
                  <a:schemeClr val="bg1"/>
                </a:solidFill>
                <a:latin typeface="Century Gothic" pitchFamily="34" charset="0"/>
              </a:rPr>
              <a:t>formatos</a:t>
            </a:r>
            <a:r>
              <a:rPr lang="es-MX" sz="1600" dirty="0">
                <a:solidFill>
                  <a:schemeClr val="bg1"/>
                </a:solidFill>
                <a:latin typeface="Century Gothic" pitchFamily="34" charset="0"/>
              </a:rPr>
              <a:t> AMR-NB o AAC-LC</a:t>
            </a:r>
            <a:r>
              <a:rPr lang="es-MX" sz="1600" dirty="0" smtClean="0">
                <a:solidFill>
                  <a:schemeClr val="bg1"/>
                </a:solidFill>
                <a:latin typeface="Century Gothic" pitchFamily="34" charset="0"/>
              </a:rPr>
              <a:t>. Este formato guarda los valores como big-endian</a:t>
            </a:r>
          </a:p>
          <a:p>
            <a:r>
              <a:rPr lang="es-MX" sz="1600" dirty="0" smtClean="0">
                <a:solidFill>
                  <a:schemeClr val="bg1"/>
                </a:solidFill>
                <a:latin typeface="Century Gothic" pitchFamily="34" charset="0"/>
              </a:rPr>
              <a:t>Se puede reproducir desde los siguientes reproductores:</a:t>
            </a:r>
          </a:p>
          <a:p>
            <a:pPr lvl="1"/>
            <a:r>
              <a:rPr lang="es-MX" sz="1600" dirty="0" smtClean="0">
                <a:solidFill>
                  <a:schemeClr val="bg1"/>
                </a:solidFill>
                <a:latin typeface="Century Gothic" pitchFamily="34" charset="0"/>
              </a:rPr>
              <a:t>VLC </a:t>
            </a:r>
            <a:r>
              <a:rPr lang="es-MX" sz="1600" dirty="0">
                <a:solidFill>
                  <a:schemeClr val="bg1"/>
                </a:solidFill>
                <a:latin typeface="Century Gothic" pitchFamily="34" charset="0"/>
              </a:rPr>
              <a:t>media player</a:t>
            </a:r>
          </a:p>
          <a:p>
            <a:pPr lvl="1"/>
            <a:r>
              <a:rPr lang="es-MX" sz="1600" dirty="0">
                <a:solidFill>
                  <a:schemeClr val="bg1"/>
                </a:solidFill>
                <a:latin typeface="Century Gothic" pitchFamily="34" charset="0"/>
              </a:rPr>
              <a:t>Totem</a:t>
            </a:r>
          </a:p>
          <a:p>
            <a:pPr lvl="1"/>
            <a:r>
              <a:rPr lang="es-MX" sz="1600" dirty="0">
                <a:solidFill>
                  <a:schemeClr val="bg1"/>
                </a:solidFill>
                <a:latin typeface="Century Gothic" pitchFamily="34" charset="0"/>
              </a:rPr>
              <a:t>Media Player Classic</a:t>
            </a:r>
          </a:p>
          <a:p>
            <a:pPr lvl="1"/>
            <a:r>
              <a:rPr lang="es-MX" sz="1600" dirty="0">
                <a:solidFill>
                  <a:schemeClr val="bg1"/>
                </a:solidFill>
                <a:latin typeface="Century Gothic" pitchFamily="34" charset="0"/>
              </a:rPr>
              <a:t>The KMPlayer</a:t>
            </a:r>
          </a:p>
          <a:p>
            <a:pPr lvl="1"/>
            <a:r>
              <a:rPr lang="es-MX" sz="1600" dirty="0">
                <a:solidFill>
                  <a:schemeClr val="bg1"/>
                </a:solidFill>
                <a:latin typeface="Century Gothic" pitchFamily="34" charset="0"/>
              </a:rPr>
              <a:t>QuickTime</a:t>
            </a:r>
          </a:p>
          <a:p>
            <a:pPr lvl="1"/>
            <a:r>
              <a:rPr lang="es-MX" sz="1600" dirty="0">
                <a:solidFill>
                  <a:schemeClr val="bg1"/>
                </a:solidFill>
                <a:latin typeface="Century Gothic" pitchFamily="34" charset="0"/>
              </a:rPr>
              <a:t>RealPlayer</a:t>
            </a:r>
          </a:p>
          <a:p>
            <a:pPr lvl="1"/>
            <a:r>
              <a:rPr lang="es-MX" sz="1600" dirty="0">
                <a:solidFill>
                  <a:schemeClr val="bg1"/>
                </a:solidFill>
                <a:latin typeface="Century Gothic" pitchFamily="34" charset="0"/>
              </a:rPr>
              <a:t>JetAudio</a:t>
            </a:r>
          </a:p>
          <a:p>
            <a:pPr lvl="1"/>
            <a:r>
              <a:rPr lang="es-MX" sz="1600" dirty="0">
                <a:solidFill>
                  <a:schemeClr val="bg1"/>
                </a:solidFill>
                <a:latin typeface="Century Gothic" pitchFamily="34" charset="0"/>
              </a:rPr>
              <a:t>GOM Player</a:t>
            </a:r>
          </a:p>
          <a:p>
            <a:pPr lvl="1"/>
            <a:r>
              <a:rPr lang="es-MX" sz="1600" dirty="0">
                <a:solidFill>
                  <a:schemeClr val="bg1"/>
                </a:solidFill>
                <a:latin typeface="Century Gothic" pitchFamily="34" charset="0"/>
              </a:rPr>
              <a:t>Windows Media </a:t>
            </a:r>
            <a:r>
              <a:rPr lang="es-MX" sz="1600" dirty="0" smtClean="0">
                <a:solidFill>
                  <a:schemeClr val="bg1"/>
                </a:solidFill>
                <a:latin typeface="Century Gothic" pitchFamily="34" charset="0"/>
              </a:rPr>
              <a:t>Player (A </a:t>
            </a:r>
            <a:r>
              <a:rPr lang="es-MX" sz="1600" dirty="0">
                <a:solidFill>
                  <a:schemeClr val="bg1"/>
                </a:solidFill>
                <a:latin typeface="Century Gothic" pitchFamily="34" charset="0"/>
              </a:rPr>
              <a:t>partir de la versión 12, incluida en Windows 7)</a:t>
            </a:r>
          </a:p>
          <a:p>
            <a:pPr algn="just"/>
            <a:endParaRPr lang="es-MX" sz="2000" dirty="0">
              <a:solidFill>
                <a:srgbClr val="FF99CC"/>
              </a:solidFill>
              <a:latin typeface="Century Gothic" pitchFamily="34" charset="0"/>
            </a:endParaRPr>
          </a:p>
        </p:txBody>
      </p:sp>
    </p:spTree>
    <p:extLst>
      <p:ext uri="{BB962C8B-B14F-4D97-AF65-F5344CB8AC3E}">
        <p14:creationId xmlns:p14="http://schemas.microsoft.com/office/powerpoint/2010/main" val="190195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7920" y="269032"/>
            <a:ext cx="4960168" cy="1143744"/>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3" name="2 Rectángulo"/>
          <p:cNvSpPr/>
          <p:nvPr/>
        </p:nvSpPr>
        <p:spPr>
          <a:xfrm>
            <a:off x="467544" y="1484784"/>
            <a:ext cx="8280920" cy="460851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1 Título"/>
          <p:cNvSpPr txBox="1">
            <a:spLocks/>
          </p:cNvSpPr>
          <p:nvPr/>
        </p:nvSpPr>
        <p:spPr>
          <a:xfrm>
            <a:off x="457200" y="485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a:solidFill>
                  <a:srgbClr val="FF0066"/>
                </a:solidFill>
              </a:rPr>
              <a:t>AVI</a:t>
            </a:r>
          </a:p>
        </p:txBody>
      </p:sp>
      <p:sp>
        <p:nvSpPr>
          <p:cNvPr id="5" name="2 Marcador de contenido"/>
          <p:cNvSpPr txBox="1">
            <a:spLocks/>
          </p:cNvSpPr>
          <p:nvPr/>
        </p:nvSpPr>
        <p:spPr>
          <a:xfrm>
            <a:off x="457200" y="1567333"/>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1600" dirty="0">
                <a:solidFill>
                  <a:schemeClr val="bg1"/>
                </a:solidFill>
                <a:latin typeface="Century Gothic" pitchFamily="34" charset="0"/>
              </a:rPr>
              <a:t> Audio Video </a:t>
            </a:r>
            <a:r>
              <a:rPr lang="es-MX" sz="1600" dirty="0" smtClean="0">
                <a:solidFill>
                  <a:schemeClr val="bg1"/>
                </a:solidFill>
                <a:latin typeface="Century Gothic" pitchFamily="34" charset="0"/>
              </a:rPr>
              <a:t>Interleave</a:t>
            </a:r>
            <a:r>
              <a:rPr lang="es-MX" sz="1600" dirty="0">
                <a:solidFill>
                  <a:schemeClr val="bg1"/>
                </a:solidFill>
                <a:latin typeface="Century Gothic" pitchFamily="34" charset="0"/>
              </a:rPr>
              <a:t> </a:t>
            </a:r>
            <a:r>
              <a:rPr lang="es-MX" sz="1600" dirty="0" smtClean="0">
                <a:solidFill>
                  <a:schemeClr val="bg1"/>
                </a:solidFill>
                <a:latin typeface="Century Gothic" pitchFamily="34" charset="0"/>
              </a:rPr>
              <a:t>es </a:t>
            </a:r>
            <a:r>
              <a:rPr lang="es-MX" sz="1600" dirty="0">
                <a:solidFill>
                  <a:schemeClr val="bg1"/>
                </a:solidFill>
                <a:latin typeface="Century Gothic" pitchFamily="34" charset="0"/>
              </a:rPr>
              <a:t>un formato </a:t>
            </a:r>
            <a:r>
              <a:rPr lang="es-MX" sz="1600" dirty="0" smtClean="0">
                <a:solidFill>
                  <a:schemeClr val="bg1"/>
                </a:solidFill>
                <a:latin typeface="Century Gothic" pitchFamily="34" charset="0"/>
              </a:rPr>
              <a:t>contenedor de</a:t>
            </a:r>
            <a:r>
              <a:rPr lang="es-MX" sz="1600" dirty="0">
                <a:solidFill>
                  <a:schemeClr val="bg1"/>
                </a:solidFill>
                <a:latin typeface="Century Gothic" pitchFamily="34" charset="0"/>
              </a:rPr>
              <a:t> audio y video lanzado por </a:t>
            </a:r>
            <a:r>
              <a:rPr lang="es-MX" sz="1600" dirty="0" smtClean="0">
                <a:solidFill>
                  <a:schemeClr val="bg1"/>
                </a:solidFill>
                <a:latin typeface="Century Gothic" pitchFamily="34" charset="0"/>
              </a:rPr>
              <a:t>Microsoft en </a:t>
            </a:r>
            <a:r>
              <a:rPr lang="es-MX" sz="1600" dirty="0">
                <a:solidFill>
                  <a:schemeClr val="bg1"/>
                </a:solidFill>
                <a:latin typeface="Century Gothic" pitchFamily="34" charset="0"/>
              </a:rPr>
              <a:t>1992</a:t>
            </a:r>
            <a:r>
              <a:rPr lang="es-MX" sz="1600" dirty="0" smtClean="0">
                <a:solidFill>
                  <a:schemeClr val="bg1"/>
                </a:solidFill>
                <a:latin typeface="Century Gothic" pitchFamily="34" charset="0"/>
              </a:rPr>
              <a:t>.</a:t>
            </a:r>
          </a:p>
          <a:p>
            <a:r>
              <a:rPr lang="es-MX" sz="1600" dirty="0" smtClean="0">
                <a:solidFill>
                  <a:schemeClr val="bg1"/>
                </a:solidFill>
                <a:latin typeface="Century Gothic" pitchFamily="34" charset="0"/>
              </a:rPr>
              <a:t>Permite </a:t>
            </a:r>
            <a:r>
              <a:rPr lang="es-MX" sz="1600" dirty="0">
                <a:solidFill>
                  <a:schemeClr val="bg1"/>
                </a:solidFill>
                <a:latin typeface="Century Gothic" pitchFamily="34" charset="0"/>
              </a:rPr>
              <a:t>almacenar simultáneamente un flujo de datos de video y varios flujos de audio. El formato concreto de estos flujos no es objeto del formato AVI y es interpretado por un programa externo denominado </a:t>
            </a:r>
            <a:r>
              <a:rPr lang="es-MX" sz="1600" dirty="0" smtClean="0">
                <a:solidFill>
                  <a:schemeClr val="bg1"/>
                </a:solidFill>
                <a:latin typeface="Century Gothic" pitchFamily="34" charset="0"/>
              </a:rPr>
              <a:t>códec. </a:t>
            </a:r>
            <a:r>
              <a:rPr lang="es-MX" sz="1600" dirty="0">
                <a:solidFill>
                  <a:schemeClr val="bg1"/>
                </a:solidFill>
                <a:latin typeface="Century Gothic" pitchFamily="34" charset="0"/>
              </a:rPr>
              <a:t>Es decir, el audio y el video contenidos en el AVI pueden estar en cualquier formato (AC3/DivX, u </a:t>
            </a:r>
            <a:r>
              <a:rPr lang="es-MX" sz="1600" dirty="0" smtClean="0">
                <a:solidFill>
                  <a:schemeClr val="bg1"/>
                </a:solidFill>
                <a:latin typeface="Century Gothic" pitchFamily="34" charset="0"/>
              </a:rPr>
              <a:t>MP3/Xvid, </a:t>
            </a:r>
            <a:r>
              <a:rPr lang="es-MX" sz="1600" dirty="0">
                <a:solidFill>
                  <a:schemeClr val="bg1"/>
                </a:solidFill>
                <a:latin typeface="Century Gothic" pitchFamily="34" charset="0"/>
              </a:rPr>
              <a:t>entre otros). Por eso se le considera un </a:t>
            </a:r>
            <a:r>
              <a:rPr lang="es-MX" sz="1600" dirty="0" smtClean="0">
                <a:solidFill>
                  <a:schemeClr val="bg1"/>
                </a:solidFill>
                <a:latin typeface="Century Gothic" pitchFamily="34" charset="0"/>
              </a:rPr>
              <a:t>formato contenedor.</a:t>
            </a:r>
          </a:p>
          <a:p>
            <a:r>
              <a:rPr lang="es-MX" sz="1600" dirty="0">
                <a:solidFill>
                  <a:schemeClr val="bg1"/>
                </a:solidFill>
                <a:latin typeface="Century Gothic" pitchFamily="34" charset="0"/>
              </a:rPr>
              <a:t>Para que todos los flujos puedan ser reproducidos simultáneamente es necesario que se almacenen de manera intercalada (interleave). De esta manera, cada fragmento de archivo tiene suficiente información como para reproducir unos pocos fotogramas junto con el sonido correspondiente.</a:t>
            </a:r>
            <a:endParaRPr lang="es-MX" sz="1600" dirty="0" smtClean="0">
              <a:solidFill>
                <a:schemeClr val="bg1"/>
              </a:solidFill>
              <a:latin typeface="Century Gothic" pitchFamily="34" charset="0"/>
            </a:endParaRPr>
          </a:p>
          <a:p>
            <a:r>
              <a:rPr lang="es-MX" sz="1600" dirty="0" smtClean="0">
                <a:solidFill>
                  <a:schemeClr val="bg1"/>
                </a:solidFill>
                <a:latin typeface="Century Gothic" pitchFamily="34" charset="0"/>
              </a:rPr>
              <a:t>Se puede reproducir desde los siguientes reproductores:</a:t>
            </a:r>
          </a:p>
          <a:p>
            <a:pPr lvl="1"/>
            <a:r>
              <a:rPr lang="es-MX" sz="1600" dirty="0">
                <a:solidFill>
                  <a:schemeClr val="bg1"/>
                </a:solidFill>
                <a:latin typeface="Century Gothic" pitchFamily="34" charset="0"/>
              </a:rPr>
              <a:t>Un reproductor de video capaz de interpretar el formato AVI.</a:t>
            </a:r>
          </a:p>
          <a:p>
            <a:pPr lvl="1"/>
            <a:r>
              <a:rPr lang="es-MX" sz="1600" dirty="0">
                <a:solidFill>
                  <a:schemeClr val="bg1"/>
                </a:solidFill>
                <a:latin typeface="Century Gothic" pitchFamily="34" charset="0"/>
              </a:rPr>
              <a:t>El </a:t>
            </a:r>
            <a:r>
              <a:rPr lang="es-MX" sz="1600" i="1" dirty="0">
                <a:solidFill>
                  <a:schemeClr val="bg1"/>
                </a:solidFill>
                <a:latin typeface="Century Gothic" pitchFamily="34" charset="0"/>
              </a:rPr>
              <a:t>códec</a:t>
            </a:r>
            <a:r>
              <a:rPr lang="es-MX" sz="1600" dirty="0">
                <a:solidFill>
                  <a:schemeClr val="bg1"/>
                </a:solidFill>
                <a:latin typeface="Century Gothic" pitchFamily="34" charset="0"/>
              </a:rPr>
              <a:t> de video para interpretar el flujo de video.</a:t>
            </a:r>
          </a:p>
          <a:p>
            <a:pPr lvl="1"/>
            <a:r>
              <a:rPr lang="es-MX" sz="1600" dirty="0">
                <a:solidFill>
                  <a:schemeClr val="bg1"/>
                </a:solidFill>
                <a:latin typeface="Century Gothic" pitchFamily="34" charset="0"/>
              </a:rPr>
              <a:t>El </a:t>
            </a:r>
            <a:r>
              <a:rPr lang="es-MX" sz="1600" i="1" dirty="0">
                <a:solidFill>
                  <a:schemeClr val="bg1"/>
                </a:solidFill>
                <a:latin typeface="Century Gothic" pitchFamily="34" charset="0"/>
              </a:rPr>
              <a:t>códec</a:t>
            </a:r>
            <a:r>
              <a:rPr lang="es-MX" sz="1600" dirty="0">
                <a:solidFill>
                  <a:schemeClr val="bg1"/>
                </a:solidFill>
                <a:latin typeface="Century Gothic" pitchFamily="34" charset="0"/>
              </a:rPr>
              <a:t> de audio para interpretar el flujo de audio.</a:t>
            </a:r>
          </a:p>
          <a:p>
            <a:pPr algn="just"/>
            <a:endParaRPr lang="es-MX" sz="2000" dirty="0">
              <a:solidFill>
                <a:srgbClr val="FF99CC"/>
              </a:solidFill>
              <a:latin typeface="Century Gothic" pitchFamily="34" charset="0"/>
            </a:endParaRPr>
          </a:p>
        </p:txBody>
      </p:sp>
    </p:spTree>
    <p:extLst>
      <p:ext uri="{BB962C8B-B14F-4D97-AF65-F5344CB8AC3E}">
        <p14:creationId xmlns:p14="http://schemas.microsoft.com/office/powerpoint/2010/main" val="248600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7920" y="269032"/>
            <a:ext cx="4960168" cy="1143744"/>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3" name="2 Rectángulo"/>
          <p:cNvSpPr/>
          <p:nvPr/>
        </p:nvSpPr>
        <p:spPr>
          <a:xfrm>
            <a:off x="457200" y="1484784"/>
            <a:ext cx="8291264" cy="5256584"/>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1 Título"/>
          <p:cNvSpPr txBox="1">
            <a:spLocks/>
          </p:cNvSpPr>
          <p:nvPr/>
        </p:nvSpPr>
        <p:spPr>
          <a:xfrm>
            <a:off x="457200" y="485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a:solidFill>
                  <a:srgbClr val="FF0066"/>
                </a:solidFill>
              </a:rPr>
              <a:t>DIVX</a:t>
            </a:r>
          </a:p>
        </p:txBody>
      </p:sp>
      <p:sp>
        <p:nvSpPr>
          <p:cNvPr id="5" name="2 Marcador de contenido"/>
          <p:cNvSpPr txBox="1">
            <a:spLocks/>
          </p:cNvSpPr>
          <p:nvPr/>
        </p:nvSpPr>
        <p:spPr>
          <a:xfrm>
            <a:off x="457200" y="1567333"/>
            <a:ext cx="8291264"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1600" dirty="0">
                <a:solidFill>
                  <a:schemeClr val="bg1"/>
                </a:solidFill>
                <a:latin typeface="Century Gothic" pitchFamily="34" charset="0"/>
              </a:rPr>
              <a:t>C</a:t>
            </a:r>
            <a:r>
              <a:rPr lang="es-MX" sz="1600" dirty="0" smtClean="0">
                <a:solidFill>
                  <a:schemeClr val="bg1"/>
                </a:solidFill>
                <a:latin typeface="Century Gothic" pitchFamily="34" charset="0"/>
              </a:rPr>
              <a:t>onjunto </a:t>
            </a:r>
            <a:r>
              <a:rPr lang="es-MX" sz="1600" dirty="0">
                <a:solidFill>
                  <a:schemeClr val="bg1"/>
                </a:solidFill>
                <a:latin typeface="Century Gothic" pitchFamily="34" charset="0"/>
              </a:rPr>
              <a:t>de productos de software desarrollados por DivX, Inc. para los sistemas operativos Windows y Mac OS, el más representativo es el códec por lo que la mayoría de las personas se refieren a éste cuando hablan de DivX. Inicialmente era sólo un códec de vídeo, un formato de vídeo comprimido, basado en los estándares MPEG-4. En la actualidad </a:t>
            </a:r>
            <a:r>
              <a:rPr lang="es-MX" sz="1600" dirty="0" smtClean="0">
                <a:solidFill>
                  <a:schemeClr val="bg1"/>
                </a:solidFill>
                <a:latin typeface="Century Gothic" pitchFamily="34" charset="0"/>
              </a:rPr>
              <a:t>DivX.</a:t>
            </a:r>
          </a:p>
          <a:p>
            <a:r>
              <a:rPr lang="es-MX" sz="1600" dirty="0" smtClean="0">
                <a:solidFill>
                  <a:schemeClr val="bg1"/>
                </a:solidFill>
                <a:latin typeface="Century Gothic" pitchFamily="34" charset="0"/>
              </a:rPr>
              <a:t>Formato </a:t>
            </a:r>
            <a:r>
              <a:rPr lang="es-MX" sz="1600" dirty="0">
                <a:solidFill>
                  <a:schemeClr val="bg1"/>
                </a:solidFill>
                <a:latin typeface="Century Gothic" pitchFamily="34" charset="0"/>
              </a:rPr>
              <a:t>de vídeo que funciona sobre los </a:t>
            </a:r>
            <a:r>
              <a:rPr lang="es-MX" sz="1600" dirty="0" smtClean="0">
                <a:solidFill>
                  <a:schemeClr val="bg1"/>
                </a:solidFill>
                <a:latin typeface="Century Gothic" pitchFamily="34" charset="0"/>
              </a:rPr>
              <a:t>sistemas operativos</a:t>
            </a:r>
            <a:r>
              <a:rPr lang="es-MX" sz="1600" dirty="0">
                <a:solidFill>
                  <a:schemeClr val="bg1"/>
                </a:solidFill>
                <a:latin typeface="Century Gothic" pitchFamily="34" charset="0"/>
              </a:rPr>
              <a:t> Windows, MacOS y </a:t>
            </a:r>
            <a:r>
              <a:rPr lang="es-MX" sz="1600" dirty="0" smtClean="0">
                <a:solidFill>
                  <a:schemeClr val="bg1"/>
                </a:solidFill>
                <a:latin typeface="Century Gothic" pitchFamily="34" charset="0"/>
              </a:rPr>
              <a:t>GNU/Linux actuales </a:t>
            </a:r>
            <a:r>
              <a:rPr lang="es-MX" sz="1600" dirty="0">
                <a:solidFill>
                  <a:schemeClr val="bg1"/>
                </a:solidFill>
                <a:latin typeface="Century Gothic" pitchFamily="34" charset="0"/>
              </a:rPr>
              <a:t>y que, combinado con la compresión de audio MP3, consigue una alta calidad de imagen superior a la del VHS con un caudal inferior a 1 Mbit/s</a:t>
            </a:r>
            <a:r>
              <a:rPr lang="es-MX" sz="1600" dirty="0" smtClean="0">
                <a:solidFill>
                  <a:schemeClr val="bg1"/>
                </a:solidFill>
                <a:latin typeface="Century Gothic" pitchFamily="34" charset="0"/>
              </a:rPr>
              <a:t>.</a:t>
            </a:r>
          </a:p>
          <a:p>
            <a:r>
              <a:rPr lang="es-MX" sz="1600" dirty="0">
                <a:solidFill>
                  <a:schemeClr val="bg1"/>
                </a:solidFill>
                <a:latin typeface="Century Gothic" pitchFamily="34" charset="0"/>
              </a:rPr>
              <a:t>Su auge se produjo con la llegada de las películas en DVD-ROM, que se codificaban con este códec para el vídeo y otro para el audio (generalmente MP3) ocupando unos 700 megabytes -el tamaño máximo que se puede almacenar en un </a:t>
            </a:r>
            <a:r>
              <a:rPr lang="es-MX" sz="1600" dirty="0" smtClean="0">
                <a:solidFill>
                  <a:schemeClr val="bg1"/>
                </a:solidFill>
                <a:latin typeface="Century Gothic" pitchFamily="34" charset="0"/>
              </a:rPr>
              <a:t>CD-ROM de </a:t>
            </a:r>
            <a:r>
              <a:rPr lang="es-MX" sz="1600" dirty="0">
                <a:solidFill>
                  <a:schemeClr val="bg1"/>
                </a:solidFill>
                <a:latin typeface="Century Gothic" pitchFamily="34" charset="0"/>
              </a:rPr>
              <a:t>80 minutos-, ya que el coste del CD-ROM (tanto del dispositivo como de las unidades para reproducirlo o duplicarlo) eran sensiblemente inferiores. Esto fue precisamente lo que se quería evitar al crear el estándar. Para evitar este tipo de prácticas se sacrificó cualquier oportunidad legal del uso del DVD como un sistema de grabación doméstico, y para ello se introdujeron todo tipo de trabas y restricciones que no hicieron sino enturbiar el mercado y ralentizar la introducción masiva del DVD en el mercado doméstico.</a:t>
            </a:r>
            <a:endParaRPr lang="es-MX" sz="1600" dirty="0" smtClean="0">
              <a:solidFill>
                <a:schemeClr val="bg1"/>
              </a:solidFill>
              <a:latin typeface="Century Gothic" pitchFamily="34" charset="0"/>
            </a:endParaRPr>
          </a:p>
        </p:txBody>
      </p:sp>
    </p:spTree>
    <p:extLst>
      <p:ext uri="{BB962C8B-B14F-4D97-AF65-F5344CB8AC3E}">
        <p14:creationId xmlns:p14="http://schemas.microsoft.com/office/powerpoint/2010/main" val="200916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7920" y="197024"/>
            <a:ext cx="4960168" cy="85571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3" name="2 Rectángulo"/>
          <p:cNvSpPr/>
          <p:nvPr/>
        </p:nvSpPr>
        <p:spPr>
          <a:xfrm>
            <a:off x="467544" y="1152128"/>
            <a:ext cx="8280920" cy="55892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1 Título"/>
          <p:cNvSpPr txBox="1">
            <a:spLocks/>
          </p:cNvSpPr>
          <p:nvPr/>
        </p:nvSpPr>
        <p:spPr>
          <a:xfrm>
            <a:off x="457200"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FF0066"/>
                </a:solidFill>
              </a:rPr>
              <a:t>FLV</a:t>
            </a:r>
            <a:endParaRPr lang="es-MX" dirty="0">
              <a:solidFill>
                <a:srgbClr val="FF0066"/>
              </a:solidFill>
            </a:endParaRPr>
          </a:p>
        </p:txBody>
      </p:sp>
      <p:sp>
        <p:nvSpPr>
          <p:cNvPr id="5" name="2 Marcador de contenido"/>
          <p:cNvSpPr txBox="1">
            <a:spLocks/>
          </p:cNvSpPr>
          <p:nvPr/>
        </p:nvSpPr>
        <p:spPr>
          <a:xfrm>
            <a:off x="457200" y="1196752"/>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1600" dirty="0">
                <a:solidFill>
                  <a:schemeClr val="bg1"/>
                </a:solidFill>
                <a:latin typeface="Century Gothic" pitchFamily="34" charset="0"/>
              </a:rPr>
              <a:t> </a:t>
            </a:r>
            <a:r>
              <a:rPr lang="es-MX" sz="1600" dirty="0" smtClean="0">
                <a:solidFill>
                  <a:schemeClr val="bg1"/>
                </a:solidFill>
                <a:latin typeface="Century Gothic" pitchFamily="34" charset="0"/>
              </a:rPr>
              <a:t>Flash Video, </a:t>
            </a:r>
            <a:r>
              <a:rPr lang="es-MX" sz="1600" dirty="0">
                <a:solidFill>
                  <a:schemeClr val="bg1"/>
                </a:solidFill>
                <a:latin typeface="Century Gothic" pitchFamily="34" charset="0"/>
              </a:rPr>
              <a:t>formato </a:t>
            </a:r>
            <a:r>
              <a:rPr lang="es-MX" sz="1600" dirty="0" smtClean="0">
                <a:solidFill>
                  <a:schemeClr val="bg1"/>
                </a:solidFill>
                <a:latin typeface="Century Gothic" pitchFamily="34" charset="0"/>
              </a:rPr>
              <a:t>contenedor propietario</a:t>
            </a:r>
            <a:r>
              <a:rPr lang="es-MX" sz="1600" dirty="0">
                <a:solidFill>
                  <a:schemeClr val="bg1"/>
                </a:solidFill>
                <a:latin typeface="Century Gothic" pitchFamily="34" charset="0"/>
              </a:rPr>
              <a:t> usado para transmitir video por Internet usando Adobe Flash Player (anteriormente conocido como Macromedia Flash Player), desde la versión 6 a la 10. Los contenidos FLV pueden ser incrustados dentro de archivos SWF. Entre los sitios más notables que utilizan el formato FLV se encuentran YouTube, </a:t>
            </a:r>
            <a:r>
              <a:rPr lang="es-MX" sz="1600" dirty="0" smtClean="0">
                <a:solidFill>
                  <a:schemeClr val="bg1"/>
                </a:solidFill>
                <a:latin typeface="Century Gothic" pitchFamily="34" charset="0"/>
              </a:rPr>
              <a:t>Googl</a:t>
            </a:r>
            <a:r>
              <a:rPr lang="es-MX" sz="1600" dirty="0" smtClean="0">
                <a:solidFill>
                  <a:schemeClr val="bg1"/>
                </a:solidFill>
                <a:latin typeface="Century Gothic" pitchFamily="34" charset="0"/>
              </a:rPr>
              <a:t> </a:t>
            </a:r>
            <a:r>
              <a:rPr lang="es-MX" sz="1600" dirty="0">
                <a:solidFill>
                  <a:schemeClr val="bg1"/>
                </a:solidFill>
                <a:latin typeface="Century Gothic" pitchFamily="34" charset="0"/>
              </a:rPr>
              <a:t>Video</a:t>
            </a:r>
            <a:r>
              <a:rPr lang="es-MX" sz="1600" dirty="0" smtClean="0">
                <a:solidFill>
                  <a:schemeClr val="bg1"/>
                </a:solidFill>
                <a:latin typeface="Century Gothic" pitchFamily="34" charset="0"/>
              </a:rPr>
              <a:t>, Reuters.com</a:t>
            </a:r>
            <a:r>
              <a:rPr lang="es-MX" sz="1600" dirty="0">
                <a:solidFill>
                  <a:schemeClr val="bg1"/>
                </a:solidFill>
                <a:latin typeface="Century Gothic" pitchFamily="34" charset="0"/>
              </a:rPr>
              <a:t>, Yahoo! Video y MySpace.</a:t>
            </a:r>
            <a:endParaRPr lang="es-MX" sz="1600" dirty="0" smtClean="0">
              <a:solidFill>
                <a:schemeClr val="bg1"/>
              </a:solidFill>
              <a:latin typeface="Century Gothic" pitchFamily="34" charset="0"/>
            </a:endParaRPr>
          </a:p>
          <a:p>
            <a:r>
              <a:rPr lang="es-MX" sz="1600" dirty="0">
                <a:solidFill>
                  <a:schemeClr val="bg1"/>
                </a:solidFill>
                <a:latin typeface="Century Gothic" pitchFamily="34" charset="0"/>
              </a:rPr>
              <a:t>Flash Video puede ser visto en la mayoría de los sistemas operativos, mediante Adobe Flash </a:t>
            </a:r>
            <a:r>
              <a:rPr lang="es-MX" sz="1600" dirty="0" smtClean="0">
                <a:solidFill>
                  <a:schemeClr val="bg1"/>
                </a:solidFill>
                <a:latin typeface="Century Gothic" pitchFamily="34" charset="0"/>
              </a:rPr>
              <a:t>Player.</a:t>
            </a:r>
          </a:p>
          <a:p>
            <a:r>
              <a:rPr lang="es-MX" sz="1600" dirty="0" smtClean="0">
                <a:solidFill>
                  <a:schemeClr val="bg1"/>
                </a:solidFill>
                <a:latin typeface="Century Gothic" pitchFamily="34" charset="0"/>
              </a:rPr>
              <a:t>Se puede reproducir desde los siguientes reproductores:</a:t>
            </a:r>
          </a:p>
          <a:p>
            <a:pPr lvl="1"/>
            <a:r>
              <a:rPr lang="es-MX" sz="1400" dirty="0">
                <a:solidFill>
                  <a:schemeClr val="bg1"/>
                </a:solidFill>
                <a:latin typeface="Century Gothic" pitchFamily="34" charset="0"/>
              </a:rPr>
              <a:t>Flash Video Player</a:t>
            </a:r>
          </a:p>
          <a:p>
            <a:pPr lvl="1"/>
            <a:r>
              <a:rPr lang="es-MX" sz="1400" dirty="0">
                <a:solidFill>
                  <a:schemeClr val="bg1"/>
                </a:solidFill>
                <a:latin typeface="Century Gothic" pitchFamily="34" charset="0"/>
              </a:rPr>
              <a:t>FLV Player</a:t>
            </a:r>
          </a:p>
          <a:p>
            <a:pPr lvl="1"/>
            <a:r>
              <a:rPr lang="es-MX" sz="1400" dirty="0">
                <a:solidFill>
                  <a:schemeClr val="bg1"/>
                </a:solidFill>
                <a:latin typeface="Century Gothic" pitchFamily="34" charset="0"/>
              </a:rPr>
              <a:t>BitComet</a:t>
            </a:r>
            <a:r>
              <a:rPr lang="es-MX" sz="1400" dirty="0">
                <a:solidFill>
                  <a:schemeClr val="bg1"/>
                </a:solidFill>
                <a:latin typeface="Century Gothic" pitchFamily="34" charset="0"/>
              </a:rPr>
              <a:t> FLV Player</a:t>
            </a:r>
          </a:p>
          <a:p>
            <a:pPr lvl="1"/>
            <a:r>
              <a:rPr lang="es-MX" sz="1400" dirty="0">
                <a:solidFill>
                  <a:schemeClr val="bg1"/>
                </a:solidFill>
                <a:latin typeface="Century Gothic" pitchFamily="34" charset="0"/>
              </a:rPr>
              <a:t>GOM Player</a:t>
            </a:r>
          </a:p>
          <a:p>
            <a:pPr lvl="1"/>
            <a:r>
              <a:rPr lang="es-MX" sz="1400" dirty="0" smtClean="0">
                <a:solidFill>
                  <a:schemeClr val="bg1"/>
                </a:solidFill>
                <a:latin typeface="Century Gothic" pitchFamily="34" charset="0"/>
              </a:rPr>
              <a:t>MPlayer</a:t>
            </a:r>
            <a:endParaRPr lang="es-MX" sz="1400" dirty="0">
              <a:solidFill>
                <a:schemeClr val="bg1"/>
              </a:solidFill>
              <a:latin typeface="Century Gothic" pitchFamily="34" charset="0"/>
            </a:endParaRPr>
          </a:p>
          <a:p>
            <a:pPr lvl="1"/>
            <a:r>
              <a:rPr lang="es-MX" sz="1400" dirty="0" smtClean="0">
                <a:solidFill>
                  <a:schemeClr val="bg1"/>
                </a:solidFill>
                <a:latin typeface="Century Gothic" pitchFamily="34" charset="0"/>
              </a:rPr>
              <a:t>Perian</a:t>
            </a:r>
            <a:endParaRPr lang="es-MX" sz="1400" dirty="0">
              <a:solidFill>
                <a:schemeClr val="bg1"/>
              </a:solidFill>
              <a:latin typeface="Century Gothic" pitchFamily="34" charset="0"/>
            </a:endParaRPr>
          </a:p>
          <a:p>
            <a:pPr lvl="1"/>
            <a:r>
              <a:rPr lang="es-MX" sz="1400" dirty="0">
                <a:solidFill>
                  <a:schemeClr val="bg1"/>
                </a:solidFill>
                <a:latin typeface="Century Gothic" pitchFamily="34" charset="0"/>
              </a:rPr>
              <a:t>Kmplayer</a:t>
            </a:r>
            <a:endParaRPr lang="es-MX" sz="1400" dirty="0">
              <a:solidFill>
                <a:schemeClr val="bg1"/>
              </a:solidFill>
              <a:latin typeface="Century Gothic" pitchFamily="34" charset="0"/>
            </a:endParaRPr>
          </a:p>
          <a:p>
            <a:pPr lvl="1"/>
            <a:r>
              <a:rPr lang="es-MX" sz="1400" dirty="0" smtClean="0">
                <a:solidFill>
                  <a:schemeClr val="bg1"/>
                </a:solidFill>
                <a:latin typeface="Century Gothic" pitchFamily="34" charset="0"/>
              </a:rPr>
              <a:t>RealPlayer</a:t>
            </a:r>
            <a:endParaRPr lang="es-MX" sz="1400" dirty="0">
              <a:solidFill>
                <a:schemeClr val="bg1"/>
              </a:solidFill>
              <a:latin typeface="Century Gothic" pitchFamily="34" charset="0"/>
            </a:endParaRPr>
          </a:p>
          <a:p>
            <a:pPr lvl="1"/>
            <a:r>
              <a:rPr lang="es-MX" sz="1400" dirty="0">
                <a:solidFill>
                  <a:schemeClr val="bg1"/>
                </a:solidFill>
                <a:latin typeface="Century Gothic" pitchFamily="34" charset="0"/>
              </a:rPr>
              <a:t>VLC media </a:t>
            </a:r>
            <a:r>
              <a:rPr lang="es-MX" sz="1400" dirty="0">
                <a:solidFill>
                  <a:schemeClr val="bg1"/>
                </a:solidFill>
                <a:latin typeface="Century Gothic" pitchFamily="34" charset="0"/>
              </a:rPr>
              <a:t>player</a:t>
            </a:r>
            <a:endParaRPr lang="es-MX" sz="1400" dirty="0">
              <a:solidFill>
                <a:schemeClr val="bg1"/>
              </a:solidFill>
              <a:latin typeface="Century Gothic" pitchFamily="34" charset="0"/>
            </a:endParaRPr>
          </a:p>
          <a:p>
            <a:pPr lvl="1"/>
            <a:r>
              <a:rPr lang="es-MX" sz="1400" dirty="0" smtClean="0">
                <a:solidFill>
                  <a:schemeClr val="bg1"/>
                </a:solidFill>
                <a:latin typeface="Century Gothic" pitchFamily="34" charset="0"/>
              </a:rPr>
              <a:t>SWF </a:t>
            </a:r>
            <a:r>
              <a:rPr lang="es-MX" sz="1400" dirty="0">
                <a:solidFill>
                  <a:schemeClr val="bg1"/>
                </a:solidFill>
                <a:latin typeface="Century Gothic" pitchFamily="34" charset="0"/>
              </a:rPr>
              <a:t>&amp; FLV Player</a:t>
            </a:r>
          </a:p>
          <a:p>
            <a:pPr lvl="1"/>
            <a:r>
              <a:rPr lang="es-MX" sz="1400" dirty="0">
                <a:solidFill>
                  <a:schemeClr val="bg1"/>
                </a:solidFill>
                <a:latin typeface="Century Gothic" pitchFamily="34" charset="0"/>
              </a:rPr>
              <a:t>JetAudio</a:t>
            </a:r>
            <a:endParaRPr lang="es-MX" sz="1400" dirty="0">
              <a:solidFill>
                <a:schemeClr val="bg1"/>
              </a:solidFill>
              <a:latin typeface="Century Gothic" pitchFamily="34" charset="0"/>
            </a:endParaRPr>
          </a:p>
          <a:p>
            <a:pPr lvl="1"/>
            <a:r>
              <a:rPr lang="es-MX" sz="1400" dirty="0" smtClean="0">
                <a:solidFill>
                  <a:schemeClr val="bg1"/>
                </a:solidFill>
                <a:latin typeface="Century Gothic" pitchFamily="34" charset="0"/>
              </a:rPr>
              <a:t>JavaFX</a:t>
            </a:r>
            <a:endParaRPr lang="es-MX" sz="1400" dirty="0">
              <a:solidFill>
                <a:schemeClr val="bg1"/>
              </a:solidFill>
              <a:latin typeface="Century Gothic" pitchFamily="34" charset="0"/>
            </a:endParaRPr>
          </a:p>
          <a:p>
            <a:pPr algn="just"/>
            <a:endParaRPr lang="es-MX" sz="2000" dirty="0">
              <a:solidFill>
                <a:srgbClr val="FF99CC"/>
              </a:solidFill>
              <a:latin typeface="Century Gothic" pitchFamily="34" charset="0"/>
            </a:endParaRPr>
          </a:p>
        </p:txBody>
      </p:sp>
    </p:spTree>
    <p:extLst>
      <p:ext uri="{BB962C8B-B14F-4D97-AF65-F5344CB8AC3E}">
        <p14:creationId xmlns:p14="http://schemas.microsoft.com/office/powerpoint/2010/main" val="365235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7920" y="197024"/>
            <a:ext cx="4960168" cy="85571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3" name="2 Rectángulo"/>
          <p:cNvSpPr/>
          <p:nvPr/>
        </p:nvSpPr>
        <p:spPr>
          <a:xfrm>
            <a:off x="467544" y="1152128"/>
            <a:ext cx="8280920" cy="55892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1 Título"/>
          <p:cNvSpPr txBox="1">
            <a:spLocks/>
          </p:cNvSpPr>
          <p:nvPr/>
        </p:nvSpPr>
        <p:spPr>
          <a:xfrm>
            <a:off x="457200"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FF0066"/>
                </a:solidFill>
              </a:rPr>
              <a:t>MKV</a:t>
            </a:r>
            <a:endParaRPr lang="es-MX" dirty="0">
              <a:solidFill>
                <a:srgbClr val="FF0066"/>
              </a:solidFill>
            </a:endParaRPr>
          </a:p>
        </p:txBody>
      </p:sp>
      <p:sp>
        <p:nvSpPr>
          <p:cNvPr id="5" name="2 Marcador de contenido"/>
          <p:cNvSpPr txBox="1">
            <a:spLocks/>
          </p:cNvSpPr>
          <p:nvPr/>
        </p:nvSpPr>
        <p:spPr>
          <a:xfrm>
            <a:off x="457200" y="1196752"/>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1600" dirty="0">
                <a:solidFill>
                  <a:schemeClr val="bg1"/>
                </a:solidFill>
                <a:latin typeface="Century Gothic" pitchFamily="34" charset="0"/>
              </a:rPr>
              <a:t>F</a:t>
            </a:r>
            <a:r>
              <a:rPr lang="es-MX" sz="1600" dirty="0" smtClean="0">
                <a:solidFill>
                  <a:schemeClr val="bg1"/>
                </a:solidFill>
                <a:latin typeface="Century Gothic" pitchFamily="34" charset="0"/>
              </a:rPr>
              <a:t>ormato contenedor estándar</a:t>
            </a:r>
            <a:r>
              <a:rPr lang="es-MX" sz="1600" dirty="0">
                <a:solidFill>
                  <a:schemeClr val="bg1"/>
                </a:solidFill>
                <a:latin typeface="Century Gothic" pitchFamily="34" charset="0"/>
              </a:rPr>
              <a:t> abierto, un archivo informático que puede contener un número ilimitado de vídeo, audio, imagen o pistas de subtítulos dentro de un solo </a:t>
            </a:r>
            <a:r>
              <a:rPr lang="es-MX" sz="1600" dirty="0" smtClean="0">
                <a:solidFill>
                  <a:schemeClr val="bg1"/>
                </a:solidFill>
                <a:latin typeface="Century Gothic" pitchFamily="34" charset="0"/>
              </a:rPr>
              <a:t>archivo.</a:t>
            </a:r>
            <a:r>
              <a:rPr lang="es-MX" sz="1600" baseline="30000" dirty="0">
                <a:solidFill>
                  <a:schemeClr val="bg1"/>
                </a:solidFill>
                <a:latin typeface="Century Gothic" pitchFamily="34" charset="0"/>
              </a:rPr>
              <a:t> </a:t>
            </a:r>
            <a:r>
              <a:rPr lang="es-MX" sz="1600" dirty="0" smtClean="0">
                <a:solidFill>
                  <a:schemeClr val="bg1"/>
                </a:solidFill>
                <a:latin typeface="Century Gothic" pitchFamily="34" charset="0"/>
              </a:rPr>
              <a:t>Su </a:t>
            </a:r>
            <a:r>
              <a:rPr lang="es-MX" sz="1600" dirty="0">
                <a:solidFill>
                  <a:schemeClr val="bg1"/>
                </a:solidFill>
                <a:latin typeface="Century Gothic" pitchFamily="34" charset="0"/>
              </a:rPr>
              <a:t>intención es la de servir como un formato universal para el almacenamiento de </a:t>
            </a:r>
            <a:r>
              <a:rPr lang="es-MX" sz="1600" dirty="0" smtClean="0">
                <a:solidFill>
                  <a:schemeClr val="bg1"/>
                </a:solidFill>
                <a:latin typeface="Century Gothic" pitchFamily="34" charset="0"/>
              </a:rPr>
              <a:t>contenidos audiovisuales</a:t>
            </a:r>
            <a:r>
              <a:rPr lang="es-MX" sz="1600" dirty="0">
                <a:solidFill>
                  <a:schemeClr val="bg1"/>
                </a:solidFill>
                <a:latin typeface="Century Gothic" pitchFamily="34" charset="0"/>
              </a:rPr>
              <a:t> comunes, como películas o programas de televisión. </a:t>
            </a:r>
            <a:r>
              <a:rPr lang="es-MX" sz="1600" dirty="0">
                <a:solidFill>
                  <a:schemeClr val="bg1"/>
                </a:solidFill>
                <a:latin typeface="Century Gothic" pitchFamily="34" charset="0"/>
              </a:rPr>
              <a:t>Matroska</a:t>
            </a:r>
            <a:r>
              <a:rPr lang="es-MX" sz="1600" dirty="0">
                <a:solidFill>
                  <a:schemeClr val="bg1"/>
                </a:solidFill>
                <a:latin typeface="Century Gothic" pitchFamily="34" charset="0"/>
              </a:rPr>
              <a:t> es similar, en concepto, a otros contenedores, como </a:t>
            </a:r>
            <a:r>
              <a:rPr lang="es-MX" sz="1600" dirty="0" smtClean="0">
                <a:solidFill>
                  <a:schemeClr val="bg1"/>
                </a:solidFill>
                <a:latin typeface="Century Gothic" pitchFamily="34" charset="0"/>
              </a:rPr>
              <a:t>AVI,</a:t>
            </a:r>
            <a:r>
              <a:rPr lang="es-MX" sz="1600" dirty="0">
                <a:solidFill>
                  <a:schemeClr val="bg1"/>
                </a:solidFill>
                <a:latin typeface="Century Gothic" pitchFamily="34" charset="0"/>
              </a:rPr>
              <a:t> MP4 </a:t>
            </a:r>
            <a:r>
              <a:rPr lang="es-MX" sz="1600" dirty="0">
                <a:solidFill>
                  <a:schemeClr val="bg1"/>
                </a:solidFill>
                <a:latin typeface="Century Gothic" pitchFamily="34" charset="0"/>
              </a:rPr>
              <a:t>oASF</a:t>
            </a:r>
            <a:r>
              <a:rPr lang="es-MX" sz="1600" dirty="0">
                <a:solidFill>
                  <a:schemeClr val="bg1"/>
                </a:solidFill>
                <a:latin typeface="Century Gothic" pitchFamily="34" charset="0"/>
              </a:rPr>
              <a:t>, pero es totalmente abierto. La mayoría de sus implementaciones consisten en software libre. Los archivos de tipo </a:t>
            </a:r>
            <a:r>
              <a:rPr lang="es-MX" sz="1600" dirty="0">
                <a:solidFill>
                  <a:schemeClr val="bg1"/>
                </a:solidFill>
                <a:latin typeface="Century Gothic" pitchFamily="34" charset="0"/>
              </a:rPr>
              <a:t>Matroska</a:t>
            </a:r>
            <a:r>
              <a:rPr lang="es-MX" sz="1600" dirty="0">
                <a:solidFill>
                  <a:schemeClr val="bg1"/>
                </a:solidFill>
                <a:latin typeface="Century Gothic" pitchFamily="34" charset="0"/>
              </a:rPr>
              <a:t> son .MKV para vídeo (con subtítulos y audio), .MKA para archivos solamente de audio, .MKS sólo para subtítulos y .MK3D para vídeo </a:t>
            </a:r>
            <a:r>
              <a:rPr lang="es-MX" sz="1600" dirty="0">
                <a:solidFill>
                  <a:schemeClr val="bg1"/>
                </a:solidFill>
                <a:latin typeface="Century Gothic" pitchFamily="34" charset="0"/>
              </a:rPr>
              <a:t>estereoscopico</a:t>
            </a:r>
            <a:r>
              <a:rPr lang="es-MX" sz="1600" dirty="0">
                <a:solidFill>
                  <a:schemeClr val="bg1"/>
                </a:solidFill>
                <a:latin typeface="Century Gothic" pitchFamily="34" charset="0"/>
              </a:rPr>
              <a:t>. </a:t>
            </a:r>
            <a:endParaRPr lang="es-MX" sz="1600" dirty="0" smtClean="0">
              <a:solidFill>
                <a:schemeClr val="bg1"/>
              </a:solidFill>
              <a:latin typeface="Century Gothic" pitchFamily="34" charset="0"/>
            </a:endParaRPr>
          </a:p>
          <a:p>
            <a:r>
              <a:rPr lang="es-MX" sz="1600" dirty="0" smtClean="0">
                <a:solidFill>
                  <a:schemeClr val="bg1"/>
                </a:solidFill>
                <a:latin typeface="Century Gothic" pitchFamily="34" charset="0"/>
              </a:rPr>
              <a:t>Se puede reproducir </a:t>
            </a:r>
          </a:p>
          <a:p>
            <a:r>
              <a:rPr lang="es-MX" sz="1600" dirty="0" smtClean="0">
                <a:solidFill>
                  <a:schemeClr val="bg1"/>
                </a:solidFill>
                <a:latin typeface="Century Gothic" pitchFamily="34" charset="0"/>
              </a:rPr>
              <a:t>desde los siguientes </a:t>
            </a:r>
          </a:p>
          <a:p>
            <a:r>
              <a:rPr lang="es-MX" sz="1600" dirty="0" smtClean="0">
                <a:solidFill>
                  <a:schemeClr val="bg1"/>
                </a:solidFill>
                <a:latin typeface="Century Gothic" pitchFamily="34" charset="0"/>
              </a:rPr>
              <a:t>reproductores:</a:t>
            </a:r>
          </a:p>
          <a:p>
            <a:pPr marL="0" indent="0" algn="just">
              <a:buNone/>
            </a:pPr>
            <a:endParaRPr lang="es-MX" sz="2000" dirty="0">
              <a:solidFill>
                <a:srgbClr val="FF99CC"/>
              </a:solidFill>
              <a:latin typeface="Century Gothic"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4170844131"/>
              </p:ext>
            </p:extLst>
          </p:nvPr>
        </p:nvGraphicFramePr>
        <p:xfrm>
          <a:off x="3491880" y="3678025"/>
          <a:ext cx="5564088" cy="3261360"/>
        </p:xfrm>
        <a:graphic>
          <a:graphicData uri="http://schemas.openxmlformats.org/drawingml/2006/table">
            <a:tbl>
              <a:tblPr firstRow="1" bandRow="1">
                <a:tableStyleId>{21E4AEA4-8DFA-4A89-87EB-49C32662AFE0}</a:tableStyleId>
              </a:tblPr>
              <a:tblGrid>
                <a:gridCol w="2782044"/>
                <a:gridCol w="2782044"/>
              </a:tblGrid>
              <a:tr h="3061886">
                <a:tc>
                  <a:txBody>
                    <a:bodyPr/>
                    <a:lstStyle/>
                    <a:p>
                      <a:r>
                        <a:rPr lang="es-MX" sz="1300" kern="1200" dirty="0" smtClean="0">
                          <a:effectLst/>
                        </a:rPr>
                        <a:t>ALShow</a:t>
                      </a:r>
                    </a:p>
                    <a:p>
                      <a:r>
                        <a:rPr lang="es-MX" sz="1300" kern="1200" dirty="0" smtClean="0">
                          <a:effectLst/>
                        </a:rPr>
                        <a:t>Avidemux</a:t>
                      </a:r>
                    </a:p>
                    <a:p>
                      <a:r>
                        <a:rPr lang="es-MX" sz="1300" kern="1200" dirty="0" smtClean="0">
                          <a:effectLst/>
                        </a:rPr>
                        <a:t>BS.Player</a:t>
                      </a:r>
                    </a:p>
                    <a:p>
                      <a:r>
                        <a:rPr lang="es-MX" sz="1300" kern="1200" dirty="0" smtClean="0">
                          <a:effectLst/>
                        </a:rPr>
                        <a:t>Chameleo</a:t>
                      </a:r>
                    </a:p>
                    <a:p>
                      <a:r>
                        <a:rPr lang="es-MX" sz="1300" kern="1200" dirty="0" smtClean="0">
                          <a:effectLst/>
                        </a:rPr>
                        <a:t>The Core Media </a:t>
                      </a:r>
                    </a:p>
                    <a:p>
                      <a:r>
                        <a:rPr lang="es-MX" sz="1300" kern="1200" dirty="0" smtClean="0">
                          <a:effectLst/>
                        </a:rPr>
                        <a:t>DivX</a:t>
                      </a:r>
                    </a:p>
                    <a:p>
                      <a:r>
                        <a:rPr lang="es-MX" sz="1300" kern="1200" dirty="0" smtClean="0">
                          <a:effectLst/>
                        </a:rPr>
                        <a:t>Player</a:t>
                      </a:r>
                    </a:p>
                    <a:p>
                      <a:r>
                        <a:rPr lang="es-MX" sz="1300" kern="1200" dirty="0" smtClean="0">
                          <a:effectLst/>
                        </a:rPr>
                        <a:t>foobar2000 v0.9.6</a:t>
                      </a:r>
                    </a:p>
                    <a:p>
                      <a:r>
                        <a:rPr lang="es-MX" sz="1300" kern="1200" dirty="0" smtClean="0">
                          <a:effectLst/>
                        </a:rPr>
                        <a:t>GOM Player </a:t>
                      </a:r>
                    </a:p>
                    <a:p>
                      <a:r>
                        <a:rPr lang="es-MX" sz="1300" kern="1200" dirty="0" smtClean="0">
                          <a:effectLst/>
                        </a:rPr>
                        <a:t>Kaffeine</a:t>
                      </a:r>
                    </a:p>
                    <a:p>
                      <a:r>
                        <a:rPr lang="es-MX" sz="1300" kern="1200" dirty="0" smtClean="0">
                          <a:effectLst/>
                        </a:rPr>
                        <a:t>The KMPlayer</a:t>
                      </a:r>
                    </a:p>
                    <a:p>
                      <a:r>
                        <a:rPr lang="es-MX" sz="1300" kern="1200" dirty="0" smtClean="0">
                          <a:effectLst/>
                        </a:rPr>
                        <a:t>Media Player Classic</a:t>
                      </a:r>
                    </a:p>
                    <a:p>
                      <a:r>
                        <a:rPr lang="es-MX" sz="1300" kern="1200" dirty="0" smtClean="0">
                          <a:effectLst/>
                        </a:rPr>
                        <a:t>Cinema</a:t>
                      </a:r>
                    </a:p>
                    <a:p>
                      <a:r>
                        <a:rPr lang="es-MX" sz="1300" kern="1200" dirty="0" smtClean="0">
                          <a:effectLst/>
                        </a:rPr>
                        <a:t>MediaPortal</a:t>
                      </a:r>
                    </a:p>
                    <a:p>
                      <a:endParaRPr lang="es-MX" sz="1300" dirty="0">
                        <a:latin typeface="Century Gothic"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300" kern="1200" dirty="0" smtClean="0">
                          <a:effectLst/>
                        </a:rPr>
                        <a:t>Mezzmo Mirillis Splash Pro</a:t>
                      </a:r>
                    </a:p>
                    <a:p>
                      <a:r>
                        <a:rPr lang="es-MX" sz="1300" kern="1200" dirty="0" smtClean="0">
                          <a:effectLst/>
                        </a:rPr>
                        <a:t>MPlayer</a:t>
                      </a:r>
                    </a:p>
                    <a:p>
                      <a:r>
                        <a:rPr lang="es-MX" sz="1300" kern="1200" dirty="0" smtClean="0">
                          <a:effectLst/>
                        </a:rPr>
                        <a:t>MythTV</a:t>
                      </a:r>
                    </a:p>
                    <a:p>
                      <a:r>
                        <a:rPr lang="es-MX" sz="1300" kern="1200" dirty="0" smtClean="0">
                          <a:effectLst/>
                        </a:rPr>
                        <a:t>Perian SubEdit-Player</a:t>
                      </a:r>
                    </a:p>
                    <a:p>
                      <a:r>
                        <a:rPr lang="es-MX" sz="1300" kern="1200" dirty="0" smtClean="0">
                          <a:effectLst/>
                        </a:rPr>
                        <a:t>Xilisoft</a:t>
                      </a:r>
                    </a:p>
                    <a:p>
                      <a:r>
                        <a:rPr lang="es-MX" sz="1300" kern="1200" dirty="0" smtClean="0">
                          <a:effectLst/>
                        </a:rPr>
                        <a:t>Target</a:t>
                      </a:r>
                      <a:r>
                        <a:rPr lang="es-MX" sz="1300" kern="1200" baseline="0" dirty="0" smtClean="0">
                          <a:effectLst/>
                        </a:rPr>
                        <a:t> </a:t>
                      </a:r>
                      <a:r>
                        <a:rPr lang="es-MX" sz="1300" kern="1200" dirty="0" smtClean="0">
                          <a:effectLst/>
                        </a:rPr>
                        <a:t>Longlife Media Player</a:t>
                      </a:r>
                    </a:p>
                    <a:p>
                      <a:r>
                        <a:rPr lang="es-MX" sz="1300" kern="1200" dirty="0" smtClean="0">
                          <a:effectLst/>
                        </a:rPr>
                        <a:t>VirtualDubMod</a:t>
                      </a:r>
                    </a:p>
                    <a:p>
                      <a:r>
                        <a:rPr lang="es-MX" sz="1300" kern="1200" dirty="0" smtClean="0">
                          <a:effectLst/>
                        </a:rPr>
                        <a:t>VLC media player</a:t>
                      </a:r>
                    </a:p>
                    <a:p>
                      <a:r>
                        <a:rPr lang="es-MX" sz="1300" kern="1200" dirty="0" smtClean="0">
                          <a:effectLst/>
                        </a:rPr>
                        <a:t>VSO Software</a:t>
                      </a:r>
                    </a:p>
                    <a:p>
                      <a:r>
                        <a:rPr lang="es-MX" sz="1300" kern="1200" dirty="0" smtClean="0">
                          <a:effectLst/>
                        </a:rPr>
                        <a:t>Winamp</a:t>
                      </a:r>
                    </a:p>
                    <a:p>
                      <a:r>
                        <a:rPr lang="es-MX" sz="1300" kern="1200" dirty="0" smtClean="0">
                          <a:effectLst/>
                        </a:rPr>
                        <a:t>xine</a:t>
                      </a:r>
                    </a:p>
                    <a:p>
                      <a:r>
                        <a:rPr lang="es-MX" sz="1300" kern="1200" dirty="0" smtClean="0">
                          <a:effectLst/>
                        </a:rPr>
                        <a:t>Zoom Player</a:t>
                      </a:r>
                    </a:p>
                    <a:p>
                      <a:r>
                        <a:rPr lang="es-MX" sz="1300" kern="1200" dirty="0" smtClean="0">
                          <a:effectLst/>
                        </a:rPr>
                        <a:t>XBMC</a:t>
                      </a:r>
                    </a:p>
                    <a:p>
                      <a:r>
                        <a:rPr lang="es-MX" sz="1300" kern="1200" dirty="0" smtClean="0">
                          <a:effectLst/>
                        </a:rPr>
                        <a:t>iVerio Software</a:t>
                      </a:r>
                    </a:p>
                    <a:p>
                      <a:endParaRPr lang="es-MX" sz="1300" dirty="0" smtClean="0"/>
                    </a:p>
                    <a:p>
                      <a:endParaRPr lang="es-MX" sz="1300" dirty="0">
                        <a:latin typeface="Century Gothic" pitchFamily="34" charset="0"/>
                      </a:endParaRPr>
                    </a:p>
                  </a:txBody>
                  <a:tcPr/>
                </a:tc>
              </a:tr>
            </a:tbl>
          </a:graphicData>
        </a:graphic>
      </p:graphicFrame>
    </p:spTree>
    <p:extLst>
      <p:ext uri="{BB962C8B-B14F-4D97-AF65-F5344CB8AC3E}">
        <p14:creationId xmlns:p14="http://schemas.microsoft.com/office/powerpoint/2010/main" val="248943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27920" y="197024"/>
            <a:ext cx="4960168" cy="85571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6" name="5 Rectángulo"/>
          <p:cNvSpPr/>
          <p:nvPr/>
        </p:nvSpPr>
        <p:spPr>
          <a:xfrm>
            <a:off x="467544" y="1450701"/>
            <a:ext cx="8280920" cy="4293096"/>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7" name="1 Título"/>
          <p:cNvSpPr txBox="1">
            <a:spLocks/>
          </p:cNvSpPr>
          <p:nvPr/>
        </p:nvSpPr>
        <p:spPr>
          <a:xfrm>
            <a:off x="457200"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FF0066"/>
                </a:solidFill>
              </a:rPr>
              <a:t>MP4</a:t>
            </a:r>
            <a:endParaRPr lang="es-MX" dirty="0">
              <a:solidFill>
                <a:srgbClr val="FF0066"/>
              </a:solidFill>
            </a:endParaRPr>
          </a:p>
        </p:txBody>
      </p:sp>
      <p:sp>
        <p:nvSpPr>
          <p:cNvPr id="8" name="2 Marcador de contenido"/>
          <p:cNvSpPr txBox="1">
            <a:spLocks/>
          </p:cNvSpPr>
          <p:nvPr/>
        </p:nvSpPr>
        <p:spPr>
          <a:xfrm>
            <a:off x="457200" y="1495325"/>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sz="1600" dirty="0">
                <a:solidFill>
                  <a:schemeClr val="bg1"/>
                </a:solidFill>
                <a:latin typeface="Century Gothic" pitchFamily="34" charset="0"/>
              </a:rPr>
              <a:t>E</a:t>
            </a:r>
            <a:r>
              <a:rPr lang="es-MX" sz="1600" dirty="0" smtClean="0">
                <a:solidFill>
                  <a:schemeClr val="bg1"/>
                </a:solidFill>
                <a:latin typeface="Century Gothic" pitchFamily="34" charset="0"/>
              </a:rPr>
              <a:t>s </a:t>
            </a:r>
            <a:r>
              <a:rPr lang="es-MX" sz="1600" dirty="0">
                <a:solidFill>
                  <a:schemeClr val="bg1"/>
                </a:solidFill>
                <a:latin typeface="Century Gothic" pitchFamily="34" charset="0"/>
              </a:rPr>
              <a:t>un término de marketing para el reproductor multimedia digital que cumple con ciertos estándares y formatos</a:t>
            </a:r>
            <a:r>
              <a:rPr lang="es-MX" sz="1600" dirty="0" smtClean="0">
                <a:solidFill>
                  <a:schemeClr val="bg1"/>
                </a:solidFill>
                <a:latin typeface="Century Gothic" pitchFamily="34" charset="0"/>
              </a:rPr>
              <a:t>.</a:t>
            </a:r>
            <a:r>
              <a:rPr lang="es-MX" sz="1600" dirty="0">
                <a:solidFill>
                  <a:schemeClr val="bg1"/>
                </a:solidFill>
                <a:latin typeface="Century Gothic" pitchFamily="34" charset="0"/>
              </a:rPr>
              <a:t> El propio nombre es un nombre inapropiado, ya que la mayoría de los reproductores MP4 son incompatibles con el MPEG-4 </a:t>
            </a:r>
            <a:r>
              <a:rPr lang="es-MX" sz="1600" dirty="0">
                <a:solidFill>
                  <a:schemeClr val="bg1"/>
                </a:solidFill>
                <a:latin typeface="Century Gothic" pitchFamily="34" charset="0"/>
              </a:rPr>
              <a:t>Part</a:t>
            </a:r>
            <a:r>
              <a:rPr lang="es-MX" sz="1600" dirty="0">
                <a:solidFill>
                  <a:schemeClr val="bg1"/>
                </a:solidFill>
                <a:latin typeface="Century Gothic" pitchFamily="34" charset="0"/>
              </a:rPr>
              <a:t> 14 estándar o el formato contenedor </a:t>
            </a:r>
            <a:r>
              <a:rPr lang="es-MX" sz="1600" i="1" dirty="0">
                <a:solidFill>
                  <a:schemeClr val="bg1"/>
                </a:solidFill>
                <a:latin typeface="Century Gothic" pitchFamily="34" charset="0"/>
              </a:rPr>
              <a:t>.mp4</a:t>
            </a:r>
            <a:r>
              <a:rPr lang="es-MX" sz="1600" dirty="0">
                <a:solidFill>
                  <a:schemeClr val="bg1"/>
                </a:solidFill>
                <a:latin typeface="Century Gothic" pitchFamily="34" charset="0"/>
              </a:rPr>
              <a:t>. En cambio, el término simboliza su condición de sucesores de los reproductores de los Reproductor de audio </a:t>
            </a:r>
            <a:r>
              <a:rPr lang="es-MX" sz="1600" dirty="0">
                <a:solidFill>
                  <a:schemeClr val="bg1"/>
                </a:solidFill>
                <a:latin typeface="Century Gothic" pitchFamily="34" charset="0"/>
              </a:rPr>
              <a:t>digital|reproductores</a:t>
            </a:r>
            <a:r>
              <a:rPr lang="es-MX" sz="1600" dirty="0">
                <a:solidFill>
                  <a:schemeClr val="bg1"/>
                </a:solidFill>
                <a:latin typeface="Century Gothic" pitchFamily="34" charset="0"/>
              </a:rPr>
              <a:t> de </a:t>
            </a:r>
            <a:r>
              <a:rPr lang="es-MX" sz="1600" i="1" dirty="0">
                <a:solidFill>
                  <a:schemeClr val="bg1"/>
                </a:solidFill>
                <a:latin typeface="Century Gothic" pitchFamily="34" charset="0"/>
              </a:rPr>
              <a:t>MP3</a:t>
            </a:r>
            <a:r>
              <a:rPr lang="es-MX" sz="1600" dirty="0">
                <a:solidFill>
                  <a:schemeClr val="bg1"/>
                </a:solidFill>
                <a:latin typeface="Century Gothic" pitchFamily="34" charset="0"/>
              </a:rPr>
              <a:t> En este sentido, en algunos mercados como Brasil, cualquier nueva función agregada a un determinado medio es seguida por un aumento en el número de unidades vendidas, a pesar de no existir correspondientes MPEG-5 </a:t>
            </a:r>
            <a:r>
              <a:rPr lang="es-MX" sz="1600" dirty="0">
                <a:solidFill>
                  <a:schemeClr val="bg1"/>
                </a:solidFill>
                <a:latin typeface="Century Gothic" pitchFamily="34" charset="0"/>
              </a:rPr>
              <a:t>estandares</a:t>
            </a:r>
            <a:r>
              <a:rPr lang="es-MX" sz="1600" dirty="0">
                <a:solidFill>
                  <a:schemeClr val="bg1"/>
                </a:solidFill>
                <a:latin typeface="Century Gothic" pitchFamily="34" charset="0"/>
              </a:rPr>
              <a:t> (a la fecha), la norma actual, aún en desarrollo, es MPEG-4</a:t>
            </a:r>
            <a:r>
              <a:rPr lang="es-MX" sz="1600" dirty="0" smtClean="0">
                <a:solidFill>
                  <a:schemeClr val="bg1"/>
                </a:solidFill>
                <a:latin typeface="Century Gothic" pitchFamily="34" charset="0"/>
              </a:rPr>
              <a:t>).</a:t>
            </a:r>
          </a:p>
          <a:p>
            <a:pPr algn="just"/>
            <a:r>
              <a:rPr lang="es-MX" sz="1600" dirty="0" smtClean="0">
                <a:solidFill>
                  <a:schemeClr val="bg1"/>
                </a:solidFill>
                <a:latin typeface="Century Gothic" pitchFamily="34" charset="0"/>
              </a:rPr>
              <a:t>Se reproduce en:</a:t>
            </a:r>
          </a:p>
          <a:p>
            <a:pPr lvl="1" algn="just"/>
            <a:r>
              <a:rPr lang="es-MX" sz="1200" dirty="0" smtClean="0">
                <a:solidFill>
                  <a:schemeClr val="bg1"/>
                </a:solidFill>
                <a:latin typeface="Century Gothic" pitchFamily="34" charset="0"/>
              </a:rPr>
              <a:t>Anyka</a:t>
            </a:r>
            <a:endParaRPr lang="es-MX" sz="1200" dirty="0" smtClean="0">
              <a:solidFill>
                <a:schemeClr val="bg1"/>
              </a:solidFill>
              <a:latin typeface="Century Gothic" pitchFamily="34" charset="0"/>
            </a:endParaRPr>
          </a:p>
          <a:p>
            <a:pPr lvl="1" algn="just"/>
            <a:r>
              <a:rPr lang="es-MX" sz="1200" dirty="0" smtClean="0">
                <a:solidFill>
                  <a:schemeClr val="bg1"/>
                </a:solidFill>
                <a:latin typeface="Century Gothic" pitchFamily="34" charset="0"/>
              </a:rPr>
              <a:t>Rockchip</a:t>
            </a:r>
            <a:endParaRPr lang="es-MX" sz="1200" dirty="0" smtClean="0">
              <a:solidFill>
                <a:schemeClr val="bg1"/>
              </a:solidFill>
              <a:latin typeface="Century Gothic" pitchFamily="34" charset="0"/>
            </a:endParaRPr>
          </a:p>
          <a:p>
            <a:pPr lvl="1" algn="just"/>
            <a:r>
              <a:rPr lang="es-MX" sz="1200" dirty="0" smtClean="0">
                <a:solidFill>
                  <a:schemeClr val="bg1"/>
                </a:solidFill>
                <a:latin typeface="Century Gothic" pitchFamily="34" charset="0"/>
              </a:rPr>
              <a:t>AMV</a:t>
            </a:r>
          </a:p>
          <a:p>
            <a:pPr lvl="1" algn="just"/>
            <a:r>
              <a:rPr lang="es-MX" sz="1200" dirty="0" smtClean="0">
                <a:solidFill>
                  <a:schemeClr val="bg1"/>
                </a:solidFill>
                <a:latin typeface="Century Gothic" pitchFamily="34" charset="0"/>
              </a:rPr>
              <a:t>MTV</a:t>
            </a:r>
            <a:endParaRPr lang="es-MX" sz="1200" dirty="0">
              <a:solidFill>
                <a:schemeClr val="bg1"/>
              </a:solidFill>
              <a:latin typeface="Century Gothic" pitchFamily="34" charset="0"/>
            </a:endParaRPr>
          </a:p>
        </p:txBody>
      </p:sp>
    </p:spTree>
    <p:extLst>
      <p:ext uri="{BB962C8B-B14F-4D97-AF65-F5344CB8AC3E}">
        <p14:creationId xmlns:p14="http://schemas.microsoft.com/office/powerpoint/2010/main" val="386264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7920" y="197024"/>
            <a:ext cx="4960168" cy="85571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3" name="2 Rectángulo"/>
          <p:cNvSpPr/>
          <p:nvPr/>
        </p:nvSpPr>
        <p:spPr>
          <a:xfrm>
            <a:off x="457200" y="1450700"/>
            <a:ext cx="8291264" cy="493062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1 Título"/>
          <p:cNvSpPr txBox="1">
            <a:spLocks/>
          </p:cNvSpPr>
          <p:nvPr/>
        </p:nvSpPr>
        <p:spPr>
          <a:xfrm>
            <a:off x="457200"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FF0066"/>
                </a:solidFill>
              </a:rPr>
              <a:t>MPG</a:t>
            </a:r>
            <a:endParaRPr lang="es-MX" dirty="0">
              <a:solidFill>
                <a:srgbClr val="FF0066"/>
              </a:solidFill>
            </a:endParaRPr>
          </a:p>
        </p:txBody>
      </p:sp>
      <p:sp>
        <p:nvSpPr>
          <p:cNvPr id="5" name="2 Marcador de contenido"/>
          <p:cNvSpPr txBox="1">
            <a:spLocks/>
          </p:cNvSpPr>
          <p:nvPr/>
        </p:nvSpPr>
        <p:spPr>
          <a:xfrm>
            <a:off x="457200" y="1495325"/>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1600" b="1" dirty="0">
                <a:solidFill>
                  <a:schemeClr val="bg1"/>
                </a:solidFill>
                <a:latin typeface="Century Gothic" pitchFamily="34" charset="0"/>
              </a:rPr>
              <a:t>MPEG-1</a:t>
            </a:r>
            <a:r>
              <a:rPr lang="es-MX" sz="1600" dirty="0">
                <a:solidFill>
                  <a:schemeClr val="bg1"/>
                </a:solidFill>
                <a:latin typeface="Century Gothic" pitchFamily="34" charset="0"/>
              </a:rPr>
              <a:t> es el nombre de un grupo de estándares de codificación de audio y vídeo normalizados por el grupo MPEG (</a:t>
            </a:r>
            <a:r>
              <a:rPr lang="es-MX" sz="1600" dirty="0">
                <a:solidFill>
                  <a:schemeClr val="bg1"/>
                </a:solidFill>
                <a:latin typeface="Century Gothic" pitchFamily="34" charset="0"/>
              </a:rPr>
              <a:t>Moving</a:t>
            </a:r>
            <a:r>
              <a:rPr lang="es-MX" sz="1600" dirty="0">
                <a:solidFill>
                  <a:schemeClr val="bg1"/>
                </a:solidFill>
                <a:latin typeface="Century Gothic" pitchFamily="34" charset="0"/>
              </a:rPr>
              <a:t> </a:t>
            </a:r>
            <a:r>
              <a:rPr lang="es-MX" sz="1600" dirty="0">
                <a:solidFill>
                  <a:schemeClr val="bg1"/>
                </a:solidFill>
                <a:latin typeface="Century Gothic" pitchFamily="34" charset="0"/>
              </a:rPr>
              <a:t>Pictures</a:t>
            </a:r>
            <a:r>
              <a:rPr lang="es-MX" sz="1600" dirty="0">
                <a:solidFill>
                  <a:schemeClr val="bg1"/>
                </a:solidFill>
                <a:latin typeface="Century Gothic" pitchFamily="34" charset="0"/>
              </a:rPr>
              <a:t> </a:t>
            </a:r>
            <a:r>
              <a:rPr lang="es-MX" sz="1600" dirty="0">
                <a:solidFill>
                  <a:schemeClr val="bg1"/>
                </a:solidFill>
                <a:latin typeface="Century Gothic" pitchFamily="34" charset="0"/>
              </a:rPr>
              <a:t>Experts</a:t>
            </a:r>
            <a:r>
              <a:rPr lang="es-MX" sz="1600" dirty="0">
                <a:solidFill>
                  <a:schemeClr val="bg1"/>
                </a:solidFill>
                <a:latin typeface="Century Gothic" pitchFamily="34" charset="0"/>
              </a:rPr>
              <a:t> </a:t>
            </a:r>
            <a:r>
              <a:rPr lang="es-MX" sz="1600" dirty="0">
                <a:solidFill>
                  <a:schemeClr val="bg1"/>
                </a:solidFill>
                <a:latin typeface="Century Gothic" pitchFamily="34" charset="0"/>
              </a:rPr>
              <a:t>Group</a:t>
            </a:r>
            <a:r>
              <a:rPr lang="es-MX" sz="1600" dirty="0">
                <a:solidFill>
                  <a:schemeClr val="bg1"/>
                </a:solidFill>
                <a:latin typeface="Century Gothic" pitchFamily="34" charset="0"/>
              </a:rPr>
              <a:t>). </a:t>
            </a:r>
            <a:r>
              <a:rPr lang="es-MX" sz="1600" i="1" dirty="0">
                <a:solidFill>
                  <a:schemeClr val="bg1"/>
                </a:solidFill>
                <a:latin typeface="Century Gothic" pitchFamily="34" charset="0"/>
              </a:rPr>
              <a:t>MPEG-1 vídeo</a:t>
            </a:r>
            <a:r>
              <a:rPr lang="es-MX" sz="1600" dirty="0">
                <a:solidFill>
                  <a:schemeClr val="bg1"/>
                </a:solidFill>
                <a:latin typeface="Century Gothic" pitchFamily="34" charset="0"/>
              </a:rPr>
              <a:t> se utiliza en el formato Video CD. La calidad de salida con la tasa de compresión usual usada en VCD es similar a la de un </a:t>
            </a:r>
            <a:r>
              <a:rPr lang="es-MX" sz="1600" dirty="0">
                <a:solidFill>
                  <a:schemeClr val="bg1"/>
                </a:solidFill>
                <a:latin typeface="Century Gothic" pitchFamily="34" charset="0"/>
              </a:rPr>
              <a:t>cassette</a:t>
            </a:r>
            <a:r>
              <a:rPr lang="es-MX" sz="1600" dirty="0">
                <a:solidFill>
                  <a:schemeClr val="bg1"/>
                </a:solidFill>
                <a:latin typeface="Century Gothic" pitchFamily="34" charset="0"/>
              </a:rPr>
              <a:t> vídeo </a:t>
            </a:r>
            <a:r>
              <a:rPr lang="es-MX" sz="1600" dirty="0" smtClean="0">
                <a:solidFill>
                  <a:schemeClr val="bg1"/>
                </a:solidFill>
                <a:latin typeface="Century Gothic" pitchFamily="34" charset="0"/>
              </a:rPr>
              <a:t>VHS</a:t>
            </a:r>
            <a:r>
              <a:rPr lang="es-MX" sz="1600" dirty="0">
                <a:solidFill>
                  <a:schemeClr val="bg1"/>
                </a:solidFill>
                <a:latin typeface="Century Gothic" pitchFamily="34" charset="0"/>
              </a:rPr>
              <a:t> doméstico. Para el audio, el grupo MPEG definió el </a:t>
            </a:r>
            <a:r>
              <a:rPr lang="es-MX" sz="1600" i="1" dirty="0">
                <a:solidFill>
                  <a:schemeClr val="bg1"/>
                </a:solidFill>
                <a:latin typeface="Century Gothic" pitchFamily="34" charset="0"/>
              </a:rPr>
              <a:t>MPEG-1 audio </a:t>
            </a:r>
            <a:r>
              <a:rPr lang="es-MX" sz="1600" i="1" dirty="0">
                <a:solidFill>
                  <a:schemeClr val="bg1"/>
                </a:solidFill>
                <a:latin typeface="Century Gothic" pitchFamily="34" charset="0"/>
              </a:rPr>
              <a:t>layer</a:t>
            </a:r>
            <a:r>
              <a:rPr lang="es-MX" sz="1600" i="1" dirty="0">
                <a:solidFill>
                  <a:schemeClr val="bg1"/>
                </a:solidFill>
                <a:latin typeface="Century Gothic" pitchFamily="34" charset="0"/>
              </a:rPr>
              <a:t> 3</a:t>
            </a:r>
            <a:r>
              <a:rPr lang="es-MX" sz="1600" dirty="0">
                <a:solidFill>
                  <a:schemeClr val="bg1"/>
                </a:solidFill>
                <a:latin typeface="Century Gothic" pitchFamily="34" charset="0"/>
              </a:rPr>
              <a:t> más conocido como MP3.</a:t>
            </a:r>
          </a:p>
          <a:p>
            <a:r>
              <a:rPr lang="es-MX" sz="1600" dirty="0">
                <a:solidFill>
                  <a:schemeClr val="bg1"/>
                </a:solidFill>
                <a:latin typeface="Century Gothic" pitchFamily="34" charset="0"/>
              </a:rPr>
              <a:t>MPEG-1 está conformado por diferentes partes:</a:t>
            </a:r>
          </a:p>
          <a:p>
            <a:r>
              <a:rPr lang="es-MX" sz="1600" dirty="0">
                <a:solidFill>
                  <a:schemeClr val="bg1"/>
                </a:solidFill>
                <a:latin typeface="Century Gothic" pitchFamily="34" charset="0"/>
              </a:rPr>
              <a:t>Sincronización y transmisión simultánea de vídeo y audio.</a:t>
            </a:r>
          </a:p>
          <a:p>
            <a:r>
              <a:rPr lang="es-MX" sz="1600" dirty="0">
                <a:solidFill>
                  <a:schemeClr val="bg1"/>
                </a:solidFill>
                <a:latin typeface="Century Gothic" pitchFamily="34" charset="0"/>
              </a:rPr>
              <a:t>Códec de compresión para señales de vídeo no </a:t>
            </a:r>
            <a:r>
              <a:rPr lang="es-MX" sz="1600" dirty="0" smtClean="0">
                <a:solidFill>
                  <a:schemeClr val="bg1"/>
                </a:solidFill>
                <a:latin typeface="Century Gothic" pitchFamily="34" charset="0"/>
              </a:rPr>
              <a:t>entrelazadas</a:t>
            </a:r>
            <a:r>
              <a:rPr lang="es-MX" sz="1600" dirty="0">
                <a:solidFill>
                  <a:schemeClr val="bg1"/>
                </a:solidFill>
                <a:latin typeface="Century Gothic" pitchFamily="34" charset="0"/>
              </a:rPr>
              <a:t> (progresivas).</a:t>
            </a:r>
          </a:p>
          <a:p>
            <a:r>
              <a:rPr lang="es-MX" sz="1600" dirty="0">
                <a:solidFill>
                  <a:schemeClr val="bg1"/>
                </a:solidFill>
                <a:latin typeface="Century Gothic" pitchFamily="34" charset="0"/>
              </a:rPr>
              <a:t>Códec de compresión para señales de audio con control sobre la tasa de compresión. El estándar define tres </a:t>
            </a:r>
            <a:r>
              <a:rPr lang="es-MX" sz="1600" i="1" dirty="0">
                <a:solidFill>
                  <a:schemeClr val="bg1"/>
                </a:solidFill>
                <a:latin typeface="Century Gothic" pitchFamily="34" charset="0"/>
              </a:rPr>
              <a:t>capas</a:t>
            </a:r>
            <a:r>
              <a:rPr lang="es-MX" sz="1600" dirty="0">
                <a:solidFill>
                  <a:schemeClr val="bg1"/>
                </a:solidFill>
                <a:latin typeface="Century Gothic" pitchFamily="34" charset="0"/>
              </a:rPr>
              <a:t> (</a:t>
            </a:r>
            <a:r>
              <a:rPr lang="es-MX" sz="1600" dirty="0">
                <a:solidFill>
                  <a:schemeClr val="bg1"/>
                </a:solidFill>
                <a:latin typeface="Century Gothic" pitchFamily="34" charset="0"/>
              </a:rPr>
              <a:t>layers</a:t>
            </a:r>
            <a:r>
              <a:rPr lang="es-MX" sz="1600" dirty="0">
                <a:solidFill>
                  <a:schemeClr val="bg1"/>
                </a:solidFill>
                <a:latin typeface="Century Gothic" pitchFamily="34" charset="0"/>
              </a:rPr>
              <a:t> en inglés), o niveles de complejidad de la codificación de audio MPEG.</a:t>
            </a:r>
          </a:p>
          <a:p>
            <a:pPr lvl="1"/>
            <a:r>
              <a:rPr lang="es-MX" sz="1600" dirty="0">
                <a:solidFill>
                  <a:schemeClr val="bg1"/>
                </a:solidFill>
                <a:latin typeface="Century Gothic" pitchFamily="34" charset="0"/>
              </a:rPr>
              <a:t>MP1 o MPEG-1 Parte 3 Capa 1 (MPEG-1 Audio </a:t>
            </a:r>
            <a:r>
              <a:rPr lang="es-MX" sz="1600" dirty="0">
                <a:solidFill>
                  <a:schemeClr val="bg1"/>
                </a:solidFill>
                <a:latin typeface="Century Gothic" pitchFamily="34" charset="0"/>
              </a:rPr>
              <a:t>Layer</a:t>
            </a:r>
            <a:r>
              <a:rPr lang="es-MX" sz="1600" dirty="0">
                <a:solidFill>
                  <a:schemeClr val="bg1"/>
                </a:solidFill>
                <a:latin typeface="Century Gothic" pitchFamily="34" charset="0"/>
              </a:rPr>
              <a:t> 1)</a:t>
            </a:r>
          </a:p>
          <a:p>
            <a:pPr lvl="1"/>
            <a:r>
              <a:rPr lang="es-MX" sz="1600" dirty="0">
                <a:solidFill>
                  <a:schemeClr val="bg1"/>
                </a:solidFill>
                <a:latin typeface="Century Gothic" pitchFamily="34" charset="0"/>
              </a:rPr>
              <a:t>MP2 o MPEG-1 Parte 3 Capa 2 (MPEG-1 Audio </a:t>
            </a:r>
            <a:r>
              <a:rPr lang="es-MX" sz="1600" dirty="0">
                <a:solidFill>
                  <a:schemeClr val="bg1"/>
                </a:solidFill>
                <a:latin typeface="Century Gothic" pitchFamily="34" charset="0"/>
              </a:rPr>
              <a:t>Layer</a:t>
            </a:r>
            <a:r>
              <a:rPr lang="es-MX" sz="1600" dirty="0">
                <a:solidFill>
                  <a:schemeClr val="bg1"/>
                </a:solidFill>
                <a:latin typeface="Century Gothic" pitchFamily="34" charset="0"/>
              </a:rPr>
              <a:t> 2)</a:t>
            </a:r>
          </a:p>
          <a:p>
            <a:pPr lvl="1"/>
            <a:r>
              <a:rPr lang="es-MX" sz="1600" dirty="0">
                <a:solidFill>
                  <a:schemeClr val="bg1"/>
                </a:solidFill>
                <a:latin typeface="Century Gothic" pitchFamily="34" charset="0"/>
              </a:rPr>
              <a:t>MP3 o MPEG-1 Parte 3 Capa 3 (MPEG-1 Audio </a:t>
            </a:r>
            <a:r>
              <a:rPr lang="es-MX" sz="1600" dirty="0">
                <a:solidFill>
                  <a:schemeClr val="bg1"/>
                </a:solidFill>
                <a:latin typeface="Century Gothic" pitchFamily="34" charset="0"/>
              </a:rPr>
              <a:t>Layer</a:t>
            </a:r>
            <a:r>
              <a:rPr lang="es-MX" sz="1600" dirty="0">
                <a:solidFill>
                  <a:schemeClr val="bg1"/>
                </a:solidFill>
                <a:latin typeface="Century Gothic" pitchFamily="34" charset="0"/>
              </a:rPr>
              <a:t> 3)</a:t>
            </a:r>
          </a:p>
          <a:p>
            <a:r>
              <a:rPr lang="es-MX" sz="1600" dirty="0">
                <a:solidFill>
                  <a:schemeClr val="bg1"/>
                </a:solidFill>
                <a:latin typeface="Century Gothic" pitchFamily="34" charset="0"/>
              </a:rPr>
              <a:t>Procedimientos para verificar la conformidad.</a:t>
            </a:r>
          </a:p>
          <a:p>
            <a:r>
              <a:rPr lang="es-MX" sz="1600" dirty="0">
                <a:solidFill>
                  <a:schemeClr val="bg1"/>
                </a:solidFill>
                <a:latin typeface="Century Gothic" pitchFamily="34" charset="0"/>
              </a:rPr>
              <a:t>Software de referencia.</a:t>
            </a:r>
          </a:p>
          <a:p>
            <a:pPr algn="just"/>
            <a:endParaRPr lang="es-MX" sz="1200" dirty="0">
              <a:solidFill>
                <a:schemeClr val="bg1"/>
              </a:solidFill>
              <a:latin typeface="Century Gothic" pitchFamily="34" charset="0"/>
            </a:endParaRPr>
          </a:p>
        </p:txBody>
      </p:sp>
    </p:spTree>
    <p:extLst>
      <p:ext uri="{BB962C8B-B14F-4D97-AF65-F5344CB8AC3E}">
        <p14:creationId xmlns:p14="http://schemas.microsoft.com/office/powerpoint/2010/main" val="89802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7920" y="197024"/>
            <a:ext cx="4960168" cy="855712"/>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3" name="2 Rectángulo"/>
          <p:cNvSpPr/>
          <p:nvPr/>
        </p:nvSpPr>
        <p:spPr>
          <a:xfrm>
            <a:off x="457200" y="1450700"/>
            <a:ext cx="8291264" cy="493062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4" name="1 Título"/>
          <p:cNvSpPr txBox="1">
            <a:spLocks/>
          </p:cNvSpPr>
          <p:nvPr/>
        </p:nvSpPr>
        <p:spPr>
          <a:xfrm>
            <a:off x="457200"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rgbClr val="FF0066"/>
                </a:solidFill>
              </a:rPr>
              <a:t>OGM</a:t>
            </a:r>
            <a:endParaRPr lang="es-MX" dirty="0">
              <a:solidFill>
                <a:srgbClr val="FF0066"/>
              </a:solidFill>
            </a:endParaRPr>
          </a:p>
        </p:txBody>
      </p:sp>
      <p:sp>
        <p:nvSpPr>
          <p:cNvPr id="5" name="2 Marcador de contenido"/>
          <p:cNvSpPr txBox="1">
            <a:spLocks/>
          </p:cNvSpPr>
          <p:nvPr/>
        </p:nvSpPr>
        <p:spPr>
          <a:xfrm>
            <a:off x="457200" y="1495325"/>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1200" dirty="0" smtClean="0">
                <a:solidFill>
                  <a:schemeClr val="bg1"/>
                </a:solidFill>
                <a:latin typeface="Century Gothic" pitchFamily="34" charset="0"/>
              </a:rPr>
              <a:t>Es </a:t>
            </a:r>
            <a:r>
              <a:rPr lang="es-MX" sz="1200" dirty="0">
                <a:solidFill>
                  <a:schemeClr val="bg1"/>
                </a:solidFill>
                <a:latin typeface="Century Gothic" pitchFamily="34" charset="0"/>
              </a:rPr>
              <a:t>un Contenedor Multimedia (no un códec) cuya función es contener el audio (normalmente en formato </a:t>
            </a:r>
            <a:r>
              <a:rPr lang="es-MX" sz="1200" dirty="0">
                <a:solidFill>
                  <a:schemeClr val="bg1"/>
                </a:solidFill>
                <a:latin typeface="Century Gothic" pitchFamily="34" charset="0"/>
              </a:rPr>
              <a:t>Vorbis</a:t>
            </a:r>
            <a:r>
              <a:rPr lang="es-MX" sz="1200" dirty="0">
                <a:solidFill>
                  <a:schemeClr val="bg1"/>
                </a:solidFill>
                <a:latin typeface="Century Gothic" pitchFamily="34" charset="0"/>
              </a:rPr>
              <a:t>), el vídeo (normalmente </a:t>
            </a:r>
            <a:r>
              <a:rPr lang="es-MX" sz="1200" dirty="0">
                <a:solidFill>
                  <a:schemeClr val="bg1"/>
                </a:solidFill>
                <a:latin typeface="Century Gothic" pitchFamily="34" charset="0"/>
              </a:rPr>
              <a:t>DivX</a:t>
            </a:r>
            <a:r>
              <a:rPr lang="es-MX" sz="1200" dirty="0">
                <a:solidFill>
                  <a:schemeClr val="bg1"/>
                </a:solidFill>
                <a:latin typeface="Century Gothic" pitchFamily="34" charset="0"/>
              </a:rPr>
              <a:t> o </a:t>
            </a:r>
            <a:r>
              <a:rPr lang="es-MX" sz="1200" dirty="0">
                <a:solidFill>
                  <a:schemeClr val="bg1"/>
                </a:solidFill>
                <a:latin typeface="Century Gothic" pitchFamily="34" charset="0"/>
              </a:rPr>
              <a:t>Xvid</a:t>
            </a:r>
            <a:r>
              <a:rPr lang="es-MX" sz="1200" dirty="0">
                <a:solidFill>
                  <a:schemeClr val="bg1"/>
                </a:solidFill>
                <a:latin typeface="Century Gothic" pitchFamily="34" charset="0"/>
              </a:rPr>
              <a:t>) y subtítulos. Fue desarrollado por </a:t>
            </a:r>
            <a:r>
              <a:rPr lang="es-MX" sz="1200" dirty="0">
                <a:solidFill>
                  <a:schemeClr val="bg1"/>
                </a:solidFill>
                <a:latin typeface="Century Gothic" pitchFamily="34" charset="0"/>
              </a:rPr>
              <a:t>Tobias</a:t>
            </a:r>
            <a:r>
              <a:rPr lang="es-MX" sz="1200" dirty="0">
                <a:solidFill>
                  <a:schemeClr val="bg1"/>
                </a:solidFill>
                <a:latin typeface="Century Gothic" pitchFamily="34" charset="0"/>
              </a:rPr>
              <a:t> </a:t>
            </a:r>
            <a:r>
              <a:rPr lang="es-MX" sz="1200" dirty="0">
                <a:solidFill>
                  <a:schemeClr val="bg1"/>
                </a:solidFill>
                <a:latin typeface="Century Gothic" pitchFamily="34" charset="0"/>
              </a:rPr>
              <a:t>Waldvogel</a:t>
            </a:r>
            <a:r>
              <a:rPr lang="es-MX" sz="1200" dirty="0">
                <a:solidFill>
                  <a:schemeClr val="bg1"/>
                </a:solidFill>
                <a:latin typeface="Century Gothic" pitchFamily="34" charset="0"/>
              </a:rPr>
              <a:t> debido a que él quería usar el formato de audio "</a:t>
            </a:r>
            <a:r>
              <a:rPr lang="es-MX" sz="1200" dirty="0">
                <a:solidFill>
                  <a:schemeClr val="bg1"/>
                </a:solidFill>
                <a:latin typeface="Century Gothic" pitchFamily="34" charset="0"/>
              </a:rPr>
              <a:t>Ogg</a:t>
            </a:r>
            <a:r>
              <a:rPr lang="es-MX" sz="1200" dirty="0">
                <a:solidFill>
                  <a:schemeClr val="bg1"/>
                </a:solidFill>
                <a:latin typeface="Century Gothic" pitchFamily="34" charset="0"/>
              </a:rPr>
              <a:t> </a:t>
            </a:r>
            <a:r>
              <a:rPr lang="es-MX" sz="1200" dirty="0">
                <a:solidFill>
                  <a:schemeClr val="bg1"/>
                </a:solidFill>
                <a:latin typeface="Century Gothic" pitchFamily="34" charset="0"/>
              </a:rPr>
              <a:t>Vorbis</a:t>
            </a:r>
            <a:r>
              <a:rPr lang="es-MX" sz="1200" dirty="0">
                <a:solidFill>
                  <a:schemeClr val="bg1"/>
                </a:solidFill>
                <a:latin typeface="Century Gothic" pitchFamily="34" charset="0"/>
              </a:rPr>
              <a:t>" junto con vídeo MPEG-4 en un AVI, pero era prácticamente imposible obtener sincronización debido a la arquitectura del AVI, por lo que en vez de insertar el audio </a:t>
            </a:r>
            <a:r>
              <a:rPr lang="es-MX" sz="1200" dirty="0">
                <a:solidFill>
                  <a:schemeClr val="bg1"/>
                </a:solidFill>
                <a:latin typeface="Century Gothic" pitchFamily="34" charset="0"/>
              </a:rPr>
              <a:t>Vorbis</a:t>
            </a:r>
            <a:r>
              <a:rPr lang="es-MX" sz="1200" dirty="0">
                <a:solidFill>
                  <a:schemeClr val="bg1"/>
                </a:solidFill>
                <a:latin typeface="Century Gothic" pitchFamily="34" charset="0"/>
              </a:rPr>
              <a:t> en un AVI, decidió insertar el vídeo en un </a:t>
            </a:r>
            <a:r>
              <a:rPr lang="es-MX" sz="1200" dirty="0">
                <a:solidFill>
                  <a:schemeClr val="bg1"/>
                </a:solidFill>
                <a:latin typeface="Century Gothic" pitchFamily="34" charset="0"/>
              </a:rPr>
              <a:t>Ogg</a:t>
            </a:r>
            <a:r>
              <a:rPr lang="es-MX" sz="1200" dirty="0">
                <a:solidFill>
                  <a:schemeClr val="bg1"/>
                </a:solidFill>
                <a:latin typeface="Century Gothic" pitchFamily="34" charset="0"/>
              </a:rPr>
              <a:t> modificado y así surgió el OGM.</a:t>
            </a:r>
          </a:p>
          <a:p>
            <a:r>
              <a:rPr lang="es-MX" sz="1200" dirty="0">
                <a:solidFill>
                  <a:schemeClr val="bg1"/>
                </a:solidFill>
                <a:latin typeface="Century Gothic" pitchFamily="34" charset="0"/>
              </a:rPr>
              <a:t>Oficialmente </a:t>
            </a:r>
            <a:r>
              <a:rPr lang="es-MX" sz="1200" dirty="0">
                <a:solidFill>
                  <a:schemeClr val="bg1"/>
                </a:solidFill>
                <a:latin typeface="Century Gothic" pitchFamily="34" charset="0"/>
              </a:rPr>
              <a:t>Ogg</a:t>
            </a:r>
            <a:r>
              <a:rPr lang="es-MX" sz="1200" dirty="0">
                <a:solidFill>
                  <a:schemeClr val="bg1"/>
                </a:solidFill>
                <a:latin typeface="Century Gothic" pitchFamily="34" charset="0"/>
              </a:rPr>
              <a:t> soporta únicamente </a:t>
            </a:r>
            <a:r>
              <a:rPr lang="es-MX" sz="1200" dirty="0">
                <a:solidFill>
                  <a:schemeClr val="bg1"/>
                </a:solidFill>
                <a:latin typeface="Century Gothic" pitchFamily="34" charset="0"/>
              </a:rPr>
              <a:t>códecs</a:t>
            </a:r>
            <a:r>
              <a:rPr lang="es-MX" sz="1200" dirty="0">
                <a:solidFill>
                  <a:schemeClr val="bg1"/>
                </a:solidFill>
                <a:latin typeface="Century Gothic" pitchFamily="34" charset="0"/>
              </a:rPr>
              <a:t> de vídeo y audio dentro de las especificaciones de la Fundación </a:t>
            </a:r>
            <a:r>
              <a:rPr lang="es-MX" sz="1200" dirty="0">
                <a:solidFill>
                  <a:schemeClr val="bg1"/>
                </a:solidFill>
                <a:latin typeface="Century Gothic" pitchFamily="34" charset="0"/>
              </a:rPr>
              <a:t>Xiph.Org</a:t>
            </a:r>
            <a:r>
              <a:rPr lang="es-MX" sz="1200" dirty="0">
                <a:solidFill>
                  <a:schemeClr val="bg1"/>
                </a:solidFill>
                <a:latin typeface="Century Gothic" pitchFamily="34" charset="0"/>
              </a:rPr>
              <a:t> entre los que se encuentran </a:t>
            </a:r>
            <a:r>
              <a:rPr lang="es-MX" sz="1200" dirty="0">
                <a:solidFill>
                  <a:schemeClr val="bg1"/>
                </a:solidFill>
                <a:latin typeface="Century Gothic" pitchFamily="34" charset="0"/>
              </a:rPr>
              <a:t>Theora</a:t>
            </a:r>
            <a:r>
              <a:rPr lang="es-MX" sz="1200" dirty="0">
                <a:solidFill>
                  <a:schemeClr val="bg1"/>
                </a:solidFill>
                <a:latin typeface="Century Gothic" pitchFamily="34" charset="0"/>
              </a:rPr>
              <a:t>, </a:t>
            </a:r>
            <a:r>
              <a:rPr lang="es-MX" sz="1200" dirty="0">
                <a:solidFill>
                  <a:schemeClr val="bg1"/>
                </a:solidFill>
                <a:latin typeface="Century Gothic" pitchFamily="34" charset="0"/>
              </a:rPr>
              <a:t>Vorbis</a:t>
            </a:r>
            <a:r>
              <a:rPr lang="es-MX" sz="1200" dirty="0">
                <a:solidFill>
                  <a:schemeClr val="bg1"/>
                </a:solidFill>
                <a:latin typeface="Century Gothic" pitchFamily="34" charset="0"/>
              </a:rPr>
              <a:t>, </a:t>
            </a:r>
            <a:r>
              <a:rPr lang="es-MX" sz="1200" dirty="0">
                <a:solidFill>
                  <a:schemeClr val="bg1"/>
                </a:solidFill>
                <a:latin typeface="Century Gothic" pitchFamily="34" charset="0"/>
              </a:rPr>
              <a:t>Speex</a:t>
            </a:r>
            <a:r>
              <a:rPr lang="es-MX" sz="1200" dirty="0">
                <a:solidFill>
                  <a:schemeClr val="bg1"/>
                </a:solidFill>
                <a:latin typeface="Century Gothic" pitchFamily="34" charset="0"/>
              </a:rPr>
              <a:t> y FLAC, por lo que OGM al permitir usar otros </a:t>
            </a:r>
            <a:r>
              <a:rPr lang="es-MX" sz="1200" dirty="0">
                <a:solidFill>
                  <a:schemeClr val="bg1"/>
                </a:solidFill>
                <a:latin typeface="Century Gothic" pitchFamily="34" charset="0"/>
              </a:rPr>
              <a:t>códecs</a:t>
            </a:r>
            <a:r>
              <a:rPr lang="es-MX" sz="1200" dirty="0">
                <a:solidFill>
                  <a:schemeClr val="bg1"/>
                </a:solidFill>
                <a:latin typeface="Century Gothic" pitchFamily="34" charset="0"/>
              </a:rPr>
              <a:t> se sale de las especificaciones.</a:t>
            </a:r>
          </a:p>
          <a:p>
            <a:r>
              <a:rPr lang="es-MX" sz="1200" dirty="0">
                <a:solidFill>
                  <a:schemeClr val="bg1"/>
                </a:solidFill>
                <a:latin typeface="Century Gothic" pitchFamily="34" charset="0"/>
              </a:rPr>
              <a:t>OGM es una modificación (</a:t>
            </a:r>
            <a:r>
              <a:rPr lang="es-MX" sz="1200" dirty="0">
                <a:solidFill>
                  <a:schemeClr val="bg1"/>
                </a:solidFill>
                <a:latin typeface="Century Gothic" pitchFamily="34" charset="0"/>
              </a:rPr>
              <a:t>hack</a:t>
            </a:r>
            <a:r>
              <a:rPr lang="es-MX" sz="1200" dirty="0">
                <a:solidFill>
                  <a:schemeClr val="bg1"/>
                </a:solidFill>
                <a:latin typeface="Century Gothic" pitchFamily="34" charset="0"/>
              </a:rPr>
              <a:t>) del contenedor </a:t>
            </a:r>
            <a:r>
              <a:rPr lang="es-MX" sz="1200" dirty="0">
                <a:solidFill>
                  <a:schemeClr val="bg1"/>
                </a:solidFill>
                <a:latin typeface="Century Gothic" pitchFamily="34" charset="0"/>
              </a:rPr>
              <a:t>Ogg</a:t>
            </a:r>
            <a:r>
              <a:rPr lang="es-MX" sz="1200" dirty="0">
                <a:solidFill>
                  <a:schemeClr val="bg1"/>
                </a:solidFill>
                <a:latin typeface="Century Gothic" pitchFamily="34" charset="0"/>
              </a:rPr>
              <a:t>, diseñado como alternativa al </a:t>
            </a:r>
            <a:r>
              <a:rPr lang="es-MX" sz="1200" dirty="0" smtClean="0">
                <a:solidFill>
                  <a:schemeClr val="bg1"/>
                </a:solidFill>
                <a:latin typeface="Century Gothic" pitchFamily="34" charset="0"/>
              </a:rPr>
              <a:t>AVI, </a:t>
            </a:r>
            <a:r>
              <a:rPr lang="es-MX" sz="1200" dirty="0">
                <a:solidFill>
                  <a:schemeClr val="bg1"/>
                </a:solidFill>
                <a:latin typeface="Century Gothic" pitchFamily="34" charset="0"/>
              </a:rPr>
              <a:t>proporcionando la habilidad de contener prácticamente cualquier códec de vídeo y audio que el AVI soporte en el contenedor </a:t>
            </a:r>
            <a:r>
              <a:rPr lang="es-MX" sz="1200" dirty="0">
                <a:solidFill>
                  <a:schemeClr val="bg1"/>
                </a:solidFill>
                <a:latin typeface="Century Gothic" pitchFamily="34" charset="0"/>
              </a:rPr>
              <a:t>Ogg</a:t>
            </a:r>
            <a:r>
              <a:rPr lang="es-MX" sz="1200" dirty="0">
                <a:solidFill>
                  <a:schemeClr val="bg1"/>
                </a:solidFill>
                <a:latin typeface="Century Gothic" pitchFamily="34" charset="0"/>
              </a:rPr>
              <a:t> y otras mejoras que el AVI no posee.</a:t>
            </a:r>
          </a:p>
          <a:p>
            <a:r>
              <a:rPr lang="es-MX" sz="1200" b="1" dirty="0">
                <a:solidFill>
                  <a:schemeClr val="bg1"/>
                </a:solidFill>
                <a:latin typeface="Century Gothic" pitchFamily="34" charset="0"/>
              </a:rPr>
              <a:t>Características</a:t>
            </a:r>
          </a:p>
          <a:p>
            <a:pPr lvl="1"/>
            <a:r>
              <a:rPr lang="es-MX" sz="1100" dirty="0">
                <a:solidFill>
                  <a:schemeClr val="bg1"/>
                </a:solidFill>
                <a:latin typeface="Century Gothic" pitchFamily="34" charset="0"/>
              </a:rPr>
              <a:t>Una pista de video.</a:t>
            </a:r>
          </a:p>
          <a:p>
            <a:pPr lvl="1"/>
            <a:r>
              <a:rPr lang="es-MX" sz="1100" dirty="0">
                <a:solidFill>
                  <a:schemeClr val="bg1"/>
                </a:solidFill>
                <a:latin typeface="Century Gothic" pitchFamily="34" charset="0"/>
              </a:rPr>
              <a:t>Varias pistas de audio en diferentes formatos</a:t>
            </a:r>
          </a:p>
          <a:p>
            <a:pPr lvl="1"/>
            <a:r>
              <a:rPr lang="es-MX" sz="1100" dirty="0">
                <a:solidFill>
                  <a:schemeClr val="bg1"/>
                </a:solidFill>
                <a:latin typeface="Century Gothic" pitchFamily="34" charset="0"/>
              </a:rPr>
              <a:t>Soporte nativo de audio en VBR (Variable </a:t>
            </a:r>
            <a:r>
              <a:rPr lang="es-MX" sz="1100" dirty="0">
                <a:solidFill>
                  <a:schemeClr val="bg1"/>
                </a:solidFill>
                <a:latin typeface="Century Gothic" pitchFamily="34" charset="0"/>
              </a:rPr>
              <a:t>BitRate</a:t>
            </a:r>
            <a:r>
              <a:rPr lang="es-MX" sz="1100" dirty="0">
                <a:solidFill>
                  <a:schemeClr val="bg1"/>
                </a:solidFill>
                <a:latin typeface="Century Gothic" pitchFamily="34" charset="0"/>
              </a:rPr>
              <a:t>).</a:t>
            </a:r>
          </a:p>
          <a:p>
            <a:pPr lvl="1"/>
            <a:r>
              <a:rPr lang="es-MX" sz="1100" dirty="0">
                <a:solidFill>
                  <a:schemeClr val="bg1"/>
                </a:solidFill>
                <a:latin typeface="Century Gothic" pitchFamily="34" charset="0"/>
              </a:rPr>
              <a:t>Varios subtítulos.</a:t>
            </a:r>
          </a:p>
          <a:p>
            <a:pPr lvl="1"/>
            <a:r>
              <a:rPr lang="es-MX" sz="1100" dirty="0">
                <a:solidFill>
                  <a:schemeClr val="bg1"/>
                </a:solidFill>
                <a:latin typeface="Century Gothic" pitchFamily="34" charset="0"/>
              </a:rPr>
              <a:t>Capítulos en un mismo fichero.</a:t>
            </a:r>
          </a:p>
          <a:p>
            <a:pPr lvl="1"/>
            <a:r>
              <a:rPr lang="es-MX" sz="1100" dirty="0" smtClean="0">
                <a:solidFill>
                  <a:schemeClr val="bg1"/>
                </a:solidFill>
                <a:latin typeface="Century Gothic" pitchFamily="34" charset="0"/>
              </a:rPr>
              <a:t>Búsqueda </a:t>
            </a:r>
            <a:r>
              <a:rPr lang="es-MX" sz="1100" dirty="0">
                <a:solidFill>
                  <a:schemeClr val="bg1"/>
                </a:solidFill>
                <a:latin typeface="Century Gothic" pitchFamily="34" charset="0"/>
              </a:rPr>
              <a:t>(</a:t>
            </a:r>
            <a:r>
              <a:rPr lang="es-MX" sz="1100" dirty="0">
                <a:solidFill>
                  <a:schemeClr val="bg1"/>
                </a:solidFill>
                <a:latin typeface="Century Gothic" pitchFamily="34" charset="0"/>
              </a:rPr>
              <a:t>seeking</a:t>
            </a:r>
            <a:r>
              <a:rPr lang="es-MX" sz="1100" dirty="0">
                <a:solidFill>
                  <a:schemeClr val="bg1"/>
                </a:solidFill>
                <a:latin typeface="Century Gothic" pitchFamily="34" charset="0"/>
              </a:rPr>
              <a:t>) mejorada respecto del AVI. El posicionamiento en un instante dado de la película es instantáneo: el vídeo no se </a:t>
            </a:r>
            <a:r>
              <a:rPr lang="es-MX" sz="1100" dirty="0">
                <a:solidFill>
                  <a:schemeClr val="bg1"/>
                </a:solidFill>
                <a:latin typeface="Century Gothic" pitchFamily="34" charset="0"/>
              </a:rPr>
              <a:t>desincroniza</a:t>
            </a:r>
            <a:r>
              <a:rPr lang="es-MX" sz="1100" dirty="0">
                <a:solidFill>
                  <a:schemeClr val="bg1"/>
                </a:solidFill>
                <a:latin typeface="Century Gothic" pitchFamily="34" charset="0"/>
              </a:rPr>
              <a:t> respecto al audio ni congela.</a:t>
            </a:r>
          </a:p>
          <a:p>
            <a:pPr lvl="1"/>
            <a:r>
              <a:rPr lang="es-MX" sz="1100" dirty="0" smtClean="0">
                <a:solidFill>
                  <a:schemeClr val="bg1"/>
                </a:solidFill>
                <a:latin typeface="Century Gothic" pitchFamily="34" charset="0"/>
              </a:rPr>
              <a:t>Mayo </a:t>
            </a:r>
            <a:r>
              <a:rPr lang="es-MX" sz="1100" dirty="0">
                <a:solidFill>
                  <a:schemeClr val="bg1"/>
                </a:solidFill>
                <a:latin typeface="Century Gothic" pitchFamily="34" charset="0"/>
              </a:rPr>
              <a:t>tolerancia a errores respecto a AVI.</a:t>
            </a:r>
          </a:p>
          <a:p>
            <a:pPr lvl="1"/>
            <a:r>
              <a:rPr lang="es-MX" sz="1100" dirty="0">
                <a:solidFill>
                  <a:schemeClr val="bg1"/>
                </a:solidFill>
                <a:latin typeface="Century Gothic" pitchFamily="34" charset="0"/>
              </a:rPr>
              <a:t>Ocupa un poco más que el AVI a igual calidad y duración.</a:t>
            </a:r>
          </a:p>
          <a:p>
            <a:pPr algn="just"/>
            <a:endParaRPr lang="es-MX" sz="1200" dirty="0">
              <a:solidFill>
                <a:schemeClr val="bg1"/>
              </a:solidFill>
              <a:latin typeface="Century Gothic" pitchFamily="34" charset="0"/>
            </a:endParaRPr>
          </a:p>
        </p:txBody>
      </p:sp>
    </p:spTree>
    <p:extLst>
      <p:ext uri="{BB962C8B-B14F-4D97-AF65-F5344CB8AC3E}">
        <p14:creationId xmlns:p14="http://schemas.microsoft.com/office/powerpoint/2010/main" val="20341002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57</Words>
  <Application>Microsoft Office PowerPoint</Application>
  <PresentationFormat>Presentación en pantalla (4:3)</PresentationFormat>
  <Paragraphs>119</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EXTENCIONES DE  VIDEO </vt:lpstr>
      <vt:lpstr>3GP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Usuario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EXTENCIONES DE  VIDEO</dc:title>
  <dc:creator>ScarletHh</dc:creator>
  <cp:lastModifiedBy>ScarletHh</cp:lastModifiedBy>
  <cp:revision>12</cp:revision>
  <dcterms:created xsi:type="dcterms:W3CDTF">2013-02-12T00:15:09Z</dcterms:created>
  <dcterms:modified xsi:type="dcterms:W3CDTF">2013-02-13T02:30:44Z</dcterms:modified>
</cp:coreProperties>
</file>