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1" autoAdjust="0"/>
    <p:restoredTop sz="94660"/>
  </p:normalViewPr>
  <p:slideViewPr>
    <p:cSldViewPr>
      <p:cViewPr varScale="1">
        <p:scale>
          <a:sx n="79" d="100"/>
          <a:sy n="79" d="100"/>
        </p:scale>
        <p:origin x="-8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D3653-2A63-4138-981A-A2E7D91598D5}" type="datetimeFigureOut">
              <a:rPr lang="es-MX" smtClean="0"/>
              <a:pPr/>
              <a:t>11/02/2013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6B3C84-084B-4880-8529-9418F3CB0DA8}"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12</a:t>
            </a:fld>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13</a:t>
            </a:fld>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14</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3</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46B3C84-084B-4880-8529-9418F3CB0DA8}" type="slidenum">
              <a:rPr lang="es-MX" smtClean="0"/>
              <a:pPr/>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D3CBF64-89B0-469A-9CB0-DA9B6C41DE2A}" type="datetimeFigureOut">
              <a:rPr lang="es-MX" smtClean="0"/>
              <a:pPr/>
              <a:t>11/02/2013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1DA5895-004E-4D1A-97E8-3441E8567CDF}"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CBF64-89B0-469A-9CB0-DA9B6C41DE2A}" type="datetimeFigureOut">
              <a:rPr lang="es-MX" smtClean="0"/>
              <a:pPr/>
              <a:t>11/02/2013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A5895-004E-4D1A-97E8-3441E8567CDF}"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http://www.psdgraphics.com/file/video-player-icon.jpg"/>
          <p:cNvPicPr>
            <a:picLocks noChangeAspect="1" noChangeArrowheads="1"/>
          </p:cNvPicPr>
          <p:nvPr/>
        </p:nvPicPr>
        <p:blipFill>
          <a:blip r:embed="rId3" cstate="print"/>
          <a:srcRect l="10631" t="16242" r="10817" b="11389"/>
          <a:stretch>
            <a:fillRect/>
          </a:stretch>
        </p:blipFill>
        <p:spPr bwMode="auto">
          <a:xfrm>
            <a:off x="0" y="-27385"/>
            <a:ext cx="9146635" cy="6741369"/>
          </a:xfrm>
          <a:prstGeom prst="rect">
            <a:avLst/>
          </a:prstGeom>
          <a:noFill/>
        </p:spPr>
      </p:pic>
      <p:sp>
        <p:nvSpPr>
          <p:cNvPr id="2" name="1 Título"/>
          <p:cNvSpPr>
            <a:spLocks noGrp="1"/>
          </p:cNvSpPr>
          <p:nvPr>
            <p:ph type="ctrTitle"/>
          </p:nvPr>
        </p:nvSpPr>
        <p:spPr>
          <a:xfrm>
            <a:off x="832048" y="-171400"/>
            <a:ext cx="7772400" cy="1470025"/>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MX"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39700">
                    <a:schemeClr val="accent2">
                      <a:satMod val="175000"/>
                      <a:alpha val="40000"/>
                    </a:schemeClr>
                  </a:glow>
                  <a:outerShdw blurRad="50800" dist="39000" dir="5460000" algn="tl">
                    <a:srgbClr val="000000">
                      <a:alpha val="38000"/>
                    </a:srgbClr>
                  </a:outerShdw>
                </a:effectLst>
              </a:rPr>
              <a:t>EXTENSIONES DE VIDEO</a:t>
            </a:r>
            <a:endParaRPr lang="es-MX"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39700">
                  <a:schemeClr val="accent2">
                    <a:satMod val="175000"/>
                    <a:alpha val="40000"/>
                  </a:schemeClr>
                </a:glow>
                <a:outerShdw blurRad="50800" dist="39000" dir="5460000" algn="tl">
                  <a:srgbClr val="000000">
                    <a:alpha val="38000"/>
                  </a:srgbClr>
                </a:outerShdw>
              </a:effectLst>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MPG</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6419056" cy="2692896"/>
          </a:xfrm>
        </p:spPr>
        <p:txBody>
          <a:bodyPr>
            <a:normAutofit fontScale="70000" lnSpcReduction="20000"/>
          </a:bodyPr>
          <a:lstStyle/>
          <a:p>
            <a:r>
              <a:rPr lang="es-MX" dirty="0" smtClean="0"/>
              <a:t>Un archivo con extensión </a:t>
            </a:r>
            <a:r>
              <a:rPr lang="es-MX" dirty="0" err="1" smtClean="0"/>
              <a:t>mpg</a:t>
            </a:r>
            <a:r>
              <a:rPr lang="es-MX" dirty="0" smtClean="0"/>
              <a:t> es un archivo de video que no ocupa un tamaño demasiado grande y buena calidad, debido a una compresión algo compleja. El nombre de la extensión </a:t>
            </a:r>
            <a:r>
              <a:rPr lang="es-MX" dirty="0" err="1" smtClean="0"/>
              <a:t>mpg</a:t>
            </a:r>
            <a:r>
              <a:rPr lang="es-MX" dirty="0" smtClean="0"/>
              <a:t> es una variación de la extensión </a:t>
            </a:r>
            <a:r>
              <a:rPr lang="es-MX" dirty="0" err="1" smtClean="0"/>
              <a:t>mpeg</a:t>
            </a:r>
            <a:r>
              <a:rPr lang="es-MX" dirty="0" smtClean="0"/>
              <a:t>. Cuando hacemos doble </a:t>
            </a:r>
            <a:r>
              <a:rPr lang="es-MX" dirty="0" err="1" smtClean="0"/>
              <a:t>click</a:t>
            </a:r>
            <a:r>
              <a:rPr lang="es-MX" dirty="0" smtClean="0"/>
              <a:t> sobre un archivo con extensión </a:t>
            </a:r>
            <a:r>
              <a:rPr lang="es-MX" dirty="0" err="1" smtClean="0"/>
              <a:t>mpeg</a:t>
            </a:r>
            <a:r>
              <a:rPr lang="es-MX" dirty="0" smtClean="0"/>
              <a:t>, éste se abre con el Reproductor de Windows Media, y no tiene ningún editor asociado.</a:t>
            </a:r>
            <a:endParaRPr lang="es-MX" dirty="0"/>
          </a:p>
        </p:txBody>
      </p:sp>
      <p:pic>
        <p:nvPicPr>
          <p:cNvPr id="26626" name="Picture 2" descr="http://www.leawo.com/images/article/extended-knowledge/mpg.jpg"/>
          <p:cNvPicPr>
            <a:picLocks noChangeAspect="1" noChangeArrowheads="1"/>
          </p:cNvPicPr>
          <p:nvPr/>
        </p:nvPicPr>
        <p:blipFill>
          <a:blip r:embed="rId4" cstate="print"/>
          <a:srcRect/>
          <a:stretch>
            <a:fillRect/>
          </a:stretch>
        </p:blipFill>
        <p:spPr bwMode="auto">
          <a:xfrm>
            <a:off x="6228184" y="4005064"/>
            <a:ext cx="2625080" cy="2100065"/>
          </a:xfrm>
          <a:prstGeom prst="rect">
            <a:avLst/>
          </a:prstGeom>
          <a:noFill/>
        </p:spPr>
      </p:pic>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OGM</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0"/>
            <a:ext cx="6707088" cy="3340967"/>
          </a:xfrm>
        </p:spPr>
        <p:txBody>
          <a:bodyPr>
            <a:normAutofit fontScale="47500" lnSpcReduction="20000"/>
          </a:bodyPr>
          <a:lstStyle/>
          <a:p>
            <a:r>
              <a:rPr lang="es-MX" dirty="0" smtClean="0"/>
              <a:t>El </a:t>
            </a:r>
            <a:r>
              <a:rPr lang="es-MX" dirty="0"/>
              <a:t>tipo de archivo </a:t>
            </a:r>
            <a:r>
              <a:rPr lang="es-MX" dirty="0" err="1"/>
              <a:t>OGM</a:t>
            </a:r>
            <a:r>
              <a:rPr lang="es-MX" dirty="0"/>
              <a:t> se asocia principalmente con "</a:t>
            </a:r>
            <a:r>
              <a:rPr lang="es-MX" dirty="0" err="1"/>
              <a:t>Ogg</a:t>
            </a:r>
            <a:r>
              <a:rPr lang="es-MX" dirty="0"/>
              <a:t> </a:t>
            </a:r>
            <a:r>
              <a:rPr lang="es-MX" dirty="0" err="1"/>
              <a:t>Vorbis</a:t>
            </a:r>
            <a:r>
              <a:rPr lang="es-MX" dirty="0"/>
              <a:t>". </a:t>
            </a:r>
            <a:r>
              <a:rPr lang="es-MX" dirty="0" err="1"/>
              <a:t>OGM</a:t>
            </a:r>
            <a:r>
              <a:rPr lang="es-MX" dirty="0"/>
              <a:t> es otra extensión para el contenedor </a:t>
            </a:r>
            <a:r>
              <a:rPr lang="es-MX" dirty="0" err="1"/>
              <a:t>OGG</a:t>
            </a:r>
            <a:r>
              <a:rPr lang="es-MX" dirty="0"/>
              <a:t> adoptada por los usuarios de Windows para distinguir la música (</a:t>
            </a:r>
            <a:r>
              <a:rPr lang="es-MX" dirty="0" err="1"/>
              <a:t>OGG</a:t>
            </a:r>
            <a:r>
              <a:rPr lang="es-MX" dirty="0"/>
              <a:t>) y vídeo (</a:t>
            </a:r>
            <a:r>
              <a:rPr lang="es-MX" dirty="0" err="1"/>
              <a:t>OGM</a:t>
            </a:r>
            <a:r>
              <a:rPr lang="es-MX" dirty="0"/>
              <a:t>). Aunque no es una extensión oficial es utilizado por codificadores </a:t>
            </a:r>
            <a:r>
              <a:rPr lang="es-MX" dirty="0" err="1"/>
              <a:t>DivX</a:t>
            </a:r>
            <a:r>
              <a:rPr lang="es-MX" dirty="0"/>
              <a:t> y </a:t>
            </a:r>
            <a:r>
              <a:rPr lang="es-MX" dirty="0" err="1"/>
              <a:t>Xvid</a:t>
            </a:r>
            <a:r>
              <a:rPr lang="es-MX" dirty="0"/>
              <a:t> de vídeo que ponen en el contenedor </a:t>
            </a:r>
            <a:r>
              <a:rPr lang="es-MX" dirty="0" err="1"/>
              <a:t>Ogg</a:t>
            </a:r>
            <a:r>
              <a:rPr lang="es-MX" dirty="0" smtClean="0"/>
              <a:t>.</a:t>
            </a:r>
          </a:p>
          <a:p>
            <a:r>
              <a:rPr lang="es-MX" dirty="0" err="1"/>
              <a:t>OGM</a:t>
            </a:r>
            <a:r>
              <a:rPr lang="es-MX" dirty="0"/>
              <a:t> es un formato de archivo contenedor multimedia. El vídeo utiliza comúnmente </a:t>
            </a:r>
            <a:r>
              <a:rPr lang="es-MX" dirty="0" err="1"/>
              <a:t>xvid</a:t>
            </a:r>
            <a:r>
              <a:rPr lang="es-MX" dirty="0"/>
              <a:t>, </a:t>
            </a:r>
            <a:r>
              <a:rPr lang="es-MX" dirty="0" err="1"/>
              <a:t>divx</a:t>
            </a:r>
            <a:r>
              <a:rPr lang="es-MX" dirty="0"/>
              <a:t> codificación y audio </a:t>
            </a:r>
            <a:r>
              <a:rPr lang="es-MX" dirty="0" err="1"/>
              <a:t>Vorbis</a:t>
            </a:r>
            <a:r>
              <a:rPr lang="es-MX" dirty="0"/>
              <a:t> codificación adopta, en comparación con el anterior </a:t>
            </a:r>
            <a:r>
              <a:rPr lang="es-MX" dirty="0" err="1"/>
              <a:t>avi</a:t>
            </a:r>
            <a:r>
              <a:rPr lang="es-MX" dirty="0"/>
              <a:t> </a:t>
            </a:r>
            <a:r>
              <a:rPr lang="es-MX" dirty="0" err="1"/>
              <a:t>divx</a:t>
            </a:r>
            <a:r>
              <a:rPr lang="es-MX" dirty="0"/>
              <a:t>, </a:t>
            </a:r>
            <a:r>
              <a:rPr lang="es-MX" dirty="0" err="1"/>
              <a:t>mpeg</a:t>
            </a:r>
            <a:r>
              <a:rPr lang="es-MX" dirty="0"/>
              <a:t> VCD-1, el tamaño del archivo es menor, y la calidad de imagen y sonido tiene una mejora cualitativa. </a:t>
            </a:r>
            <a:r>
              <a:rPr lang="es-MX" dirty="0" err="1"/>
              <a:t>OGM</a:t>
            </a:r>
            <a:r>
              <a:rPr lang="es-MX" dirty="0"/>
              <a:t> soporta las nuevas características que incorpora la párrafos, incorporado en los subtítulos, y el fortalecimiento de la sincronización de audio / vídeo. El </a:t>
            </a:r>
            <a:r>
              <a:rPr lang="es-MX" dirty="0" err="1"/>
              <a:t>MDS</a:t>
            </a:r>
            <a:r>
              <a:rPr lang="es-MX" dirty="0"/>
              <a:t> es en realidad un nuevo formato multimedia paquete, también conocido como un contenedor multimedia. Es diferente de los formatos de codificación de vídeo como </a:t>
            </a:r>
            <a:r>
              <a:rPr lang="es-MX" dirty="0" err="1"/>
              <a:t>DivX</a:t>
            </a:r>
            <a:r>
              <a:rPr lang="es-MX" dirty="0"/>
              <a:t>, </a:t>
            </a:r>
            <a:r>
              <a:rPr lang="es-MX" dirty="0" err="1"/>
              <a:t>XviD</a:t>
            </a:r>
            <a:r>
              <a:rPr lang="es-MX" dirty="0"/>
              <a:t>, así como MP3, </a:t>
            </a:r>
            <a:r>
              <a:rPr lang="es-MX" dirty="0" err="1"/>
              <a:t>Ogg</a:t>
            </a:r>
            <a:r>
              <a:rPr lang="es-MX" dirty="0"/>
              <a:t> y más. </a:t>
            </a:r>
            <a:r>
              <a:rPr lang="es-MX" dirty="0" err="1"/>
              <a:t>OGM</a:t>
            </a:r>
            <a:r>
              <a:rPr lang="es-MX" dirty="0"/>
              <a:t> es "combinación" y "paquete" de estos formatos de audio y vídeo.</a:t>
            </a:r>
          </a:p>
        </p:txBody>
      </p:sp>
      <p:pic>
        <p:nvPicPr>
          <p:cNvPr id="24578" name="Picture 2" descr="ogm to mp4"/>
          <p:cNvPicPr>
            <a:picLocks noChangeAspect="1" noChangeArrowheads="1"/>
          </p:cNvPicPr>
          <p:nvPr/>
        </p:nvPicPr>
        <p:blipFill>
          <a:blip r:embed="rId4" cstate="print"/>
          <a:srcRect/>
          <a:stretch>
            <a:fillRect/>
          </a:stretch>
        </p:blipFill>
        <p:spPr bwMode="auto">
          <a:xfrm>
            <a:off x="5148064" y="4437112"/>
            <a:ext cx="3810000" cy="1905000"/>
          </a:xfrm>
          <a:prstGeom prst="rect">
            <a:avLst/>
          </a:prstGeom>
          <a:noFill/>
        </p:spPr>
      </p:pic>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RM</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6347048" cy="3196952"/>
          </a:xfrm>
        </p:spPr>
        <p:txBody>
          <a:bodyPr>
            <a:normAutofit fontScale="85000" lnSpcReduction="20000"/>
          </a:bodyPr>
          <a:lstStyle/>
          <a:p>
            <a:r>
              <a:rPr lang="es-MX" dirty="0"/>
              <a:t>El formato </a:t>
            </a:r>
            <a:r>
              <a:rPr lang="es-MX" dirty="0" err="1"/>
              <a:t>RM</a:t>
            </a:r>
            <a:r>
              <a:rPr lang="es-MX" dirty="0"/>
              <a:t> es exclusivo de Real Media Player, por lo que sólo ese reproductor puede reproducirlo. Es un formato relativamente ligero, pero los videos que he probado no han tenido la calidad del formato </a:t>
            </a:r>
            <a:r>
              <a:rPr lang="es-MX" dirty="0" err="1"/>
              <a:t>AVI</a:t>
            </a:r>
            <a:r>
              <a:rPr lang="es-MX" dirty="0"/>
              <a:t>.</a:t>
            </a:r>
            <a:r>
              <a:rPr lang="es-MX" dirty="0" smtClean="0"/>
              <a:t/>
            </a:r>
            <a:br>
              <a:rPr lang="es-MX" dirty="0" smtClean="0"/>
            </a:br>
            <a:r>
              <a:rPr lang="es-MX" dirty="0" smtClean="0"/>
              <a:t/>
            </a:r>
            <a:br>
              <a:rPr lang="es-MX" dirty="0" smtClean="0"/>
            </a:br>
            <a:r>
              <a:rPr lang="es-MX" dirty="0"/>
              <a:t>En comparación, el formato </a:t>
            </a:r>
            <a:r>
              <a:rPr lang="es-MX" dirty="0" err="1"/>
              <a:t>RM</a:t>
            </a:r>
            <a:r>
              <a:rPr lang="es-MX" dirty="0"/>
              <a:t> es mejor que el </a:t>
            </a:r>
            <a:r>
              <a:rPr lang="es-MX" dirty="0" err="1"/>
              <a:t>WMV</a:t>
            </a:r>
            <a:r>
              <a:rPr lang="es-MX" dirty="0"/>
              <a:t> y peor que el </a:t>
            </a:r>
            <a:r>
              <a:rPr lang="es-MX" dirty="0" err="1"/>
              <a:t>AVI</a:t>
            </a:r>
            <a:r>
              <a:rPr lang="es-MX" dirty="0"/>
              <a:t>.</a:t>
            </a:r>
          </a:p>
        </p:txBody>
      </p:sp>
      <p:pic>
        <p:nvPicPr>
          <p:cNvPr id="22530" name="Picture 2" descr="http://icons.iconarchive.com/icons/harwen/pleasant/256/rm-icon.png"/>
          <p:cNvPicPr>
            <a:picLocks noChangeAspect="1" noChangeArrowheads="1"/>
          </p:cNvPicPr>
          <p:nvPr/>
        </p:nvPicPr>
        <p:blipFill>
          <a:blip r:embed="rId4" cstate="print"/>
          <a:srcRect/>
          <a:stretch>
            <a:fillRect/>
          </a:stretch>
        </p:blipFill>
        <p:spPr bwMode="auto">
          <a:xfrm>
            <a:off x="6300192" y="4077072"/>
            <a:ext cx="2438400" cy="2438400"/>
          </a:xfrm>
          <a:prstGeom prst="rect">
            <a:avLst/>
          </a:prstGeom>
          <a:noFill/>
        </p:spPr>
      </p:pic>
    </p:spTree>
  </p:cSld>
  <p:clrMapOvr>
    <a:masterClrMapping/>
  </p:clrMapOvr>
  <p:transition>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VOB</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7139136" cy="3196952"/>
          </a:xfrm>
        </p:spPr>
        <p:txBody>
          <a:bodyPr>
            <a:normAutofit fontScale="70000" lnSpcReduction="20000"/>
          </a:bodyPr>
          <a:lstStyle/>
          <a:p>
            <a:r>
              <a:rPr lang="es-MX" dirty="0" err="1" smtClean="0"/>
              <a:t>VOB</a:t>
            </a:r>
            <a:r>
              <a:rPr lang="es-MX" dirty="0" smtClean="0"/>
              <a:t> (DVD-Video </a:t>
            </a:r>
            <a:r>
              <a:rPr lang="es-MX" dirty="0" err="1" smtClean="0"/>
              <a:t>Object</a:t>
            </a:r>
            <a:r>
              <a:rPr lang="es-MX" dirty="0" smtClean="0"/>
              <a:t> o </a:t>
            </a:r>
            <a:r>
              <a:rPr lang="es-MX" dirty="0" err="1" smtClean="0"/>
              <a:t>Versioned</a:t>
            </a:r>
            <a:r>
              <a:rPr lang="es-MX" dirty="0" smtClean="0"/>
              <a:t> </a:t>
            </a:r>
            <a:r>
              <a:rPr lang="es-MX" dirty="0" err="1" smtClean="0"/>
              <a:t>Object</a:t>
            </a:r>
            <a:r>
              <a:rPr lang="es-MX" dirty="0" smtClean="0"/>
              <a:t> Base) es un tipo de fichero contenido en los DVD-Video. Incluye el video, audio, subtítulos y menús en forma de </a:t>
            </a:r>
            <a:r>
              <a:rPr lang="es-MX" dirty="0" err="1" smtClean="0"/>
              <a:t>stream</a:t>
            </a:r>
            <a:r>
              <a:rPr lang="es-MX" dirty="0" smtClean="0"/>
              <a:t>.</a:t>
            </a:r>
          </a:p>
          <a:p>
            <a:r>
              <a:rPr lang="es-MX" dirty="0" smtClean="0"/>
              <a:t>Los ficheros </a:t>
            </a:r>
            <a:r>
              <a:rPr lang="es-MX" dirty="0" err="1" smtClean="0"/>
              <a:t>VOB</a:t>
            </a:r>
            <a:r>
              <a:rPr lang="es-MX" dirty="0" smtClean="0"/>
              <a:t> están codificados normalmente siguiendo el estándar MPEG-2. Si cambiamos la extensión de .</a:t>
            </a:r>
            <a:r>
              <a:rPr lang="es-MX" dirty="0" err="1" smtClean="0"/>
              <a:t>vob</a:t>
            </a:r>
            <a:r>
              <a:rPr lang="es-MX" dirty="0" smtClean="0"/>
              <a:t> a .</a:t>
            </a:r>
            <a:r>
              <a:rPr lang="es-MX" dirty="0" err="1" smtClean="0"/>
              <a:t>mpg</a:t>
            </a:r>
            <a:r>
              <a:rPr lang="es-MX" dirty="0" smtClean="0"/>
              <a:t> o .</a:t>
            </a:r>
            <a:r>
              <a:rPr lang="es-MX" dirty="0" err="1" smtClean="0"/>
              <a:t>mpeg</a:t>
            </a:r>
            <a:r>
              <a:rPr lang="es-MX" dirty="0" smtClean="0"/>
              <a:t>, el fichero es legible y continúa teniendo toda la información, aunque algunos visualizadores no soportan las pistas de subtítulos.</a:t>
            </a:r>
            <a:endParaRPr lang="es-MX" dirty="0"/>
          </a:p>
        </p:txBody>
      </p:sp>
      <p:pic>
        <p:nvPicPr>
          <p:cNvPr id="20482" name="Picture 2" descr="http://www.anymp4.com/images/iphone-5-converter/vob-to-iphone-5.jpg"/>
          <p:cNvPicPr>
            <a:picLocks noChangeAspect="1" noChangeArrowheads="1"/>
          </p:cNvPicPr>
          <p:nvPr/>
        </p:nvPicPr>
        <p:blipFill>
          <a:blip r:embed="rId4" cstate="print"/>
          <a:srcRect t="17858" r="57665" b="18647"/>
          <a:stretch>
            <a:fillRect/>
          </a:stretch>
        </p:blipFill>
        <p:spPr bwMode="auto">
          <a:xfrm>
            <a:off x="6372200" y="4221088"/>
            <a:ext cx="2016224" cy="2304256"/>
          </a:xfrm>
          <a:prstGeom prst="rect">
            <a:avLst/>
          </a:prstGeom>
          <a:noFill/>
        </p:spPr>
      </p:pic>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WMV</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6779096" cy="2908920"/>
          </a:xfrm>
        </p:spPr>
        <p:txBody>
          <a:bodyPr>
            <a:normAutofit fontScale="55000" lnSpcReduction="20000"/>
          </a:bodyPr>
          <a:lstStyle/>
          <a:p>
            <a:r>
              <a:rPr lang="es-MX" dirty="0" smtClean="0"/>
              <a:t>(Windows Media Video). Conjunto de algoritmos para la compresión  de videos, propiedad de Microsoft. Por lo general suele combinarse con el formato de sonido </a:t>
            </a:r>
            <a:r>
              <a:rPr lang="es-MX" dirty="0" err="1" smtClean="0"/>
              <a:t>WMA</a:t>
            </a:r>
            <a:r>
              <a:rPr lang="es-MX" dirty="0" smtClean="0"/>
              <a:t> (Windows Media Audio).</a:t>
            </a:r>
          </a:p>
          <a:p>
            <a:endParaRPr lang="es-MX" dirty="0" smtClean="0"/>
          </a:p>
          <a:p>
            <a:r>
              <a:rPr lang="es-MX" dirty="0" err="1" smtClean="0"/>
              <a:t>WMV</a:t>
            </a:r>
            <a:r>
              <a:rPr lang="es-MX" dirty="0" smtClean="0"/>
              <a:t> desde la versión  7 utiliza su propia tecnología no estandarizada de MPEG-4.</a:t>
            </a:r>
          </a:p>
          <a:p>
            <a:endParaRPr lang="es-MX" dirty="0" smtClean="0"/>
          </a:p>
          <a:p>
            <a:r>
              <a:rPr lang="es-MX" dirty="0" smtClean="0"/>
              <a:t>Este formato puede ser reproducido por la mayoría de los reproductores y los archivos que lo utilizan suelen tener la extensión ".</a:t>
            </a:r>
            <a:r>
              <a:rPr lang="es-MX" dirty="0" err="1" smtClean="0"/>
              <a:t>wmv</a:t>
            </a:r>
            <a:r>
              <a:rPr lang="es-MX" dirty="0" smtClean="0"/>
              <a:t>".</a:t>
            </a:r>
            <a:endParaRPr lang="es-MX" dirty="0"/>
          </a:p>
        </p:txBody>
      </p:sp>
      <p:pic>
        <p:nvPicPr>
          <p:cNvPr id="2050" name="Picture 2" descr="http://www.veryicon.com/icon/png/System/Rhor%20v2%20Part%202/WMV%20File.png"/>
          <p:cNvPicPr>
            <a:picLocks noChangeAspect="1" noChangeArrowheads="1"/>
          </p:cNvPicPr>
          <p:nvPr/>
        </p:nvPicPr>
        <p:blipFill>
          <a:blip r:embed="rId4" cstate="print"/>
          <a:srcRect/>
          <a:stretch>
            <a:fillRect/>
          </a:stretch>
        </p:blipFill>
        <p:spPr bwMode="auto">
          <a:xfrm>
            <a:off x="6084168" y="4077072"/>
            <a:ext cx="2438400" cy="2438400"/>
          </a:xfrm>
          <a:prstGeom prst="rect">
            <a:avLst/>
          </a:prstGeom>
          <a:noFill/>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3GP</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5987008" cy="2692896"/>
          </a:xfrm>
        </p:spPr>
        <p:txBody>
          <a:bodyPr>
            <a:normAutofit fontScale="62500" lnSpcReduction="20000"/>
          </a:bodyPr>
          <a:lstStyle/>
          <a:p>
            <a:r>
              <a:rPr lang="es-MX" dirty="0" smtClean="0"/>
              <a:t>3GP es un formato contenedor usado por teléfonos móviles para almacenar información de medios múltiples (audio y video). Este formato de archivo, creado por 3GPP (3rd </a:t>
            </a:r>
            <a:r>
              <a:rPr lang="es-MX" dirty="0" err="1" smtClean="0"/>
              <a:t>Generation</a:t>
            </a:r>
            <a:r>
              <a:rPr lang="es-MX" dirty="0" smtClean="0"/>
              <a:t> </a:t>
            </a:r>
            <a:r>
              <a:rPr lang="es-MX" dirty="0" err="1" smtClean="0"/>
              <a:t>Partnership</a:t>
            </a:r>
            <a:r>
              <a:rPr lang="es-MX" dirty="0" smtClean="0"/>
              <a:t> Project), es una versión simplificada del "ISO 14496-1 Media </a:t>
            </a:r>
            <a:r>
              <a:rPr lang="es-MX" dirty="0" err="1" smtClean="0"/>
              <a:t>Format</a:t>
            </a:r>
            <a:r>
              <a:rPr lang="es-MX" dirty="0" smtClean="0"/>
              <a:t>", que es similar al formato de </a:t>
            </a:r>
            <a:r>
              <a:rPr lang="es-MX" dirty="0" err="1" smtClean="0"/>
              <a:t>Quicktime</a:t>
            </a:r>
            <a:r>
              <a:rPr lang="es-MX" dirty="0" smtClean="0"/>
              <a:t>. 3GP guarda video como MPEG-4 o H.263. El audio es almacenado en los formatos </a:t>
            </a:r>
            <a:r>
              <a:rPr lang="es-MX" dirty="0" err="1" smtClean="0"/>
              <a:t>AMR</a:t>
            </a:r>
            <a:r>
              <a:rPr lang="es-MX" dirty="0" smtClean="0"/>
              <a:t>-NB o </a:t>
            </a:r>
            <a:r>
              <a:rPr lang="es-MX" dirty="0" err="1" smtClean="0"/>
              <a:t>AAC-LC</a:t>
            </a:r>
            <a:r>
              <a:rPr lang="es-MX" dirty="0" smtClean="0"/>
              <a:t>.</a:t>
            </a:r>
          </a:p>
          <a:p>
            <a:endParaRPr lang="es-MX" dirty="0"/>
          </a:p>
        </p:txBody>
      </p:sp>
      <p:pic>
        <p:nvPicPr>
          <p:cNvPr id="4098" name="Picture 2" descr="http://www.winxdvd.com/face_style/mp4-to-3gp.png"/>
          <p:cNvPicPr>
            <a:picLocks noChangeAspect="1" noChangeArrowheads="1"/>
          </p:cNvPicPr>
          <p:nvPr/>
        </p:nvPicPr>
        <p:blipFill>
          <a:blip r:embed="rId4" cstate="print"/>
          <a:srcRect/>
          <a:stretch>
            <a:fillRect/>
          </a:stretch>
        </p:blipFill>
        <p:spPr bwMode="auto">
          <a:xfrm>
            <a:off x="5508104" y="4005064"/>
            <a:ext cx="3038475" cy="229552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AVI</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6275040" cy="3340968"/>
          </a:xfrm>
        </p:spPr>
        <p:txBody>
          <a:bodyPr>
            <a:normAutofit fontScale="70000" lnSpcReduction="20000"/>
          </a:bodyPr>
          <a:lstStyle/>
          <a:p>
            <a:r>
              <a:rPr lang="es-MX" dirty="0" err="1" smtClean="0"/>
              <a:t>AVI</a:t>
            </a:r>
            <a:r>
              <a:rPr lang="es-MX" dirty="0" smtClean="0"/>
              <a:t> (siglas en inglés de Audio Video </a:t>
            </a:r>
            <a:r>
              <a:rPr lang="es-MX" dirty="0" err="1" smtClean="0"/>
              <a:t>Interleave</a:t>
            </a:r>
            <a:r>
              <a:rPr lang="es-MX" dirty="0" smtClean="0"/>
              <a:t>) es un formato contenedor de audio y video lanzado por Microsoft en 1992</a:t>
            </a:r>
          </a:p>
          <a:p>
            <a:r>
              <a:rPr lang="es-MX" dirty="0" smtClean="0"/>
              <a:t>El formato </a:t>
            </a:r>
            <a:r>
              <a:rPr lang="es-MX" dirty="0" err="1" smtClean="0"/>
              <a:t>AVI</a:t>
            </a:r>
            <a:r>
              <a:rPr lang="es-MX" dirty="0" smtClean="0"/>
              <a:t> fue definido por Microsoft para su tecnología Video </a:t>
            </a:r>
            <a:r>
              <a:rPr lang="es-MX" dirty="0" err="1" smtClean="0"/>
              <a:t>for</a:t>
            </a:r>
            <a:r>
              <a:rPr lang="es-MX" dirty="0" smtClean="0"/>
              <a:t> Windows en 1992. Posteriormente fue mejorado mediante las extensiones de formato del grupo </a:t>
            </a:r>
            <a:r>
              <a:rPr lang="es-MX" dirty="0" err="1" smtClean="0"/>
              <a:t>OpenDML</a:t>
            </a:r>
            <a:r>
              <a:rPr lang="es-MX" dirty="0" smtClean="0"/>
              <a:t> de la compañía </a:t>
            </a:r>
            <a:r>
              <a:rPr lang="es-MX" dirty="0" err="1" smtClean="0"/>
              <a:t>Matrox</a:t>
            </a:r>
            <a:r>
              <a:rPr lang="es-MX" dirty="0" smtClean="0"/>
              <a:t>. Estas extensiones están soportadas por Microsoft, aunque no de manera oficial, y son denominadas </a:t>
            </a:r>
            <a:r>
              <a:rPr lang="es-MX" dirty="0" err="1" smtClean="0"/>
              <a:t>AVI</a:t>
            </a:r>
            <a:r>
              <a:rPr lang="es-MX" dirty="0" smtClean="0"/>
              <a:t> 2.0.</a:t>
            </a:r>
          </a:p>
          <a:p>
            <a:endParaRPr lang="es-MX" dirty="0"/>
          </a:p>
        </p:txBody>
      </p:sp>
      <p:pic>
        <p:nvPicPr>
          <p:cNvPr id="2050" name="Picture 2" descr="http://freeaviplayer.org/images/avi.png"/>
          <p:cNvPicPr>
            <a:picLocks noChangeAspect="1" noChangeArrowheads="1"/>
          </p:cNvPicPr>
          <p:nvPr/>
        </p:nvPicPr>
        <p:blipFill>
          <a:blip r:embed="rId4" cstate="print"/>
          <a:srcRect/>
          <a:stretch>
            <a:fillRect/>
          </a:stretch>
        </p:blipFill>
        <p:spPr bwMode="auto">
          <a:xfrm>
            <a:off x="6516216" y="3789040"/>
            <a:ext cx="2438400" cy="2438400"/>
          </a:xfrm>
          <a:prstGeom prst="rect">
            <a:avLst/>
          </a:prstGeom>
          <a:noFill/>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DivX</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6347048" cy="2908920"/>
          </a:xfrm>
        </p:spPr>
        <p:txBody>
          <a:bodyPr>
            <a:normAutofit fontScale="77500" lnSpcReduction="20000"/>
          </a:bodyPr>
          <a:lstStyle/>
          <a:p>
            <a:r>
              <a:rPr lang="es-MX" dirty="0" err="1" smtClean="0"/>
              <a:t>DivX</a:t>
            </a:r>
            <a:r>
              <a:rPr lang="es-MX" dirty="0" smtClean="0"/>
              <a:t> se refiere a un conjunto de productos de software desarrollados por </a:t>
            </a:r>
            <a:r>
              <a:rPr lang="es-MX" dirty="0" err="1" smtClean="0"/>
              <a:t>DivX</a:t>
            </a:r>
            <a:r>
              <a:rPr lang="es-MX" dirty="0" smtClean="0"/>
              <a:t>, Inc. para los sistemas operativos Windows y Mac OS, el más representativo es el códec por lo que la mayoría de las personas se refieren a éste cuando hablan de </a:t>
            </a:r>
            <a:r>
              <a:rPr lang="es-MX" dirty="0" err="1" smtClean="0"/>
              <a:t>DivX</a:t>
            </a:r>
            <a:r>
              <a:rPr lang="es-MX" dirty="0" smtClean="0"/>
              <a:t>. Inicialmente era sólo un códec de vídeo, un formato de vídeo comprimido, basado en los estándares MPEG-4. En la actualidad </a:t>
            </a:r>
            <a:r>
              <a:rPr lang="es-MX" dirty="0" err="1" smtClean="0"/>
              <a:t>DivX</a:t>
            </a:r>
            <a:endParaRPr lang="es-MX" dirty="0" smtClean="0"/>
          </a:p>
          <a:p>
            <a:endParaRPr lang="es-MX" dirty="0"/>
          </a:p>
        </p:txBody>
      </p:sp>
      <p:pic>
        <p:nvPicPr>
          <p:cNvPr id="12290" name="Picture 2" descr="http://3.bp.blogspot.com/_3hf-6yx2dEU/Rrj8xP1gXcI/AAAAAAAAAAc/424EQHdFgbw/s320/Divx.jpg"/>
          <p:cNvPicPr>
            <a:picLocks noChangeAspect="1" noChangeArrowheads="1"/>
          </p:cNvPicPr>
          <p:nvPr/>
        </p:nvPicPr>
        <p:blipFill>
          <a:blip r:embed="rId4" cstate="print"/>
          <a:srcRect/>
          <a:stretch>
            <a:fillRect/>
          </a:stretch>
        </p:blipFill>
        <p:spPr bwMode="auto">
          <a:xfrm>
            <a:off x="6300192" y="4077072"/>
            <a:ext cx="2438400" cy="2438400"/>
          </a:xfrm>
          <a:prstGeom prst="rect">
            <a:avLst/>
          </a:prstGeom>
          <a:noFill/>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FLV</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7139136" cy="3124944"/>
          </a:xfrm>
        </p:spPr>
        <p:txBody>
          <a:bodyPr>
            <a:normAutofit fontScale="77500" lnSpcReduction="20000"/>
          </a:bodyPr>
          <a:lstStyle/>
          <a:p>
            <a:r>
              <a:rPr lang="es-MX" dirty="0" smtClean="0"/>
              <a:t>Flash Video (</a:t>
            </a:r>
            <a:r>
              <a:rPr lang="es-MX" dirty="0" err="1" smtClean="0"/>
              <a:t>FLV</a:t>
            </a:r>
            <a:r>
              <a:rPr lang="es-MX" dirty="0" smtClean="0"/>
              <a:t>) es un formato contenedor propietario usado para transmitir video por Internet usando Adobe Flash Player (anteriormente conocido como Macromedia Flash Player), desde la versión 6 a la 10. Los contenidos </a:t>
            </a:r>
            <a:r>
              <a:rPr lang="es-MX" dirty="0" err="1" smtClean="0"/>
              <a:t>FLV</a:t>
            </a:r>
            <a:r>
              <a:rPr lang="es-MX" dirty="0" smtClean="0"/>
              <a:t> pueden ser incrustados dentro de archivos </a:t>
            </a:r>
            <a:r>
              <a:rPr lang="es-MX" dirty="0" err="1" smtClean="0"/>
              <a:t>SWF</a:t>
            </a:r>
            <a:r>
              <a:rPr lang="es-MX" dirty="0" smtClean="0"/>
              <a:t>. Entre los sitios más notables que utilizan el formato </a:t>
            </a:r>
            <a:r>
              <a:rPr lang="es-MX" dirty="0" err="1" smtClean="0"/>
              <a:t>FLV</a:t>
            </a:r>
            <a:r>
              <a:rPr lang="es-MX" dirty="0" smtClean="0"/>
              <a:t> se encuentran </a:t>
            </a:r>
            <a:r>
              <a:rPr lang="es-MX" dirty="0" err="1" smtClean="0"/>
              <a:t>YouTube</a:t>
            </a:r>
            <a:r>
              <a:rPr lang="es-MX" dirty="0" smtClean="0"/>
              <a:t>, Google Video, Reuters.com, Yahoo! Video y </a:t>
            </a:r>
            <a:r>
              <a:rPr lang="es-MX" dirty="0" err="1" smtClean="0"/>
              <a:t>MySpace</a:t>
            </a:r>
            <a:r>
              <a:rPr lang="es-MX" dirty="0" smtClean="0"/>
              <a:t>.</a:t>
            </a:r>
            <a:endParaRPr lang="es-MX" dirty="0"/>
          </a:p>
        </p:txBody>
      </p:sp>
      <p:pic>
        <p:nvPicPr>
          <p:cNvPr id="14338" name="Picture 2" descr="http://www.freesmith.com/images/free-youtube-converter-image/FLV.png"/>
          <p:cNvPicPr>
            <a:picLocks noChangeAspect="1" noChangeArrowheads="1"/>
          </p:cNvPicPr>
          <p:nvPr/>
        </p:nvPicPr>
        <p:blipFill>
          <a:blip r:embed="rId4" cstate="print"/>
          <a:srcRect/>
          <a:stretch>
            <a:fillRect/>
          </a:stretch>
        </p:blipFill>
        <p:spPr bwMode="auto">
          <a:xfrm>
            <a:off x="6228184" y="4221088"/>
            <a:ext cx="2438400" cy="2438400"/>
          </a:xfrm>
          <a:prstGeom prst="rect">
            <a:avLst/>
          </a:prstGeom>
          <a:noFill/>
        </p:spPr>
      </p:pic>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M4V</a:t>
            </a:r>
          </a:p>
        </p:txBody>
      </p:sp>
      <p:sp>
        <p:nvSpPr>
          <p:cNvPr id="3" name="2 Marcador de contenido"/>
          <p:cNvSpPr>
            <a:spLocks noGrp="1"/>
          </p:cNvSpPr>
          <p:nvPr>
            <p:ph idx="1"/>
          </p:nvPr>
        </p:nvSpPr>
        <p:spPr>
          <a:xfrm>
            <a:off x="457200" y="1600200"/>
            <a:ext cx="6707088" cy="3196951"/>
          </a:xfrm>
        </p:spPr>
        <p:txBody>
          <a:bodyPr>
            <a:normAutofit fontScale="47500" lnSpcReduction="20000"/>
          </a:bodyPr>
          <a:lstStyle/>
          <a:p>
            <a:r>
              <a:rPr lang="es-MX" dirty="0" smtClean="0"/>
              <a:t>El M4V formato de archivo es un formato de archivo de vídeo desarrollado por manzana y está muy cerca del MP4 formato. Las diferencias son la opcional de Apple </a:t>
            </a:r>
            <a:r>
              <a:rPr lang="es-MX" dirty="0" err="1" smtClean="0"/>
              <a:t>DRM</a:t>
            </a:r>
            <a:r>
              <a:rPr lang="es-MX" dirty="0" smtClean="0"/>
              <a:t> protección de copia , y el tratamiento de AC3 ( Dolby Digital ) de audio que no está estandarizada para el contenedor MP4.</a:t>
            </a:r>
          </a:p>
          <a:p>
            <a:r>
              <a:rPr lang="es-MX" dirty="0" smtClean="0"/>
              <a:t>Apple utiliza los archivos de M4V para codificar series de televisión, películas y videos musicales en la tienda </a:t>
            </a:r>
            <a:r>
              <a:rPr lang="es-MX" dirty="0" err="1" smtClean="0"/>
              <a:t>iTunes</a:t>
            </a:r>
            <a:r>
              <a:rPr lang="es-MX" dirty="0" smtClean="0"/>
              <a:t> </a:t>
            </a:r>
            <a:r>
              <a:rPr lang="es-MX" dirty="0" err="1" smtClean="0"/>
              <a:t>Store</a:t>
            </a:r>
            <a:r>
              <a:rPr lang="es-MX" dirty="0" smtClean="0"/>
              <a:t> . El copyright de los archivos M4V pueden ser protegidos mediante el uso de Apple </a:t>
            </a:r>
            <a:r>
              <a:rPr lang="es-MX" dirty="0" err="1" smtClean="0"/>
              <a:t>FairPlay</a:t>
            </a:r>
            <a:r>
              <a:rPr lang="es-MX" dirty="0" smtClean="0"/>
              <a:t> </a:t>
            </a:r>
            <a:r>
              <a:rPr lang="es-MX" dirty="0" err="1" smtClean="0"/>
              <a:t>DRM</a:t>
            </a:r>
            <a:r>
              <a:rPr lang="es-MX" dirty="0" smtClean="0"/>
              <a:t> de protección de copia. Para reproducir un archivo protegido M4V, el equipo debe ser autorizado (con </a:t>
            </a:r>
            <a:r>
              <a:rPr lang="es-MX" dirty="0" err="1" smtClean="0"/>
              <a:t>iTunes</a:t>
            </a:r>
            <a:r>
              <a:rPr lang="es-MX" dirty="0" smtClean="0"/>
              <a:t> ) con la cuenta que se utilizó para comprar el video. Sin embargo, los archivos no protegidos M4V sin audio AC3 puede ser reconocido e interpretado por otros reproductores de vídeo al cambiar la extensión del archivo de. "M4v" a " . mp4 ". En QuickTime , vídeo M4V con </a:t>
            </a:r>
            <a:r>
              <a:rPr lang="es-MX" dirty="0" err="1" smtClean="0"/>
              <a:t>FairPlay</a:t>
            </a:r>
            <a:r>
              <a:rPr lang="es-MX" dirty="0" smtClean="0"/>
              <a:t> que se le atribuye es identificado como AVC0 Media.</a:t>
            </a:r>
            <a:endParaRPr lang="es-MX" dirty="0"/>
          </a:p>
        </p:txBody>
      </p:sp>
      <p:pic>
        <p:nvPicPr>
          <p:cNvPr id="16386" name="Picture 2" descr="http://www.tune4mac.com/image/m4vconverter/m4v-to-mp4.jpg"/>
          <p:cNvPicPr>
            <a:picLocks noChangeAspect="1" noChangeArrowheads="1"/>
          </p:cNvPicPr>
          <p:nvPr/>
        </p:nvPicPr>
        <p:blipFill>
          <a:blip r:embed="rId4" cstate="print"/>
          <a:srcRect/>
          <a:stretch>
            <a:fillRect/>
          </a:stretch>
        </p:blipFill>
        <p:spPr bwMode="auto">
          <a:xfrm>
            <a:off x="4644008" y="4581128"/>
            <a:ext cx="4171495" cy="2016224"/>
          </a:xfrm>
          <a:prstGeom prst="rect">
            <a:avLst/>
          </a:prstGeom>
          <a:noFill/>
        </p:spPr>
      </p:pic>
      <p:pic>
        <p:nvPicPr>
          <p:cNvPr id="16388" name="Picture 4" descr="http://update.notecable.com/img/noteburnerm4v.jpg"/>
          <p:cNvPicPr>
            <a:picLocks noChangeAspect="1" noChangeArrowheads="1"/>
          </p:cNvPicPr>
          <p:nvPr/>
        </p:nvPicPr>
        <p:blipFill>
          <a:blip r:embed="rId5" cstate="print"/>
          <a:srcRect/>
          <a:stretch>
            <a:fillRect/>
          </a:stretch>
        </p:blipFill>
        <p:spPr bwMode="auto">
          <a:xfrm>
            <a:off x="1403648" y="4581128"/>
            <a:ext cx="2109589" cy="1860631"/>
          </a:xfrm>
          <a:prstGeom prst="rect">
            <a:avLst/>
          </a:prstGeom>
          <a:noFill/>
        </p:spPr>
      </p:pic>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MKV</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6563072" cy="2908919"/>
          </a:xfrm>
        </p:spPr>
        <p:txBody>
          <a:bodyPr>
            <a:normAutofit fontScale="55000" lnSpcReduction="20000"/>
          </a:bodyPr>
          <a:lstStyle/>
          <a:p>
            <a:r>
              <a:rPr lang="es-MX" dirty="0" err="1" smtClean="0"/>
              <a:t>Matroska</a:t>
            </a:r>
            <a:r>
              <a:rPr lang="es-MX" dirty="0" smtClean="0"/>
              <a:t> es un formato contenedor estándar abierto, un archivo informático que puede contener un número ilimitado de vídeo, audio, imagen o pistas de subtítulos dentro de un solo archivo.1 Su intención es la de servir como un formato universal para el almacenamiento de contenidos audiovisuales comunes, como películas o programas de televisión. </a:t>
            </a:r>
            <a:r>
              <a:rPr lang="es-MX" dirty="0" err="1" smtClean="0"/>
              <a:t>Matroska</a:t>
            </a:r>
            <a:r>
              <a:rPr lang="es-MX" dirty="0" smtClean="0"/>
              <a:t> es similar, en concepto, a otros contenedores, como </a:t>
            </a:r>
            <a:r>
              <a:rPr lang="es-MX" dirty="0" err="1" smtClean="0"/>
              <a:t>AVI</a:t>
            </a:r>
            <a:r>
              <a:rPr lang="es-MX" dirty="0" smtClean="0"/>
              <a:t>, MP4 o </a:t>
            </a:r>
            <a:r>
              <a:rPr lang="es-MX" dirty="0" err="1" smtClean="0"/>
              <a:t>ASF</a:t>
            </a:r>
            <a:r>
              <a:rPr lang="es-MX" dirty="0" smtClean="0"/>
              <a:t>, pero es totalmente abierto. La mayoría de sus implementaciones consisten en software libre. Los archivos de tipo </a:t>
            </a:r>
            <a:r>
              <a:rPr lang="es-MX" dirty="0" err="1" smtClean="0"/>
              <a:t>Matroska</a:t>
            </a:r>
            <a:r>
              <a:rPr lang="es-MX" dirty="0" smtClean="0"/>
              <a:t> son .</a:t>
            </a:r>
            <a:r>
              <a:rPr lang="es-MX" dirty="0" err="1" smtClean="0"/>
              <a:t>MKV</a:t>
            </a:r>
            <a:r>
              <a:rPr lang="es-MX" dirty="0" smtClean="0"/>
              <a:t> para vídeo (con subtítulos y audio), .</a:t>
            </a:r>
            <a:r>
              <a:rPr lang="es-MX" dirty="0" err="1" smtClean="0"/>
              <a:t>MKA</a:t>
            </a:r>
            <a:r>
              <a:rPr lang="es-MX" dirty="0" smtClean="0"/>
              <a:t> para archivos solamente de audio, .</a:t>
            </a:r>
            <a:r>
              <a:rPr lang="es-MX" dirty="0" err="1" smtClean="0"/>
              <a:t>MKS</a:t>
            </a:r>
            <a:r>
              <a:rPr lang="es-MX" dirty="0" smtClean="0"/>
              <a:t> sólo para subtítulos y .MK3D para vídeo </a:t>
            </a:r>
            <a:r>
              <a:rPr lang="es-MX" dirty="0" err="1" smtClean="0"/>
              <a:t>estereoscopico</a:t>
            </a:r>
            <a:r>
              <a:rPr lang="es-MX" dirty="0" smtClean="0"/>
              <a:t>.</a:t>
            </a:r>
            <a:endParaRPr lang="es-MX" dirty="0"/>
          </a:p>
        </p:txBody>
      </p:sp>
      <p:pic>
        <p:nvPicPr>
          <p:cNvPr id="32770" name="Picture 2" descr="http://www.brorsoft.com/images/how-to/video-converter/convert-mkv-to-nook-hd.gif"/>
          <p:cNvPicPr>
            <a:picLocks noChangeAspect="1" noChangeArrowheads="1"/>
          </p:cNvPicPr>
          <p:nvPr/>
        </p:nvPicPr>
        <p:blipFill>
          <a:blip r:embed="rId4" cstate="print"/>
          <a:srcRect l="12600" t="6831" b="15748"/>
          <a:stretch>
            <a:fillRect/>
          </a:stretch>
        </p:blipFill>
        <p:spPr bwMode="auto">
          <a:xfrm>
            <a:off x="4149080" y="4409728"/>
            <a:ext cx="4994920" cy="2448272"/>
          </a:xfrm>
          <a:prstGeom prst="rect">
            <a:avLst/>
          </a:prstGeom>
          <a:noFill/>
        </p:spPr>
      </p:pic>
      <p:pic>
        <p:nvPicPr>
          <p:cNvPr id="32772" name="Picture 4" descr="http://www.winxdvd.com/resource/pics/mkv-2010-10-26.jpg"/>
          <p:cNvPicPr>
            <a:picLocks noChangeAspect="1" noChangeArrowheads="1"/>
          </p:cNvPicPr>
          <p:nvPr/>
        </p:nvPicPr>
        <p:blipFill>
          <a:blip r:embed="rId5" cstate="print"/>
          <a:srcRect l="31500" r="27813"/>
          <a:stretch>
            <a:fillRect/>
          </a:stretch>
        </p:blipFill>
        <p:spPr bwMode="auto">
          <a:xfrm>
            <a:off x="611560" y="4486274"/>
            <a:ext cx="2232248" cy="2371726"/>
          </a:xfrm>
          <a:prstGeom prst="rect">
            <a:avLst/>
          </a:prstGeom>
          <a:noFill/>
        </p:spPr>
      </p:pic>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27384"/>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MOV</a:t>
            </a: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Marcador de contenido"/>
          <p:cNvSpPr>
            <a:spLocks noGrp="1"/>
          </p:cNvSpPr>
          <p:nvPr>
            <p:ph idx="1"/>
          </p:nvPr>
        </p:nvSpPr>
        <p:spPr>
          <a:xfrm>
            <a:off x="457200" y="1600201"/>
            <a:ext cx="6851104" cy="3268960"/>
          </a:xfrm>
        </p:spPr>
        <p:txBody>
          <a:bodyPr>
            <a:normAutofit fontScale="85000" lnSpcReduction="10000"/>
          </a:bodyPr>
          <a:lstStyle/>
          <a:p>
            <a:r>
              <a:rPr lang="es-MX" dirty="0" smtClean="0"/>
              <a:t>. </a:t>
            </a:r>
            <a:r>
              <a:rPr lang="es-MX" dirty="0" err="1" smtClean="0"/>
              <a:t>MOV</a:t>
            </a:r>
            <a:r>
              <a:rPr lang="es-MX" dirty="0" smtClean="0"/>
              <a:t> (</a:t>
            </a:r>
            <a:r>
              <a:rPr lang="es-MX" dirty="0" err="1" smtClean="0"/>
              <a:t>Quicktime</a:t>
            </a:r>
            <a:r>
              <a:rPr lang="es-MX" dirty="0" smtClean="0"/>
              <a:t> </a:t>
            </a:r>
            <a:r>
              <a:rPr lang="es-MX" dirty="0" err="1" smtClean="0"/>
              <a:t>Movie</a:t>
            </a:r>
            <a:r>
              <a:rPr lang="es-MX" dirty="0" smtClean="0"/>
              <a:t>) es el formato multimedia creado por Apple con su popular reproductor </a:t>
            </a:r>
            <a:r>
              <a:rPr lang="es-MX" dirty="0" err="1" smtClean="0"/>
              <a:t>Quicktime</a:t>
            </a:r>
            <a:r>
              <a:rPr lang="es-MX" dirty="0" smtClean="0"/>
              <a:t>. Es ampliamente utilizado en el vídeo digital, clips multimedia, audio, texto, sonido, y </a:t>
            </a:r>
            <a:r>
              <a:rPr lang="es-MX" dirty="0" err="1" smtClean="0"/>
              <a:t>animatation</a:t>
            </a:r>
            <a:r>
              <a:rPr lang="es-MX" dirty="0" smtClean="0"/>
              <a:t>. Se ejecuta tanto en Windows como Mac OS y se puede utilizar para apoyar códec MP4 </a:t>
            </a:r>
            <a:r>
              <a:rPr lang="es-MX" dirty="0" err="1" smtClean="0"/>
              <a:t>MP4</a:t>
            </a:r>
            <a:r>
              <a:rPr lang="es-MX" dirty="0" smtClean="0"/>
              <a:t> videos</a:t>
            </a:r>
            <a:endParaRPr lang="es-MX" dirty="0"/>
          </a:p>
        </p:txBody>
      </p:sp>
      <p:pic>
        <p:nvPicPr>
          <p:cNvPr id="30722" name="Picture 2" descr="http://t2.gstatic.com/images?q=tbn:ANd9GcRARLl286bH7-nG6iA-8SL91iqgG14WtZJyKx641SwxyozQkpbQ"/>
          <p:cNvPicPr>
            <a:picLocks noChangeAspect="1" noChangeArrowheads="1"/>
          </p:cNvPicPr>
          <p:nvPr/>
        </p:nvPicPr>
        <p:blipFill>
          <a:blip r:embed="rId4" cstate="print"/>
          <a:srcRect/>
          <a:stretch>
            <a:fillRect/>
          </a:stretch>
        </p:blipFill>
        <p:spPr bwMode="auto">
          <a:xfrm>
            <a:off x="6660232" y="4509120"/>
            <a:ext cx="1943100" cy="1943101"/>
          </a:xfrm>
          <a:prstGeom prst="rect">
            <a:avLst/>
          </a:prstGeom>
          <a:noFill/>
        </p:spPr>
      </p:pic>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1.gstatic.com/images?q=tbn:ANd9GcRN7sAMnmjiZduddslARWQpbkLsad3BKY3PLmQ530cYeI1NeHr0bQ"/>
          <p:cNvPicPr>
            <a:picLocks noChangeAspect="1" noChangeArrowheads="1"/>
          </p:cNvPicPr>
          <p:nvPr/>
        </p:nvPicPr>
        <p:blipFill>
          <a:blip r:embed="rId3" cstate="print"/>
          <a:srcRect/>
          <a:stretch>
            <a:fillRect/>
          </a:stretch>
        </p:blipFill>
        <p:spPr bwMode="auto">
          <a:xfrm>
            <a:off x="0" y="0"/>
            <a:ext cx="9170437" cy="6858000"/>
          </a:xfrm>
          <a:prstGeom prst="rect">
            <a:avLst/>
          </a:prstGeom>
          <a:noFill/>
        </p:spPr>
      </p:pic>
      <p:sp>
        <p:nvSpPr>
          <p:cNvPr id="2" name="1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MP4</a:t>
            </a:r>
          </a:p>
        </p:txBody>
      </p:sp>
      <p:sp>
        <p:nvSpPr>
          <p:cNvPr id="3" name="2 Marcador de contenido"/>
          <p:cNvSpPr>
            <a:spLocks noGrp="1"/>
          </p:cNvSpPr>
          <p:nvPr>
            <p:ph idx="1"/>
          </p:nvPr>
        </p:nvSpPr>
        <p:spPr>
          <a:xfrm>
            <a:off x="457200" y="1600201"/>
            <a:ext cx="6131024" cy="2908919"/>
          </a:xfrm>
        </p:spPr>
        <p:txBody>
          <a:bodyPr>
            <a:normAutofit fontScale="40000" lnSpcReduction="20000"/>
          </a:bodyPr>
          <a:lstStyle/>
          <a:p>
            <a:r>
              <a:rPr lang="es-MX" dirty="0" smtClean="0"/>
              <a:t>MP4 o MPEG-4 </a:t>
            </a:r>
            <a:r>
              <a:rPr lang="es-MX" dirty="0" err="1" smtClean="0"/>
              <a:t>Part</a:t>
            </a:r>
            <a:r>
              <a:rPr lang="es-MX" dirty="0" smtClean="0"/>
              <a:t> 14, es un estándar de formato multimedia que es parte del MPEG-4. Formalmente llamado ISO/</a:t>
            </a:r>
            <a:r>
              <a:rPr lang="es-MX" dirty="0" err="1" smtClean="0"/>
              <a:t>IEC</a:t>
            </a:r>
            <a:r>
              <a:rPr lang="es-MX" dirty="0" smtClean="0"/>
              <a:t> 14496-14:2003. La extensión de archivo oficial es .mp4.</a:t>
            </a:r>
          </a:p>
          <a:p>
            <a:endParaRPr lang="es-MX" dirty="0" smtClean="0"/>
          </a:p>
          <a:p>
            <a:r>
              <a:rPr lang="es-MX" dirty="0" smtClean="0"/>
              <a:t>Se usa especialmente para el almacenamiento de video y audio digital, especialmente los definidos por MPEG, pero también puede almacenar otros datos como subtítulos e imágenes.</a:t>
            </a:r>
          </a:p>
          <a:p>
            <a:endParaRPr lang="es-MX" dirty="0" smtClean="0"/>
          </a:p>
          <a:p>
            <a:r>
              <a:rPr lang="es-MX" dirty="0" smtClean="0"/>
              <a:t>MP4 también permite video fluyente (</a:t>
            </a:r>
            <a:r>
              <a:rPr lang="es-MX" dirty="0" err="1" smtClean="0"/>
              <a:t>streaming</a:t>
            </a:r>
            <a:r>
              <a:rPr lang="es-MX" dirty="0" smtClean="0"/>
              <a:t>) por internet.</a:t>
            </a:r>
          </a:p>
          <a:p>
            <a:endParaRPr lang="es-MX" dirty="0" smtClean="0"/>
          </a:p>
          <a:p>
            <a:r>
              <a:rPr lang="es-MX" dirty="0" smtClean="0"/>
              <a:t>Algunos dispositivos publicitados como "reproductores de MP4", son simples reproductores de MP3  que también pueden ejecutar videos </a:t>
            </a:r>
            <a:r>
              <a:rPr lang="es-MX" dirty="0" err="1" smtClean="0"/>
              <a:t>AMV</a:t>
            </a:r>
            <a:r>
              <a:rPr lang="es-MX" dirty="0" smtClean="0"/>
              <a:t> u otros formatos de video, pero no necesariamente ejecutan el formato MPEG-4 </a:t>
            </a:r>
            <a:r>
              <a:rPr lang="es-MX" dirty="0" err="1" smtClean="0"/>
              <a:t>part</a:t>
            </a:r>
            <a:r>
              <a:rPr lang="es-MX" dirty="0" smtClean="0"/>
              <a:t> 14.</a:t>
            </a:r>
            <a:endParaRPr lang="es-MX" dirty="0"/>
          </a:p>
        </p:txBody>
      </p:sp>
      <p:pic>
        <p:nvPicPr>
          <p:cNvPr id="28674" name="Picture 2" descr="http://guides.how-to-fix-errors.com/wp-content/uploads/2012/03/MP4_File_icon.png"/>
          <p:cNvPicPr>
            <a:picLocks noChangeAspect="1" noChangeArrowheads="1"/>
          </p:cNvPicPr>
          <p:nvPr/>
        </p:nvPicPr>
        <p:blipFill>
          <a:blip r:embed="rId4" cstate="print"/>
          <a:srcRect/>
          <a:stretch>
            <a:fillRect/>
          </a:stretch>
        </p:blipFill>
        <p:spPr bwMode="auto">
          <a:xfrm>
            <a:off x="6156176" y="4149080"/>
            <a:ext cx="2438400" cy="2438400"/>
          </a:xfrm>
          <a:prstGeom prst="rect">
            <a:avLst/>
          </a:prstGeom>
          <a:noFill/>
        </p:spPr>
      </p:pic>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849</Words>
  <Application>Microsoft Office PowerPoint</Application>
  <PresentationFormat>Presentación en pantalla (4:3)</PresentationFormat>
  <Paragraphs>55</Paragraphs>
  <Slides>14</Slides>
  <Notes>14</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EXTENSIONES DE VIDEO</vt:lpstr>
      <vt:lpstr>3GP</vt:lpstr>
      <vt:lpstr>AVI</vt:lpstr>
      <vt:lpstr>DivX</vt:lpstr>
      <vt:lpstr>FLV</vt:lpstr>
      <vt:lpstr>M4V</vt:lpstr>
      <vt:lpstr>MKV</vt:lpstr>
      <vt:lpstr>MOV</vt:lpstr>
      <vt:lpstr>MP4</vt:lpstr>
      <vt:lpstr>MPG</vt:lpstr>
      <vt:lpstr>OGM</vt:lpstr>
      <vt:lpstr>RM</vt:lpstr>
      <vt:lpstr>VOB</vt:lpstr>
      <vt:lpstr>WMV</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Pepe Zuno</dc:creator>
  <cp:lastModifiedBy>Pepe Zuno</cp:lastModifiedBy>
  <cp:revision>6</cp:revision>
  <dcterms:created xsi:type="dcterms:W3CDTF">2013-02-10T17:53:51Z</dcterms:created>
  <dcterms:modified xsi:type="dcterms:W3CDTF">2013-02-11T21:30:41Z</dcterms:modified>
</cp:coreProperties>
</file>