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9" r:id="rId5"/>
    <p:sldId id="260" r:id="rId6"/>
    <p:sldId id="262" r:id="rId7"/>
    <p:sldId id="263" r:id="rId8"/>
    <p:sldId id="264" r:id="rId9"/>
    <p:sldId id="274" r:id="rId10"/>
    <p:sldId id="265" r:id="rId11"/>
    <p:sldId id="276" r:id="rId12"/>
    <p:sldId id="266" r:id="rId13"/>
    <p:sldId id="284" r:id="rId14"/>
    <p:sldId id="267" r:id="rId15"/>
    <p:sldId id="285" r:id="rId16"/>
    <p:sldId id="268" r:id="rId17"/>
    <p:sldId id="286" r:id="rId18"/>
    <p:sldId id="270" r:id="rId19"/>
    <p:sldId id="287" r:id="rId20"/>
    <p:sldId id="271" r:id="rId21"/>
    <p:sldId id="288" r:id="rId22"/>
    <p:sldId id="272" r:id="rId23"/>
    <p:sldId id="289" r:id="rId24"/>
    <p:sldId id="273" r:id="rId25"/>
    <p:sldId id="290" r:id="rId2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3" autoAdjust="0"/>
    <p:restoredTop sz="94652" autoAdjust="0"/>
  </p:normalViewPr>
  <p:slideViewPr>
    <p:cSldViewPr>
      <p:cViewPr varScale="1">
        <p:scale>
          <a:sx n="47" d="100"/>
          <a:sy n="47" d="100"/>
        </p:scale>
        <p:origin x="-6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3EF2B717-EEE0-4B99-886E-BE46D078244F}" type="slidenum">
              <a:rPr lang="es-ES"/>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0122CB02-1B0B-43DB-A0F8-E397AD712B21}" type="slidenum">
              <a:rPr lang="es-ES"/>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72408F93-7583-475C-9021-E2B4805DEC6A}" type="slidenum">
              <a:rPr lang="es-ES"/>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E41D883E-3E3C-4A76-847E-57E6D37AAE20}" type="slidenum">
              <a:rPr lang="es-ES"/>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AB177C96-03D7-418A-96E0-08F942429D11}" type="slidenum">
              <a:rPr lang="es-ES"/>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lvl1pPr>
              <a:defRPr/>
            </a:lvl1pPr>
          </a:lstStyle>
          <a:p>
            <a:fld id="{741FCEF0-D40B-47DC-ABE2-7CE828686E86}" type="slidenum">
              <a:rPr lang="es-ES"/>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a:lvl1pPr>
          </a:lstStyle>
          <a:p>
            <a:endParaRPr lang="es-ES" dirty="0"/>
          </a:p>
        </p:txBody>
      </p:sp>
      <p:sp>
        <p:nvSpPr>
          <p:cNvPr id="8" name="7 Marcador de pie de página"/>
          <p:cNvSpPr>
            <a:spLocks noGrp="1"/>
          </p:cNvSpPr>
          <p:nvPr>
            <p:ph type="ftr" sz="quarter" idx="11"/>
          </p:nvPr>
        </p:nvSpPr>
        <p:spPr/>
        <p:txBody>
          <a:bodyPr/>
          <a:lstStyle>
            <a:lvl1pPr>
              <a:defRPr/>
            </a:lvl1pPr>
          </a:lstStyle>
          <a:p>
            <a:endParaRPr lang="es-ES" dirty="0"/>
          </a:p>
        </p:txBody>
      </p:sp>
      <p:sp>
        <p:nvSpPr>
          <p:cNvPr id="9" name="8 Marcador de número de diapositiva"/>
          <p:cNvSpPr>
            <a:spLocks noGrp="1"/>
          </p:cNvSpPr>
          <p:nvPr>
            <p:ph type="sldNum" sz="quarter" idx="12"/>
          </p:nvPr>
        </p:nvSpPr>
        <p:spPr/>
        <p:txBody>
          <a:bodyPr/>
          <a:lstStyle>
            <a:lvl1pPr>
              <a:defRPr/>
            </a:lvl1pPr>
          </a:lstStyle>
          <a:p>
            <a:fld id="{F75902FC-F45D-4B3C-A5FB-1618564F62A5}" type="slidenum">
              <a:rPr lang="es-ES"/>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a:lvl1pPr>
          </a:lstStyle>
          <a:p>
            <a:endParaRPr lang="es-ES" dirty="0"/>
          </a:p>
        </p:txBody>
      </p:sp>
      <p:sp>
        <p:nvSpPr>
          <p:cNvPr id="4" name="3 Marcador de pie de página"/>
          <p:cNvSpPr>
            <a:spLocks noGrp="1"/>
          </p:cNvSpPr>
          <p:nvPr>
            <p:ph type="ftr" sz="quarter" idx="11"/>
          </p:nvPr>
        </p:nvSpPr>
        <p:spPr/>
        <p:txBody>
          <a:bodyPr/>
          <a:lstStyle>
            <a:lvl1pPr>
              <a:defRPr/>
            </a:lvl1pPr>
          </a:lstStyle>
          <a:p>
            <a:endParaRPr lang="es-ES" dirty="0"/>
          </a:p>
        </p:txBody>
      </p:sp>
      <p:sp>
        <p:nvSpPr>
          <p:cNvPr id="5" name="4 Marcador de número de diapositiva"/>
          <p:cNvSpPr>
            <a:spLocks noGrp="1"/>
          </p:cNvSpPr>
          <p:nvPr>
            <p:ph type="sldNum" sz="quarter" idx="12"/>
          </p:nvPr>
        </p:nvSpPr>
        <p:spPr/>
        <p:txBody>
          <a:bodyPr/>
          <a:lstStyle>
            <a:lvl1pPr>
              <a:defRPr/>
            </a:lvl1pPr>
          </a:lstStyle>
          <a:p>
            <a:fld id="{43FD0C70-0ECA-4FD2-88B2-DA00BD823ADE}" type="slidenum">
              <a:rPr lang="es-ES"/>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dirty="0"/>
          </a:p>
        </p:txBody>
      </p:sp>
      <p:sp>
        <p:nvSpPr>
          <p:cNvPr id="3" name="2 Marcador de pie de página"/>
          <p:cNvSpPr>
            <a:spLocks noGrp="1"/>
          </p:cNvSpPr>
          <p:nvPr>
            <p:ph type="ftr" sz="quarter" idx="11"/>
          </p:nvPr>
        </p:nvSpPr>
        <p:spPr/>
        <p:txBody>
          <a:bodyPr/>
          <a:lstStyle>
            <a:lvl1pPr>
              <a:defRPr/>
            </a:lvl1pPr>
          </a:lstStyle>
          <a:p>
            <a:endParaRPr lang="es-ES" dirty="0"/>
          </a:p>
        </p:txBody>
      </p:sp>
      <p:sp>
        <p:nvSpPr>
          <p:cNvPr id="4" name="3 Marcador de número de diapositiva"/>
          <p:cNvSpPr>
            <a:spLocks noGrp="1"/>
          </p:cNvSpPr>
          <p:nvPr>
            <p:ph type="sldNum" sz="quarter" idx="12"/>
          </p:nvPr>
        </p:nvSpPr>
        <p:spPr/>
        <p:txBody>
          <a:bodyPr/>
          <a:lstStyle>
            <a:lvl1pPr>
              <a:defRPr/>
            </a:lvl1pPr>
          </a:lstStyle>
          <a:p>
            <a:fld id="{07A01DFB-53E9-48B7-B46F-AD235C3CD8CC}" type="slidenum">
              <a:rPr lang="es-ES"/>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lvl1pPr>
              <a:defRPr/>
            </a:lvl1pPr>
          </a:lstStyle>
          <a:p>
            <a:fld id="{ED48D6DE-1AA3-4DD6-83EA-CE4FAC001502}" type="slidenum">
              <a:rPr lang="es-ES"/>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lvl1pPr>
              <a:defRPr/>
            </a:lvl1pPr>
          </a:lstStyle>
          <a:p>
            <a:fld id="{740AD02D-A97B-44DB-B5DA-58CEE5F61B79}" type="slidenum">
              <a:rPr lang="es-ES"/>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85C0754-BE9A-41AF-AE56-9AFDB61D22DD}" type="slidenum">
              <a:rPr lang="es-ES"/>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a:xfrm>
            <a:off x="1908175" y="2781300"/>
            <a:ext cx="6548438" cy="1470025"/>
          </a:xfrm>
        </p:spPr>
        <p:txBody>
          <a:bodyPr/>
          <a:lstStyle/>
          <a:p>
            <a:pPr algn="r"/>
            <a:r>
              <a:rPr lang="es-UY" sz="4000" b="1" dirty="0" smtClean="0">
                <a:solidFill>
                  <a:schemeClr val="tx1"/>
                </a:solidFill>
                <a:effectLst>
                  <a:outerShdw blurRad="38100" dist="38100" dir="2700000" algn="tl">
                    <a:srgbClr val="000000">
                      <a:alpha val="43137"/>
                    </a:srgbClr>
                  </a:outerShdw>
                </a:effectLst>
                <a:latin typeface="Century Gothic" pitchFamily="34" charset="0"/>
              </a:rPr>
              <a:t>   Extensiones de video</a:t>
            </a:r>
            <a:endParaRPr lang="es-ES" sz="4000" b="1" dirty="0">
              <a:solidFill>
                <a:schemeClr val="tx1"/>
              </a:solidFill>
              <a:effectLst>
                <a:outerShdw blurRad="38100" dist="38100" dir="2700000" algn="tl">
                  <a:srgbClr val="000000">
                    <a:alpha val="43137"/>
                  </a:srgbClr>
                </a:outerShdw>
              </a:effectLst>
              <a:latin typeface="Century Gothic" pitchFamily="34" charset="0"/>
            </a:endParaRPr>
          </a:p>
        </p:txBody>
      </p:sp>
      <p:pic>
        <p:nvPicPr>
          <p:cNvPr id="5" name="6 Imagen" descr="logo3[1]"/>
          <p:cNvPicPr>
            <a:picLocks noChangeAspect="1" noChangeArrowheads="1"/>
          </p:cNvPicPr>
          <p:nvPr/>
        </p:nvPicPr>
        <p:blipFill>
          <a:blip r:embed="rId3" cstate="print"/>
          <a:srcRect/>
          <a:stretch>
            <a:fillRect/>
          </a:stretch>
        </p:blipFill>
        <p:spPr bwMode="auto">
          <a:xfrm>
            <a:off x="107504" y="260648"/>
            <a:ext cx="1768476" cy="1311275"/>
          </a:xfrm>
          <a:prstGeom prst="rect">
            <a:avLst/>
          </a:prstGeom>
          <a:noFill/>
          <a:ln w="9525">
            <a:noFill/>
            <a:miter lim="800000"/>
            <a:headEnd/>
            <a:tailEnd/>
          </a:ln>
        </p:spPr>
      </p:pic>
      <p:sp>
        <p:nvSpPr>
          <p:cNvPr id="6" name="3 Marcador de contenido"/>
          <p:cNvSpPr txBox="1">
            <a:spLocks/>
          </p:cNvSpPr>
          <p:nvPr/>
        </p:nvSpPr>
        <p:spPr bwMode="auto">
          <a:xfrm>
            <a:off x="395288" y="188913"/>
            <a:ext cx="8501062" cy="6669087"/>
          </a:xfrm>
          <a:prstGeom prst="rect">
            <a:avLst/>
          </a:prstGeom>
          <a:noFill/>
          <a:ln w="9525">
            <a:noFill/>
            <a:miter lim="800000"/>
            <a:headEnd/>
            <a:tailEnd/>
          </a:ln>
          <a:effectLst/>
        </p:spPr>
        <p:txBody>
          <a:bodyPr>
            <a:normAutofit fontScale="40000" lnSpcReduction="20000"/>
          </a:bodyPr>
          <a:lstStyle/>
          <a:p>
            <a:pPr algn="ctr">
              <a:spcBef>
                <a:spcPct val="20000"/>
              </a:spcBef>
              <a:defRPr/>
            </a:pPr>
            <a:r>
              <a:rPr lang="es-MX" sz="800" kern="0" dirty="0">
                <a:latin typeface="+mn-lt"/>
                <a:cs typeface="+mn-cs"/>
              </a:rPr>
              <a:t> </a:t>
            </a:r>
            <a:endParaRPr lang="es-MX" sz="800" b="1" kern="0" dirty="0">
              <a:latin typeface="Century Gothic" pitchFamily="34" charset="0"/>
              <a:cs typeface="+mn-cs"/>
            </a:endParaRPr>
          </a:p>
          <a:p>
            <a:pPr algn="ctr">
              <a:spcBef>
                <a:spcPct val="20000"/>
              </a:spcBef>
              <a:defRPr/>
            </a:pPr>
            <a:endParaRPr lang="es-MX" sz="800" b="1" kern="0" dirty="0">
              <a:latin typeface="Century Gothic" pitchFamily="34" charset="0"/>
              <a:cs typeface="+mn-cs"/>
            </a:endParaRPr>
          </a:p>
          <a:p>
            <a:pPr algn="ctr">
              <a:spcBef>
                <a:spcPct val="20000"/>
              </a:spcBef>
              <a:defRPr/>
            </a:pPr>
            <a:endParaRPr lang="es-MX" sz="800" b="1" kern="0" dirty="0">
              <a:latin typeface="Century Gothic" pitchFamily="34" charset="0"/>
              <a:cs typeface="+mn-cs"/>
            </a:endParaRPr>
          </a:p>
          <a:p>
            <a:pPr algn="ctr">
              <a:spcBef>
                <a:spcPct val="20000"/>
              </a:spcBef>
              <a:defRPr/>
            </a:pPr>
            <a:r>
              <a:rPr lang="es-MX" sz="11200" b="1" kern="0" dirty="0">
                <a:latin typeface="Century Gothic" pitchFamily="34" charset="0"/>
                <a:cs typeface="+mn-cs"/>
              </a:rPr>
              <a:t>   Escuela Normal de Educación </a:t>
            </a:r>
            <a:r>
              <a:rPr lang="es-MX" sz="11200" b="1" kern="0" dirty="0" smtClean="0">
                <a:latin typeface="Century Gothic" pitchFamily="34" charset="0"/>
                <a:cs typeface="+mn-cs"/>
              </a:rPr>
              <a:t>Preescolar</a:t>
            </a:r>
          </a:p>
          <a:p>
            <a:pPr algn="ctr">
              <a:spcBef>
                <a:spcPct val="20000"/>
              </a:spcBef>
              <a:defRPr/>
            </a:pPr>
            <a:r>
              <a:rPr lang="es-MX" sz="11200" b="1" kern="0" dirty="0" smtClean="0">
                <a:latin typeface="Century Gothic" pitchFamily="34" charset="0"/>
                <a:cs typeface="+mn-cs"/>
              </a:rPr>
              <a:t>Computación </a:t>
            </a:r>
            <a:r>
              <a:rPr lang="es-MX" sz="10000" b="1" dirty="0">
                <a:latin typeface="Century Gothic" pitchFamily="34" charset="0"/>
              </a:rPr>
              <a:t>IV</a:t>
            </a:r>
            <a:endParaRPr lang="es-MX" sz="10000" b="1" kern="0" dirty="0" smtClean="0">
              <a:latin typeface="Century Gothic" pitchFamily="34" charset="0"/>
              <a:cs typeface="+mn-cs"/>
            </a:endParaRPr>
          </a:p>
          <a:p>
            <a:pPr algn="ctr">
              <a:spcBef>
                <a:spcPct val="20000"/>
              </a:spcBef>
              <a:defRPr/>
            </a:pPr>
            <a:endParaRPr lang="es-MX" sz="11200" b="1" kern="0" dirty="0">
              <a:latin typeface="Century Gothic" pitchFamily="34" charset="0"/>
              <a:cs typeface="+mn-cs"/>
            </a:endParaRPr>
          </a:p>
          <a:p>
            <a:pPr algn="ctr">
              <a:spcBef>
                <a:spcPct val="20000"/>
              </a:spcBef>
              <a:defRPr/>
            </a:pPr>
            <a:endParaRPr lang="es-MX" sz="11200" b="1" kern="0" dirty="0" smtClean="0">
              <a:latin typeface="Century Gothic" pitchFamily="34" charset="0"/>
              <a:cs typeface="+mn-cs"/>
            </a:endParaRPr>
          </a:p>
          <a:p>
            <a:pPr algn="ctr">
              <a:spcBef>
                <a:spcPct val="20000"/>
              </a:spcBef>
              <a:defRPr/>
            </a:pPr>
            <a:endParaRPr lang="es-MX" sz="11200" b="1" kern="0" dirty="0" smtClean="0">
              <a:latin typeface="Century Gothic" pitchFamily="34" charset="0"/>
              <a:cs typeface="+mn-cs"/>
            </a:endParaRPr>
          </a:p>
          <a:p>
            <a:pPr algn="ctr">
              <a:spcBef>
                <a:spcPct val="20000"/>
              </a:spcBef>
              <a:defRPr/>
            </a:pPr>
            <a:r>
              <a:rPr lang="es-MX" sz="11200" b="1" kern="0" dirty="0" smtClean="0">
                <a:latin typeface="Century Gothic" pitchFamily="34" charset="0"/>
                <a:cs typeface="+mn-cs"/>
              </a:rPr>
              <a:t>Alumna: Perla Angélica Rodríguez Narro</a:t>
            </a:r>
          </a:p>
          <a:p>
            <a:pPr algn="ctr">
              <a:spcBef>
                <a:spcPct val="20000"/>
              </a:spcBef>
              <a:defRPr/>
            </a:pPr>
            <a:r>
              <a:rPr lang="es-MX" sz="11200" b="1" kern="0" dirty="0" smtClean="0">
                <a:latin typeface="Century Gothic" pitchFamily="34" charset="0"/>
                <a:cs typeface="+mn-cs"/>
              </a:rPr>
              <a:t>Grupo: 2°C</a:t>
            </a:r>
          </a:p>
          <a:p>
            <a:pPr algn="ctr">
              <a:spcBef>
                <a:spcPct val="20000"/>
              </a:spcBef>
              <a:defRPr/>
            </a:pPr>
            <a:endParaRPr lang="es-MX" sz="11200" b="1" kern="0" dirty="0">
              <a:latin typeface="Century Gothic" pitchFamily="34" charset="0"/>
              <a:cs typeface="+mn-cs"/>
            </a:endParaRPr>
          </a:p>
          <a:p>
            <a:pPr algn="ctr">
              <a:spcBef>
                <a:spcPct val="20000"/>
              </a:spcBef>
              <a:defRPr/>
            </a:pPr>
            <a:endParaRPr lang="es-MX" sz="11200" b="1" kern="0" dirty="0">
              <a:latin typeface="Century Gothic" pitchFamily="34" charset="0"/>
              <a:cs typeface="+mn-cs"/>
            </a:endParaRPr>
          </a:p>
          <a:p>
            <a:pPr algn="ctr">
              <a:spcBef>
                <a:spcPct val="20000"/>
              </a:spcBef>
              <a:defRPr/>
            </a:pPr>
            <a:endParaRPr lang="es-MX" sz="11200" b="1" kern="0" dirty="0">
              <a:latin typeface="Century Gothic" pitchFamily="34" charset="0"/>
              <a:cs typeface="+mn-cs"/>
            </a:endParaRPr>
          </a:p>
          <a:p>
            <a:pPr algn="ctr">
              <a:spcBef>
                <a:spcPct val="20000"/>
              </a:spcBef>
              <a:defRPr/>
            </a:pPr>
            <a:endParaRPr lang="es-MX" sz="11200" b="1" kern="0" dirty="0">
              <a:latin typeface="Century Gothic" pitchFamily="34" charset="0"/>
              <a:cs typeface="+mn-cs"/>
            </a:endParaRPr>
          </a:p>
          <a:p>
            <a:pPr algn="ctr">
              <a:spcBef>
                <a:spcPct val="20000"/>
              </a:spcBef>
              <a:defRPr/>
            </a:pPr>
            <a:endParaRPr lang="es-MX" sz="11200" b="1" kern="0" dirty="0">
              <a:latin typeface="Century Gothic" pitchFamily="34" charset="0"/>
              <a:cs typeface="+mn-cs"/>
            </a:endParaRPr>
          </a:p>
          <a:p>
            <a:pPr algn="ctr">
              <a:spcBef>
                <a:spcPct val="20000"/>
              </a:spcBef>
              <a:defRPr/>
            </a:pPr>
            <a:endParaRPr lang="es-MX" sz="11200" b="1" kern="0" dirty="0">
              <a:latin typeface="Century Gothic" pitchFamily="34" charset="0"/>
              <a:cs typeface="+mn-cs"/>
            </a:endParaRPr>
          </a:p>
          <a:p>
            <a:pPr algn="ctr">
              <a:spcBef>
                <a:spcPct val="20000"/>
              </a:spcBef>
              <a:defRPr/>
            </a:pPr>
            <a:endParaRPr lang="es-MX" sz="11200" b="1" kern="0" dirty="0">
              <a:latin typeface="Century Gothic" pitchFamily="34" charset="0"/>
              <a:cs typeface="+mn-cs"/>
            </a:endParaRP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effectLst>
                  <a:outerShdw blurRad="38100" dist="38100" dir="2700000" algn="tl">
                    <a:srgbClr val="000000">
                      <a:alpha val="43137"/>
                    </a:srgbClr>
                  </a:outerShdw>
                </a:effectLst>
                <a:latin typeface="Century Gothic" pitchFamily="34" charset="0"/>
              </a:rPr>
              <a:t>M4V</a:t>
            </a:r>
            <a:endParaRPr lang="es-MX" b="1" dirty="0">
              <a:effectLst>
                <a:outerShdw blurRad="38100" dist="38100" dir="2700000" algn="tl">
                  <a:srgbClr val="000000">
                    <a:alpha val="43137"/>
                  </a:srgbClr>
                </a:outerShdw>
              </a:effectLst>
              <a:latin typeface="Century Gothic" pitchFamily="34" charset="0"/>
            </a:endParaRPr>
          </a:p>
        </p:txBody>
      </p:sp>
      <p:sp>
        <p:nvSpPr>
          <p:cNvPr id="3" name="2 Marcador de contenido"/>
          <p:cNvSpPr>
            <a:spLocks noGrp="1"/>
          </p:cNvSpPr>
          <p:nvPr>
            <p:ph idx="1"/>
          </p:nvPr>
        </p:nvSpPr>
        <p:spPr>
          <a:xfrm>
            <a:off x="457200" y="1927373"/>
            <a:ext cx="8229600" cy="4525963"/>
          </a:xfrm>
        </p:spPr>
        <p:txBody>
          <a:bodyPr numCol="2"/>
          <a:lstStyle/>
          <a:p>
            <a:pPr algn="just"/>
            <a:r>
              <a:rPr lang="es-MX" sz="2400" dirty="0" smtClean="0">
                <a:latin typeface="Century Gothic" pitchFamily="34" charset="0"/>
              </a:rPr>
              <a:t>Es </a:t>
            </a:r>
            <a:r>
              <a:rPr lang="es-MX" sz="2400" dirty="0" smtClean="0">
                <a:latin typeface="Century Gothic" pitchFamily="34" charset="0"/>
              </a:rPr>
              <a:t>una versión modificada de una serie de códigos MPEG. Fue diseñado exclusivamente por los programadores para </a:t>
            </a:r>
            <a:r>
              <a:rPr lang="es-MX" sz="2400" dirty="0" err="1" smtClean="0">
                <a:latin typeface="Century Gothic" pitchFamily="34" charset="0"/>
              </a:rPr>
              <a:t>gadgets</a:t>
            </a:r>
            <a:r>
              <a:rPr lang="es-MX" sz="2400" dirty="0" smtClean="0">
                <a:latin typeface="Century Gothic" pitchFamily="34" charset="0"/>
              </a:rPr>
              <a:t> como </a:t>
            </a:r>
            <a:r>
              <a:rPr lang="es-MX" sz="2400" dirty="0" err="1" smtClean="0">
                <a:latin typeface="Century Gothic" pitchFamily="34" charset="0"/>
              </a:rPr>
              <a:t>iPads</a:t>
            </a:r>
            <a:r>
              <a:rPr lang="es-MX" sz="2400" dirty="0" smtClean="0">
                <a:latin typeface="Century Gothic" pitchFamily="34" charset="0"/>
              </a:rPr>
              <a:t> y </a:t>
            </a:r>
            <a:r>
              <a:rPr lang="es-MX" sz="2400" dirty="0" err="1" smtClean="0">
                <a:latin typeface="Century Gothic" pitchFamily="34" charset="0"/>
              </a:rPr>
              <a:t>iPhones</a:t>
            </a:r>
            <a:r>
              <a:rPr lang="es-MX" sz="2400" dirty="0" smtClean="0">
                <a:latin typeface="Century Gothic" pitchFamily="34" charset="0"/>
              </a:rPr>
              <a:t> lanzados por </a:t>
            </a:r>
            <a:r>
              <a:rPr lang="es-MX" sz="2400" dirty="0" smtClean="0">
                <a:latin typeface="Century Gothic" pitchFamily="34" charset="0"/>
              </a:rPr>
              <a:t>Apple.</a:t>
            </a:r>
            <a:endParaRPr lang="es-MX" sz="2400" dirty="0">
              <a:latin typeface="Century Gothic" pitchFamily="34" charset="0"/>
            </a:endParaRPr>
          </a:p>
        </p:txBody>
      </p:sp>
      <p:pic>
        <p:nvPicPr>
          <p:cNvPr id="9218" name="Picture 2" descr="http://www.aimersoft.es/images/tutorial/convert-mp4/m4v-icon.jpg"/>
          <p:cNvPicPr>
            <a:picLocks noChangeAspect="1" noChangeArrowheads="1"/>
          </p:cNvPicPr>
          <p:nvPr/>
        </p:nvPicPr>
        <p:blipFill>
          <a:blip r:embed="rId2" cstate="print"/>
          <a:srcRect/>
          <a:stretch>
            <a:fillRect/>
          </a:stretch>
        </p:blipFill>
        <p:spPr bwMode="auto">
          <a:xfrm>
            <a:off x="5508104" y="2708920"/>
            <a:ext cx="2264649"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9218"/>
                                        </p:tgtEl>
                                        <p:attrNameLst>
                                          <p:attrName>style.visibility</p:attrName>
                                        </p:attrNameLst>
                                      </p:cBhvr>
                                      <p:to>
                                        <p:strVal val="visible"/>
                                      </p:to>
                                    </p:set>
                                    <p:anim calcmode="lin" valueType="num">
                                      <p:cBhvr>
                                        <p:cTn id="18" dur="1000" fill="hold"/>
                                        <p:tgtEl>
                                          <p:spTgt spid="9218"/>
                                        </p:tgtEl>
                                        <p:attrNameLst>
                                          <p:attrName>ppt_w</p:attrName>
                                        </p:attrNameLst>
                                      </p:cBhvr>
                                      <p:tavLst>
                                        <p:tav tm="0">
                                          <p:val>
                                            <p:strVal val="#ppt_w+.3"/>
                                          </p:val>
                                        </p:tav>
                                        <p:tav tm="100000">
                                          <p:val>
                                            <p:strVal val="#ppt_w"/>
                                          </p:val>
                                        </p:tav>
                                      </p:tavLst>
                                    </p:anim>
                                    <p:anim calcmode="lin" valueType="num">
                                      <p:cBhvr>
                                        <p:cTn id="19" dur="1000" fill="hold"/>
                                        <p:tgtEl>
                                          <p:spTgt spid="9218"/>
                                        </p:tgtEl>
                                        <p:attrNameLst>
                                          <p:attrName>ppt_h</p:attrName>
                                        </p:attrNameLst>
                                      </p:cBhvr>
                                      <p:tavLst>
                                        <p:tav tm="0">
                                          <p:val>
                                            <p:strVal val="#ppt_h"/>
                                          </p:val>
                                        </p:tav>
                                        <p:tav tm="100000">
                                          <p:val>
                                            <p:strVal val="#ppt_h"/>
                                          </p:val>
                                        </p:tav>
                                      </p:tavLst>
                                    </p:anim>
                                    <p:animEffect transition="in" filter="fade">
                                      <p:cBhvr>
                                        <p:cTn id="20"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27373"/>
            <a:ext cx="8229600" cy="4525963"/>
          </a:xfrm>
        </p:spPr>
        <p:txBody>
          <a:bodyPr/>
          <a:lstStyle/>
          <a:p>
            <a:r>
              <a:rPr lang="es-MX" dirty="0" smtClean="0">
                <a:latin typeface="Century Gothic" pitchFamily="34" charset="0"/>
              </a:rPr>
              <a:t>M4V Player</a:t>
            </a:r>
          </a:p>
          <a:p>
            <a:r>
              <a:rPr lang="es-MX" dirty="0" smtClean="0">
                <a:latin typeface="Century Gothic" pitchFamily="34" charset="0"/>
              </a:rPr>
              <a:t>Software Media Player Max</a:t>
            </a:r>
          </a:p>
          <a:p>
            <a:r>
              <a:rPr lang="es-MX" dirty="0" smtClean="0">
                <a:latin typeface="Century Gothic" pitchFamily="34" charset="0"/>
              </a:rPr>
              <a:t>Quick Time</a:t>
            </a:r>
          </a:p>
          <a:p>
            <a:r>
              <a:rPr lang="es-MX" dirty="0" smtClean="0">
                <a:latin typeface="Century Gothic" pitchFamily="34" charset="0"/>
              </a:rPr>
              <a:t>SM Player</a:t>
            </a:r>
            <a:endParaRPr lang="es-MX" dirty="0">
              <a:latin typeface="Century Gothic" pitchFamily="34" charset="0"/>
            </a:endParaRPr>
          </a:p>
        </p:txBody>
      </p:sp>
      <p:sp>
        <p:nvSpPr>
          <p:cNvPr id="4" name="Rectangle 2"/>
          <p:cNvSpPr>
            <a:spLocks noGrp="1" noChangeArrowheads="1"/>
          </p:cNvSpPr>
          <p:nvPr>
            <p:ph type="title"/>
          </p:nvPr>
        </p:nvSpPr>
        <p:spPr>
          <a:xfrm>
            <a:off x="684213" y="333375"/>
            <a:ext cx="7991475" cy="1295400"/>
          </a:xfrm>
        </p:spPr>
        <p:txBody>
          <a:bodyPr/>
          <a:lstStyle/>
          <a:p>
            <a:pPr algn="r"/>
            <a:r>
              <a:rPr lang="es-MX" sz="2400" dirty="0" smtClean="0">
                <a:solidFill>
                  <a:schemeClr val="tx1"/>
                </a:solidFill>
                <a:latin typeface="Century Gothic" pitchFamily="34" charset="0"/>
              </a:rPr>
              <a:t>Este formato se puede reproducir desde los siguientes reproductores:</a:t>
            </a:r>
            <a:endParaRPr lang="es-MX" sz="2400" dirty="0">
              <a:solidFill>
                <a:schemeClr val="tx1"/>
              </a:solidFill>
              <a:latin typeface="Century Gothic" pitchFamily="34" charset="0"/>
            </a:endParaRPr>
          </a:p>
        </p:txBody>
      </p:sp>
      <p:pic>
        <p:nvPicPr>
          <p:cNvPr id="37890" name="Picture 2" descr="Reproductor Multimedia Gratuito Max AIO (Media Player Max Free AIO Free)"/>
          <p:cNvPicPr>
            <a:picLocks noChangeAspect="1" noChangeArrowheads="1"/>
          </p:cNvPicPr>
          <p:nvPr/>
        </p:nvPicPr>
        <p:blipFill>
          <a:blip r:embed="rId2" cstate="print"/>
          <a:srcRect/>
          <a:stretch>
            <a:fillRect/>
          </a:stretch>
        </p:blipFill>
        <p:spPr bwMode="auto">
          <a:xfrm>
            <a:off x="6660232" y="2060848"/>
            <a:ext cx="1458162" cy="1944216"/>
          </a:xfrm>
          <a:prstGeom prst="rect">
            <a:avLst/>
          </a:prstGeom>
          <a:noFill/>
        </p:spPr>
      </p:pic>
      <p:pic>
        <p:nvPicPr>
          <p:cNvPr id="37892" name="Picture 4" descr="http://m4vplayer.org/images/m4v.jpg"/>
          <p:cNvPicPr>
            <a:picLocks noChangeAspect="1" noChangeArrowheads="1"/>
          </p:cNvPicPr>
          <p:nvPr/>
        </p:nvPicPr>
        <p:blipFill>
          <a:blip r:embed="rId3" cstate="print"/>
          <a:srcRect/>
          <a:stretch>
            <a:fillRect/>
          </a:stretch>
        </p:blipFill>
        <p:spPr bwMode="auto">
          <a:xfrm>
            <a:off x="4211960" y="3573016"/>
            <a:ext cx="1933575" cy="1533526"/>
          </a:xfrm>
          <a:prstGeom prst="rect">
            <a:avLst/>
          </a:prstGeom>
          <a:noFill/>
        </p:spPr>
      </p:pic>
      <p:pic>
        <p:nvPicPr>
          <p:cNvPr id="37894" name="Picture 6" descr="http://ucapanama.org/wp-content/uploads/2011/11/quicktime.jpg"/>
          <p:cNvPicPr>
            <a:picLocks noChangeAspect="1" noChangeArrowheads="1"/>
          </p:cNvPicPr>
          <p:nvPr/>
        </p:nvPicPr>
        <p:blipFill>
          <a:blip r:embed="rId4" cstate="print"/>
          <a:srcRect l="12813" t="12813" r="15432" b="17994"/>
          <a:stretch>
            <a:fillRect/>
          </a:stretch>
        </p:blipFill>
        <p:spPr bwMode="auto">
          <a:xfrm>
            <a:off x="6372200" y="4221088"/>
            <a:ext cx="2016224" cy="1944216"/>
          </a:xfrm>
          <a:prstGeom prst="rect">
            <a:avLst/>
          </a:prstGeom>
          <a:noFill/>
        </p:spPr>
      </p:pic>
      <p:pic>
        <p:nvPicPr>
          <p:cNvPr id="37896" name="Picture 8" descr="SMPlayer"/>
          <p:cNvPicPr>
            <a:picLocks noChangeAspect="1" noChangeArrowheads="1"/>
          </p:cNvPicPr>
          <p:nvPr/>
        </p:nvPicPr>
        <p:blipFill>
          <a:blip r:embed="rId5" cstate="print"/>
          <a:srcRect/>
          <a:stretch>
            <a:fillRect/>
          </a:stretch>
        </p:blipFill>
        <p:spPr bwMode="auto">
          <a:xfrm>
            <a:off x="2483768" y="4797152"/>
            <a:ext cx="1368152" cy="1368152"/>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37890"/>
                                        </p:tgtEl>
                                        <p:attrNameLst>
                                          <p:attrName>style.visibility</p:attrName>
                                        </p:attrNameLst>
                                      </p:cBhvr>
                                      <p:to>
                                        <p:strVal val="visible"/>
                                      </p:to>
                                    </p:set>
                                    <p:anim calcmode="lin" valueType="num">
                                      <p:cBhvr>
                                        <p:cTn id="40" dur="1000" fill="hold"/>
                                        <p:tgtEl>
                                          <p:spTgt spid="37890"/>
                                        </p:tgtEl>
                                        <p:attrNameLst>
                                          <p:attrName>ppt_w</p:attrName>
                                        </p:attrNameLst>
                                      </p:cBhvr>
                                      <p:tavLst>
                                        <p:tav tm="0">
                                          <p:val>
                                            <p:strVal val="#ppt_w+.3"/>
                                          </p:val>
                                        </p:tav>
                                        <p:tav tm="100000">
                                          <p:val>
                                            <p:strVal val="#ppt_w"/>
                                          </p:val>
                                        </p:tav>
                                      </p:tavLst>
                                    </p:anim>
                                    <p:anim calcmode="lin" valueType="num">
                                      <p:cBhvr>
                                        <p:cTn id="41" dur="1000" fill="hold"/>
                                        <p:tgtEl>
                                          <p:spTgt spid="37890"/>
                                        </p:tgtEl>
                                        <p:attrNameLst>
                                          <p:attrName>ppt_h</p:attrName>
                                        </p:attrNameLst>
                                      </p:cBhvr>
                                      <p:tavLst>
                                        <p:tav tm="0">
                                          <p:val>
                                            <p:strVal val="#ppt_h"/>
                                          </p:val>
                                        </p:tav>
                                        <p:tav tm="100000">
                                          <p:val>
                                            <p:strVal val="#ppt_h"/>
                                          </p:val>
                                        </p:tav>
                                      </p:tavLst>
                                    </p:anim>
                                    <p:animEffect transition="in" filter="fade">
                                      <p:cBhvr>
                                        <p:cTn id="42" dur="1000"/>
                                        <p:tgtEl>
                                          <p:spTgt spid="37890"/>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37896"/>
                                        </p:tgtEl>
                                        <p:attrNameLst>
                                          <p:attrName>style.visibility</p:attrName>
                                        </p:attrNameLst>
                                      </p:cBhvr>
                                      <p:to>
                                        <p:strVal val="visible"/>
                                      </p:to>
                                    </p:set>
                                    <p:anim calcmode="lin" valueType="num">
                                      <p:cBhvr>
                                        <p:cTn id="47" dur="1000" fill="hold"/>
                                        <p:tgtEl>
                                          <p:spTgt spid="37896"/>
                                        </p:tgtEl>
                                        <p:attrNameLst>
                                          <p:attrName>ppt_w</p:attrName>
                                        </p:attrNameLst>
                                      </p:cBhvr>
                                      <p:tavLst>
                                        <p:tav tm="0">
                                          <p:val>
                                            <p:strVal val="#ppt_w+.3"/>
                                          </p:val>
                                        </p:tav>
                                        <p:tav tm="100000">
                                          <p:val>
                                            <p:strVal val="#ppt_w"/>
                                          </p:val>
                                        </p:tav>
                                      </p:tavLst>
                                    </p:anim>
                                    <p:anim calcmode="lin" valueType="num">
                                      <p:cBhvr>
                                        <p:cTn id="48" dur="1000" fill="hold"/>
                                        <p:tgtEl>
                                          <p:spTgt spid="37896"/>
                                        </p:tgtEl>
                                        <p:attrNameLst>
                                          <p:attrName>ppt_h</p:attrName>
                                        </p:attrNameLst>
                                      </p:cBhvr>
                                      <p:tavLst>
                                        <p:tav tm="0">
                                          <p:val>
                                            <p:strVal val="#ppt_h"/>
                                          </p:val>
                                        </p:tav>
                                        <p:tav tm="100000">
                                          <p:val>
                                            <p:strVal val="#ppt_h"/>
                                          </p:val>
                                        </p:tav>
                                      </p:tavLst>
                                    </p:anim>
                                    <p:animEffect transition="in" filter="fade">
                                      <p:cBhvr>
                                        <p:cTn id="49" dur="1000"/>
                                        <p:tgtEl>
                                          <p:spTgt spid="37896"/>
                                        </p:tgtEl>
                                      </p:cBhvr>
                                    </p:animEffect>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nodeType="clickEffect">
                                  <p:stCondLst>
                                    <p:cond delay="0"/>
                                  </p:stCondLst>
                                  <p:childTnLst>
                                    <p:set>
                                      <p:cBhvr>
                                        <p:cTn id="53" dur="1" fill="hold">
                                          <p:stCondLst>
                                            <p:cond delay="0"/>
                                          </p:stCondLst>
                                        </p:cTn>
                                        <p:tgtEl>
                                          <p:spTgt spid="37892"/>
                                        </p:tgtEl>
                                        <p:attrNameLst>
                                          <p:attrName>style.visibility</p:attrName>
                                        </p:attrNameLst>
                                      </p:cBhvr>
                                      <p:to>
                                        <p:strVal val="visible"/>
                                      </p:to>
                                    </p:set>
                                    <p:anim calcmode="lin" valueType="num">
                                      <p:cBhvr>
                                        <p:cTn id="54" dur="500" fill="hold"/>
                                        <p:tgtEl>
                                          <p:spTgt spid="37892"/>
                                        </p:tgtEl>
                                        <p:attrNameLst>
                                          <p:attrName>ppt_w</p:attrName>
                                        </p:attrNameLst>
                                      </p:cBhvr>
                                      <p:tavLst>
                                        <p:tav tm="0">
                                          <p:val>
                                            <p:fltVal val="0"/>
                                          </p:val>
                                        </p:tav>
                                        <p:tav tm="100000">
                                          <p:val>
                                            <p:strVal val="#ppt_w"/>
                                          </p:val>
                                        </p:tav>
                                      </p:tavLst>
                                    </p:anim>
                                    <p:anim calcmode="lin" valueType="num">
                                      <p:cBhvr>
                                        <p:cTn id="55" dur="500" fill="hold"/>
                                        <p:tgtEl>
                                          <p:spTgt spid="37892"/>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nodeType="clickEffect">
                                  <p:stCondLst>
                                    <p:cond delay="0"/>
                                  </p:stCondLst>
                                  <p:childTnLst>
                                    <p:set>
                                      <p:cBhvr>
                                        <p:cTn id="59" dur="1" fill="hold">
                                          <p:stCondLst>
                                            <p:cond delay="0"/>
                                          </p:stCondLst>
                                        </p:cTn>
                                        <p:tgtEl>
                                          <p:spTgt spid="37894"/>
                                        </p:tgtEl>
                                        <p:attrNameLst>
                                          <p:attrName>style.visibility</p:attrName>
                                        </p:attrNameLst>
                                      </p:cBhvr>
                                      <p:to>
                                        <p:strVal val="visible"/>
                                      </p:to>
                                    </p:set>
                                    <p:anim calcmode="lin" valueType="num">
                                      <p:cBhvr>
                                        <p:cTn id="60" dur="500" fill="hold"/>
                                        <p:tgtEl>
                                          <p:spTgt spid="37894"/>
                                        </p:tgtEl>
                                        <p:attrNameLst>
                                          <p:attrName>ppt_w</p:attrName>
                                        </p:attrNameLst>
                                      </p:cBhvr>
                                      <p:tavLst>
                                        <p:tav tm="0">
                                          <p:val>
                                            <p:fltVal val="0"/>
                                          </p:val>
                                        </p:tav>
                                        <p:tav tm="100000">
                                          <p:val>
                                            <p:strVal val="#ppt_w"/>
                                          </p:val>
                                        </p:tav>
                                      </p:tavLst>
                                    </p:anim>
                                    <p:anim calcmode="lin" valueType="num">
                                      <p:cBhvr>
                                        <p:cTn id="61" dur="500" fill="hold"/>
                                        <p:tgtEl>
                                          <p:spTgt spid="378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13792"/>
            <a:ext cx="8229600" cy="1143000"/>
          </a:xfrm>
        </p:spPr>
        <p:txBody>
          <a:bodyPr/>
          <a:lstStyle/>
          <a:p>
            <a:r>
              <a:rPr lang="es-MX" b="1" dirty="0" smtClean="0">
                <a:effectLst>
                  <a:outerShdw blurRad="38100" dist="38100" dir="2700000" algn="tl">
                    <a:srgbClr val="000000">
                      <a:alpha val="43137"/>
                    </a:srgbClr>
                  </a:outerShdw>
                </a:effectLst>
                <a:latin typeface="Century Gothic" pitchFamily="34" charset="0"/>
              </a:rPr>
              <a:t>MKV</a:t>
            </a:r>
            <a:endParaRPr lang="es-MX" b="1" dirty="0">
              <a:effectLst>
                <a:outerShdw blurRad="38100" dist="38100" dir="2700000" algn="tl">
                  <a:srgbClr val="000000">
                    <a:alpha val="43137"/>
                  </a:srgbClr>
                </a:outerShdw>
              </a:effectLst>
              <a:latin typeface="Century Gothic" pitchFamily="34" charset="0"/>
            </a:endParaRPr>
          </a:p>
        </p:txBody>
      </p:sp>
      <p:sp>
        <p:nvSpPr>
          <p:cNvPr id="3" name="2 Marcador de contenido"/>
          <p:cNvSpPr>
            <a:spLocks noGrp="1"/>
          </p:cNvSpPr>
          <p:nvPr>
            <p:ph idx="1"/>
          </p:nvPr>
        </p:nvSpPr>
        <p:spPr>
          <a:xfrm>
            <a:off x="467544" y="1927373"/>
            <a:ext cx="8229600" cy="4525963"/>
          </a:xfrm>
        </p:spPr>
        <p:txBody>
          <a:bodyPr numCol="2"/>
          <a:lstStyle/>
          <a:p>
            <a:pPr algn="just"/>
            <a:r>
              <a:rPr lang="es-MX" sz="2400" dirty="0" smtClean="0">
                <a:latin typeface="Century Gothic" pitchFamily="34" charset="0"/>
              </a:rPr>
              <a:t>Es un formato de video totalmente libre. Sus siglas significan “ </a:t>
            </a:r>
            <a:r>
              <a:rPr lang="es-MX" sz="2400" dirty="0" err="1" smtClean="0">
                <a:latin typeface="Century Gothic" pitchFamily="34" charset="0"/>
              </a:rPr>
              <a:t>Matroska</a:t>
            </a:r>
            <a:r>
              <a:rPr lang="es-MX" sz="2400" dirty="0" smtClean="0">
                <a:latin typeface="Century Gothic" pitchFamily="34" charset="0"/>
              </a:rPr>
              <a:t> Video”. Más precisamente, es un contenedor que permite contener video, sonido y subtítulos en el mismo archivo. </a:t>
            </a:r>
          </a:p>
          <a:p>
            <a:endParaRPr lang="es-MX" dirty="0"/>
          </a:p>
        </p:txBody>
      </p:sp>
      <p:pic>
        <p:nvPicPr>
          <p:cNvPr id="28674" name="Picture 2" descr="http://images04.olx.com.ar/ui/11/43/13/1295518027_159384013_1-Fotos-de--Peliculas-HD-en-formato-MKV-en-Alta-Definicion-Clasicos-estrenos-de-todo.jpg"/>
          <p:cNvPicPr>
            <a:picLocks noChangeAspect="1" noChangeArrowheads="1"/>
          </p:cNvPicPr>
          <p:nvPr/>
        </p:nvPicPr>
        <p:blipFill>
          <a:blip r:embed="rId2" cstate="print"/>
          <a:srcRect/>
          <a:stretch>
            <a:fillRect/>
          </a:stretch>
        </p:blipFill>
        <p:spPr bwMode="auto">
          <a:xfrm>
            <a:off x="5148064" y="2636912"/>
            <a:ext cx="2736304" cy="2736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28674"/>
                                        </p:tgtEl>
                                        <p:attrNameLst>
                                          <p:attrName>style.visibility</p:attrName>
                                        </p:attrNameLst>
                                      </p:cBhvr>
                                      <p:to>
                                        <p:strVal val="visible"/>
                                      </p:to>
                                    </p:set>
                                    <p:anim calcmode="lin" valueType="num">
                                      <p:cBhvr>
                                        <p:cTn id="18" dur="500" fill="hold"/>
                                        <p:tgtEl>
                                          <p:spTgt spid="28674"/>
                                        </p:tgtEl>
                                        <p:attrNameLst>
                                          <p:attrName>ppt_w</p:attrName>
                                        </p:attrNameLst>
                                      </p:cBhvr>
                                      <p:tavLst>
                                        <p:tav tm="0">
                                          <p:val>
                                            <p:fltVal val="0"/>
                                          </p:val>
                                        </p:tav>
                                        <p:tav tm="100000">
                                          <p:val>
                                            <p:strVal val="#ppt_w"/>
                                          </p:val>
                                        </p:tav>
                                      </p:tavLst>
                                    </p:anim>
                                    <p:anim calcmode="lin" valueType="num">
                                      <p:cBhvr>
                                        <p:cTn id="19" dur="500" fill="hold"/>
                                        <p:tgtEl>
                                          <p:spTgt spid="286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27373"/>
            <a:ext cx="8229600" cy="4525963"/>
          </a:xfrm>
        </p:spPr>
        <p:txBody>
          <a:bodyPr/>
          <a:lstStyle/>
          <a:p>
            <a:r>
              <a:rPr lang="es-MX" sz="2400" dirty="0" smtClean="0">
                <a:latin typeface="Century Gothic" pitchFamily="34" charset="0"/>
              </a:rPr>
              <a:t>VLC Media Player</a:t>
            </a:r>
          </a:p>
          <a:p>
            <a:r>
              <a:rPr lang="es-MX" sz="2400" dirty="0" smtClean="0">
                <a:latin typeface="Century Gothic" pitchFamily="34" charset="0"/>
              </a:rPr>
              <a:t>MKV Player</a:t>
            </a:r>
          </a:p>
          <a:p>
            <a:r>
              <a:rPr lang="es-MX" sz="2400" dirty="0" smtClean="0">
                <a:latin typeface="Century Gothic" pitchFamily="34" charset="0"/>
              </a:rPr>
              <a:t>B.S Player</a:t>
            </a:r>
          </a:p>
          <a:p>
            <a:r>
              <a:rPr lang="es-MX" sz="2400" dirty="0" smtClean="0">
                <a:latin typeface="Century Gothic" pitchFamily="34" charset="0"/>
              </a:rPr>
              <a:t>VSO Media Player</a:t>
            </a:r>
          </a:p>
          <a:p>
            <a:r>
              <a:rPr lang="es-MX" sz="2400" dirty="0" smtClean="0">
                <a:latin typeface="Century Gothic" pitchFamily="34" charset="0"/>
              </a:rPr>
              <a:t>GOM Media Player</a:t>
            </a:r>
            <a:endParaRPr lang="es-MX" sz="2400" dirty="0">
              <a:latin typeface="Century Gothic" pitchFamily="34" charset="0"/>
            </a:endParaRPr>
          </a:p>
        </p:txBody>
      </p:sp>
      <p:sp>
        <p:nvSpPr>
          <p:cNvPr id="4" name="Rectangle 2"/>
          <p:cNvSpPr>
            <a:spLocks noGrp="1" noChangeArrowheads="1"/>
          </p:cNvSpPr>
          <p:nvPr>
            <p:ph type="title"/>
          </p:nvPr>
        </p:nvSpPr>
        <p:spPr>
          <a:xfrm>
            <a:off x="684213" y="333375"/>
            <a:ext cx="7991475" cy="1295400"/>
          </a:xfrm>
        </p:spPr>
        <p:txBody>
          <a:bodyPr/>
          <a:lstStyle/>
          <a:p>
            <a:pPr algn="r"/>
            <a:r>
              <a:rPr lang="es-MX" sz="2400" dirty="0" smtClean="0">
                <a:solidFill>
                  <a:schemeClr val="tx1"/>
                </a:solidFill>
                <a:latin typeface="Century Gothic" pitchFamily="34" charset="0"/>
              </a:rPr>
              <a:t>Este formato se puede reproducir desde los siguientes reproductores:</a:t>
            </a:r>
            <a:endParaRPr lang="es-MX" sz="2400" dirty="0">
              <a:solidFill>
                <a:schemeClr val="tx1"/>
              </a:solidFill>
              <a:latin typeface="Century Gothic" pitchFamily="34" charset="0"/>
            </a:endParaRPr>
          </a:p>
        </p:txBody>
      </p:sp>
      <p:pic>
        <p:nvPicPr>
          <p:cNvPr id="5" name="Picture 4" descr="http://2.bp.blogspot.com/-STTa47zBLFE/T0TQ8Edn8QI/AAAAAAAAAlE/lFcLV_1v9Tk/s1600/descargar-vlc-media-player.jpg"/>
          <p:cNvPicPr>
            <a:picLocks noChangeAspect="1" noChangeArrowheads="1"/>
          </p:cNvPicPr>
          <p:nvPr/>
        </p:nvPicPr>
        <p:blipFill>
          <a:blip r:embed="rId2" cstate="print"/>
          <a:srcRect b="13707"/>
          <a:stretch>
            <a:fillRect/>
          </a:stretch>
        </p:blipFill>
        <p:spPr bwMode="auto">
          <a:xfrm>
            <a:off x="6948264" y="2996952"/>
            <a:ext cx="1540533"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866" name="Picture 2" descr="http://rsmith.home.xs4all.nl/static/images/logo3_mkv_256x256.png"/>
          <p:cNvPicPr>
            <a:picLocks noChangeAspect="1" noChangeArrowheads="1"/>
          </p:cNvPicPr>
          <p:nvPr/>
        </p:nvPicPr>
        <p:blipFill>
          <a:blip r:embed="rId3" cstate="print"/>
          <a:srcRect/>
          <a:stretch>
            <a:fillRect/>
          </a:stretch>
        </p:blipFill>
        <p:spPr bwMode="auto">
          <a:xfrm>
            <a:off x="3995936" y="3068960"/>
            <a:ext cx="1872208"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868" name="Picture 4" descr="GOM Media Player"/>
          <p:cNvPicPr>
            <a:picLocks noChangeAspect="1" noChangeArrowheads="1"/>
          </p:cNvPicPr>
          <p:nvPr/>
        </p:nvPicPr>
        <p:blipFill>
          <a:blip r:embed="rId4" cstate="print"/>
          <a:srcRect/>
          <a:stretch>
            <a:fillRect/>
          </a:stretch>
        </p:blipFill>
        <p:spPr bwMode="auto">
          <a:xfrm>
            <a:off x="827584" y="4509120"/>
            <a:ext cx="1512168"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36868"/>
                                        </p:tgtEl>
                                        <p:attrNameLst>
                                          <p:attrName>style.visibility</p:attrName>
                                        </p:attrNameLst>
                                      </p:cBhvr>
                                      <p:to>
                                        <p:strVal val="visible"/>
                                      </p:to>
                                    </p:set>
                                    <p:anim calcmode="lin" valueType="num">
                                      <p:cBhvr>
                                        <p:cTn id="47" dur="1000" fill="hold"/>
                                        <p:tgtEl>
                                          <p:spTgt spid="36868"/>
                                        </p:tgtEl>
                                        <p:attrNameLst>
                                          <p:attrName>ppt_w</p:attrName>
                                        </p:attrNameLst>
                                      </p:cBhvr>
                                      <p:tavLst>
                                        <p:tav tm="0">
                                          <p:val>
                                            <p:strVal val="#ppt_w+.3"/>
                                          </p:val>
                                        </p:tav>
                                        <p:tav tm="100000">
                                          <p:val>
                                            <p:strVal val="#ppt_w"/>
                                          </p:val>
                                        </p:tav>
                                      </p:tavLst>
                                    </p:anim>
                                    <p:anim calcmode="lin" valueType="num">
                                      <p:cBhvr>
                                        <p:cTn id="48" dur="1000" fill="hold"/>
                                        <p:tgtEl>
                                          <p:spTgt spid="36868"/>
                                        </p:tgtEl>
                                        <p:attrNameLst>
                                          <p:attrName>ppt_h</p:attrName>
                                        </p:attrNameLst>
                                      </p:cBhvr>
                                      <p:tavLst>
                                        <p:tav tm="0">
                                          <p:val>
                                            <p:strVal val="#ppt_h"/>
                                          </p:val>
                                        </p:tav>
                                        <p:tav tm="100000">
                                          <p:val>
                                            <p:strVal val="#ppt_h"/>
                                          </p:val>
                                        </p:tav>
                                      </p:tavLst>
                                    </p:anim>
                                    <p:animEffect transition="in" filter="fade">
                                      <p:cBhvr>
                                        <p:cTn id="49" dur="1000"/>
                                        <p:tgtEl>
                                          <p:spTgt spid="36868"/>
                                        </p:tgtEl>
                                      </p:cBhvr>
                                    </p:animEffect>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nodeType="clickEffect">
                                  <p:stCondLst>
                                    <p:cond delay="0"/>
                                  </p:stCondLst>
                                  <p:childTnLst>
                                    <p:set>
                                      <p:cBhvr>
                                        <p:cTn id="53" dur="1" fill="hold">
                                          <p:stCondLst>
                                            <p:cond delay="0"/>
                                          </p:stCondLst>
                                        </p:cTn>
                                        <p:tgtEl>
                                          <p:spTgt spid="36866"/>
                                        </p:tgtEl>
                                        <p:attrNameLst>
                                          <p:attrName>style.visibility</p:attrName>
                                        </p:attrNameLst>
                                      </p:cBhvr>
                                      <p:to>
                                        <p:strVal val="visible"/>
                                      </p:to>
                                    </p:set>
                                    <p:anim calcmode="lin" valueType="num">
                                      <p:cBhvr>
                                        <p:cTn id="54" dur="500" fill="hold"/>
                                        <p:tgtEl>
                                          <p:spTgt spid="36866"/>
                                        </p:tgtEl>
                                        <p:attrNameLst>
                                          <p:attrName>ppt_w</p:attrName>
                                        </p:attrNameLst>
                                      </p:cBhvr>
                                      <p:tavLst>
                                        <p:tav tm="0">
                                          <p:val>
                                            <p:fltVal val="0"/>
                                          </p:val>
                                        </p:tav>
                                        <p:tav tm="100000">
                                          <p:val>
                                            <p:strVal val="#ppt_w"/>
                                          </p:val>
                                        </p:tav>
                                      </p:tavLst>
                                    </p:anim>
                                    <p:anim calcmode="lin" valueType="num">
                                      <p:cBhvr>
                                        <p:cTn id="55" dur="500" fill="hold"/>
                                        <p:tgtEl>
                                          <p:spTgt spid="36866"/>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50" presetClass="entr" presetSubtype="0" decel="100000"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1000" fill="hold"/>
                                        <p:tgtEl>
                                          <p:spTgt spid="5"/>
                                        </p:tgtEl>
                                        <p:attrNameLst>
                                          <p:attrName>ppt_w</p:attrName>
                                        </p:attrNameLst>
                                      </p:cBhvr>
                                      <p:tavLst>
                                        <p:tav tm="0">
                                          <p:val>
                                            <p:strVal val="#ppt_w+.3"/>
                                          </p:val>
                                        </p:tav>
                                        <p:tav tm="100000">
                                          <p:val>
                                            <p:strVal val="#ppt_w"/>
                                          </p:val>
                                        </p:tav>
                                      </p:tavLst>
                                    </p:anim>
                                    <p:anim calcmode="lin" valueType="num">
                                      <p:cBhvr>
                                        <p:cTn id="61" dur="1000" fill="hold"/>
                                        <p:tgtEl>
                                          <p:spTgt spid="5"/>
                                        </p:tgtEl>
                                        <p:attrNameLst>
                                          <p:attrName>ppt_h</p:attrName>
                                        </p:attrNameLst>
                                      </p:cBhvr>
                                      <p:tavLst>
                                        <p:tav tm="0">
                                          <p:val>
                                            <p:strVal val="#ppt_h"/>
                                          </p:val>
                                        </p:tav>
                                        <p:tav tm="100000">
                                          <p:val>
                                            <p:strVal val="#ppt_h"/>
                                          </p:val>
                                        </p:tav>
                                      </p:tavLst>
                                    </p:anim>
                                    <p:animEffect transition="in" filter="fade">
                                      <p:cBhvr>
                                        <p:cTn id="6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13792"/>
            <a:ext cx="8229600" cy="1143000"/>
          </a:xfrm>
        </p:spPr>
        <p:txBody>
          <a:bodyPr/>
          <a:lstStyle/>
          <a:p>
            <a:r>
              <a:rPr lang="es-MX" b="1" dirty="0" smtClean="0">
                <a:effectLst>
                  <a:outerShdw blurRad="38100" dist="38100" dir="2700000" algn="tl">
                    <a:srgbClr val="000000">
                      <a:alpha val="43137"/>
                    </a:srgbClr>
                  </a:outerShdw>
                </a:effectLst>
                <a:latin typeface="Century Gothic" pitchFamily="34" charset="0"/>
              </a:rPr>
              <a:t>MOV</a:t>
            </a:r>
            <a:endParaRPr lang="es-MX" b="1" dirty="0">
              <a:effectLst>
                <a:outerShdw blurRad="38100" dist="38100" dir="2700000" algn="tl">
                  <a:srgbClr val="000000">
                    <a:alpha val="43137"/>
                  </a:srgbClr>
                </a:outerShdw>
              </a:effectLst>
              <a:latin typeface="Century Gothic" pitchFamily="34" charset="0"/>
            </a:endParaRPr>
          </a:p>
        </p:txBody>
      </p:sp>
      <p:sp>
        <p:nvSpPr>
          <p:cNvPr id="3" name="2 Marcador de contenido"/>
          <p:cNvSpPr>
            <a:spLocks noGrp="1"/>
          </p:cNvSpPr>
          <p:nvPr>
            <p:ph idx="1"/>
          </p:nvPr>
        </p:nvSpPr>
        <p:spPr>
          <a:xfrm>
            <a:off x="457200" y="1927373"/>
            <a:ext cx="8229600" cy="4525963"/>
          </a:xfrm>
        </p:spPr>
        <p:txBody>
          <a:bodyPr numCol="2"/>
          <a:lstStyle/>
          <a:p>
            <a:pPr algn="just"/>
            <a:r>
              <a:rPr lang="es-MX" sz="2400" dirty="0" smtClean="0">
                <a:latin typeface="Century Gothic" pitchFamily="34" charset="0"/>
              </a:rPr>
              <a:t>MOV es una extensión de fichero que se aplica a un fichero de video en formato QuickTime. Para poder visualizar el film una vez que se ha descargado el fichero, el ordenador ha de soportar el formato QuickTime.</a:t>
            </a:r>
            <a:endParaRPr lang="es-MX" sz="2400" dirty="0">
              <a:latin typeface="Century Gothic" pitchFamily="34" charset="0"/>
            </a:endParaRPr>
          </a:p>
        </p:txBody>
      </p:sp>
      <p:pic>
        <p:nvPicPr>
          <p:cNvPr id="27650" name="Picture 2" descr="http://www.koblakari.org/galeria/images/thumb_mov.jpg"/>
          <p:cNvPicPr>
            <a:picLocks noChangeAspect="1" noChangeArrowheads="1"/>
          </p:cNvPicPr>
          <p:nvPr/>
        </p:nvPicPr>
        <p:blipFill>
          <a:blip r:embed="rId2" cstate="print"/>
          <a:srcRect/>
          <a:stretch>
            <a:fillRect/>
          </a:stretch>
        </p:blipFill>
        <p:spPr bwMode="auto">
          <a:xfrm>
            <a:off x="5076056" y="2564904"/>
            <a:ext cx="2952328"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27650"/>
                                        </p:tgtEl>
                                        <p:attrNameLst>
                                          <p:attrName>style.visibility</p:attrName>
                                        </p:attrNameLst>
                                      </p:cBhvr>
                                      <p:to>
                                        <p:strVal val="visible"/>
                                      </p:to>
                                    </p:set>
                                    <p:anim calcmode="lin" valueType="num">
                                      <p:cBhvr>
                                        <p:cTn id="18" dur="500" fill="hold"/>
                                        <p:tgtEl>
                                          <p:spTgt spid="27650"/>
                                        </p:tgtEl>
                                        <p:attrNameLst>
                                          <p:attrName>ppt_w</p:attrName>
                                        </p:attrNameLst>
                                      </p:cBhvr>
                                      <p:tavLst>
                                        <p:tav tm="0">
                                          <p:val>
                                            <p:fltVal val="0"/>
                                          </p:val>
                                        </p:tav>
                                        <p:tav tm="100000">
                                          <p:val>
                                            <p:strVal val="#ppt_w"/>
                                          </p:val>
                                        </p:tav>
                                      </p:tavLst>
                                    </p:anim>
                                    <p:anim calcmode="lin" valueType="num">
                                      <p:cBhvr>
                                        <p:cTn id="19" dur="500" fill="hold"/>
                                        <p:tgtEl>
                                          <p:spTgt spid="276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2.bp.blogspot.com/-STTa47zBLFE/T0TQ8Edn8QI/AAAAAAAAAlE/lFcLV_1v9Tk/s1600/descargar-vlc-media-player.jpg"/>
          <p:cNvPicPr>
            <a:picLocks noChangeAspect="1" noChangeArrowheads="1"/>
          </p:cNvPicPr>
          <p:nvPr/>
        </p:nvPicPr>
        <p:blipFill>
          <a:blip r:embed="rId2" cstate="print"/>
          <a:srcRect b="13707"/>
          <a:stretch>
            <a:fillRect/>
          </a:stretch>
        </p:blipFill>
        <p:spPr bwMode="auto">
          <a:xfrm>
            <a:off x="3635896" y="4221088"/>
            <a:ext cx="1540533"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Marcador de contenido"/>
          <p:cNvSpPr>
            <a:spLocks noGrp="1"/>
          </p:cNvSpPr>
          <p:nvPr>
            <p:ph idx="1"/>
          </p:nvPr>
        </p:nvSpPr>
        <p:spPr>
          <a:xfrm>
            <a:off x="457200" y="1927373"/>
            <a:ext cx="8229600" cy="4525963"/>
          </a:xfrm>
        </p:spPr>
        <p:txBody>
          <a:bodyPr/>
          <a:lstStyle/>
          <a:p>
            <a:r>
              <a:rPr lang="es-MX" sz="2800" dirty="0" smtClean="0">
                <a:latin typeface="Century Gothic" pitchFamily="34" charset="0"/>
              </a:rPr>
              <a:t>Quick Time</a:t>
            </a:r>
          </a:p>
          <a:p>
            <a:r>
              <a:rPr lang="es-MX" sz="2800" dirty="0" smtClean="0">
                <a:latin typeface="Century Gothic" pitchFamily="34" charset="0"/>
              </a:rPr>
              <a:t>SM Player</a:t>
            </a:r>
          </a:p>
          <a:p>
            <a:r>
              <a:rPr lang="es-MX" sz="2800" dirty="0" smtClean="0">
                <a:latin typeface="Century Gothic" pitchFamily="34" charset="0"/>
              </a:rPr>
              <a:t>Total Video Player</a:t>
            </a:r>
          </a:p>
          <a:p>
            <a:r>
              <a:rPr lang="es-MX" sz="2800" dirty="0" err="1" smtClean="0">
                <a:latin typeface="Century Gothic" pitchFamily="34" charset="0"/>
              </a:rPr>
              <a:t>Spain</a:t>
            </a:r>
            <a:r>
              <a:rPr lang="es-MX" sz="2800" dirty="0" smtClean="0">
                <a:latin typeface="Century Gothic" pitchFamily="34" charset="0"/>
              </a:rPr>
              <a:t> Media Player</a:t>
            </a:r>
          </a:p>
          <a:p>
            <a:r>
              <a:rPr lang="es-MX" sz="2800" dirty="0" smtClean="0">
                <a:latin typeface="Century Gothic" pitchFamily="34" charset="0"/>
              </a:rPr>
              <a:t>VLC Media Player</a:t>
            </a:r>
            <a:endParaRPr lang="es-MX" sz="2800" dirty="0">
              <a:latin typeface="Century Gothic" pitchFamily="34" charset="0"/>
            </a:endParaRPr>
          </a:p>
        </p:txBody>
      </p:sp>
      <p:sp>
        <p:nvSpPr>
          <p:cNvPr id="4" name="Rectangle 2"/>
          <p:cNvSpPr>
            <a:spLocks noGrp="1" noChangeArrowheads="1"/>
          </p:cNvSpPr>
          <p:nvPr>
            <p:ph type="title"/>
          </p:nvPr>
        </p:nvSpPr>
        <p:spPr>
          <a:xfrm>
            <a:off x="684213" y="333375"/>
            <a:ext cx="7991475" cy="1295400"/>
          </a:xfrm>
        </p:spPr>
        <p:txBody>
          <a:bodyPr/>
          <a:lstStyle/>
          <a:p>
            <a:pPr algn="r"/>
            <a:r>
              <a:rPr lang="es-MX" sz="2400" dirty="0" smtClean="0">
                <a:solidFill>
                  <a:schemeClr val="tx1"/>
                </a:solidFill>
                <a:latin typeface="Century Gothic" pitchFamily="34" charset="0"/>
              </a:rPr>
              <a:t>Este formato se puede reproducir desde los siguientes reproductores:</a:t>
            </a:r>
            <a:endParaRPr lang="es-MX" sz="2400" dirty="0">
              <a:solidFill>
                <a:schemeClr val="tx1"/>
              </a:solidFill>
              <a:latin typeface="Century Gothic" pitchFamily="34" charset="0"/>
            </a:endParaRPr>
          </a:p>
        </p:txBody>
      </p:sp>
      <p:pic>
        <p:nvPicPr>
          <p:cNvPr id="5" name="Picture 6" descr="http://ucapanama.org/wp-content/uploads/2011/11/quicktime.jpg"/>
          <p:cNvPicPr>
            <a:picLocks noChangeAspect="1" noChangeArrowheads="1"/>
          </p:cNvPicPr>
          <p:nvPr/>
        </p:nvPicPr>
        <p:blipFill>
          <a:blip r:embed="rId3" cstate="print"/>
          <a:srcRect l="12813" t="12813" r="15432" b="17994"/>
          <a:stretch>
            <a:fillRect/>
          </a:stretch>
        </p:blipFill>
        <p:spPr bwMode="auto">
          <a:xfrm>
            <a:off x="6372200" y="4221088"/>
            <a:ext cx="2016224"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5842" name="Picture 2" descr="http://lamiradadelreplicante.files.wordpress.com/2012/03/icon.jpg"/>
          <p:cNvPicPr>
            <a:picLocks noChangeAspect="1" noChangeArrowheads="1"/>
          </p:cNvPicPr>
          <p:nvPr/>
        </p:nvPicPr>
        <p:blipFill>
          <a:blip r:embed="rId4" cstate="print"/>
          <a:srcRect/>
          <a:stretch>
            <a:fillRect/>
          </a:stretch>
        </p:blipFill>
        <p:spPr bwMode="auto">
          <a:xfrm>
            <a:off x="4788024" y="2132856"/>
            <a:ext cx="2088232"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35842"/>
                                        </p:tgtEl>
                                        <p:attrNameLst>
                                          <p:attrName>style.visibility</p:attrName>
                                        </p:attrNameLst>
                                      </p:cBhvr>
                                      <p:to>
                                        <p:strVal val="visible"/>
                                      </p:to>
                                    </p:set>
                                    <p:anim calcmode="lin" valueType="num">
                                      <p:cBhvr>
                                        <p:cTn id="47" dur="1000" fill="hold"/>
                                        <p:tgtEl>
                                          <p:spTgt spid="35842"/>
                                        </p:tgtEl>
                                        <p:attrNameLst>
                                          <p:attrName>ppt_w</p:attrName>
                                        </p:attrNameLst>
                                      </p:cBhvr>
                                      <p:tavLst>
                                        <p:tav tm="0">
                                          <p:val>
                                            <p:strVal val="#ppt_w+.3"/>
                                          </p:val>
                                        </p:tav>
                                        <p:tav tm="100000">
                                          <p:val>
                                            <p:strVal val="#ppt_w"/>
                                          </p:val>
                                        </p:tav>
                                      </p:tavLst>
                                    </p:anim>
                                    <p:anim calcmode="lin" valueType="num">
                                      <p:cBhvr>
                                        <p:cTn id="48" dur="1000" fill="hold"/>
                                        <p:tgtEl>
                                          <p:spTgt spid="35842"/>
                                        </p:tgtEl>
                                        <p:attrNameLst>
                                          <p:attrName>ppt_h</p:attrName>
                                        </p:attrNameLst>
                                      </p:cBhvr>
                                      <p:tavLst>
                                        <p:tav tm="0">
                                          <p:val>
                                            <p:strVal val="#ppt_h"/>
                                          </p:val>
                                        </p:tav>
                                        <p:tav tm="100000">
                                          <p:val>
                                            <p:strVal val="#ppt_h"/>
                                          </p:val>
                                        </p:tav>
                                      </p:tavLst>
                                    </p:anim>
                                    <p:animEffect transition="in" filter="fade">
                                      <p:cBhvr>
                                        <p:cTn id="49" dur="1000"/>
                                        <p:tgtEl>
                                          <p:spTgt spid="35842"/>
                                        </p:tgtEl>
                                      </p:cBhvr>
                                    </p:animEffect>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50" presetClass="entr" presetSubtype="0" decel="100000"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p:cTn id="60" dur="1000" fill="hold"/>
                                        <p:tgtEl>
                                          <p:spTgt spid="6"/>
                                        </p:tgtEl>
                                        <p:attrNameLst>
                                          <p:attrName>ppt_w</p:attrName>
                                        </p:attrNameLst>
                                      </p:cBhvr>
                                      <p:tavLst>
                                        <p:tav tm="0">
                                          <p:val>
                                            <p:strVal val="#ppt_w+.3"/>
                                          </p:val>
                                        </p:tav>
                                        <p:tav tm="100000">
                                          <p:val>
                                            <p:strVal val="#ppt_w"/>
                                          </p:val>
                                        </p:tav>
                                      </p:tavLst>
                                    </p:anim>
                                    <p:anim calcmode="lin" valueType="num">
                                      <p:cBhvr>
                                        <p:cTn id="61" dur="1000" fill="hold"/>
                                        <p:tgtEl>
                                          <p:spTgt spid="6"/>
                                        </p:tgtEl>
                                        <p:attrNameLst>
                                          <p:attrName>ppt_h</p:attrName>
                                        </p:attrNameLst>
                                      </p:cBhvr>
                                      <p:tavLst>
                                        <p:tav tm="0">
                                          <p:val>
                                            <p:strVal val="#ppt_h"/>
                                          </p:val>
                                        </p:tav>
                                        <p:tav tm="100000">
                                          <p:val>
                                            <p:strVal val="#ppt_h"/>
                                          </p:val>
                                        </p:tav>
                                      </p:tavLst>
                                    </p:anim>
                                    <p:animEffect transition="in" filter="fade">
                                      <p:cBhvr>
                                        <p:cTn id="6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13792"/>
            <a:ext cx="8229600" cy="1143000"/>
          </a:xfrm>
        </p:spPr>
        <p:txBody>
          <a:bodyPr/>
          <a:lstStyle/>
          <a:p>
            <a:r>
              <a:rPr lang="es-MX" b="1" dirty="0" smtClean="0">
                <a:effectLst>
                  <a:outerShdw blurRad="38100" dist="38100" dir="2700000" algn="tl">
                    <a:srgbClr val="000000">
                      <a:alpha val="43137"/>
                    </a:srgbClr>
                  </a:outerShdw>
                </a:effectLst>
                <a:latin typeface="Century Gothic" pitchFamily="34" charset="0"/>
              </a:rPr>
              <a:t>MP4</a:t>
            </a:r>
            <a:endParaRPr lang="es-MX" b="1" dirty="0">
              <a:effectLst>
                <a:outerShdw blurRad="38100" dist="38100" dir="2700000" algn="tl">
                  <a:srgbClr val="000000">
                    <a:alpha val="43137"/>
                  </a:srgbClr>
                </a:outerShdw>
              </a:effectLst>
              <a:latin typeface="Century Gothic" pitchFamily="34" charset="0"/>
            </a:endParaRPr>
          </a:p>
        </p:txBody>
      </p:sp>
      <p:sp>
        <p:nvSpPr>
          <p:cNvPr id="3" name="2 Marcador de contenido"/>
          <p:cNvSpPr>
            <a:spLocks noGrp="1"/>
          </p:cNvSpPr>
          <p:nvPr>
            <p:ph idx="1"/>
          </p:nvPr>
        </p:nvSpPr>
        <p:spPr>
          <a:xfrm>
            <a:off x="457200" y="1927373"/>
            <a:ext cx="8229600" cy="4525963"/>
          </a:xfrm>
        </p:spPr>
        <p:txBody>
          <a:bodyPr numCol="2"/>
          <a:lstStyle/>
          <a:p>
            <a:pPr algn="just"/>
            <a:r>
              <a:rPr lang="es-MX" sz="2400" dirty="0" smtClean="0">
                <a:latin typeface="Century Gothic" pitchFamily="34" charset="0"/>
              </a:rPr>
              <a:t>MP4 es la extensión oficial para la nueva generación de archivos MPEG-4. Almacenarán diferentes tipos de datos, desde música a imágenes, y la idea es intentar ser un formato único, en el que se podría incluso almacenar datos de diferentes tipos en un mismo </a:t>
            </a:r>
            <a:r>
              <a:rPr lang="es-MX" sz="2400" dirty="0" smtClean="0">
                <a:latin typeface="Century Gothic" pitchFamily="34" charset="0"/>
              </a:rPr>
              <a:t>archivo.</a:t>
            </a:r>
            <a:endParaRPr lang="es-MX" sz="2400" dirty="0">
              <a:latin typeface="Century Gothic" pitchFamily="34" charset="0"/>
            </a:endParaRPr>
          </a:p>
        </p:txBody>
      </p:sp>
      <p:pic>
        <p:nvPicPr>
          <p:cNvPr id="6146" name="Picture 2" descr="http://es.appleweblog.com/files/2008/01/vlc_iconset_preview.jpg"/>
          <p:cNvPicPr>
            <a:picLocks noChangeAspect="1" noChangeArrowheads="1"/>
          </p:cNvPicPr>
          <p:nvPr/>
        </p:nvPicPr>
        <p:blipFill>
          <a:blip r:embed="rId2" cstate="print"/>
          <a:srcRect/>
          <a:stretch>
            <a:fillRect/>
          </a:stretch>
        </p:blipFill>
        <p:spPr bwMode="auto">
          <a:xfrm>
            <a:off x="4788024" y="2636912"/>
            <a:ext cx="3456384"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 calcmode="lin" valueType="num">
                                      <p:cBhvr>
                                        <p:cTn id="18" dur="1000" fill="hold"/>
                                        <p:tgtEl>
                                          <p:spTgt spid="6146"/>
                                        </p:tgtEl>
                                        <p:attrNameLst>
                                          <p:attrName>ppt_w</p:attrName>
                                        </p:attrNameLst>
                                      </p:cBhvr>
                                      <p:tavLst>
                                        <p:tav tm="0">
                                          <p:val>
                                            <p:strVal val="#ppt_w+.3"/>
                                          </p:val>
                                        </p:tav>
                                        <p:tav tm="100000">
                                          <p:val>
                                            <p:strVal val="#ppt_w"/>
                                          </p:val>
                                        </p:tav>
                                      </p:tavLst>
                                    </p:anim>
                                    <p:anim calcmode="lin" valueType="num">
                                      <p:cBhvr>
                                        <p:cTn id="19" dur="1000" fill="hold"/>
                                        <p:tgtEl>
                                          <p:spTgt spid="6146"/>
                                        </p:tgtEl>
                                        <p:attrNameLst>
                                          <p:attrName>ppt_h</p:attrName>
                                        </p:attrNameLst>
                                      </p:cBhvr>
                                      <p:tavLst>
                                        <p:tav tm="0">
                                          <p:val>
                                            <p:strVal val="#ppt_h"/>
                                          </p:val>
                                        </p:tav>
                                        <p:tav tm="100000">
                                          <p:val>
                                            <p:strVal val="#ppt_h"/>
                                          </p:val>
                                        </p:tav>
                                      </p:tavLst>
                                    </p:anim>
                                    <p:animEffect transition="in" filter="fade">
                                      <p:cBhvr>
                                        <p:cTn id="20"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27373"/>
            <a:ext cx="8229600" cy="4525963"/>
          </a:xfrm>
        </p:spPr>
        <p:txBody>
          <a:bodyPr/>
          <a:lstStyle/>
          <a:p>
            <a:r>
              <a:rPr lang="es-MX" sz="2800" dirty="0" err="1" smtClean="0">
                <a:latin typeface="Century Gothic" pitchFamily="34" charset="0"/>
              </a:rPr>
              <a:t>SoMud</a:t>
            </a:r>
            <a:endParaRPr lang="es-MX" sz="2800" dirty="0" smtClean="0">
              <a:latin typeface="Century Gothic" pitchFamily="34" charset="0"/>
            </a:endParaRPr>
          </a:p>
          <a:p>
            <a:r>
              <a:rPr lang="es-MX" sz="2800" dirty="0" smtClean="0">
                <a:latin typeface="Century Gothic" pitchFamily="34" charset="0"/>
              </a:rPr>
              <a:t>Mac-</a:t>
            </a:r>
            <a:r>
              <a:rPr lang="es-MX" sz="2800" dirty="0" err="1" smtClean="0">
                <a:latin typeface="Century Gothic" pitchFamily="34" charset="0"/>
              </a:rPr>
              <a:t>Blu</a:t>
            </a:r>
            <a:r>
              <a:rPr lang="es-MX" sz="2800" dirty="0" smtClean="0">
                <a:latin typeface="Century Gothic" pitchFamily="34" charset="0"/>
              </a:rPr>
              <a:t> </a:t>
            </a:r>
            <a:r>
              <a:rPr lang="es-MX" sz="2800" dirty="0" err="1" smtClean="0">
                <a:latin typeface="Century Gothic" pitchFamily="34" charset="0"/>
              </a:rPr>
              <a:t>Ray</a:t>
            </a:r>
            <a:r>
              <a:rPr lang="es-MX" sz="2800" dirty="0" smtClean="0">
                <a:latin typeface="Century Gothic" pitchFamily="34" charset="0"/>
              </a:rPr>
              <a:t> Player</a:t>
            </a:r>
          </a:p>
          <a:p>
            <a:r>
              <a:rPr lang="es-MX" sz="2800" dirty="0" err="1" smtClean="0">
                <a:latin typeface="Century Gothic" pitchFamily="34" charset="0"/>
              </a:rPr>
              <a:t>BBox</a:t>
            </a:r>
            <a:r>
              <a:rPr lang="es-MX" sz="2800" dirty="0" smtClean="0">
                <a:latin typeface="Century Gothic" pitchFamily="34" charset="0"/>
              </a:rPr>
              <a:t> Player </a:t>
            </a:r>
          </a:p>
          <a:p>
            <a:r>
              <a:rPr lang="es-MX" sz="2800" dirty="0" smtClean="0">
                <a:latin typeface="Century Gothic" pitchFamily="34" charset="0"/>
              </a:rPr>
              <a:t>MKV Player</a:t>
            </a:r>
            <a:endParaRPr lang="es-MX" sz="2800" dirty="0">
              <a:latin typeface="Century Gothic" pitchFamily="34" charset="0"/>
            </a:endParaRPr>
          </a:p>
        </p:txBody>
      </p:sp>
      <p:sp>
        <p:nvSpPr>
          <p:cNvPr id="4" name="Rectangle 2"/>
          <p:cNvSpPr>
            <a:spLocks noGrp="1" noChangeArrowheads="1"/>
          </p:cNvSpPr>
          <p:nvPr>
            <p:ph type="title"/>
          </p:nvPr>
        </p:nvSpPr>
        <p:spPr>
          <a:xfrm>
            <a:off x="684213" y="333375"/>
            <a:ext cx="7991475" cy="1295400"/>
          </a:xfrm>
        </p:spPr>
        <p:txBody>
          <a:bodyPr/>
          <a:lstStyle/>
          <a:p>
            <a:pPr algn="r"/>
            <a:r>
              <a:rPr lang="es-MX" sz="2400" dirty="0" smtClean="0">
                <a:solidFill>
                  <a:schemeClr val="tx1"/>
                </a:solidFill>
                <a:latin typeface="Century Gothic" pitchFamily="34" charset="0"/>
              </a:rPr>
              <a:t>Este formato se puede reproducir desde los siguientes reproductores:</a:t>
            </a:r>
            <a:endParaRPr lang="es-MX" sz="2400" dirty="0">
              <a:solidFill>
                <a:schemeClr val="tx1"/>
              </a:solidFill>
              <a:latin typeface="Century Gothic" pitchFamily="34" charset="0"/>
            </a:endParaRPr>
          </a:p>
        </p:txBody>
      </p:sp>
      <p:pic>
        <p:nvPicPr>
          <p:cNvPr id="34818" name="Picture 2" descr="SoMud"/>
          <p:cNvPicPr>
            <a:picLocks noChangeAspect="1" noChangeArrowheads="1"/>
          </p:cNvPicPr>
          <p:nvPr/>
        </p:nvPicPr>
        <p:blipFill>
          <a:blip r:embed="rId2" cstate="print"/>
          <a:srcRect/>
          <a:stretch>
            <a:fillRect/>
          </a:stretch>
        </p:blipFill>
        <p:spPr bwMode="auto">
          <a:xfrm>
            <a:off x="6444208" y="2132856"/>
            <a:ext cx="2127507" cy="1872208"/>
          </a:xfrm>
          <a:prstGeom prst="rect">
            <a:avLst/>
          </a:prstGeom>
          <a:noFill/>
        </p:spPr>
      </p:pic>
      <p:pic>
        <p:nvPicPr>
          <p:cNvPr id="34820" name="Picture 4" descr="http://softwarez.su/uploads/posts/2012-05/1336851585_mac_blu_ray_player_.jpeg"/>
          <p:cNvPicPr>
            <a:picLocks noChangeAspect="1" noChangeArrowheads="1"/>
          </p:cNvPicPr>
          <p:nvPr/>
        </p:nvPicPr>
        <p:blipFill>
          <a:blip r:embed="rId3" cstate="print"/>
          <a:srcRect/>
          <a:stretch>
            <a:fillRect/>
          </a:stretch>
        </p:blipFill>
        <p:spPr bwMode="auto">
          <a:xfrm>
            <a:off x="3491880" y="3789040"/>
            <a:ext cx="1678230"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822" name="Picture 6" descr="MKV Player"/>
          <p:cNvPicPr>
            <a:picLocks noChangeAspect="1" noChangeArrowheads="1"/>
          </p:cNvPicPr>
          <p:nvPr/>
        </p:nvPicPr>
        <p:blipFill>
          <a:blip r:embed="rId4" cstate="print"/>
          <a:srcRect/>
          <a:stretch>
            <a:fillRect/>
          </a:stretch>
        </p:blipFill>
        <p:spPr bwMode="auto">
          <a:xfrm>
            <a:off x="5940152" y="4221088"/>
            <a:ext cx="1744588" cy="1744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nodeType="clickEffect">
                                  <p:stCondLst>
                                    <p:cond delay="0"/>
                                  </p:stCondLst>
                                  <p:childTnLst>
                                    <p:set>
                                      <p:cBhvr>
                                        <p:cTn id="38" dur="1" fill="hold">
                                          <p:stCondLst>
                                            <p:cond delay="0"/>
                                          </p:stCondLst>
                                        </p:cTn>
                                        <p:tgtEl>
                                          <p:spTgt spid="34820"/>
                                        </p:tgtEl>
                                        <p:attrNameLst>
                                          <p:attrName>style.visibility</p:attrName>
                                        </p:attrNameLst>
                                      </p:cBhvr>
                                      <p:to>
                                        <p:strVal val="visible"/>
                                      </p:to>
                                    </p:set>
                                    <p:anim calcmode="lin" valueType="num">
                                      <p:cBhvr>
                                        <p:cTn id="39" dur="500" fill="hold"/>
                                        <p:tgtEl>
                                          <p:spTgt spid="34820"/>
                                        </p:tgtEl>
                                        <p:attrNameLst>
                                          <p:attrName>ppt_w</p:attrName>
                                        </p:attrNameLst>
                                      </p:cBhvr>
                                      <p:tavLst>
                                        <p:tav tm="0">
                                          <p:val>
                                            <p:fltVal val="0"/>
                                          </p:val>
                                        </p:tav>
                                        <p:tav tm="100000">
                                          <p:val>
                                            <p:strVal val="#ppt_w"/>
                                          </p:val>
                                        </p:tav>
                                      </p:tavLst>
                                    </p:anim>
                                    <p:anim calcmode="lin" valueType="num">
                                      <p:cBhvr>
                                        <p:cTn id="40" dur="500" fill="hold"/>
                                        <p:tgtEl>
                                          <p:spTgt spid="34820"/>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nodeType="clickEffect">
                                  <p:stCondLst>
                                    <p:cond delay="0"/>
                                  </p:stCondLst>
                                  <p:childTnLst>
                                    <p:set>
                                      <p:cBhvr>
                                        <p:cTn id="44" dur="1" fill="hold">
                                          <p:stCondLst>
                                            <p:cond delay="0"/>
                                          </p:stCondLst>
                                        </p:cTn>
                                        <p:tgtEl>
                                          <p:spTgt spid="34822"/>
                                        </p:tgtEl>
                                        <p:attrNameLst>
                                          <p:attrName>style.visibility</p:attrName>
                                        </p:attrNameLst>
                                      </p:cBhvr>
                                      <p:to>
                                        <p:strVal val="visible"/>
                                      </p:to>
                                    </p:set>
                                    <p:anim calcmode="lin" valueType="num">
                                      <p:cBhvr>
                                        <p:cTn id="45" dur="500" fill="hold"/>
                                        <p:tgtEl>
                                          <p:spTgt spid="34822"/>
                                        </p:tgtEl>
                                        <p:attrNameLst>
                                          <p:attrName>ppt_w</p:attrName>
                                        </p:attrNameLst>
                                      </p:cBhvr>
                                      <p:tavLst>
                                        <p:tav tm="0">
                                          <p:val>
                                            <p:fltVal val="0"/>
                                          </p:val>
                                        </p:tav>
                                        <p:tav tm="100000">
                                          <p:val>
                                            <p:strVal val="#ppt_w"/>
                                          </p:val>
                                        </p:tav>
                                      </p:tavLst>
                                    </p:anim>
                                    <p:anim calcmode="lin" valueType="num">
                                      <p:cBhvr>
                                        <p:cTn id="46" dur="500" fill="hold"/>
                                        <p:tgtEl>
                                          <p:spTgt spid="348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413792"/>
            <a:ext cx="8229600" cy="1143000"/>
          </a:xfrm>
        </p:spPr>
        <p:txBody>
          <a:bodyPr/>
          <a:lstStyle/>
          <a:p>
            <a:r>
              <a:rPr lang="es-MX" b="1" dirty="0" smtClean="0">
                <a:effectLst>
                  <a:outerShdw blurRad="38100" dist="38100" dir="2700000" algn="tl">
                    <a:srgbClr val="000000">
                      <a:alpha val="43137"/>
                    </a:srgbClr>
                  </a:outerShdw>
                </a:effectLst>
                <a:latin typeface="Century Gothic" pitchFamily="34" charset="0"/>
              </a:rPr>
              <a:t>OGM</a:t>
            </a:r>
            <a:endParaRPr lang="es-MX" b="1" dirty="0">
              <a:effectLst>
                <a:outerShdw blurRad="38100" dist="38100" dir="2700000" algn="tl">
                  <a:srgbClr val="000000">
                    <a:alpha val="43137"/>
                  </a:srgbClr>
                </a:outerShdw>
              </a:effectLst>
              <a:latin typeface="Century Gothic" pitchFamily="34" charset="0"/>
            </a:endParaRPr>
          </a:p>
        </p:txBody>
      </p:sp>
      <p:sp>
        <p:nvSpPr>
          <p:cNvPr id="3" name="2 Marcador de contenido"/>
          <p:cNvSpPr>
            <a:spLocks noGrp="1"/>
          </p:cNvSpPr>
          <p:nvPr>
            <p:ph idx="1"/>
          </p:nvPr>
        </p:nvSpPr>
        <p:spPr>
          <a:xfrm>
            <a:off x="457200" y="1927373"/>
            <a:ext cx="8229600" cy="4525963"/>
          </a:xfrm>
        </p:spPr>
        <p:txBody>
          <a:bodyPr numCol="2"/>
          <a:lstStyle/>
          <a:p>
            <a:pPr algn="just"/>
            <a:r>
              <a:rPr lang="es-MX" sz="2400" dirty="0" smtClean="0">
                <a:latin typeface="Century Gothic" pitchFamily="34" charset="0"/>
              </a:rPr>
              <a:t>La extensión OGM proviene de la contracción de la </a:t>
            </a:r>
            <a:r>
              <a:rPr lang="es-MX" sz="2400" dirty="0" smtClean="0">
                <a:latin typeface="Century Gothic" pitchFamily="34" charset="0"/>
              </a:rPr>
              <a:t>identificación de un tipo de empaquetamiento</a:t>
            </a:r>
            <a:r>
              <a:rPr lang="es-MX" sz="2400" dirty="0" smtClean="0">
                <a:latin typeface="Century Gothic" pitchFamily="34" charset="0"/>
              </a:rPr>
              <a:t>, denominado </a:t>
            </a:r>
            <a:r>
              <a:rPr lang="es-MX" sz="2400" dirty="0" err="1" smtClean="0">
                <a:latin typeface="Century Gothic" pitchFamily="34" charset="0"/>
              </a:rPr>
              <a:t>Ogg</a:t>
            </a:r>
            <a:r>
              <a:rPr lang="es-MX" sz="2400" dirty="0" smtClean="0">
                <a:latin typeface="Century Gothic" pitchFamily="34" charset="0"/>
              </a:rPr>
              <a:t> Media. Está basado en el compresor de sonido </a:t>
            </a:r>
            <a:r>
              <a:rPr lang="es-MX" sz="2400" dirty="0" err="1" smtClean="0">
                <a:latin typeface="Century Gothic" pitchFamily="34" charset="0"/>
              </a:rPr>
              <a:t>Ogg</a:t>
            </a:r>
            <a:r>
              <a:rPr lang="es-MX" sz="2400" dirty="0" smtClean="0">
                <a:latin typeface="Century Gothic" pitchFamily="34" charset="0"/>
              </a:rPr>
              <a:t> </a:t>
            </a:r>
            <a:r>
              <a:rPr lang="es-MX" sz="2400" dirty="0" err="1" smtClean="0">
                <a:latin typeface="Century Gothic" pitchFamily="34" charset="0"/>
              </a:rPr>
              <a:t>Vorbis</a:t>
            </a:r>
            <a:r>
              <a:rPr lang="es-MX" sz="2400" dirty="0" smtClean="0">
                <a:latin typeface="Century Gothic" pitchFamily="34" charset="0"/>
              </a:rPr>
              <a:t>; para las fuentes de imagen en </a:t>
            </a:r>
            <a:r>
              <a:rPr lang="es-MX" sz="2400" dirty="0" smtClean="0">
                <a:latin typeface="Century Gothic" pitchFamily="34" charset="0"/>
              </a:rPr>
              <a:t>movimiento.</a:t>
            </a:r>
            <a:endParaRPr lang="es-MX" sz="2400" dirty="0">
              <a:latin typeface="Century Gothic" pitchFamily="34" charset="0"/>
            </a:endParaRPr>
          </a:p>
        </p:txBody>
      </p:sp>
      <p:pic>
        <p:nvPicPr>
          <p:cNvPr id="4098" name="Picture 2" descr="http://www.veryicon.com/icon/png/System/iCandy%20Junior%20File%20Types/OGM.png"/>
          <p:cNvPicPr>
            <a:picLocks noChangeAspect="1" noChangeArrowheads="1"/>
          </p:cNvPicPr>
          <p:nvPr/>
        </p:nvPicPr>
        <p:blipFill>
          <a:blip r:embed="rId2" cstate="print"/>
          <a:srcRect/>
          <a:stretch>
            <a:fillRect/>
          </a:stretch>
        </p:blipFill>
        <p:spPr bwMode="auto">
          <a:xfrm>
            <a:off x="5364088" y="2780928"/>
            <a:ext cx="2664294"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 calcmode="lin" valueType="num">
                                      <p:cBhvr>
                                        <p:cTn id="18" dur="1000" fill="hold"/>
                                        <p:tgtEl>
                                          <p:spTgt spid="4098"/>
                                        </p:tgtEl>
                                        <p:attrNameLst>
                                          <p:attrName>ppt_w</p:attrName>
                                        </p:attrNameLst>
                                      </p:cBhvr>
                                      <p:tavLst>
                                        <p:tav tm="0">
                                          <p:val>
                                            <p:strVal val="#ppt_w+.3"/>
                                          </p:val>
                                        </p:tav>
                                        <p:tav tm="100000">
                                          <p:val>
                                            <p:strVal val="#ppt_w"/>
                                          </p:val>
                                        </p:tav>
                                      </p:tavLst>
                                    </p:anim>
                                    <p:anim calcmode="lin" valueType="num">
                                      <p:cBhvr>
                                        <p:cTn id="19" dur="1000" fill="hold"/>
                                        <p:tgtEl>
                                          <p:spTgt spid="4098"/>
                                        </p:tgtEl>
                                        <p:attrNameLst>
                                          <p:attrName>ppt_h</p:attrName>
                                        </p:attrNameLst>
                                      </p:cBhvr>
                                      <p:tavLst>
                                        <p:tav tm="0">
                                          <p:val>
                                            <p:strVal val="#ppt_h"/>
                                          </p:val>
                                        </p:tav>
                                        <p:tav tm="100000">
                                          <p:val>
                                            <p:strVal val="#ppt_h"/>
                                          </p:val>
                                        </p:tav>
                                      </p:tavLst>
                                    </p:anim>
                                    <p:animEffect transition="in" filter="fade">
                                      <p:cBhvr>
                                        <p:cTn id="2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27373"/>
            <a:ext cx="8229600" cy="4525963"/>
          </a:xfrm>
        </p:spPr>
        <p:txBody>
          <a:bodyPr/>
          <a:lstStyle/>
          <a:p>
            <a:r>
              <a:rPr lang="es-MX" dirty="0" smtClean="0">
                <a:latin typeface="Century Gothic" pitchFamily="34" charset="0"/>
              </a:rPr>
              <a:t>SM Player</a:t>
            </a:r>
          </a:p>
          <a:p>
            <a:r>
              <a:rPr lang="es-MX" dirty="0" smtClean="0">
                <a:latin typeface="Century Gothic" pitchFamily="34" charset="0"/>
              </a:rPr>
              <a:t>BS Player</a:t>
            </a:r>
          </a:p>
          <a:p>
            <a:r>
              <a:rPr lang="es-MX" dirty="0" err="1" smtClean="0">
                <a:latin typeface="Century Gothic" pitchFamily="34" charset="0"/>
              </a:rPr>
              <a:t>TVersity</a:t>
            </a:r>
            <a:endParaRPr lang="es-MX" dirty="0">
              <a:latin typeface="Century Gothic" pitchFamily="34" charset="0"/>
            </a:endParaRPr>
          </a:p>
        </p:txBody>
      </p:sp>
      <p:sp>
        <p:nvSpPr>
          <p:cNvPr id="4" name="Rectangle 2"/>
          <p:cNvSpPr>
            <a:spLocks noGrp="1" noChangeArrowheads="1"/>
          </p:cNvSpPr>
          <p:nvPr>
            <p:ph type="title"/>
          </p:nvPr>
        </p:nvSpPr>
        <p:spPr>
          <a:xfrm>
            <a:off x="684213" y="333375"/>
            <a:ext cx="7991475" cy="1295400"/>
          </a:xfrm>
        </p:spPr>
        <p:txBody>
          <a:bodyPr/>
          <a:lstStyle/>
          <a:p>
            <a:pPr algn="r"/>
            <a:r>
              <a:rPr lang="es-MX" sz="2400" dirty="0" smtClean="0">
                <a:solidFill>
                  <a:schemeClr val="tx1"/>
                </a:solidFill>
                <a:latin typeface="Century Gothic" pitchFamily="34" charset="0"/>
              </a:rPr>
              <a:t>Este formato se puede reproducir desde los siguientes reproductores:</a:t>
            </a:r>
            <a:endParaRPr lang="es-MX" sz="2400" dirty="0">
              <a:solidFill>
                <a:schemeClr val="tx1"/>
              </a:solidFill>
              <a:latin typeface="Century Gothic" pitchFamily="34" charset="0"/>
            </a:endParaRPr>
          </a:p>
        </p:txBody>
      </p:sp>
      <p:pic>
        <p:nvPicPr>
          <p:cNvPr id="5" name="Picture 2" descr="http://lamiradadelreplicante.files.wordpress.com/2012/03/icon.jpg"/>
          <p:cNvPicPr>
            <a:picLocks noChangeAspect="1" noChangeArrowheads="1"/>
          </p:cNvPicPr>
          <p:nvPr/>
        </p:nvPicPr>
        <p:blipFill>
          <a:blip r:embed="rId2" cstate="print"/>
          <a:srcRect/>
          <a:stretch>
            <a:fillRect/>
          </a:stretch>
        </p:blipFill>
        <p:spPr bwMode="auto">
          <a:xfrm>
            <a:off x="5724128" y="1988840"/>
            <a:ext cx="2088232"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794" name="Picture 2" descr="BS.Player"/>
          <p:cNvPicPr>
            <a:picLocks noChangeAspect="1" noChangeArrowheads="1"/>
          </p:cNvPicPr>
          <p:nvPr/>
        </p:nvPicPr>
        <p:blipFill>
          <a:blip r:embed="rId3" cstate="print"/>
          <a:srcRect/>
          <a:stretch>
            <a:fillRect/>
          </a:stretch>
        </p:blipFill>
        <p:spPr bwMode="auto">
          <a:xfrm>
            <a:off x="3923928" y="4293096"/>
            <a:ext cx="1800200" cy="1800200"/>
          </a:xfrm>
          <a:prstGeom prst="rect">
            <a:avLst/>
          </a:prstGeom>
          <a:noFill/>
        </p:spPr>
      </p:pic>
      <p:pic>
        <p:nvPicPr>
          <p:cNvPr id="33796" name="Picture 4" descr="TVersity"/>
          <p:cNvPicPr>
            <a:picLocks noChangeAspect="1" noChangeArrowheads="1"/>
          </p:cNvPicPr>
          <p:nvPr/>
        </p:nvPicPr>
        <p:blipFill>
          <a:blip r:embed="rId4" cstate="print"/>
          <a:srcRect/>
          <a:stretch>
            <a:fillRect/>
          </a:stretch>
        </p:blipFill>
        <p:spPr bwMode="auto">
          <a:xfrm>
            <a:off x="1259632" y="4077072"/>
            <a:ext cx="1656184" cy="1656184"/>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nodeType="clickEffect">
                                  <p:stCondLst>
                                    <p:cond delay="0"/>
                                  </p:stCondLst>
                                  <p:childTnLst>
                                    <p:set>
                                      <p:cBhvr>
                                        <p:cTn id="38" dur="1" fill="hold">
                                          <p:stCondLst>
                                            <p:cond delay="0"/>
                                          </p:stCondLst>
                                        </p:cTn>
                                        <p:tgtEl>
                                          <p:spTgt spid="33796"/>
                                        </p:tgtEl>
                                        <p:attrNameLst>
                                          <p:attrName>style.visibility</p:attrName>
                                        </p:attrNameLst>
                                      </p:cBhvr>
                                      <p:to>
                                        <p:strVal val="visible"/>
                                      </p:to>
                                    </p:set>
                                    <p:anim calcmode="lin" valueType="num">
                                      <p:cBhvr>
                                        <p:cTn id="39" dur="500" fill="hold"/>
                                        <p:tgtEl>
                                          <p:spTgt spid="33796"/>
                                        </p:tgtEl>
                                        <p:attrNameLst>
                                          <p:attrName>ppt_w</p:attrName>
                                        </p:attrNameLst>
                                      </p:cBhvr>
                                      <p:tavLst>
                                        <p:tav tm="0">
                                          <p:val>
                                            <p:fltVal val="0"/>
                                          </p:val>
                                        </p:tav>
                                        <p:tav tm="100000">
                                          <p:val>
                                            <p:strVal val="#ppt_w"/>
                                          </p:val>
                                        </p:tav>
                                      </p:tavLst>
                                    </p:anim>
                                    <p:anim calcmode="lin" valueType="num">
                                      <p:cBhvr>
                                        <p:cTn id="40" dur="500" fill="hold"/>
                                        <p:tgtEl>
                                          <p:spTgt spid="33796"/>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33794"/>
                                        </p:tgtEl>
                                        <p:attrNameLst>
                                          <p:attrName>style.visibility</p:attrName>
                                        </p:attrNameLst>
                                      </p:cBhvr>
                                      <p:to>
                                        <p:strVal val="visible"/>
                                      </p:to>
                                    </p:set>
                                    <p:anim calcmode="lin" valueType="num">
                                      <p:cBhvr>
                                        <p:cTn id="45" dur="1000" fill="hold"/>
                                        <p:tgtEl>
                                          <p:spTgt spid="33794"/>
                                        </p:tgtEl>
                                        <p:attrNameLst>
                                          <p:attrName>ppt_w</p:attrName>
                                        </p:attrNameLst>
                                      </p:cBhvr>
                                      <p:tavLst>
                                        <p:tav tm="0">
                                          <p:val>
                                            <p:strVal val="#ppt_w+.3"/>
                                          </p:val>
                                        </p:tav>
                                        <p:tav tm="100000">
                                          <p:val>
                                            <p:strVal val="#ppt_w"/>
                                          </p:val>
                                        </p:tav>
                                      </p:tavLst>
                                    </p:anim>
                                    <p:anim calcmode="lin" valueType="num">
                                      <p:cBhvr>
                                        <p:cTn id="46" dur="1000" fill="hold"/>
                                        <p:tgtEl>
                                          <p:spTgt spid="33794"/>
                                        </p:tgtEl>
                                        <p:attrNameLst>
                                          <p:attrName>ppt_h</p:attrName>
                                        </p:attrNameLst>
                                      </p:cBhvr>
                                      <p:tavLst>
                                        <p:tav tm="0">
                                          <p:val>
                                            <p:strVal val="#ppt_h"/>
                                          </p:val>
                                        </p:tav>
                                        <p:tav tm="100000">
                                          <p:val>
                                            <p:strVal val="#ppt_h"/>
                                          </p:val>
                                        </p:tav>
                                      </p:tavLst>
                                    </p:anim>
                                    <p:animEffect transition="in" filter="fade">
                                      <p:cBhvr>
                                        <p:cTn id="47" dur="1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4213" y="333375"/>
            <a:ext cx="7991475" cy="1295400"/>
          </a:xfrm>
        </p:spPr>
        <p:txBody>
          <a:bodyPr/>
          <a:lstStyle/>
          <a:p>
            <a:r>
              <a:rPr lang="es-MX" b="1" dirty="0" smtClean="0">
                <a:solidFill>
                  <a:schemeClr val="tx1"/>
                </a:solidFill>
                <a:effectLst>
                  <a:outerShdw blurRad="38100" dist="38100" dir="2700000" algn="tl">
                    <a:srgbClr val="000000">
                      <a:alpha val="43137"/>
                    </a:srgbClr>
                  </a:outerShdw>
                </a:effectLst>
                <a:latin typeface="Century Gothic" pitchFamily="34" charset="0"/>
              </a:rPr>
              <a:t>3GP</a:t>
            </a:r>
            <a:endParaRPr lang="es-MX"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111619" name="Rectangle 3"/>
          <p:cNvSpPr>
            <a:spLocks noGrp="1" noChangeArrowheads="1"/>
          </p:cNvSpPr>
          <p:nvPr>
            <p:ph type="body" idx="1"/>
          </p:nvPr>
        </p:nvSpPr>
        <p:spPr>
          <a:xfrm>
            <a:off x="468313" y="1927225"/>
            <a:ext cx="8229600" cy="4525963"/>
          </a:xfrm>
        </p:spPr>
        <p:txBody>
          <a:bodyPr numCol="2"/>
          <a:lstStyle/>
          <a:p>
            <a:pPr algn="just"/>
            <a:r>
              <a:rPr lang="es-MX" sz="2400" dirty="0" smtClean="0">
                <a:latin typeface="Century Gothic" pitchFamily="34" charset="0"/>
              </a:rPr>
              <a:t>Es</a:t>
            </a:r>
            <a:r>
              <a:rPr lang="es-MX" sz="2400" b="1" dirty="0" smtClean="0">
                <a:latin typeface="Century Gothic" pitchFamily="34" charset="0"/>
              </a:rPr>
              <a:t> </a:t>
            </a:r>
            <a:r>
              <a:rPr lang="es-MX" sz="2400" dirty="0" smtClean="0">
                <a:latin typeface="Century Gothic" pitchFamily="34" charset="0"/>
              </a:rPr>
              <a:t>un formato contenedor usado por teléfonos móviles para almacenar información de medios múltiples  de audio y video. Este formato fue creado por 3GPP (3rd </a:t>
            </a:r>
            <a:r>
              <a:rPr lang="es-MX" sz="2400" dirty="0" err="1" smtClean="0">
                <a:latin typeface="Century Gothic" pitchFamily="34" charset="0"/>
              </a:rPr>
              <a:t>Generation</a:t>
            </a:r>
            <a:r>
              <a:rPr lang="es-MX" sz="2400" dirty="0" smtClean="0">
                <a:latin typeface="Century Gothic" pitchFamily="34" charset="0"/>
              </a:rPr>
              <a:t> </a:t>
            </a:r>
            <a:r>
              <a:rPr lang="es-MX" sz="2400" dirty="0" err="1" smtClean="0">
                <a:latin typeface="Century Gothic" pitchFamily="34" charset="0"/>
              </a:rPr>
              <a:t>Partnership</a:t>
            </a:r>
            <a:r>
              <a:rPr lang="es-MX" sz="2400" dirty="0" smtClean="0">
                <a:latin typeface="Century Gothic" pitchFamily="34" charset="0"/>
              </a:rPr>
              <a:t> Project).</a:t>
            </a:r>
          </a:p>
          <a:p>
            <a:pPr algn="just">
              <a:buNone/>
            </a:pPr>
            <a:endParaRPr lang="es-MX" sz="2400" dirty="0" smtClean="0">
              <a:latin typeface="Century Gothic" pitchFamily="34" charset="0"/>
            </a:endParaRPr>
          </a:p>
          <a:p>
            <a:pPr algn="just"/>
            <a:endParaRPr lang="es-MX" sz="2400" dirty="0">
              <a:latin typeface="Century Gothic" pitchFamily="34" charset="0"/>
            </a:endParaRPr>
          </a:p>
        </p:txBody>
      </p:sp>
      <p:pic>
        <p:nvPicPr>
          <p:cNvPr id="3074" name="Picture 2" descr="http://www.encoding.com/img/3gp-encoding.png"/>
          <p:cNvPicPr>
            <a:picLocks noChangeAspect="1" noChangeArrowheads="1"/>
          </p:cNvPicPr>
          <p:nvPr/>
        </p:nvPicPr>
        <p:blipFill>
          <a:blip r:embed="rId2" cstate="print"/>
          <a:srcRect l="22158" r="25704"/>
          <a:stretch>
            <a:fillRect/>
          </a:stretch>
        </p:blipFill>
        <p:spPr bwMode="auto">
          <a:xfrm>
            <a:off x="5004048" y="2636912"/>
            <a:ext cx="3173585" cy="3116957"/>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p:cTn id="7" dur="500" fill="hold"/>
                                        <p:tgtEl>
                                          <p:spTgt spid="111618"/>
                                        </p:tgtEl>
                                        <p:attrNameLst>
                                          <p:attrName>ppt_w</p:attrName>
                                        </p:attrNameLst>
                                      </p:cBhvr>
                                      <p:tavLst>
                                        <p:tav tm="0">
                                          <p:val>
                                            <p:fltVal val="0"/>
                                          </p:val>
                                        </p:tav>
                                        <p:tav tm="100000">
                                          <p:val>
                                            <p:strVal val="#ppt_w"/>
                                          </p:val>
                                        </p:tav>
                                      </p:tavLst>
                                    </p:anim>
                                    <p:anim calcmode="lin" valueType="num">
                                      <p:cBhvr>
                                        <p:cTn id="8" dur="500" fill="hold"/>
                                        <p:tgtEl>
                                          <p:spTgt spid="11161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1619">
                                            <p:txEl>
                                              <p:pRg st="0" end="0"/>
                                            </p:txEl>
                                          </p:spTgt>
                                        </p:tgtEl>
                                        <p:attrNameLst>
                                          <p:attrName>style.visibility</p:attrName>
                                        </p:attrNameLst>
                                      </p:cBhvr>
                                      <p:to>
                                        <p:strVal val="visible"/>
                                      </p:to>
                                    </p:set>
                                    <p:animEffect transition="in" filter="fade">
                                      <p:cBhvr>
                                        <p:cTn id="13" dur="2000"/>
                                        <p:tgtEl>
                                          <p:spTgt spid="1116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p:cTn id="18" dur="1000" fill="hold"/>
                                        <p:tgtEl>
                                          <p:spTgt spid="3074"/>
                                        </p:tgtEl>
                                        <p:attrNameLst>
                                          <p:attrName>ppt_w</p:attrName>
                                        </p:attrNameLst>
                                      </p:cBhvr>
                                      <p:tavLst>
                                        <p:tav tm="0">
                                          <p:val>
                                            <p:strVal val="#ppt_w+.3"/>
                                          </p:val>
                                        </p:tav>
                                        <p:tav tm="100000">
                                          <p:val>
                                            <p:strVal val="#ppt_w"/>
                                          </p:val>
                                        </p:tav>
                                      </p:tavLst>
                                    </p:anim>
                                    <p:anim calcmode="lin" valueType="num">
                                      <p:cBhvr>
                                        <p:cTn id="19" dur="1000" fill="hold"/>
                                        <p:tgtEl>
                                          <p:spTgt spid="3074"/>
                                        </p:tgtEl>
                                        <p:attrNameLst>
                                          <p:attrName>ppt_h</p:attrName>
                                        </p:attrNameLst>
                                      </p:cBhvr>
                                      <p:tavLst>
                                        <p:tav tm="0">
                                          <p:val>
                                            <p:strVal val="#ppt_h"/>
                                          </p:val>
                                        </p:tav>
                                        <p:tav tm="100000">
                                          <p:val>
                                            <p:strVal val="#ppt_h"/>
                                          </p:val>
                                        </p:tav>
                                      </p:tavLst>
                                    </p:anim>
                                    <p:animEffect transition="in" filter="fade">
                                      <p:cBhvr>
                                        <p:cTn id="2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143000"/>
          </a:xfrm>
        </p:spPr>
        <p:txBody>
          <a:bodyPr/>
          <a:lstStyle/>
          <a:p>
            <a:r>
              <a:rPr lang="es-MX" b="1" dirty="0" smtClean="0">
                <a:effectLst>
                  <a:outerShdw blurRad="38100" dist="38100" dir="2700000" algn="tl">
                    <a:srgbClr val="000000">
                      <a:alpha val="43137"/>
                    </a:srgbClr>
                  </a:outerShdw>
                </a:effectLst>
                <a:latin typeface="Century Gothic" pitchFamily="34" charset="0"/>
              </a:rPr>
              <a:t>RM</a:t>
            </a:r>
            <a:endParaRPr lang="es-MX" b="1" dirty="0">
              <a:effectLst>
                <a:outerShdw blurRad="38100" dist="38100" dir="2700000" algn="tl">
                  <a:srgbClr val="000000">
                    <a:alpha val="43137"/>
                  </a:srgbClr>
                </a:outerShdw>
              </a:effectLst>
              <a:latin typeface="Century Gothic" pitchFamily="34" charset="0"/>
            </a:endParaRPr>
          </a:p>
        </p:txBody>
      </p:sp>
      <p:sp>
        <p:nvSpPr>
          <p:cNvPr id="3" name="2 Marcador de contenido"/>
          <p:cNvSpPr>
            <a:spLocks noGrp="1"/>
          </p:cNvSpPr>
          <p:nvPr>
            <p:ph idx="1"/>
          </p:nvPr>
        </p:nvSpPr>
        <p:spPr>
          <a:xfrm>
            <a:off x="457200" y="1927373"/>
            <a:ext cx="8229600" cy="4525963"/>
          </a:xfrm>
        </p:spPr>
        <p:txBody>
          <a:bodyPr numCol="2"/>
          <a:lstStyle/>
          <a:p>
            <a:pPr algn="just"/>
            <a:r>
              <a:rPr lang="es-MX" sz="2400" dirty="0" smtClean="0">
                <a:latin typeface="Century Gothic" pitchFamily="34" charset="0"/>
              </a:rPr>
              <a:t>Es una </a:t>
            </a:r>
            <a:r>
              <a:rPr lang="es-MX" sz="2400" dirty="0" smtClean="0">
                <a:latin typeface="Century Gothic" pitchFamily="34" charset="0"/>
              </a:rPr>
              <a:t>extensión </a:t>
            </a:r>
            <a:r>
              <a:rPr lang="es-MX" sz="2400" dirty="0" smtClean="0">
                <a:latin typeface="Century Gothic" pitchFamily="34" charset="0"/>
              </a:rPr>
              <a:t>del real media </a:t>
            </a:r>
            <a:r>
              <a:rPr lang="es-MX" sz="2400" dirty="0" smtClean="0">
                <a:latin typeface="Century Gothic" pitchFamily="34" charset="0"/>
              </a:rPr>
              <a:t>player. Fue creado por </a:t>
            </a:r>
            <a:r>
              <a:rPr lang="es-MX" sz="2400" dirty="0" smtClean="0">
                <a:latin typeface="Century Gothic" pitchFamily="34" charset="0"/>
              </a:rPr>
              <a:t> RealNetworks, Inc</a:t>
            </a:r>
            <a:r>
              <a:rPr lang="es-MX" sz="2400" dirty="0" smtClean="0">
                <a:latin typeface="Century Gothic" pitchFamily="34" charset="0"/>
              </a:rPr>
              <a:t>. </a:t>
            </a:r>
            <a:r>
              <a:rPr lang="es-MX" sz="2400" dirty="0" smtClean="0">
                <a:latin typeface="Century Gothic" pitchFamily="34" charset="0"/>
              </a:rPr>
              <a:t>Es predominantemente utilizado en transmisiones por internet en tiempo real. Esto quiere decir que una estación de radio puede transmitir su señal en vivo, directamente al usuario final, sin necesidad de descargar primero el archivo completo de audio.</a:t>
            </a:r>
            <a:endParaRPr lang="es-MX" sz="2400" dirty="0">
              <a:latin typeface="Century Gothic" pitchFamily="34" charset="0"/>
            </a:endParaRPr>
          </a:p>
        </p:txBody>
      </p:sp>
      <p:pic>
        <p:nvPicPr>
          <p:cNvPr id="3074" name="Picture 2" descr="http://www.templemount.org/gifs/real_audio_logo.gif"/>
          <p:cNvPicPr>
            <a:picLocks noChangeAspect="1" noChangeArrowheads="1"/>
          </p:cNvPicPr>
          <p:nvPr/>
        </p:nvPicPr>
        <p:blipFill>
          <a:blip r:embed="rId2" cstate="print"/>
          <a:srcRect/>
          <a:stretch>
            <a:fillRect/>
          </a:stretch>
        </p:blipFill>
        <p:spPr bwMode="auto">
          <a:xfrm>
            <a:off x="4860032" y="4437112"/>
            <a:ext cx="3338545"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p:cTn id="18" dur="1000" fill="hold"/>
                                        <p:tgtEl>
                                          <p:spTgt spid="3074"/>
                                        </p:tgtEl>
                                        <p:attrNameLst>
                                          <p:attrName>ppt_w</p:attrName>
                                        </p:attrNameLst>
                                      </p:cBhvr>
                                      <p:tavLst>
                                        <p:tav tm="0">
                                          <p:val>
                                            <p:strVal val="#ppt_w+.3"/>
                                          </p:val>
                                        </p:tav>
                                        <p:tav tm="100000">
                                          <p:val>
                                            <p:strVal val="#ppt_w"/>
                                          </p:val>
                                        </p:tav>
                                      </p:tavLst>
                                    </p:anim>
                                    <p:anim calcmode="lin" valueType="num">
                                      <p:cBhvr>
                                        <p:cTn id="19" dur="1000" fill="hold"/>
                                        <p:tgtEl>
                                          <p:spTgt spid="3074"/>
                                        </p:tgtEl>
                                        <p:attrNameLst>
                                          <p:attrName>ppt_h</p:attrName>
                                        </p:attrNameLst>
                                      </p:cBhvr>
                                      <p:tavLst>
                                        <p:tav tm="0">
                                          <p:val>
                                            <p:strVal val="#ppt_h"/>
                                          </p:val>
                                        </p:tav>
                                        <p:tav tm="100000">
                                          <p:val>
                                            <p:strVal val="#ppt_h"/>
                                          </p:val>
                                        </p:tav>
                                      </p:tavLst>
                                    </p:anim>
                                    <p:animEffect transition="in" filter="fade">
                                      <p:cBhvr>
                                        <p:cTn id="2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27373"/>
            <a:ext cx="8229600" cy="4525963"/>
          </a:xfrm>
        </p:spPr>
        <p:txBody>
          <a:bodyPr/>
          <a:lstStyle/>
          <a:p>
            <a:r>
              <a:rPr lang="es-MX" dirty="0" smtClean="0">
                <a:latin typeface="Century Gothic" pitchFamily="34" charset="0"/>
              </a:rPr>
              <a:t>UM Player</a:t>
            </a:r>
          </a:p>
          <a:p>
            <a:r>
              <a:rPr lang="es-MX" dirty="0" smtClean="0">
                <a:latin typeface="Century Gothic" pitchFamily="34" charset="0"/>
              </a:rPr>
              <a:t>Real Player</a:t>
            </a:r>
          </a:p>
          <a:p>
            <a:r>
              <a:rPr lang="es-MX" dirty="0" smtClean="0">
                <a:latin typeface="Century Gothic" pitchFamily="34" charset="0"/>
              </a:rPr>
              <a:t>GOM Media Player</a:t>
            </a:r>
          </a:p>
          <a:p>
            <a:r>
              <a:rPr lang="es-MX" dirty="0" smtClean="0">
                <a:latin typeface="Century Gothic" pitchFamily="34" charset="0"/>
              </a:rPr>
              <a:t>VSO Media Player</a:t>
            </a:r>
            <a:endParaRPr lang="es-MX" dirty="0">
              <a:latin typeface="Century Gothic" pitchFamily="34" charset="0"/>
            </a:endParaRPr>
          </a:p>
        </p:txBody>
      </p:sp>
      <p:sp>
        <p:nvSpPr>
          <p:cNvPr id="4" name="Rectangle 2"/>
          <p:cNvSpPr>
            <a:spLocks noGrp="1" noChangeArrowheads="1"/>
          </p:cNvSpPr>
          <p:nvPr>
            <p:ph type="title"/>
          </p:nvPr>
        </p:nvSpPr>
        <p:spPr>
          <a:xfrm>
            <a:off x="684213" y="333375"/>
            <a:ext cx="7991475" cy="1295400"/>
          </a:xfrm>
        </p:spPr>
        <p:txBody>
          <a:bodyPr/>
          <a:lstStyle/>
          <a:p>
            <a:pPr algn="r"/>
            <a:r>
              <a:rPr lang="es-MX" sz="2400" dirty="0" smtClean="0">
                <a:solidFill>
                  <a:schemeClr val="tx1"/>
                </a:solidFill>
                <a:latin typeface="Century Gothic" pitchFamily="34" charset="0"/>
              </a:rPr>
              <a:t>Este formato se puede reproducir desde los siguientes reproductores:</a:t>
            </a:r>
            <a:endParaRPr lang="es-MX" sz="2400" dirty="0">
              <a:solidFill>
                <a:schemeClr val="tx1"/>
              </a:solidFill>
              <a:latin typeface="Century Gothic" pitchFamily="34" charset="0"/>
            </a:endParaRPr>
          </a:p>
        </p:txBody>
      </p:sp>
      <p:pic>
        <p:nvPicPr>
          <p:cNvPr id="32770" name="Picture 2" descr="http://www.qportatil.com/files/2010/12/RealPlayer-SP-logo.jpg"/>
          <p:cNvPicPr>
            <a:picLocks noChangeAspect="1" noChangeArrowheads="1"/>
          </p:cNvPicPr>
          <p:nvPr/>
        </p:nvPicPr>
        <p:blipFill>
          <a:blip r:embed="rId2" cstate="print"/>
          <a:srcRect t="17010" b="26291"/>
          <a:stretch>
            <a:fillRect/>
          </a:stretch>
        </p:blipFill>
        <p:spPr bwMode="auto">
          <a:xfrm>
            <a:off x="1043608" y="4725144"/>
            <a:ext cx="5143500" cy="129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4" descr="GOM Media Player"/>
          <p:cNvPicPr>
            <a:picLocks noChangeAspect="1" noChangeArrowheads="1"/>
          </p:cNvPicPr>
          <p:nvPr/>
        </p:nvPicPr>
        <p:blipFill>
          <a:blip r:embed="rId3" cstate="print"/>
          <a:srcRect/>
          <a:stretch>
            <a:fillRect/>
          </a:stretch>
        </p:blipFill>
        <p:spPr bwMode="auto">
          <a:xfrm>
            <a:off x="6084168" y="2492896"/>
            <a:ext cx="1512168"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nodeType="clickEffect">
                                  <p:stCondLst>
                                    <p:cond delay="0"/>
                                  </p:stCondLst>
                                  <p:childTnLst>
                                    <p:set>
                                      <p:cBhvr>
                                        <p:cTn id="39" dur="1" fill="hold">
                                          <p:stCondLst>
                                            <p:cond delay="0"/>
                                          </p:stCondLst>
                                        </p:cTn>
                                        <p:tgtEl>
                                          <p:spTgt spid="32770"/>
                                        </p:tgtEl>
                                        <p:attrNameLst>
                                          <p:attrName>style.visibility</p:attrName>
                                        </p:attrNameLst>
                                      </p:cBhvr>
                                      <p:to>
                                        <p:strVal val="visible"/>
                                      </p:to>
                                    </p:set>
                                    <p:anim calcmode="lin" valueType="num">
                                      <p:cBhvr>
                                        <p:cTn id="40" dur="500" fill="hold"/>
                                        <p:tgtEl>
                                          <p:spTgt spid="32770"/>
                                        </p:tgtEl>
                                        <p:attrNameLst>
                                          <p:attrName>ppt_w</p:attrName>
                                        </p:attrNameLst>
                                      </p:cBhvr>
                                      <p:tavLst>
                                        <p:tav tm="0">
                                          <p:val>
                                            <p:fltVal val="0"/>
                                          </p:val>
                                        </p:tav>
                                        <p:tav tm="100000">
                                          <p:val>
                                            <p:strVal val="#ppt_w"/>
                                          </p:val>
                                        </p:tav>
                                      </p:tavLst>
                                    </p:anim>
                                    <p:anim calcmode="lin" valueType="num">
                                      <p:cBhvr>
                                        <p:cTn id="41" dur="500" fill="hold"/>
                                        <p:tgtEl>
                                          <p:spTgt spid="32770"/>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1000" fill="hold"/>
                                        <p:tgtEl>
                                          <p:spTgt spid="6"/>
                                        </p:tgtEl>
                                        <p:attrNameLst>
                                          <p:attrName>ppt_w</p:attrName>
                                        </p:attrNameLst>
                                      </p:cBhvr>
                                      <p:tavLst>
                                        <p:tav tm="0">
                                          <p:val>
                                            <p:strVal val="#ppt_w+.3"/>
                                          </p:val>
                                        </p:tav>
                                        <p:tav tm="100000">
                                          <p:val>
                                            <p:strVal val="#ppt_w"/>
                                          </p:val>
                                        </p:tav>
                                      </p:tavLst>
                                    </p:anim>
                                    <p:anim calcmode="lin" valueType="num">
                                      <p:cBhvr>
                                        <p:cTn id="47" dur="1000" fill="hold"/>
                                        <p:tgtEl>
                                          <p:spTgt spid="6"/>
                                        </p:tgtEl>
                                        <p:attrNameLst>
                                          <p:attrName>ppt_h</p:attrName>
                                        </p:attrNameLst>
                                      </p:cBhvr>
                                      <p:tavLst>
                                        <p:tav tm="0">
                                          <p:val>
                                            <p:strVal val="#ppt_h"/>
                                          </p:val>
                                        </p:tav>
                                        <p:tav tm="100000">
                                          <p:val>
                                            <p:strVal val="#ppt_h"/>
                                          </p:val>
                                        </p:tav>
                                      </p:tavLst>
                                    </p:anim>
                                    <p:animEffect transition="in" filter="fade">
                                      <p:cBhvr>
                                        <p:cTn id="4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13792"/>
            <a:ext cx="8229600" cy="1143000"/>
          </a:xfrm>
        </p:spPr>
        <p:txBody>
          <a:bodyPr/>
          <a:lstStyle/>
          <a:p>
            <a:r>
              <a:rPr lang="es-MX" b="1" dirty="0" smtClean="0">
                <a:effectLst>
                  <a:outerShdw blurRad="38100" dist="38100" dir="2700000" algn="tl">
                    <a:srgbClr val="000000">
                      <a:alpha val="43137"/>
                    </a:srgbClr>
                  </a:outerShdw>
                </a:effectLst>
                <a:latin typeface="Century Gothic" pitchFamily="34" charset="0"/>
              </a:rPr>
              <a:t>VOB</a:t>
            </a:r>
            <a:endParaRPr lang="es-MX" b="1" dirty="0">
              <a:effectLst>
                <a:outerShdw blurRad="38100" dist="38100" dir="2700000" algn="tl">
                  <a:srgbClr val="000000">
                    <a:alpha val="43137"/>
                  </a:srgbClr>
                </a:outerShdw>
              </a:effectLst>
              <a:latin typeface="Century Gothic" pitchFamily="34" charset="0"/>
            </a:endParaRPr>
          </a:p>
        </p:txBody>
      </p:sp>
      <p:sp>
        <p:nvSpPr>
          <p:cNvPr id="3" name="2 Marcador de contenido"/>
          <p:cNvSpPr>
            <a:spLocks noGrp="1"/>
          </p:cNvSpPr>
          <p:nvPr>
            <p:ph idx="1"/>
          </p:nvPr>
        </p:nvSpPr>
        <p:spPr>
          <a:xfrm>
            <a:off x="457200" y="1927373"/>
            <a:ext cx="8229600" cy="4525963"/>
          </a:xfrm>
        </p:spPr>
        <p:txBody>
          <a:bodyPr numCol="2"/>
          <a:lstStyle/>
          <a:p>
            <a:pPr algn="just"/>
            <a:r>
              <a:rPr lang="es-MX" sz="2400" dirty="0" smtClean="0">
                <a:latin typeface="Century Gothic" pitchFamily="34" charset="0"/>
              </a:rPr>
              <a:t>VOB (DVD-Video </a:t>
            </a:r>
            <a:r>
              <a:rPr lang="es-MX" sz="2400" dirty="0" err="1" smtClean="0">
                <a:latin typeface="Century Gothic" pitchFamily="34" charset="0"/>
              </a:rPr>
              <a:t>Object</a:t>
            </a:r>
            <a:r>
              <a:rPr lang="es-MX" sz="2400" dirty="0" smtClean="0">
                <a:latin typeface="Century Gothic" pitchFamily="34" charset="0"/>
              </a:rPr>
              <a:t> o </a:t>
            </a:r>
            <a:r>
              <a:rPr lang="es-MX" sz="2400" dirty="0" err="1" smtClean="0">
                <a:latin typeface="Century Gothic" pitchFamily="34" charset="0"/>
              </a:rPr>
              <a:t>Versioned</a:t>
            </a:r>
            <a:r>
              <a:rPr lang="es-MX" sz="2400" dirty="0" smtClean="0">
                <a:latin typeface="Century Gothic" pitchFamily="34" charset="0"/>
              </a:rPr>
              <a:t> </a:t>
            </a:r>
            <a:r>
              <a:rPr lang="es-MX" sz="2400" dirty="0" err="1" smtClean="0">
                <a:latin typeface="Century Gothic" pitchFamily="34" charset="0"/>
              </a:rPr>
              <a:t>Object</a:t>
            </a:r>
            <a:r>
              <a:rPr lang="es-MX" sz="2400" dirty="0" smtClean="0">
                <a:latin typeface="Century Gothic" pitchFamily="34" charset="0"/>
              </a:rPr>
              <a:t> Base) es un tipo de fichero contenido en los DVD-Video. Incluye el video, audio, subtítulos y menús en forma de </a:t>
            </a:r>
            <a:r>
              <a:rPr lang="es-MX" sz="2400" i="1" dirty="0" err="1" smtClean="0">
                <a:latin typeface="Century Gothic" pitchFamily="34" charset="0"/>
              </a:rPr>
              <a:t>stream</a:t>
            </a:r>
            <a:r>
              <a:rPr lang="es-MX" sz="2400" dirty="0" smtClean="0">
                <a:latin typeface="Century Gothic" pitchFamily="34" charset="0"/>
              </a:rPr>
              <a:t>, es decir, </a:t>
            </a:r>
            <a:r>
              <a:rPr lang="es-MX" sz="2400" dirty="0" smtClean="0">
                <a:latin typeface="Century Gothic" pitchFamily="34" charset="0"/>
              </a:rPr>
              <a:t>distribución de multimedia a través de una red de computadoras de manera que el usuario consume el producto al mismo tiempo que se descarga.</a:t>
            </a:r>
            <a:endParaRPr lang="es-MX" sz="2400" dirty="0">
              <a:latin typeface="Century Gothic" pitchFamily="34" charset="0"/>
            </a:endParaRPr>
          </a:p>
        </p:txBody>
      </p:sp>
      <p:pic>
        <p:nvPicPr>
          <p:cNvPr id="2050" name="Picture 2" descr="http://cr4.globalspec.com/PostImages/200904/dvd_logo_AA094A26-BA2D-9750-2C0CD27C04AE54DF.jpg"/>
          <p:cNvPicPr>
            <a:picLocks noChangeAspect="1" noChangeArrowheads="1"/>
          </p:cNvPicPr>
          <p:nvPr/>
        </p:nvPicPr>
        <p:blipFill>
          <a:blip r:embed="rId2" cstate="print"/>
          <a:srcRect/>
          <a:stretch>
            <a:fillRect/>
          </a:stretch>
        </p:blipFill>
        <p:spPr bwMode="auto">
          <a:xfrm>
            <a:off x="5076056" y="3645024"/>
            <a:ext cx="1872207" cy="936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http://forum.mn66.com/storeimg/img_1358240821_268.gif"/>
          <p:cNvPicPr>
            <a:picLocks noChangeAspect="1" noChangeArrowheads="1"/>
          </p:cNvPicPr>
          <p:nvPr/>
        </p:nvPicPr>
        <p:blipFill>
          <a:blip r:embed="rId3" cstate="print"/>
          <a:srcRect l="49844" t="49352" r="4721"/>
          <a:stretch>
            <a:fillRect/>
          </a:stretch>
        </p:blipFill>
        <p:spPr bwMode="auto">
          <a:xfrm>
            <a:off x="5940152" y="4755578"/>
            <a:ext cx="2592288" cy="1625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p:cTn id="18" dur="1000" fill="hold"/>
                                        <p:tgtEl>
                                          <p:spTgt spid="2050"/>
                                        </p:tgtEl>
                                        <p:attrNameLst>
                                          <p:attrName>ppt_w</p:attrName>
                                        </p:attrNameLst>
                                      </p:cBhvr>
                                      <p:tavLst>
                                        <p:tav tm="0">
                                          <p:val>
                                            <p:strVal val="#ppt_w+.3"/>
                                          </p:val>
                                        </p:tav>
                                        <p:tav tm="100000">
                                          <p:val>
                                            <p:strVal val="#ppt_w"/>
                                          </p:val>
                                        </p:tav>
                                      </p:tavLst>
                                    </p:anim>
                                    <p:anim calcmode="lin" valueType="num">
                                      <p:cBhvr>
                                        <p:cTn id="19" dur="1000" fill="hold"/>
                                        <p:tgtEl>
                                          <p:spTgt spid="2050"/>
                                        </p:tgtEl>
                                        <p:attrNameLst>
                                          <p:attrName>ppt_h</p:attrName>
                                        </p:attrNameLst>
                                      </p:cBhvr>
                                      <p:tavLst>
                                        <p:tav tm="0">
                                          <p:val>
                                            <p:strVal val="#ppt_h"/>
                                          </p:val>
                                        </p:tav>
                                        <p:tav tm="100000">
                                          <p:val>
                                            <p:strVal val="#ppt_h"/>
                                          </p:val>
                                        </p:tav>
                                      </p:tavLst>
                                    </p:anim>
                                    <p:animEffect transition="in" filter="fade">
                                      <p:cBhvr>
                                        <p:cTn id="20" dur="1000"/>
                                        <p:tgtEl>
                                          <p:spTgt spid="2050"/>
                                        </p:tgtEl>
                                      </p:cBhvr>
                                    </p:animEffect>
                                  </p:childTnLst>
                                </p:cTn>
                              </p:par>
                              <p:par>
                                <p:cTn id="21" presetID="50" presetClass="entr" presetSubtype="0" decel="10000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p:cTn id="23" dur="1000" fill="hold"/>
                                        <p:tgtEl>
                                          <p:spTgt spid="2052"/>
                                        </p:tgtEl>
                                        <p:attrNameLst>
                                          <p:attrName>ppt_w</p:attrName>
                                        </p:attrNameLst>
                                      </p:cBhvr>
                                      <p:tavLst>
                                        <p:tav tm="0">
                                          <p:val>
                                            <p:strVal val="#ppt_w+.3"/>
                                          </p:val>
                                        </p:tav>
                                        <p:tav tm="100000">
                                          <p:val>
                                            <p:strVal val="#ppt_w"/>
                                          </p:val>
                                        </p:tav>
                                      </p:tavLst>
                                    </p:anim>
                                    <p:anim calcmode="lin" valueType="num">
                                      <p:cBhvr>
                                        <p:cTn id="24" dur="1000" fill="hold"/>
                                        <p:tgtEl>
                                          <p:spTgt spid="2052"/>
                                        </p:tgtEl>
                                        <p:attrNameLst>
                                          <p:attrName>ppt_h</p:attrName>
                                        </p:attrNameLst>
                                      </p:cBhvr>
                                      <p:tavLst>
                                        <p:tav tm="0">
                                          <p:val>
                                            <p:strVal val="#ppt_h"/>
                                          </p:val>
                                        </p:tav>
                                        <p:tav tm="100000">
                                          <p:val>
                                            <p:strVal val="#ppt_h"/>
                                          </p:val>
                                        </p:tav>
                                      </p:tavLst>
                                    </p:anim>
                                    <p:animEffect transition="in" filter="fade">
                                      <p:cBhvr>
                                        <p:cTn id="25"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27373"/>
            <a:ext cx="8229600" cy="4525963"/>
          </a:xfrm>
        </p:spPr>
        <p:txBody>
          <a:bodyPr/>
          <a:lstStyle/>
          <a:p>
            <a:r>
              <a:rPr lang="es-MX" sz="2800" dirty="0" smtClean="0">
                <a:latin typeface="Century Gothic" pitchFamily="34" charset="0"/>
              </a:rPr>
              <a:t>Media Player </a:t>
            </a:r>
            <a:r>
              <a:rPr lang="es-MX" sz="2800" dirty="0" err="1" smtClean="0">
                <a:latin typeface="Century Gothic" pitchFamily="34" charset="0"/>
              </a:rPr>
              <a:t>Classic</a:t>
            </a:r>
            <a:endParaRPr lang="es-MX" sz="2800" dirty="0" smtClean="0">
              <a:latin typeface="Century Gothic" pitchFamily="34" charset="0"/>
            </a:endParaRPr>
          </a:p>
          <a:p>
            <a:r>
              <a:rPr lang="es-MX" sz="2800" dirty="0" smtClean="0">
                <a:latin typeface="Century Gothic" pitchFamily="34" charset="0"/>
              </a:rPr>
              <a:t>GOM Media Player</a:t>
            </a:r>
          </a:p>
          <a:p>
            <a:r>
              <a:rPr lang="es-MX" sz="2800" dirty="0" smtClean="0">
                <a:latin typeface="Century Gothic" pitchFamily="34" charset="0"/>
              </a:rPr>
              <a:t>BS Player</a:t>
            </a:r>
          </a:p>
          <a:p>
            <a:r>
              <a:rPr lang="es-MX" sz="2800" dirty="0" smtClean="0">
                <a:latin typeface="Century Gothic" pitchFamily="34" charset="0"/>
              </a:rPr>
              <a:t>SM Player</a:t>
            </a:r>
          </a:p>
          <a:p>
            <a:r>
              <a:rPr lang="es-MX" sz="2800" dirty="0" smtClean="0">
                <a:latin typeface="Century Gothic" pitchFamily="34" charset="0"/>
              </a:rPr>
              <a:t>UM Player</a:t>
            </a:r>
            <a:endParaRPr lang="es-MX" sz="2800" dirty="0">
              <a:latin typeface="Century Gothic" pitchFamily="34" charset="0"/>
            </a:endParaRPr>
          </a:p>
        </p:txBody>
      </p:sp>
      <p:sp>
        <p:nvSpPr>
          <p:cNvPr id="4" name="Rectangle 2"/>
          <p:cNvSpPr>
            <a:spLocks noGrp="1" noChangeArrowheads="1"/>
          </p:cNvSpPr>
          <p:nvPr>
            <p:ph type="title"/>
          </p:nvPr>
        </p:nvSpPr>
        <p:spPr>
          <a:xfrm>
            <a:off x="684213" y="333375"/>
            <a:ext cx="7991475" cy="1295400"/>
          </a:xfrm>
        </p:spPr>
        <p:txBody>
          <a:bodyPr/>
          <a:lstStyle/>
          <a:p>
            <a:pPr algn="r"/>
            <a:r>
              <a:rPr lang="es-MX" sz="2400" dirty="0" smtClean="0">
                <a:solidFill>
                  <a:schemeClr val="tx1"/>
                </a:solidFill>
                <a:latin typeface="Century Gothic" pitchFamily="34" charset="0"/>
              </a:rPr>
              <a:t>Este formato se puede reproducir desde los siguientes reproductores:</a:t>
            </a:r>
            <a:endParaRPr lang="es-MX" sz="2400" dirty="0">
              <a:solidFill>
                <a:schemeClr val="tx1"/>
              </a:solidFill>
              <a:latin typeface="Century Gothic" pitchFamily="34" charset="0"/>
            </a:endParaRPr>
          </a:p>
        </p:txBody>
      </p:sp>
      <p:pic>
        <p:nvPicPr>
          <p:cNvPr id="5" name="Picture 4" descr="GOM Media Player"/>
          <p:cNvPicPr>
            <a:picLocks noChangeAspect="1" noChangeArrowheads="1"/>
          </p:cNvPicPr>
          <p:nvPr/>
        </p:nvPicPr>
        <p:blipFill>
          <a:blip r:embed="rId2" cstate="print"/>
          <a:srcRect/>
          <a:stretch>
            <a:fillRect/>
          </a:stretch>
        </p:blipFill>
        <p:spPr bwMode="auto">
          <a:xfrm>
            <a:off x="6084168" y="2492896"/>
            <a:ext cx="1512168"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http://lamiradadelreplicante.files.wordpress.com/2012/03/icon.jpg"/>
          <p:cNvPicPr>
            <a:picLocks noChangeAspect="1" noChangeArrowheads="1"/>
          </p:cNvPicPr>
          <p:nvPr/>
        </p:nvPicPr>
        <p:blipFill>
          <a:blip r:embed="rId3" cstate="print"/>
          <a:srcRect/>
          <a:stretch>
            <a:fillRect/>
          </a:stretch>
        </p:blipFill>
        <p:spPr bwMode="auto">
          <a:xfrm>
            <a:off x="3491880" y="3645024"/>
            <a:ext cx="2088232"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746" name="Picture 2" descr="UMPlayer"/>
          <p:cNvPicPr>
            <a:picLocks noChangeAspect="1" noChangeArrowheads="1"/>
          </p:cNvPicPr>
          <p:nvPr/>
        </p:nvPicPr>
        <p:blipFill>
          <a:blip r:embed="rId4" cstate="print"/>
          <a:srcRect/>
          <a:stretch>
            <a:fillRect/>
          </a:stretch>
        </p:blipFill>
        <p:spPr bwMode="auto">
          <a:xfrm>
            <a:off x="6300192" y="4669532"/>
            <a:ext cx="1368152" cy="1368152"/>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strVal val="#ppt_w+.3"/>
                                          </p:val>
                                        </p:tav>
                                        <p:tav tm="100000">
                                          <p:val>
                                            <p:strVal val="#ppt_w"/>
                                          </p:val>
                                        </p:tav>
                                      </p:tavLst>
                                    </p:anim>
                                    <p:anim calcmode="lin" valueType="num">
                                      <p:cBhvr>
                                        <p:cTn id="48" dur="1000" fill="hold"/>
                                        <p:tgtEl>
                                          <p:spTgt spid="5"/>
                                        </p:tgtEl>
                                        <p:attrNameLst>
                                          <p:attrName>ppt_h</p:attrName>
                                        </p:attrNameLst>
                                      </p:cBhvr>
                                      <p:tavLst>
                                        <p:tav tm="0">
                                          <p:val>
                                            <p:strVal val="#ppt_h"/>
                                          </p:val>
                                        </p:tav>
                                        <p:tav tm="100000">
                                          <p:val>
                                            <p:strVal val="#ppt_h"/>
                                          </p:val>
                                        </p:tav>
                                      </p:tavLst>
                                    </p:anim>
                                    <p:animEffect transition="in" filter="fade">
                                      <p:cBhvr>
                                        <p:cTn id="49" dur="10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1000" fill="hold"/>
                                        <p:tgtEl>
                                          <p:spTgt spid="6"/>
                                        </p:tgtEl>
                                        <p:attrNameLst>
                                          <p:attrName>ppt_w</p:attrName>
                                        </p:attrNameLst>
                                      </p:cBhvr>
                                      <p:tavLst>
                                        <p:tav tm="0">
                                          <p:val>
                                            <p:strVal val="#ppt_w+.3"/>
                                          </p:val>
                                        </p:tav>
                                        <p:tav tm="100000">
                                          <p:val>
                                            <p:strVal val="#ppt_w"/>
                                          </p:val>
                                        </p:tav>
                                      </p:tavLst>
                                    </p:anim>
                                    <p:anim calcmode="lin" valueType="num">
                                      <p:cBhvr>
                                        <p:cTn id="55" dur="1000" fill="hold"/>
                                        <p:tgtEl>
                                          <p:spTgt spid="6"/>
                                        </p:tgtEl>
                                        <p:attrNameLst>
                                          <p:attrName>ppt_h</p:attrName>
                                        </p:attrNameLst>
                                      </p:cBhvr>
                                      <p:tavLst>
                                        <p:tav tm="0">
                                          <p:val>
                                            <p:strVal val="#ppt_h"/>
                                          </p:val>
                                        </p:tav>
                                        <p:tav tm="100000">
                                          <p:val>
                                            <p:strVal val="#ppt_h"/>
                                          </p:val>
                                        </p:tav>
                                      </p:tavLst>
                                    </p:anim>
                                    <p:animEffect transition="in" filter="fade">
                                      <p:cBhvr>
                                        <p:cTn id="56" dur="10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nodeType="clickEffect">
                                  <p:stCondLst>
                                    <p:cond delay="0"/>
                                  </p:stCondLst>
                                  <p:childTnLst>
                                    <p:set>
                                      <p:cBhvr>
                                        <p:cTn id="60" dur="1" fill="hold">
                                          <p:stCondLst>
                                            <p:cond delay="0"/>
                                          </p:stCondLst>
                                        </p:cTn>
                                        <p:tgtEl>
                                          <p:spTgt spid="31746"/>
                                        </p:tgtEl>
                                        <p:attrNameLst>
                                          <p:attrName>style.visibility</p:attrName>
                                        </p:attrNameLst>
                                      </p:cBhvr>
                                      <p:to>
                                        <p:strVal val="visible"/>
                                      </p:to>
                                    </p:set>
                                    <p:anim calcmode="lin" valueType="num">
                                      <p:cBhvr>
                                        <p:cTn id="61" dur="500" fill="hold"/>
                                        <p:tgtEl>
                                          <p:spTgt spid="31746"/>
                                        </p:tgtEl>
                                        <p:attrNameLst>
                                          <p:attrName>ppt_w</p:attrName>
                                        </p:attrNameLst>
                                      </p:cBhvr>
                                      <p:tavLst>
                                        <p:tav tm="0">
                                          <p:val>
                                            <p:fltVal val="0"/>
                                          </p:val>
                                        </p:tav>
                                        <p:tav tm="100000">
                                          <p:val>
                                            <p:strVal val="#ppt_w"/>
                                          </p:val>
                                        </p:tav>
                                      </p:tavLst>
                                    </p:anim>
                                    <p:anim calcmode="lin" valueType="num">
                                      <p:cBhvr>
                                        <p:cTn id="62" dur="500" fill="hold"/>
                                        <p:tgtEl>
                                          <p:spTgt spid="317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13792"/>
            <a:ext cx="8229600" cy="1143000"/>
          </a:xfrm>
        </p:spPr>
        <p:txBody>
          <a:bodyPr/>
          <a:lstStyle/>
          <a:p>
            <a:r>
              <a:rPr lang="es-MX" b="1" dirty="0" smtClean="0">
                <a:effectLst>
                  <a:outerShdw blurRad="38100" dist="38100" dir="2700000" algn="tl">
                    <a:srgbClr val="000000">
                      <a:alpha val="43137"/>
                    </a:srgbClr>
                  </a:outerShdw>
                </a:effectLst>
                <a:latin typeface="Century Gothic" pitchFamily="34" charset="0"/>
              </a:rPr>
              <a:t>WMV</a:t>
            </a:r>
            <a:endParaRPr lang="es-MX" b="1" dirty="0">
              <a:effectLst>
                <a:outerShdw blurRad="38100" dist="38100" dir="2700000" algn="tl">
                  <a:srgbClr val="000000">
                    <a:alpha val="43137"/>
                  </a:srgbClr>
                </a:outerShdw>
              </a:effectLst>
              <a:latin typeface="Century Gothic" pitchFamily="34" charset="0"/>
            </a:endParaRPr>
          </a:p>
        </p:txBody>
      </p:sp>
      <p:sp>
        <p:nvSpPr>
          <p:cNvPr id="3" name="2 Marcador de contenido"/>
          <p:cNvSpPr>
            <a:spLocks noGrp="1"/>
          </p:cNvSpPr>
          <p:nvPr>
            <p:ph idx="1"/>
          </p:nvPr>
        </p:nvSpPr>
        <p:spPr>
          <a:xfrm>
            <a:off x="457200" y="1927373"/>
            <a:ext cx="8229600" cy="4525963"/>
          </a:xfrm>
        </p:spPr>
        <p:txBody>
          <a:bodyPr numCol="2"/>
          <a:lstStyle/>
          <a:p>
            <a:pPr algn="just"/>
            <a:r>
              <a:rPr lang="es-MX" sz="2400" dirty="0" smtClean="0">
                <a:latin typeface="Century Gothic" pitchFamily="34" charset="0"/>
              </a:rPr>
              <a:t>Windows Media Video (WMV) es un nombre genérico que se da al conjunto </a:t>
            </a:r>
            <a:r>
              <a:rPr lang="es-MX" sz="2400" dirty="0" smtClean="0">
                <a:latin typeface="Century Gothic" pitchFamily="34" charset="0"/>
              </a:rPr>
              <a:t>de algoritmos</a:t>
            </a:r>
            <a:r>
              <a:rPr lang="es-MX" sz="2400" dirty="0" smtClean="0">
                <a:latin typeface="Century Gothic" pitchFamily="34" charset="0"/>
              </a:rPr>
              <a:t> de compresión ubicados en el set propietario de tecnologías de vídeo desarrolladas por Microsoft, que forma </a:t>
            </a:r>
            <a:r>
              <a:rPr lang="es-MX" sz="2400" dirty="0" smtClean="0">
                <a:latin typeface="Century Gothic" pitchFamily="34" charset="0"/>
              </a:rPr>
              <a:t>parte del</a:t>
            </a:r>
            <a:r>
              <a:rPr lang="es-MX" sz="2400" dirty="0" smtClean="0">
                <a:latin typeface="Century Gothic" pitchFamily="34" charset="0"/>
              </a:rPr>
              <a:t> </a:t>
            </a:r>
            <a:r>
              <a:rPr lang="es-MX" sz="2400" dirty="0" err="1" smtClean="0">
                <a:latin typeface="Century Gothic" pitchFamily="34" charset="0"/>
              </a:rPr>
              <a:t>framework</a:t>
            </a:r>
            <a:r>
              <a:rPr lang="es-MX" sz="2400" dirty="0" smtClean="0">
                <a:latin typeface="Century Gothic" pitchFamily="34" charset="0"/>
              </a:rPr>
              <a:t> Windows </a:t>
            </a:r>
            <a:r>
              <a:rPr lang="es-MX" sz="2400" dirty="0" smtClean="0">
                <a:latin typeface="Century Gothic" pitchFamily="34" charset="0"/>
              </a:rPr>
              <a:t>Media.</a:t>
            </a:r>
            <a:endParaRPr lang="es-MX" sz="2400" dirty="0">
              <a:latin typeface="Century Gothic" pitchFamily="34" charset="0"/>
            </a:endParaRPr>
          </a:p>
        </p:txBody>
      </p:sp>
      <p:pic>
        <p:nvPicPr>
          <p:cNvPr id="1026" name="Picture 2" descr="http://www.veryicon.com/icon/png/System/Rhor%20v2%20Part%202/WMV%20File.png"/>
          <p:cNvPicPr>
            <a:picLocks noChangeAspect="1" noChangeArrowheads="1"/>
          </p:cNvPicPr>
          <p:nvPr/>
        </p:nvPicPr>
        <p:blipFill>
          <a:blip r:embed="rId2" cstate="print"/>
          <a:srcRect/>
          <a:stretch>
            <a:fillRect/>
          </a:stretch>
        </p:blipFill>
        <p:spPr bwMode="auto">
          <a:xfrm>
            <a:off x="5076056" y="2924944"/>
            <a:ext cx="2880320"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2.bp.blogspot.com/-STTa47zBLFE/T0TQ8Edn8QI/AAAAAAAAAlE/lFcLV_1v9Tk/s1600/descargar-vlc-media-player.jpg"/>
          <p:cNvPicPr>
            <a:picLocks noChangeAspect="1" noChangeArrowheads="1"/>
          </p:cNvPicPr>
          <p:nvPr/>
        </p:nvPicPr>
        <p:blipFill>
          <a:blip r:embed="rId2" cstate="print"/>
          <a:srcRect b="13707"/>
          <a:stretch>
            <a:fillRect/>
          </a:stretch>
        </p:blipFill>
        <p:spPr bwMode="auto">
          <a:xfrm>
            <a:off x="6588224" y="1988840"/>
            <a:ext cx="1540533"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Marcador de contenido"/>
          <p:cNvSpPr>
            <a:spLocks noGrp="1"/>
          </p:cNvSpPr>
          <p:nvPr>
            <p:ph idx="1"/>
          </p:nvPr>
        </p:nvSpPr>
        <p:spPr>
          <a:xfrm>
            <a:off x="457200" y="1927373"/>
            <a:ext cx="8229600" cy="4525963"/>
          </a:xfrm>
        </p:spPr>
        <p:txBody>
          <a:bodyPr/>
          <a:lstStyle/>
          <a:p>
            <a:r>
              <a:rPr lang="es-MX" dirty="0" smtClean="0">
                <a:latin typeface="Century Gothic" pitchFamily="34" charset="0"/>
              </a:rPr>
              <a:t>VLC Media Player</a:t>
            </a:r>
          </a:p>
          <a:p>
            <a:r>
              <a:rPr lang="es-MX" dirty="0" smtClean="0">
                <a:latin typeface="Century Gothic" pitchFamily="34" charset="0"/>
              </a:rPr>
              <a:t>Real Player</a:t>
            </a:r>
          </a:p>
          <a:p>
            <a:r>
              <a:rPr lang="es-MX" dirty="0" smtClean="0">
                <a:latin typeface="Century Gothic" pitchFamily="34" charset="0"/>
              </a:rPr>
              <a:t>BS Player</a:t>
            </a:r>
          </a:p>
          <a:p>
            <a:r>
              <a:rPr lang="es-MX" dirty="0" smtClean="0">
                <a:latin typeface="Century Gothic" pitchFamily="34" charset="0"/>
              </a:rPr>
              <a:t>Reproductor de Windows Media</a:t>
            </a:r>
          </a:p>
          <a:p>
            <a:r>
              <a:rPr lang="es-MX" dirty="0" smtClean="0">
                <a:latin typeface="Century Gothic" pitchFamily="34" charset="0"/>
              </a:rPr>
              <a:t>UM Player</a:t>
            </a:r>
          </a:p>
          <a:p>
            <a:endParaRPr lang="es-MX" dirty="0"/>
          </a:p>
        </p:txBody>
      </p:sp>
      <p:sp>
        <p:nvSpPr>
          <p:cNvPr id="4" name="Rectangle 2"/>
          <p:cNvSpPr>
            <a:spLocks noGrp="1" noChangeArrowheads="1"/>
          </p:cNvSpPr>
          <p:nvPr>
            <p:ph type="title"/>
          </p:nvPr>
        </p:nvSpPr>
        <p:spPr>
          <a:xfrm>
            <a:off x="684213" y="333375"/>
            <a:ext cx="7991475" cy="1295400"/>
          </a:xfrm>
        </p:spPr>
        <p:txBody>
          <a:bodyPr/>
          <a:lstStyle/>
          <a:p>
            <a:pPr algn="r"/>
            <a:r>
              <a:rPr lang="es-MX" sz="2400" dirty="0" smtClean="0">
                <a:solidFill>
                  <a:schemeClr val="tx1"/>
                </a:solidFill>
                <a:latin typeface="Century Gothic" pitchFamily="34" charset="0"/>
              </a:rPr>
              <a:t>Este formato se puede reproducir desde los siguientes reproductores:</a:t>
            </a:r>
            <a:endParaRPr lang="es-MX" sz="2400" dirty="0">
              <a:solidFill>
                <a:schemeClr val="tx1"/>
              </a:solidFill>
              <a:latin typeface="Century Gothic" pitchFamily="34" charset="0"/>
            </a:endParaRPr>
          </a:p>
        </p:txBody>
      </p:sp>
      <p:pic>
        <p:nvPicPr>
          <p:cNvPr id="5" name="Picture 2" descr="UMPlayer"/>
          <p:cNvPicPr>
            <a:picLocks noChangeAspect="1" noChangeArrowheads="1"/>
          </p:cNvPicPr>
          <p:nvPr/>
        </p:nvPicPr>
        <p:blipFill>
          <a:blip r:embed="rId3" cstate="print"/>
          <a:srcRect/>
          <a:stretch>
            <a:fillRect/>
          </a:stretch>
        </p:blipFill>
        <p:spPr bwMode="auto">
          <a:xfrm>
            <a:off x="6300192" y="4669532"/>
            <a:ext cx="1368152" cy="1368152"/>
          </a:xfrm>
          <a:prstGeom prst="rect">
            <a:avLst/>
          </a:prstGeom>
          <a:noFill/>
        </p:spPr>
      </p:pic>
      <p:pic>
        <p:nvPicPr>
          <p:cNvPr id="30722" name="Picture 2" descr="http://techtastico.com/files/2010/11/windows-media-player-11.png"/>
          <p:cNvPicPr>
            <a:picLocks noChangeAspect="1" noChangeArrowheads="1"/>
          </p:cNvPicPr>
          <p:nvPr/>
        </p:nvPicPr>
        <p:blipFill>
          <a:blip r:embed="rId4" cstate="print"/>
          <a:srcRect/>
          <a:stretch>
            <a:fillRect/>
          </a:stretch>
        </p:blipFill>
        <p:spPr bwMode="auto">
          <a:xfrm>
            <a:off x="2843808" y="3933056"/>
            <a:ext cx="2438400" cy="24384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30722"/>
                                        </p:tgtEl>
                                        <p:attrNameLst>
                                          <p:attrName>style.visibility</p:attrName>
                                        </p:attrNameLst>
                                      </p:cBhvr>
                                      <p:to>
                                        <p:strVal val="visible"/>
                                      </p:to>
                                    </p:set>
                                    <p:anim calcmode="lin" valueType="num">
                                      <p:cBhvr>
                                        <p:cTn id="47" dur="1000" fill="hold"/>
                                        <p:tgtEl>
                                          <p:spTgt spid="30722"/>
                                        </p:tgtEl>
                                        <p:attrNameLst>
                                          <p:attrName>ppt_w</p:attrName>
                                        </p:attrNameLst>
                                      </p:cBhvr>
                                      <p:tavLst>
                                        <p:tav tm="0">
                                          <p:val>
                                            <p:strVal val="#ppt_w+.3"/>
                                          </p:val>
                                        </p:tav>
                                        <p:tav tm="100000">
                                          <p:val>
                                            <p:strVal val="#ppt_w"/>
                                          </p:val>
                                        </p:tav>
                                      </p:tavLst>
                                    </p:anim>
                                    <p:anim calcmode="lin" valueType="num">
                                      <p:cBhvr>
                                        <p:cTn id="48" dur="1000" fill="hold"/>
                                        <p:tgtEl>
                                          <p:spTgt spid="30722"/>
                                        </p:tgtEl>
                                        <p:attrNameLst>
                                          <p:attrName>ppt_h</p:attrName>
                                        </p:attrNameLst>
                                      </p:cBhvr>
                                      <p:tavLst>
                                        <p:tav tm="0">
                                          <p:val>
                                            <p:strVal val="#ppt_h"/>
                                          </p:val>
                                        </p:tav>
                                        <p:tav tm="100000">
                                          <p:val>
                                            <p:strVal val="#ppt_h"/>
                                          </p:val>
                                        </p:tav>
                                      </p:tavLst>
                                    </p:anim>
                                    <p:animEffect transition="in" filter="fade">
                                      <p:cBhvr>
                                        <p:cTn id="49" dur="1000"/>
                                        <p:tgtEl>
                                          <p:spTgt spid="30722"/>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1000" fill="hold"/>
                                        <p:tgtEl>
                                          <p:spTgt spid="5"/>
                                        </p:tgtEl>
                                        <p:attrNameLst>
                                          <p:attrName>ppt_w</p:attrName>
                                        </p:attrNameLst>
                                      </p:cBhvr>
                                      <p:tavLst>
                                        <p:tav tm="0">
                                          <p:val>
                                            <p:strVal val="#ppt_w+.3"/>
                                          </p:val>
                                        </p:tav>
                                        <p:tav tm="100000">
                                          <p:val>
                                            <p:strVal val="#ppt_w"/>
                                          </p:val>
                                        </p:tav>
                                      </p:tavLst>
                                    </p:anim>
                                    <p:anim calcmode="lin" valueType="num">
                                      <p:cBhvr>
                                        <p:cTn id="55" dur="1000" fill="hold"/>
                                        <p:tgtEl>
                                          <p:spTgt spid="5"/>
                                        </p:tgtEl>
                                        <p:attrNameLst>
                                          <p:attrName>ppt_h</p:attrName>
                                        </p:attrNameLst>
                                      </p:cBhvr>
                                      <p:tavLst>
                                        <p:tav tm="0">
                                          <p:val>
                                            <p:strVal val="#ppt_h"/>
                                          </p:val>
                                        </p:tav>
                                        <p:tav tm="100000">
                                          <p:val>
                                            <p:strVal val="#ppt_h"/>
                                          </p:val>
                                        </p:tav>
                                      </p:tavLst>
                                    </p:anim>
                                    <p:animEffect transition="in" filter="fade">
                                      <p:cBhvr>
                                        <p:cTn id="56" dur="10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fltVal val="0"/>
                                          </p:val>
                                        </p:tav>
                                        <p:tav tm="100000">
                                          <p:val>
                                            <p:strVal val="#ppt_w"/>
                                          </p:val>
                                        </p:tav>
                                      </p:tavLst>
                                    </p:anim>
                                    <p:anim calcmode="lin" valueType="num">
                                      <p:cBhvr>
                                        <p:cTn id="62"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ourzworld.com/wp-content/uploads/2012/11/KMPLAYER.png"/>
          <p:cNvPicPr>
            <a:picLocks noChangeAspect="1" noChangeArrowheads="1"/>
          </p:cNvPicPr>
          <p:nvPr/>
        </p:nvPicPr>
        <p:blipFill>
          <a:blip r:embed="rId2" cstate="print"/>
          <a:srcRect/>
          <a:stretch>
            <a:fillRect/>
          </a:stretch>
        </p:blipFill>
        <p:spPr bwMode="auto">
          <a:xfrm>
            <a:off x="6228184" y="4653136"/>
            <a:ext cx="1512168"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3"/>
          <p:cNvSpPr txBox="1">
            <a:spLocks noChangeArrowheads="1"/>
          </p:cNvSpPr>
          <p:nvPr/>
        </p:nvSpPr>
        <p:spPr bwMode="auto">
          <a:xfrm>
            <a:off x="467544" y="1700808"/>
            <a:ext cx="8147248" cy="47580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kumimoji="0" lang="es-MX" sz="2800" b="0" i="0" u="none" strike="noStrike" kern="0" cap="none" spc="0" normalizeH="0" baseline="0" noProof="0" dirty="0" smtClean="0">
              <a:ln>
                <a:noFill/>
              </a:ln>
              <a:solidFill>
                <a:schemeClr val="tx1"/>
              </a:solidFill>
              <a:effectLst/>
              <a:uLnTx/>
              <a:uFillTx/>
              <a:latin typeface="Century Gothic"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MX" sz="2000" b="0" i="0" u="none" strike="noStrike" kern="0" cap="none" spc="0" normalizeH="0" baseline="0" noProof="0" dirty="0" smtClean="0">
                <a:ln>
                  <a:noFill/>
                </a:ln>
                <a:solidFill>
                  <a:schemeClr val="tx1"/>
                </a:solidFill>
                <a:effectLst/>
                <a:uLnTx/>
                <a:uFillTx/>
                <a:latin typeface="Century Gothic" pitchFamily="34" charset="0"/>
                <a:ea typeface="+mn-ea"/>
                <a:cs typeface="+mn-cs"/>
              </a:rPr>
              <a:t>VLC media player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MX" sz="2000" b="0" i="0" u="none" strike="noStrike" kern="0" cap="none" spc="0" normalizeH="0" baseline="0" noProof="0" dirty="0" err="1" smtClean="0">
                <a:ln>
                  <a:noFill/>
                </a:ln>
                <a:solidFill>
                  <a:schemeClr val="tx1"/>
                </a:solidFill>
                <a:effectLst/>
                <a:uLnTx/>
                <a:uFillTx/>
                <a:latin typeface="Century Gothic" pitchFamily="34" charset="0"/>
                <a:ea typeface="+mn-ea"/>
                <a:cs typeface="+mn-cs"/>
              </a:rPr>
              <a:t>Totem</a:t>
            </a:r>
            <a:endParaRPr kumimoji="0" lang="es-MX" sz="2000" b="0" i="0" u="none" strike="noStrike" kern="0" cap="none" spc="0" normalizeH="0" baseline="0" noProof="0" dirty="0" smtClean="0">
              <a:ln>
                <a:noFill/>
              </a:ln>
              <a:solidFill>
                <a:schemeClr val="tx1"/>
              </a:solidFill>
              <a:effectLst/>
              <a:uLnTx/>
              <a:uFillTx/>
              <a:latin typeface="Century Gothic"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MX" sz="2000" b="0" i="0" u="none" strike="noStrike" kern="0" cap="none" spc="0" normalizeH="0" baseline="0" noProof="0" dirty="0" smtClean="0">
                <a:ln>
                  <a:noFill/>
                </a:ln>
                <a:solidFill>
                  <a:schemeClr val="tx1"/>
                </a:solidFill>
                <a:effectLst/>
                <a:uLnTx/>
                <a:uFillTx/>
                <a:latin typeface="Century Gothic" pitchFamily="34" charset="0"/>
                <a:ea typeface="+mn-ea"/>
                <a:cs typeface="+mn-cs"/>
              </a:rPr>
              <a:t>Media Player </a:t>
            </a:r>
            <a:r>
              <a:rPr kumimoji="0" lang="es-MX" sz="2000" b="0" i="0" u="none" strike="noStrike" kern="0" cap="none" spc="0" normalizeH="0" baseline="0" noProof="0" dirty="0" err="1" smtClean="0">
                <a:ln>
                  <a:noFill/>
                </a:ln>
                <a:solidFill>
                  <a:schemeClr val="tx1"/>
                </a:solidFill>
                <a:effectLst/>
                <a:uLnTx/>
                <a:uFillTx/>
                <a:latin typeface="Century Gothic" pitchFamily="34" charset="0"/>
                <a:ea typeface="+mn-ea"/>
                <a:cs typeface="+mn-cs"/>
              </a:rPr>
              <a:t>Classic</a:t>
            </a:r>
            <a:endParaRPr kumimoji="0" lang="es-MX" sz="2000" b="0" i="0" u="none" strike="noStrike" kern="0" cap="none" spc="0" normalizeH="0" baseline="0" noProof="0" dirty="0" smtClean="0">
              <a:ln>
                <a:noFill/>
              </a:ln>
              <a:solidFill>
                <a:schemeClr val="tx1"/>
              </a:solidFill>
              <a:effectLst/>
              <a:uLnTx/>
              <a:uFillTx/>
              <a:latin typeface="Century Gothic"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MX" sz="2000" b="0" i="0" u="none" strike="noStrike" kern="0" cap="none" spc="0" normalizeH="0" baseline="0" noProof="0" dirty="0" err="1" smtClean="0">
                <a:ln>
                  <a:noFill/>
                </a:ln>
                <a:solidFill>
                  <a:schemeClr val="tx1"/>
                </a:solidFill>
                <a:effectLst/>
                <a:uLnTx/>
                <a:uFillTx/>
                <a:latin typeface="Century Gothic" pitchFamily="34" charset="0"/>
                <a:ea typeface="+mn-ea"/>
                <a:cs typeface="+mn-cs"/>
              </a:rPr>
              <a:t>The</a:t>
            </a:r>
            <a:r>
              <a:rPr kumimoji="0" lang="es-MX" sz="2000" b="0" i="0" u="none" strike="noStrike" kern="0" cap="none" spc="0" normalizeH="0" baseline="0" noProof="0" dirty="0" smtClean="0">
                <a:ln>
                  <a:noFill/>
                </a:ln>
                <a:solidFill>
                  <a:schemeClr val="tx1"/>
                </a:solidFill>
                <a:effectLst/>
                <a:uLnTx/>
                <a:uFillTx/>
                <a:latin typeface="Century Gothic" pitchFamily="34" charset="0"/>
                <a:ea typeface="+mn-ea"/>
                <a:cs typeface="+mn-cs"/>
              </a:rPr>
              <a:t> </a:t>
            </a:r>
            <a:r>
              <a:rPr kumimoji="0" lang="es-MX" sz="2000" b="0" i="0" u="none" strike="noStrike" kern="0" cap="none" spc="0" normalizeH="0" baseline="0" noProof="0" dirty="0" err="1" smtClean="0">
                <a:ln>
                  <a:noFill/>
                </a:ln>
                <a:solidFill>
                  <a:schemeClr val="tx1"/>
                </a:solidFill>
                <a:effectLst/>
                <a:uLnTx/>
                <a:uFillTx/>
                <a:latin typeface="Century Gothic" pitchFamily="34" charset="0"/>
                <a:ea typeface="+mn-ea"/>
                <a:cs typeface="+mn-cs"/>
              </a:rPr>
              <a:t>KMPlayer</a:t>
            </a:r>
            <a:endParaRPr kumimoji="0" lang="es-MX" sz="2000" b="0" i="0" u="none" strike="noStrike" kern="0" cap="none" spc="0" normalizeH="0" baseline="0" noProof="0" dirty="0" smtClean="0">
              <a:ln>
                <a:noFill/>
              </a:ln>
              <a:solidFill>
                <a:schemeClr val="tx1"/>
              </a:solidFill>
              <a:effectLst/>
              <a:uLnTx/>
              <a:uFillTx/>
              <a:latin typeface="Century Gothic"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MX" sz="2000" b="0" i="0" u="none" strike="noStrike" kern="0" cap="none" spc="0" normalizeH="0" baseline="0" noProof="0" dirty="0" smtClean="0">
                <a:ln>
                  <a:noFill/>
                </a:ln>
                <a:solidFill>
                  <a:schemeClr val="tx1"/>
                </a:solidFill>
                <a:effectLst/>
                <a:uLnTx/>
                <a:uFillTx/>
                <a:latin typeface="Century Gothic" pitchFamily="34" charset="0"/>
                <a:ea typeface="+mn-ea"/>
                <a:cs typeface="+mn-cs"/>
              </a:rPr>
              <a:t>QuickTime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MX" sz="2000" b="0" i="0" u="none" strike="noStrike" kern="0" cap="none" spc="0" normalizeH="0" baseline="0" noProof="0" dirty="0" err="1" smtClean="0">
                <a:ln>
                  <a:noFill/>
                </a:ln>
                <a:solidFill>
                  <a:schemeClr val="tx1"/>
                </a:solidFill>
                <a:effectLst/>
                <a:uLnTx/>
                <a:uFillTx/>
                <a:latin typeface="Century Gothic" pitchFamily="34" charset="0"/>
                <a:ea typeface="+mn-ea"/>
                <a:cs typeface="+mn-cs"/>
              </a:rPr>
              <a:t>RealPlayer</a:t>
            </a:r>
            <a:endParaRPr kumimoji="0" lang="es-MX" sz="2000" b="0" i="0" u="none" strike="noStrike" kern="0" cap="none" spc="0" normalizeH="0" baseline="0" noProof="0" dirty="0" smtClean="0">
              <a:ln>
                <a:noFill/>
              </a:ln>
              <a:solidFill>
                <a:schemeClr val="tx1"/>
              </a:solidFill>
              <a:effectLst/>
              <a:uLnTx/>
              <a:uFillTx/>
              <a:latin typeface="Century Gothic"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MX" sz="2000" b="0" i="0" u="none" strike="noStrike" kern="0" cap="none" spc="0" normalizeH="0" baseline="0" noProof="0" dirty="0" smtClean="0">
                <a:ln>
                  <a:noFill/>
                </a:ln>
                <a:solidFill>
                  <a:schemeClr val="tx1"/>
                </a:solidFill>
                <a:effectLst/>
                <a:uLnTx/>
                <a:uFillTx/>
                <a:latin typeface="Century Gothic" pitchFamily="34" charset="0"/>
                <a:ea typeface="+mn-ea"/>
                <a:cs typeface="+mn-cs"/>
              </a:rPr>
              <a:t>Jet Audio</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MX" sz="2000" b="0" i="0" u="none" strike="noStrike" kern="0" cap="none" spc="0" normalizeH="0" baseline="0" noProof="0" dirty="0" smtClean="0">
                <a:ln>
                  <a:noFill/>
                </a:ln>
                <a:solidFill>
                  <a:schemeClr val="tx1"/>
                </a:solidFill>
                <a:effectLst/>
                <a:uLnTx/>
                <a:uFillTx/>
                <a:latin typeface="Century Gothic" pitchFamily="34" charset="0"/>
                <a:ea typeface="+mn-ea"/>
                <a:cs typeface="+mn-cs"/>
              </a:rPr>
              <a:t>GOM Player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MX" sz="2000" b="0" i="0" u="none" strike="noStrike" kern="0" cap="none" spc="0" normalizeH="0" baseline="0" noProof="0" dirty="0" smtClean="0">
                <a:ln>
                  <a:noFill/>
                </a:ln>
                <a:solidFill>
                  <a:schemeClr val="tx1"/>
                </a:solidFill>
                <a:effectLst/>
                <a:uLnTx/>
                <a:uFillTx/>
                <a:latin typeface="Century Gothic" pitchFamily="34" charset="0"/>
                <a:ea typeface="+mn-ea"/>
                <a:cs typeface="+mn-cs"/>
              </a:rPr>
              <a:t>Windows Media Player (A partir</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MX" sz="2000" b="0" i="0" u="none" strike="noStrike" kern="0" cap="none" spc="0" normalizeH="0" baseline="0" noProof="0" dirty="0" smtClean="0">
                <a:ln>
                  <a:noFill/>
                </a:ln>
                <a:solidFill>
                  <a:schemeClr val="tx1"/>
                </a:solidFill>
                <a:effectLst/>
                <a:uLnTx/>
                <a:uFillTx/>
                <a:latin typeface="Century Gothic" pitchFamily="34" charset="0"/>
                <a:ea typeface="+mn-ea"/>
                <a:cs typeface="+mn-cs"/>
              </a:rPr>
              <a:t> de la versión 12, incluida en Windows 7)</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s-MX" sz="2000" b="0" i="0" u="none" strike="noStrike" kern="0" cap="none" spc="0" normalizeH="0" baseline="0" noProof="0" dirty="0">
              <a:ln>
                <a:noFill/>
              </a:ln>
              <a:solidFill>
                <a:schemeClr val="tx1"/>
              </a:solidFill>
              <a:effectLst/>
              <a:uLnTx/>
              <a:uFillTx/>
              <a:latin typeface="+mn-lt"/>
              <a:ea typeface="+mn-ea"/>
              <a:cs typeface="+mn-cs"/>
            </a:endParaRPr>
          </a:p>
        </p:txBody>
      </p:sp>
      <p:pic>
        <p:nvPicPr>
          <p:cNvPr id="6" name="Picture 2" descr="http://2.bp.blogspot.com/-STTa47zBLFE/T0TQ8Edn8QI/AAAAAAAAAlE/lFcLV_1v9Tk/s1600/descargar-vlc-media-player.jpg"/>
          <p:cNvPicPr>
            <a:picLocks noChangeAspect="1" noChangeArrowheads="1"/>
          </p:cNvPicPr>
          <p:nvPr/>
        </p:nvPicPr>
        <p:blipFill>
          <a:blip r:embed="rId3" cstate="print"/>
          <a:srcRect b="14777"/>
          <a:stretch>
            <a:fillRect/>
          </a:stretch>
        </p:blipFill>
        <p:spPr bwMode="auto">
          <a:xfrm>
            <a:off x="4644008" y="2060848"/>
            <a:ext cx="1272091" cy="1761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6" descr="http://www.puntogeek.com/wp-content/uploads/2006/12/gomplayer-logo.gif"/>
          <p:cNvPicPr>
            <a:picLocks noChangeAspect="1" noChangeArrowheads="1"/>
          </p:cNvPicPr>
          <p:nvPr/>
        </p:nvPicPr>
        <p:blipFill>
          <a:blip r:embed="rId4" cstate="print"/>
          <a:srcRect/>
          <a:stretch>
            <a:fillRect/>
          </a:stretch>
        </p:blipFill>
        <p:spPr bwMode="auto">
          <a:xfrm>
            <a:off x="2987824" y="3933056"/>
            <a:ext cx="1296144" cy="1103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4" descr="http://www.zdnet.com/i/story/60/80/009205/quicktime_logo.gif"/>
          <p:cNvPicPr>
            <a:picLocks noChangeAspect="1" noChangeArrowheads="1"/>
          </p:cNvPicPr>
          <p:nvPr/>
        </p:nvPicPr>
        <p:blipFill>
          <a:blip r:embed="rId5" cstate="print"/>
          <a:srcRect/>
          <a:stretch>
            <a:fillRect/>
          </a:stretch>
        </p:blipFill>
        <p:spPr bwMode="auto">
          <a:xfrm>
            <a:off x="6948264" y="2060848"/>
            <a:ext cx="1781096" cy="1728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2"/>
          <p:cNvSpPr>
            <a:spLocks noGrp="1" noChangeArrowheads="1"/>
          </p:cNvSpPr>
          <p:nvPr>
            <p:ph type="title"/>
          </p:nvPr>
        </p:nvSpPr>
        <p:spPr>
          <a:xfrm>
            <a:off x="684213" y="333375"/>
            <a:ext cx="7991475" cy="1295400"/>
          </a:xfrm>
        </p:spPr>
        <p:txBody>
          <a:bodyPr/>
          <a:lstStyle/>
          <a:p>
            <a:pPr algn="r"/>
            <a:r>
              <a:rPr lang="es-MX" sz="2400" dirty="0" smtClean="0">
                <a:solidFill>
                  <a:schemeClr val="tx1"/>
                </a:solidFill>
                <a:latin typeface="Century Gothic" pitchFamily="34" charset="0"/>
              </a:rPr>
              <a:t>Este formato se puede reproducir desde los siguientes reproductores:</a:t>
            </a:r>
            <a:endParaRPr lang="es-MX" sz="2400" dirty="0">
              <a:solidFill>
                <a:schemeClr val="tx1"/>
              </a:solidFill>
              <a:latin typeface="Century Gothic"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10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1000"/>
                                        <p:tgtEl>
                                          <p:spTgt spid="5">
                                            <p:txEl>
                                              <p:pRg st="9" end="9"/>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Effect transition="in" filter="fade">
                                      <p:cBhvr>
                                        <p:cTn id="55" dur="1000"/>
                                        <p:tgtEl>
                                          <p:spTgt spid="5">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iterate type="lt">
                                    <p:tmPct val="5000"/>
                                  </p:iterate>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iterate type="lt">
                                    <p:tmPct val="5000"/>
                                  </p:iterate>
                                  <p:childTnLst>
                                    <p:set>
                                      <p:cBhvr>
                                        <p:cTn id="67" dur="1" fill="hold">
                                          <p:stCondLst>
                                            <p:cond delay="0"/>
                                          </p:stCondLst>
                                        </p:cTn>
                                        <p:tgtEl>
                                          <p:spTgt spid="6"/>
                                        </p:tgtEl>
                                        <p:attrNameLst>
                                          <p:attrName>style.visibility</p:attrName>
                                        </p:attrNameLst>
                                      </p:cBhvr>
                                      <p:to>
                                        <p:strVal val="visible"/>
                                      </p:to>
                                    </p:set>
                                    <p:anim calcmode="lin" valueType="num">
                                      <p:cBhvr>
                                        <p:cTn id="68" dur="1000" fill="hold"/>
                                        <p:tgtEl>
                                          <p:spTgt spid="6"/>
                                        </p:tgtEl>
                                        <p:attrNameLst>
                                          <p:attrName>ppt_w</p:attrName>
                                        </p:attrNameLst>
                                      </p:cBhvr>
                                      <p:tavLst>
                                        <p:tav tm="0">
                                          <p:val>
                                            <p:fltVal val="0"/>
                                          </p:val>
                                        </p:tav>
                                        <p:tav tm="100000">
                                          <p:val>
                                            <p:strVal val="#ppt_w"/>
                                          </p:val>
                                        </p:tav>
                                      </p:tavLst>
                                    </p:anim>
                                    <p:anim calcmode="lin" valueType="num">
                                      <p:cBhvr>
                                        <p:cTn id="69" dur="1000" fill="hold"/>
                                        <p:tgtEl>
                                          <p:spTgt spid="6"/>
                                        </p:tgtEl>
                                        <p:attrNameLst>
                                          <p:attrName>ppt_h</p:attrName>
                                        </p:attrNameLst>
                                      </p:cBhvr>
                                      <p:tavLst>
                                        <p:tav tm="0">
                                          <p:val>
                                            <p:fltVal val="0"/>
                                          </p:val>
                                        </p:tav>
                                        <p:tav tm="100000">
                                          <p:val>
                                            <p:strVal val="#ppt_h"/>
                                          </p:val>
                                        </p:tav>
                                      </p:tavLst>
                                    </p:anim>
                                    <p:anim calcmode="lin" valueType="num">
                                      <p:cBhvr>
                                        <p:cTn id="70" dur="1000" fill="hold"/>
                                        <p:tgtEl>
                                          <p:spTgt spid="6"/>
                                        </p:tgtEl>
                                        <p:attrNameLst>
                                          <p:attrName>style.rotation</p:attrName>
                                        </p:attrNameLst>
                                      </p:cBhvr>
                                      <p:tavLst>
                                        <p:tav tm="0">
                                          <p:val>
                                            <p:fltVal val="90"/>
                                          </p:val>
                                        </p:tav>
                                        <p:tav tm="100000">
                                          <p:val>
                                            <p:fltVal val="0"/>
                                          </p:val>
                                        </p:tav>
                                      </p:tavLst>
                                    </p:anim>
                                    <p:animEffect transition="in" filter="fade">
                                      <p:cBhvr>
                                        <p:cTn id="71" dur="1000"/>
                                        <p:tgtEl>
                                          <p:spTgt spid="6"/>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iterate type="lt">
                                    <p:tmPct val="5000"/>
                                  </p:iterate>
                                  <p:childTnLst>
                                    <p:set>
                                      <p:cBhvr>
                                        <p:cTn id="75" dur="1" fill="hold">
                                          <p:stCondLst>
                                            <p:cond delay="0"/>
                                          </p:stCondLst>
                                        </p:cTn>
                                        <p:tgtEl>
                                          <p:spTgt spid="8"/>
                                        </p:tgtEl>
                                        <p:attrNameLst>
                                          <p:attrName>style.visibility</p:attrName>
                                        </p:attrNameLst>
                                      </p:cBhvr>
                                      <p:to>
                                        <p:strVal val="visible"/>
                                      </p:to>
                                    </p:set>
                                    <p:anim calcmode="lin" valueType="num">
                                      <p:cBhvr>
                                        <p:cTn id="76" dur="1000" fill="hold"/>
                                        <p:tgtEl>
                                          <p:spTgt spid="8"/>
                                        </p:tgtEl>
                                        <p:attrNameLst>
                                          <p:attrName>ppt_w</p:attrName>
                                        </p:attrNameLst>
                                      </p:cBhvr>
                                      <p:tavLst>
                                        <p:tav tm="0">
                                          <p:val>
                                            <p:fltVal val="0"/>
                                          </p:val>
                                        </p:tav>
                                        <p:tav tm="100000">
                                          <p:val>
                                            <p:strVal val="#ppt_w"/>
                                          </p:val>
                                        </p:tav>
                                      </p:tavLst>
                                    </p:anim>
                                    <p:anim calcmode="lin" valueType="num">
                                      <p:cBhvr>
                                        <p:cTn id="77" dur="1000" fill="hold"/>
                                        <p:tgtEl>
                                          <p:spTgt spid="8"/>
                                        </p:tgtEl>
                                        <p:attrNameLst>
                                          <p:attrName>ppt_h</p:attrName>
                                        </p:attrNameLst>
                                      </p:cBhvr>
                                      <p:tavLst>
                                        <p:tav tm="0">
                                          <p:val>
                                            <p:fltVal val="0"/>
                                          </p:val>
                                        </p:tav>
                                        <p:tav tm="100000">
                                          <p:val>
                                            <p:strVal val="#ppt_h"/>
                                          </p:val>
                                        </p:tav>
                                      </p:tavLst>
                                    </p:anim>
                                    <p:anim calcmode="lin" valueType="num">
                                      <p:cBhvr>
                                        <p:cTn id="78" dur="1000" fill="hold"/>
                                        <p:tgtEl>
                                          <p:spTgt spid="8"/>
                                        </p:tgtEl>
                                        <p:attrNameLst>
                                          <p:attrName>style.rotation</p:attrName>
                                        </p:attrNameLst>
                                      </p:cBhvr>
                                      <p:tavLst>
                                        <p:tav tm="0">
                                          <p:val>
                                            <p:fltVal val="90"/>
                                          </p:val>
                                        </p:tav>
                                        <p:tav tm="100000">
                                          <p:val>
                                            <p:fltVal val="0"/>
                                          </p:val>
                                        </p:tav>
                                      </p:tavLst>
                                    </p:anim>
                                    <p:animEffect transition="in" filter="fade">
                                      <p:cBhvr>
                                        <p:cTn id="79" dur="10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iterate type="lt">
                                    <p:tmPct val="5000"/>
                                  </p:iterate>
                                  <p:childTnLst>
                                    <p:set>
                                      <p:cBhvr>
                                        <p:cTn id="83" dur="1" fill="hold">
                                          <p:stCondLst>
                                            <p:cond delay="0"/>
                                          </p:stCondLst>
                                        </p:cTn>
                                        <p:tgtEl>
                                          <p:spTgt spid="4"/>
                                        </p:tgtEl>
                                        <p:attrNameLst>
                                          <p:attrName>style.visibility</p:attrName>
                                        </p:attrNameLst>
                                      </p:cBhvr>
                                      <p:to>
                                        <p:strVal val="visible"/>
                                      </p:to>
                                    </p:set>
                                    <p:anim calcmode="lin" valueType="num">
                                      <p:cBhvr>
                                        <p:cTn id="84" dur="1000" fill="hold"/>
                                        <p:tgtEl>
                                          <p:spTgt spid="4"/>
                                        </p:tgtEl>
                                        <p:attrNameLst>
                                          <p:attrName>ppt_w</p:attrName>
                                        </p:attrNameLst>
                                      </p:cBhvr>
                                      <p:tavLst>
                                        <p:tav tm="0">
                                          <p:val>
                                            <p:fltVal val="0"/>
                                          </p:val>
                                        </p:tav>
                                        <p:tav tm="100000">
                                          <p:val>
                                            <p:strVal val="#ppt_w"/>
                                          </p:val>
                                        </p:tav>
                                      </p:tavLst>
                                    </p:anim>
                                    <p:anim calcmode="lin" valueType="num">
                                      <p:cBhvr>
                                        <p:cTn id="85" dur="1000" fill="hold"/>
                                        <p:tgtEl>
                                          <p:spTgt spid="4"/>
                                        </p:tgtEl>
                                        <p:attrNameLst>
                                          <p:attrName>ppt_h</p:attrName>
                                        </p:attrNameLst>
                                      </p:cBhvr>
                                      <p:tavLst>
                                        <p:tav tm="0">
                                          <p:val>
                                            <p:fltVal val="0"/>
                                          </p:val>
                                        </p:tav>
                                        <p:tav tm="100000">
                                          <p:val>
                                            <p:strVal val="#ppt_h"/>
                                          </p:val>
                                        </p:tav>
                                      </p:tavLst>
                                    </p:anim>
                                    <p:anim calcmode="lin" valueType="num">
                                      <p:cBhvr>
                                        <p:cTn id="86" dur="1000" fill="hold"/>
                                        <p:tgtEl>
                                          <p:spTgt spid="4"/>
                                        </p:tgtEl>
                                        <p:attrNameLst>
                                          <p:attrName>style.rotation</p:attrName>
                                        </p:attrNameLst>
                                      </p:cBhvr>
                                      <p:tavLst>
                                        <p:tav tm="0">
                                          <p:val>
                                            <p:fltVal val="90"/>
                                          </p:val>
                                        </p:tav>
                                        <p:tav tm="100000">
                                          <p:val>
                                            <p:fltVal val="0"/>
                                          </p:val>
                                        </p:tav>
                                      </p:tavLst>
                                    </p:anim>
                                    <p:animEffect transition="in" filter="fade">
                                      <p:cBhvr>
                                        <p:cTn id="8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13792"/>
            <a:ext cx="8229600" cy="1143000"/>
          </a:xfrm>
        </p:spPr>
        <p:txBody>
          <a:bodyPr/>
          <a:lstStyle/>
          <a:p>
            <a:r>
              <a:rPr lang="es-MX" b="1" dirty="0" smtClean="0">
                <a:effectLst>
                  <a:outerShdw blurRad="38100" dist="38100" dir="2700000" algn="tl">
                    <a:srgbClr val="000000">
                      <a:alpha val="43137"/>
                    </a:srgbClr>
                  </a:outerShdw>
                </a:effectLst>
                <a:latin typeface="Century Gothic" pitchFamily="34" charset="0"/>
              </a:rPr>
              <a:t>AVI</a:t>
            </a:r>
            <a:endParaRPr lang="es-MX" b="1" dirty="0">
              <a:effectLst>
                <a:outerShdw blurRad="38100" dist="38100" dir="2700000" algn="tl">
                  <a:srgbClr val="000000">
                    <a:alpha val="43137"/>
                  </a:srgbClr>
                </a:outerShdw>
              </a:effectLst>
              <a:latin typeface="Century Gothic" pitchFamily="34" charset="0"/>
            </a:endParaRPr>
          </a:p>
        </p:txBody>
      </p:sp>
      <p:sp>
        <p:nvSpPr>
          <p:cNvPr id="3" name="2 Marcador de contenido"/>
          <p:cNvSpPr>
            <a:spLocks noGrp="1"/>
          </p:cNvSpPr>
          <p:nvPr>
            <p:ph idx="1"/>
          </p:nvPr>
        </p:nvSpPr>
        <p:spPr>
          <a:xfrm>
            <a:off x="457200" y="1927373"/>
            <a:ext cx="8229600" cy="4525963"/>
          </a:xfrm>
        </p:spPr>
        <p:txBody>
          <a:bodyPr numCol="2"/>
          <a:lstStyle/>
          <a:p>
            <a:pPr algn="just"/>
            <a:r>
              <a:rPr lang="es-MX" sz="2400" dirty="0" smtClean="0">
                <a:latin typeface="Century Gothic" pitchFamily="34" charset="0"/>
              </a:rPr>
              <a:t>AVI (siglas en inglés de </a:t>
            </a:r>
            <a:r>
              <a:rPr lang="es-MX" sz="2400" i="1" dirty="0" smtClean="0">
                <a:latin typeface="Century Gothic" pitchFamily="34" charset="0"/>
              </a:rPr>
              <a:t>Audio Video Interleave</a:t>
            </a:r>
            <a:r>
              <a:rPr lang="es-MX" sz="2400" dirty="0" smtClean="0">
                <a:latin typeface="Century Gothic" pitchFamily="34" charset="0"/>
              </a:rPr>
              <a:t>) es un formato contenedor de audio y video lanzado por Microsoft  en 1992. El contenedor, almacena uno o varios flujos de audio y/o video, cuya función es organizar estos flujos dentro de un archivo multimedia.</a:t>
            </a:r>
          </a:p>
          <a:p>
            <a:pPr algn="just">
              <a:buNone/>
            </a:pPr>
            <a:endParaRPr lang="es-MX" sz="2400" dirty="0">
              <a:latin typeface="Century Gothic" pitchFamily="34" charset="0"/>
            </a:endParaRPr>
          </a:p>
        </p:txBody>
      </p:sp>
      <p:pic>
        <p:nvPicPr>
          <p:cNvPr id="1026" name="Picture 2" descr="http://formatodvd.com/wp-content/flagallery/video-a-avi/avi.png"/>
          <p:cNvPicPr>
            <a:picLocks noChangeAspect="1" noChangeArrowheads="1"/>
          </p:cNvPicPr>
          <p:nvPr/>
        </p:nvPicPr>
        <p:blipFill>
          <a:blip r:embed="rId2" cstate="print"/>
          <a:srcRect/>
          <a:stretch>
            <a:fillRect/>
          </a:stretch>
        </p:blipFill>
        <p:spPr bwMode="auto">
          <a:xfrm>
            <a:off x="5220072" y="3140968"/>
            <a:ext cx="2736304" cy="2736304"/>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1000" fill="hold"/>
                                        <p:tgtEl>
                                          <p:spTgt spid="1026"/>
                                        </p:tgtEl>
                                        <p:attrNameLst>
                                          <p:attrName>ppt_w</p:attrName>
                                        </p:attrNameLst>
                                      </p:cBhvr>
                                      <p:tavLst>
                                        <p:tav tm="0">
                                          <p:val>
                                            <p:strVal val="#ppt_w+.3"/>
                                          </p:val>
                                        </p:tav>
                                        <p:tav tm="100000">
                                          <p:val>
                                            <p:strVal val="#ppt_w"/>
                                          </p:val>
                                        </p:tav>
                                      </p:tavLst>
                                    </p:anim>
                                    <p:anim calcmode="lin" valueType="num">
                                      <p:cBhvr>
                                        <p:cTn id="19" dur="1000" fill="hold"/>
                                        <p:tgtEl>
                                          <p:spTgt spid="1026"/>
                                        </p:tgtEl>
                                        <p:attrNameLst>
                                          <p:attrName>ppt_h</p:attrName>
                                        </p:attrNameLst>
                                      </p:cBhvr>
                                      <p:tavLst>
                                        <p:tav tm="0">
                                          <p:val>
                                            <p:strVal val="#ppt_h"/>
                                          </p:val>
                                        </p:tav>
                                        <p:tav tm="100000">
                                          <p:val>
                                            <p:strVal val="#ppt_h"/>
                                          </p:val>
                                        </p:tav>
                                      </p:tavLst>
                                    </p:anim>
                                    <p:animEffect transition="in" filter="fade">
                                      <p:cBhvr>
                                        <p:cTn id="20" dur="10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p:cTn id="25" dur="500" fill="hold"/>
                                        <p:tgtEl>
                                          <p:spTgt spid="1026"/>
                                        </p:tgtEl>
                                        <p:attrNameLst>
                                          <p:attrName>ppt_w</p:attrName>
                                        </p:attrNameLst>
                                      </p:cBhvr>
                                      <p:tavLst>
                                        <p:tav tm="0">
                                          <p:val>
                                            <p:fltVal val="0"/>
                                          </p:val>
                                        </p:tav>
                                        <p:tav tm="100000">
                                          <p:val>
                                            <p:strVal val="#ppt_w"/>
                                          </p:val>
                                        </p:tav>
                                      </p:tavLst>
                                    </p:anim>
                                    <p:anim calcmode="lin" valueType="num">
                                      <p:cBhvr>
                                        <p:cTn id="26" dur="5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99381"/>
            <a:ext cx="8229600" cy="4525963"/>
          </a:xfrm>
        </p:spPr>
        <p:txBody>
          <a:bodyPr/>
          <a:lstStyle/>
          <a:p>
            <a:r>
              <a:rPr lang="es-MX" sz="2800" dirty="0" smtClean="0">
                <a:latin typeface="Century Gothic" pitchFamily="34" charset="0"/>
              </a:rPr>
              <a:t>Windows Media Player</a:t>
            </a:r>
          </a:p>
          <a:p>
            <a:r>
              <a:rPr lang="es-MX" sz="2800" dirty="0" smtClean="0">
                <a:latin typeface="Century Gothic" pitchFamily="34" charset="0"/>
              </a:rPr>
              <a:t>VLC Media Player</a:t>
            </a:r>
          </a:p>
          <a:p>
            <a:r>
              <a:rPr lang="es-MX" sz="2800" dirty="0" err="1" smtClean="0">
                <a:latin typeface="Century Gothic" pitchFamily="34" charset="0"/>
              </a:rPr>
              <a:t>Splash</a:t>
            </a:r>
            <a:r>
              <a:rPr lang="es-MX" sz="2800" dirty="0" smtClean="0">
                <a:latin typeface="Century Gothic" pitchFamily="34" charset="0"/>
              </a:rPr>
              <a:t> Pro</a:t>
            </a:r>
            <a:endParaRPr lang="es-MX" sz="2800" dirty="0">
              <a:latin typeface="Century Gothic" pitchFamily="34" charset="0"/>
            </a:endParaRPr>
          </a:p>
        </p:txBody>
      </p:sp>
      <p:sp>
        <p:nvSpPr>
          <p:cNvPr id="4" name="Rectangle 2"/>
          <p:cNvSpPr>
            <a:spLocks noGrp="1" noChangeArrowheads="1"/>
          </p:cNvSpPr>
          <p:nvPr>
            <p:ph type="title"/>
          </p:nvPr>
        </p:nvSpPr>
        <p:spPr>
          <a:xfrm>
            <a:off x="684213" y="333375"/>
            <a:ext cx="7991475" cy="1295400"/>
          </a:xfrm>
        </p:spPr>
        <p:txBody>
          <a:bodyPr/>
          <a:lstStyle/>
          <a:p>
            <a:pPr algn="r"/>
            <a:r>
              <a:rPr lang="es-MX" sz="2400" dirty="0" smtClean="0">
                <a:solidFill>
                  <a:schemeClr val="tx1"/>
                </a:solidFill>
                <a:latin typeface="Century Gothic" pitchFamily="34" charset="0"/>
              </a:rPr>
              <a:t>Este formato se puede reproducir desde los siguientes reproductores:</a:t>
            </a:r>
            <a:endParaRPr lang="es-MX" sz="2400" dirty="0">
              <a:solidFill>
                <a:schemeClr val="tx1"/>
              </a:solidFill>
              <a:latin typeface="Century Gothic" pitchFamily="34" charset="0"/>
            </a:endParaRPr>
          </a:p>
        </p:txBody>
      </p:sp>
      <p:pic>
        <p:nvPicPr>
          <p:cNvPr id="5" name="Picture 2" descr="http://2.bp.blogspot.com/-STTa47zBLFE/T0TQ8Edn8QI/AAAAAAAAAlE/lFcLV_1v9Tk/s1600/descargar-vlc-media-player.jpg"/>
          <p:cNvPicPr>
            <a:picLocks noChangeAspect="1" noChangeArrowheads="1"/>
          </p:cNvPicPr>
          <p:nvPr/>
        </p:nvPicPr>
        <p:blipFill>
          <a:blip r:embed="rId2" cstate="print"/>
          <a:srcRect b="14777"/>
          <a:stretch>
            <a:fillRect/>
          </a:stretch>
        </p:blipFill>
        <p:spPr bwMode="auto">
          <a:xfrm>
            <a:off x="5436096" y="1988840"/>
            <a:ext cx="1272091" cy="1761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58" name="Picture 2" descr="http://4.bp.blogspot.com/-jVoqEJhcE_w/Ta3IjcxUjPI/AAAAAAAAEws/kK9aZ03zagc/s1600/wmp12_logo.png"/>
          <p:cNvPicPr>
            <a:picLocks noChangeAspect="1" noChangeArrowheads="1"/>
          </p:cNvPicPr>
          <p:nvPr/>
        </p:nvPicPr>
        <p:blipFill>
          <a:blip r:embed="rId3" cstate="print"/>
          <a:srcRect/>
          <a:stretch>
            <a:fillRect/>
          </a:stretch>
        </p:blipFill>
        <p:spPr bwMode="auto">
          <a:xfrm>
            <a:off x="6444208" y="4149080"/>
            <a:ext cx="1905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60" name="Picture 4" descr="http://mirillis.com/gfx/company/splash_pro_logo.png"/>
          <p:cNvPicPr>
            <a:picLocks noChangeAspect="1" noChangeArrowheads="1"/>
          </p:cNvPicPr>
          <p:nvPr/>
        </p:nvPicPr>
        <p:blipFill>
          <a:blip r:embed="rId4" cstate="print"/>
          <a:srcRect/>
          <a:stretch>
            <a:fillRect/>
          </a:stretch>
        </p:blipFill>
        <p:spPr bwMode="auto">
          <a:xfrm>
            <a:off x="683568" y="4581128"/>
            <a:ext cx="5092927"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nodeType="clickEffect">
                                  <p:stCondLst>
                                    <p:cond delay="0"/>
                                  </p:stCondLst>
                                  <p:childTnLst>
                                    <p:set>
                                      <p:cBhvr>
                                        <p:cTn id="38" dur="1" fill="hold">
                                          <p:stCondLst>
                                            <p:cond delay="0"/>
                                          </p:stCondLst>
                                        </p:cTn>
                                        <p:tgtEl>
                                          <p:spTgt spid="19460"/>
                                        </p:tgtEl>
                                        <p:attrNameLst>
                                          <p:attrName>style.visibility</p:attrName>
                                        </p:attrNameLst>
                                      </p:cBhvr>
                                      <p:to>
                                        <p:strVal val="visible"/>
                                      </p:to>
                                    </p:set>
                                    <p:anim calcmode="lin" valueType="num">
                                      <p:cBhvr>
                                        <p:cTn id="39" dur="1000" fill="hold"/>
                                        <p:tgtEl>
                                          <p:spTgt spid="19460"/>
                                        </p:tgtEl>
                                        <p:attrNameLst>
                                          <p:attrName>ppt_w</p:attrName>
                                        </p:attrNameLst>
                                      </p:cBhvr>
                                      <p:tavLst>
                                        <p:tav tm="0">
                                          <p:val>
                                            <p:strVal val="#ppt_w+.3"/>
                                          </p:val>
                                        </p:tav>
                                        <p:tav tm="100000">
                                          <p:val>
                                            <p:strVal val="#ppt_w"/>
                                          </p:val>
                                        </p:tav>
                                      </p:tavLst>
                                    </p:anim>
                                    <p:anim calcmode="lin" valueType="num">
                                      <p:cBhvr>
                                        <p:cTn id="40" dur="1000" fill="hold"/>
                                        <p:tgtEl>
                                          <p:spTgt spid="19460"/>
                                        </p:tgtEl>
                                        <p:attrNameLst>
                                          <p:attrName>ppt_h</p:attrName>
                                        </p:attrNameLst>
                                      </p:cBhvr>
                                      <p:tavLst>
                                        <p:tav tm="0">
                                          <p:val>
                                            <p:strVal val="#ppt_h"/>
                                          </p:val>
                                        </p:tav>
                                        <p:tav tm="100000">
                                          <p:val>
                                            <p:strVal val="#ppt_h"/>
                                          </p:val>
                                        </p:tav>
                                      </p:tavLst>
                                    </p:anim>
                                    <p:animEffect transition="in" filter="fade">
                                      <p:cBhvr>
                                        <p:cTn id="41" dur="1000"/>
                                        <p:tgtEl>
                                          <p:spTgt spid="19460"/>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nodeType="clickEffect">
                                  <p:stCondLst>
                                    <p:cond delay="0"/>
                                  </p:stCondLst>
                                  <p:childTnLst>
                                    <p:set>
                                      <p:cBhvr>
                                        <p:cTn id="45" dur="1" fill="hold">
                                          <p:stCondLst>
                                            <p:cond delay="0"/>
                                          </p:stCondLst>
                                        </p:cTn>
                                        <p:tgtEl>
                                          <p:spTgt spid="19458"/>
                                        </p:tgtEl>
                                        <p:attrNameLst>
                                          <p:attrName>style.visibility</p:attrName>
                                        </p:attrNameLst>
                                      </p:cBhvr>
                                      <p:to>
                                        <p:strVal val="visible"/>
                                      </p:to>
                                    </p:set>
                                    <p:anim calcmode="lin" valueType="num">
                                      <p:cBhvr>
                                        <p:cTn id="46" dur="1000" fill="hold"/>
                                        <p:tgtEl>
                                          <p:spTgt spid="19458"/>
                                        </p:tgtEl>
                                        <p:attrNameLst>
                                          <p:attrName>ppt_w</p:attrName>
                                        </p:attrNameLst>
                                      </p:cBhvr>
                                      <p:tavLst>
                                        <p:tav tm="0">
                                          <p:val>
                                            <p:strVal val="#ppt_w+.3"/>
                                          </p:val>
                                        </p:tav>
                                        <p:tav tm="100000">
                                          <p:val>
                                            <p:strVal val="#ppt_w"/>
                                          </p:val>
                                        </p:tav>
                                      </p:tavLst>
                                    </p:anim>
                                    <p:anim calcmode="lin" valueType="num">
                                      <p:cBhvr>
                                        <p:cTn id="47" dur="1000" fill="hold"/>
                                        <p:tgtEl>
                                          <p:spTgt spid="19458"/>
                                        </p:tgtEl>
                                        <p:attrNameLst>
                                          <p:attrName>ppt_h</p:attrName>
                                        </p:attrNameLst>
                                      </p:cBhvr>
                                      <p:tavLst>
                                        <p:tav tm="0">
                                          <p:val>
                                            <p:strVal val="#ppt_h"/>
                                          </p:val>
                                        </p:tav>
                                        <p:tav tm="100000">
                                          <p:val>
                                            <p:strVal val="#ppt_h"/>
                                          </p:val>
                                        </p:tav>
                                      </p:tavLst>
                                    </p:anim>
                                    <p:animEffect transition="in" filter="fade">
                                      <p:cBhvr>
                                        <p:cTn id="48" dur="1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effectLst>
                  <a:outerShdw blurRad="38100" dist="38100" dir="2700000" algn="tl">
                    <a:srgbClr val="000000">
                      <a:alpha val="43137"/>
                    </a:srgbClr>
                  </a:outerShdw>
                </a:effectLst>
                <a:latin typeface="Century Gothic" pitchFamily="34" charset="0"/>
              </a:rPr>
              <a:t>DIVX</a:t>
            </a:r>
            <a:endParaRPr lang="es-MX" b="1" dirty="0">
              <a:effectLst>
                <a:outerShdw blurRad="38100" dist="38100" dir="2700000" algn="tl">
                  <a:srgbClr val="000000">
                    <a:alpha val="43137"/>
                  </a:srgbClr>
                </a:outerShdw>
              </a:effectLst>
              <a:latin typeface="Century Gothic" pitchFamily="34" charset="0"/>
            </a:endParaRPr>
          </a:p>
        </p:txBody>
      </p:sp>
      <p:sp>
        <p:nvSpPr>
          <p:cNvPr id="3" name="2 Marcador de contenido"/>
          <p:cNvSpPr>
            <a:spLocks noGrp="1"/>
          </p:cNvSpPr>
          <p:nvPr>
            <p:ph idx="1"/>
          </p:nvPr>
        </p:nvSpPr>
        <p:spPr>
          <a:xfrm>
            <a:off x="251520" y="1999381"/>
            <a:ext cx="8445624" cy="4525963"/>
          </a:xfrm>
        </p:spPr>
        <p:txBody>
          <a:bodyPr numCol="2"/>
          <a:lstStyle/>
          <a:p>
            <a:pPr algn="just"/>
            <a:r>
              <a:rPr lang="es-MX" sz="2400" dirty="0" err="1" smtClean="0">
                <a:latin typeface="Century Gothic" pitchFamily="34" charset="0"/>
              </a:rPr>
              <a:t>DivX</a:t>
            </a:r>
            <a:r>
              <a:rPr lang="es-MX" sz="2400" dirty="0" smtClean="0">
                <a:latin typeface="Century Gothic" pitchFamily="34" charset="0"/>
              </a:rPr>
              <a:t> es un formato de vídeo que funciona sobre los sistemas operativos Windows, </a:t>
            </a:r>
            <a:r>
              <a:rPr lang="es-MX" sz="2400" dirty="0" err="1" smtClean="0">
                <a:latin typeface="Century Gothic" pitchFamily="34" charset="0"/>
              </a:rPr>
              <a:t>MacOS</a:t>
            </a:r>
            <a:r>
              <a:rPr lang="es-MX" sz="2400" dirty="0" smtClean="0">
                <a:latin typeface="Century Gothic" pitchFamily="34" charset="0"/>
              </a:rPr>
              <a:t> y GNU/Linux actuales y que, combinado con la compresión de audio MP3, consigue una alta calidad de imagen superior a la del VHS con un caudal inferior a 1 </a:t>
            </a:r>
            <a:r>
              <a:rPr lang="es-MX" sz="2400" dirty="0" err="1" smtClean="0">
                <a:latin typeface="Century Gothic" pitchFamily="34" charset="0"/>
              </a:rPr>
              <a:t>Mbit</a:t>
            </a:r>
            <a:r>
              <a:rPr lang="es-MX" sz="2400" dirty="0" smtClean="0">
                <a:latin typeface="Century Gothic" pitchFamily="34" charset="0"/>
              </a:rPr>
              <a:t>/s.</a:t>
            </a:r>
            <a:endParaRPr lang="es-MX" sz="2400" dirty="0">
              <a:latin typeface="Century Gothic" pitchFamily="34" charset="0"/>
            </a:endParaRPr>
          </a:p>
        </p:txBody>
      </p:sp>
      <p:pic>
        <p:nvPicPr>
          <p:cNvPr id="17410" name="Picture 2" descr="http://es.filewin.com/images/divx_1.jpg"/>
          <p:cNvPicPr>
            <a:picLocks noChangeAspect="1" noChangeArrowheads="1"/>
          </p:cNvPicPr>
          <p:nvPr/>
        </p:nvPicPr>
        <p:blipFill>
          <a:blip r:embed="rId2" cstate="print"/>
          <a:srcRect/>
          <a:stretch>
            <a:fillRect/>
          </a:stretch>
        </p:blipFill>
        <p:spPr bwMode="auto">
          <a:xfrm>
            <a:off x="4932040" y="3140968"/>
            <a:ext cx="3456384" cy="1530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17410"/>
                                        </p:tgtEl>
                                        <p:attrNameLst>
                                          <p:attrName>style.visibility</p:attrName>
                                        </p:attrNameLst>
                                      </p:cBhvr>
                                      <p:to>
                                        <p:strVal val="visible"/>
                                      </p:to>
                                    </p:set>
                                    <p:anim calcmode="lin" valueType="num">
                                      <p:cBhvr>
                                        <p:cTn id="18" dur="1000" fill="hold"/>
                                        <p:tgtEl>
                                          <p:spTgt spid="17410"/>
                                        </p:tgtEl>
                                        <p:attrNameLst>
                                          <p:attrName>ppt_w</p:attrName>
                                        </p:attrNameLst>
                                      </p:cBhvr>
                                      <p:tavLst>
                                        <p:tav tm="0">
                                          <p:val>
                                            <p:strVal val="#ppt_w+.3"/>
                                          </p:val>
                                        </p:tav>
                                        <p:tav tm="100000">
                                          <p:val>
                                            <p:strVal val="#ppt_w"/>
                                          </p:val>
                                        </p:tav>
                                      </p:tavLst>
                                    </p:anim>
                                    <p:anim calcmode="lin" valueType="num">
                                      <p:cBhvr>
                                        <p:cTn id="19" dur="1000" fill="hold"/>
                                        <p:tgtEl>
                                          <p:spTgt spid="17410"/>
                                        </p:tgtEl>
                                        <p:attrNameLst>
                                          <p:attrName>ppt_h</p:attrName>
                                        </p:attrNameLst>
                                      </p:cBhvr>
                                      <p:tavLst>
                                        <p:tav tm="0">
                                          <p:val>
                                            <p:strVal val="#ppt_h"/>
                                          </p:val>
                                        </p:tav>
                                        <p:tav tm="100000">
                                          <p:val>
                                            <p:strVal val="#ppt_h"/>
                                          </p:val>
                                        </p:tav>
                                      </p:tavLst>
                                    </p:anim>
                                    <p:animEffect transition="in" filter="fade">
                                      <p:cBhvr>
                                        <p:cTn id="20" dur="1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lamiradadelreplicante.files.wordpress.com/2012/03/icon.jpg"/>
          <p:cNvPicPr>
            <a:picLocks noChangeAspect="1" noChangeArrowheads="1"/>
          </p:cNvPicPr>
          <p:nvPr/>
        </p:nvPicPr>
        <p:blipFill>
          <a:blip r:embed="rId2" cstate="print"/>
          <a:srcRect/>
          <a:stretch>
            <a:fillRect/>
          </a:stretch>
        </p:blipFill>
        <p:spPr bwMode="auto">
          <a:xfrm>
            <a:off x="2555776" y="4509120"/>
            <a:ext cx="1656184"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Marcador de contenido"/>
          <p:cNvSpPr>
            <a:spLocks noGrp="1"/>
          </p:cNvSpPr>
          <p:nvPr>
            <p:ph idx="1"/>
          </p:nvPr>
        </p:nvSpPr>
        <p:spPr>
          <a:xfrm>
            <a:off x="457200" y="2071389"/>
            <a:ext cx="8229600" cy="4525963"/>
          </a:xfrm>
        </p:spPr>
        <p:txBody>
          <a:bodyPr/>
          <a:lstStyle/>
          <a:p>
            <a:r>
              <a:rPr lang="es-MX" dirty="0" err="1" smtClean="0">
                <a:latin typeface="Century Gothic" pitchFamily="34" charset="0"/>
              </a:rPr>
              <a:t>KMPlayer</a:t>
            </a:r>
            <a:endParaRPr lang="es-MX" dirty="0" smtClean="0">
              <a:latin typeface="Century Gothic" pitchFamily="34" charset="0"/>
            </a:endParaRPr>
          </a:p>
          <a:p>
            <a:r>
              <a:rPr lang="es-MX" dirty="0" smtClean="0">
                <a:latin typeface="Century Gothic" pitchFamily="34" charset="0"/>
              </a:rPr>
              <a:t>Media Player </a:t>
            </a:r>
            <a:r>
              <a:rPr lang="es-MX" dirty="0" err="1" smtClean="0">
                <a:latin typeface="Century Gothic" pitchFamily="34" charset="0"/>
              </a:rPr>
              <a:t>Classic</a:t>
            </a:r>
            <a:r>
              <a:rPr lang="es-MX" dirty="0" smtClean="0">
                <a:latin typeface="Century Gothic" pitchFamily="34" charset="0"/>
              </a:rPr>
              <a:t>-Home </a:t>
            </a:r>
            <a:r>
              <a:rPr lang="es-MX" dirty="0" err="1" smtClean="0">
                <a:latin typeface="Century Gothic" pitchFamily="34" charset="0"/>
              </a:rPr>
              <a:t>Cinema</a:t>
            </a:r>
            <a:r>
              <a:rPr lang="es-MX" dirty="0" smtClean="0">
                <a:latin typeface="Century Gothic" pitchFamily="34" charset="0"/>
              </a:rPr>
              <a:t> </a:t>
            </a:r>
          </a:p>
          <a:p>
            <a:r>
              <a:rPr lang="es-MX" dirty="0" err="1" smtClean="0">
                <a:latin typeface="Century Gothic" pitchFamily="34" charset="0"/>
              </a:rPr>
              <a:t>Bsplaye</a:t>
            </a:r>
            <a:endParaRPr lang="es-MX" dirty="0" smtClean="0">
              <a:latin typeface="Century Gothic" pitchFamily="34" charset="0"/>
            </a:endParaRPr>
          </a:p>
          <a:p>
            <a:r>
              <a:rPr lang="es-MX" dirty="0" err="1" smtClean="0">
                <a:latin typeface="Century Gothic" pitchFamily="34" charset="0"/>
              </a:rPr>
              <a:t>Crystal</a:t>
            </a:r>
            <a:r>
              <a:rPr lang="es-MX" dirty="0" smtClean="0">
                <a:latin typeface="Century Gothic" pitchFamily="34" charset="0"/>
              </a:rPr>
              <a:t> </a:t>
            </a:r>
            <a:r>
              <a:rPr lang="es-MX" dirty="0" smtClean="0">
                <a:latin typeface="Century Gothic" pitchFamily="34" charset="0"/>
              </a:rPr>
              <a:t>Player</a:t>
            </a:r>
          </a:p>
          <a:p>
            <a:r>
              <a:rPr lang="es-MX" dirty="0" err="1" smtClean="0">
                <a:latin typeface="Century Gothic" pitchFamily="34" charset="0"/>
              </a:rPr>
              <a:t>SMPlayer</a:t>
            </a:r>
            <a:endParaRPr lang="es-MX" dirty="0">
              <a:latin typeface="Century Gothic" pitchFamily="34" charset="0"/>
            </a:endParaRPr>
          </a:p>
        </p:txBody>
      </p:sp>
      <p:sp>
        <p:nvSpPr>
          <p:cNvPr id="4" name="Rectangle 2"/>
          <p:cNvSpPr>
            <a:spLocks noGrp="1" noChangeArrowheads="1"/>
          </p:cNvSpPr>
          <p:nvPr>
            <p:ph type="title"/>
          </p:nvPr>
        </p:nvSpPr>
        <p:spPr>
          <a:xfrm>
            <a:off x="684213" y="333375"/>
            <a:ext cx="7991475" cy="1295400"/>
          </a:xfrm>
        </p:spPr>
        <p:txBody>
          <a:bodyPr/>
          <a:lstStyle/>
          <a:p>
            <a:pPr algn="r"/>
            <a:r>
              <a:rPr lang="es-MX" sz="2400" dirty="0" smtClean="0">
                <a:solidFill>
                  <a:schemeClr val="tx1"/>
                </a:solidFill>
                <a:latin typeface="Century Gothic" pitchFamily="34" charset="0"/>
              </a:rPr>
              <a:t>Este formato se puede reproducir desde los siguientes reproductores:</a:t>
            </a:r>
            <a:endParaRPr lang="es-MX" sz="2400" dirty="0">
              <a:solidFill>
                <a:schemeClr val="tx1"/>
              </a:solidFill>
              <a:latin typeface="Century Gothic" pitchFamily="34" charset="0"/>
            </a:endParaRPr>
          </a:p>
        </p:txBody>
      </p:sp>
      <p:pic>
        <p:nvPicPr>
          <p:cNvPr id="5" name="Picture 8" descr="http://www.ourzworld.com/wp-content/uploads/2012/11/KMPLAYER.png"/>
          <p:cNvPicPr>
            <a:picLocks noChangeAspect="1" noChangeArrowheads="1"/>
          </p:cNvPicPr>
          <p:nvPr/>
        </p:nvPicPr>
        <p:blipFill>
          <a:blip r:embed="rId3" cstate="print"/>
          <a:srcRect/>
          <a:stretch>
            <a:fillRect/>
          </a:stretch>
        </p:blipFill>
        <p:spPr bwMode="auto">
          <a:xfrm>
            <a:off x="6948264" y="4509120"/>
            <a:ext cx="1512168"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68" name="Picture 4" descr="http://www.1888softwaredownloads.com/screenshot/crystalplayerprofessional197/crystalplayerprofessional.png"/>
          <p:cNvPicPr>
            <a:picLocks noChangeAspect="1" noChangeArrowheads="1"/>
          </p:cNvPicPr>
          <p:nvPr/>
        </p:nvPicPr>
        <p:blipFill>
          <a:blip r:embed="rId4" cstate="print"/>
          <a:srcRect/>
          <a:stretch>
            <a:fillRect/>
          </a:stretch>
        </p:blipFill>
        <p:spPr bwMode="auto">
          <a:xfrm>
            <a:off x="4446488" y="3212976"/>
            <a:ext cx="2134602"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11268"/>
                                        </p:tgtEl>
                                        <p:attrNameLst>
                                          <p:attrName>style.visibility</p:attrName>
                                        </p:attrNameLst>
                                      </p:cBhvr>
                                      <p:to>
                                        <p:strVal val="visible"/>
                                      </p:to>
                                    </p:set>
                                    <p:anim calcmode="lin" valueType="num">
                                      <p:cBhvr>
                                        <p:cTn id="47" dur="500" fill="hold"/>
                                        <p:tgtEl>
                                          <p:spTgt spid="11268"/>
                                        </p:tgtEl>
                                        <p:attrNameLst>
                                          <p:attrName>ppt_w</p:attrName>
                                        </p:attrNameLst>
                                      </p:cBhvr>
                                      <p:tavLst>
                                        <p:tav tm="0">
                                          <p:val>
                                            <p:fltVal val="0"/>
                                          </p:val>
                                        </p:tav>
                                        <p:tav tm="100000">
                                          <p:val>
                                            <p:strVal val="#ppt_w"/>
                                          </p:val>
                                        </p:tav>
                                      </p:tavLst>
                                    </p:anim>
                                    <p:anim calcmode="lin" valueType="num">
                                      <p:cBhvr>
                                        <p:cTn id="48" dur="500" fill="hold"/>
                                        <p:tgtEl>
                                          <p:spTgt spid="11268"/>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ppt_w</p:attrName>
                                        </p:attrNameLst>
                                      </p:cBhvr>
                                      <p:tavLst>
                                        <p:tav tm="0">
                                          <p:val>
                                            <p:strVal val="#ppt_w+.3"/>
                                          </p:val>
                                        </p:tav>
                                        <p:tav tm="100000">
                                          <p:val>
                                            <p:strVal val="#ppt_w"/>
                                          </p:val>
                                        </p:tav>
                                      </p:tavLst>
                                    </p:anim>
                                    <p:anim calcmode="lin" valueType="num">
                                      <p:cBhvr>
                                        <p:cTn id="54" dur="1000" fill="hold"/>
                                        <p:tgtEl>
                                          <p:spTgt spid="5"/>
                                        </p:tgtEl>
                                        <p:attrNameLst>
                                          <p:attrName>ppt_h</p:attrName>
                                        </p:attrNameLst>
                                      </p:cBhvr>
                                      <p:tavLst>
                                        <p:tav tm="0">
                                          <p:val>
                                            <p:strVal val="#ppt_h"/>
                                          </p:val>
                                        </p:tav>
                                        <p:tav tm="100000">
                                          <p:val>
                                            <p:strVal val="#ppt_h"/>
                                          </p:val>
                                        </p:tav>
                                      </p:tavLst>
                                    </p:anim>
                                    <p:animEffect transition="in" filter="fade">
                                      <p:cBhvr>
                                        <p:cTn id="55" dur="10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50" presetClass="entr" presetSubtype="0" decel="100000" fill="hold" nodeType="clickEffect">
                                  <p:stCondLst>
                                    <p:cond delay="0"/>
                                  </p:stCondLst>
                                  <p:childTnLst>
                                    <p:set>
                                      <p:cBhvr>
                                        <p:cTn id="59" dur="1" fill="hold">
                                          <p:stCondLst>
                                            <p:cond delay="0"/>
                                          </p:stCondLst>
                                        </p:cTn>
                                        <p:tgtEl>
                                          <p:spTgt spid="11266"/>
                                        </p:tgtEl>
                                        <p:attrNameLst>
                                          <p:attrName>style.visibility</p:attrName>
                                        </p:attrNameLst>
                                      </p:cBhvr>
                                      <p:to>
                                        <p:strVal val="visible"/>
                                      </p:to>
                                    </p:set>
                                    <p:anim calcmode="lin" valueType="num">
                                      <p:cBhvr>
                                        <p:cTn id="60" dur="1000" fill="hold"/>
                                        <p:tgtEl>
                                          <p:spTgt spid="11266"/>
                                        </p:tgtEl>
                                        <p:attrNameLst>
                                          <p:attrName>ppt_w</p:attrName>
                                        </p:attrNameLst>
                                      </p:cBhvr>
                                      <p:tavLst>
                                        <p:tav tm="0">
                                          <p:val>
                                            <p:strVal val="#ppt_w+.3"/>
                                          </p:val>
                                        </p:tav>
                                        <p:tav tm="100000">
                                          <p:val>
                                            <p:strVal val="#ppt_w"/>
                                          </p:val>
                                        </p:tav>
                                      </p:tavLst>
                                    </p:anim>
                                    <p:anim calcmode="lin" valueType="num">
                                      <p:cBhvr>
                                        <p:cTn id="61" dur="1000" fill="hold"/>
                                        <p:tgtEl>
                                          <p:spTgt spid="11266"/>
                                        </p:tgtEl>
                                        <p:attrNameLst>
                                          <p:attrName>ppt_h</p:attrName>
                                        </p:attrNameLst>
                                      </p:cBhvr>
                                      <p:tavLst>
                                        <p:tav tm="0">
                                          <p:val>
                                            <p:strVal val="#ppt_h"/>
                                          </p:val>
                                        </p:tav>
                                        <p:tav tm="100000">
                                          <p:val>
                                            <p:strVal val="#ppt_h"/>
                                          </p:val>
                                        </p:tav>
                                      </p:tavLst>
                                    </p:anim>
                                    <p:animEffect transition="in" filter="fade">
                                      <p:cBhvr>
                                        <p:cTn id="62"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effectLst>
                  <a:outerShdw blurRad="38100" dist="38100" dir="2700000" algn="tl">
                    <a:srgbClr val="000000">
                      <a:alpha val="43137"/>
                    </a:srgbClr>
                  </a:outerShdw>
                </a:effectLst>
                <a:latin typeface="Century Gothic" pitchFamily="34" charset="0"/>
              </a:rPr>
              <a:t>FLV</a:t>
            </a:r>
            <a:endParaRPr lang="es-MX" b="1" dirty="0">
              <a:effectLst>
                <a:outerShdw blurRad="38100" dist="38100" dir="2700000" algn="tl">
                  <a:srgbClr val="000000">
                    <a:alpha val="43137"/>
                  </a:srgbClr>
                </a:outerShdw>
              </a:effectLst>
              <a:latin typeface="Century Gothic" pitchFamily="34" charset="0"/>
            </a:endParaRPr>
          </a:p>
        </p:txBody>
      </p:sp>
      <p:sp>
        <p:nvSpPr>
          <p:cNvPr id="3" name="2 Marcador de contenido"/>
          <p:cNvSpPr>
            <a:spLocks noGrp="1"/>
          </p:cNvSpPr>
          <p:nvPr>
            <p:ph idx="1"/>
          </p:nvPr>
        </p:nvSpPr>
        <p:spPr>
          <a:xfrm>
            <a:off x="431032" y="1916832"/>
            <a:ext cx="7957392" cy="4608512"/>
          </a:xfrm>
        </p:spPr>
        <p:txBody>
          <a:bodyPr numCol="2"/>
          <a:lstStyle/>
          <a:p>
            <a:pPr algn="just"/>
            <a:r>
              <a:rPr lang="es-MX" sz="2400" dirty="0" smtClean="0">
                <a:latin typeface="Century Gothic" pitchFamily="34" charset="0"/>
              </a:rPr>
              <a:t>Es un formato y extensión de archivo que es utilizado para transmitir video por internet empleando el reproductor Adobe Flash Player.</a:t>
            </a:r>
            <a:endParaRPr lang="es-MX" sz="2400" dirty="0">
              <a:latin typeface="Century Gothic" pitchFamily="34" charset="0"/>
            </a:endParaRPr>
          </a:p>
        </p:txBody>
      </p:sp>
      <p:pic>
        <p:nvPicPr>
          <p:cNvPr id="30722" name="Picture 2" descr="http://flvplayerfree.net/images/flashvideo.png"/>
          <p:cNvPicPr>
            <a:picLocks noChangeAspect="1" noChangeArrowheads="1"/>
          </p:cNvPicPr>
          <p:nvPr/>
        </p:nvPicPr>
        <p:blipFill>
          <a:blip r:embed="rId2" cstate="print"/>
          <a:srcRect/>
          <a:stretch>
            <a:fillRect/>
          </a:stretch>
        </p:blipFill>
        <p:spPr bwMode="auto">
          <a:xfrm>
            <a:off x="5148064" y="2708920"/>
            <a:ext cx="2736304"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30722"/>
                                        </p:tgtEl>
                                        <p:attrNameLst>
                                          <p:attrName>style.visibility</p:attrName>
                                        </p:attrNameLst>
                                      </p:cBhvr>
                                      <p:to>
                                        <p:strVal val="visible"/>
                                      </p:to>
                                    </p:set>
                                    <p:anim calcmode="lin" valueType="num">
                                      <p:cBhvr>
                                        <p:cTn id="18" dur="500" fill="hold"/>
                                        <p:tgtEl>
                                          <p:spTgt spid="30722"/>
                                        </p:tgtEl>
                                        <p:attrNameLst>
                                          <p:attrName>ppt_w</p:attrName>
                                        </p:attrNameLst>
                                      </p:cBhvr>
                                      <p:tavLst>
                                        <p:tav tm="0">
                                          <p:val>
                                            <p:fltVal val="0"/>
                                          </p:val>
                                        </p:tav>
                                        <p:tav tm="100000">
                                          <p:val>
                                            <p:strVal val="#ppt_w"/>
                                          </p:val>
                                        </p:tav>
                                      </p:tavLst>
                                    </p:anim>
                                    <p:anim calcmode="lin" valueType="num">
                                      <p:cBhvr>
                                        <p:cTn id="19" dur="500" fill="hold"/>
                                        <p:tgtEl>
                                          <p:spTgt spid="307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27373"/>
            <a:ext cx="8229600" cy="4525963"/>
          </a:xfrm>
        </p:spPr>
        <p:txBody>
          <a:bodyPr/>
          <a:lstStyle/>
          <a:p>
            <a:r>
              <a:rPr lang="es-MX" sz="2800" dirty="0" smtClean="0">
                <a:latin typeface="Century Gothic" pitchFamily="34" charset="0"/>
              </a:rPr>
              <a:t>FLV Player</a:t>
            </a:r>
          </a:p>
          <a:p>
            <a:r>
              <a:rPr lang="es-MX" sz="2800" dirty="0" smtClean="0">
                <a:latin typeface="Century Gothic" pitchFamily="34" charset="0"/>
              </a:rPr>
              <a:t>VLC Media Player</a:t>
            </a:r>
          </a:p>
          <a:p>
            <a:r>
              <a:rPr lang="es-MX" sz="2800" dirty="0" smtClean="0">
                <a:latin typeface="Century Gothic" pitchFamily="34" charset="0"/>
              </a:rPr>
              <a:t>Flash Video</a:t>
            </a:r>
          </a:p>
          <a:p>
            <a:r>
              <a:rPr lang="es-MX" sz="2800" dirty="0" smtClean="0">
                <a:latin typeface="Century Gothic" pitchFamily="34" charset="0"/>
              </a:rPr>
              <a:t>Adobe Media Player</a:t>
            </a:r>
          </a:p>
          <a:p>
            <a:endParaRPr lang="es-MX" dirty="0"/>
          </a:p>
        </p:txBody>
      </p:sp>
      <p:sp>
        <p:nvSpPr>
          <p:cNvPr id="4" name="Rectangle 2"/>
          <p:cNvSpPr>
            <a:spLocks noGrp="1" noChangeArrowheads="1"/>
          </p:cNvSpPr>
          <p:nvPr>
            <p:ph type="title"/>
          </p:nvPr>
        </p:nvSpPr>
        <p:spPr>
          <a:xfrm>
            <a:off x="684213" y="333375"/>
            <a:ext cx="7991475" cy="1295400"/>
          </a:xfrm>
        </p:spPr>
        <p:txBody>
          <a:bodyPr/>
          <a:lstStyle/>
          <a:p>
            <a:pPr algn="r"/>
            <a:r>
              <a:rPr lang="es-MX" sz="2400" dirty="0" smtClean="0">
                <a:solidFill>
                  <a:schemeClr val="tx1"/>
                </a:solidFill>
                <a:latin typeface="Century Gothic" pitchFamily="34" charset="0"/>
              </a:rPr>
              <a:t>Este formato se puede reproducir desde los siguientes reproductores:</a:t>
            </a:r>
            <a:endParaRPr lang="es-MX" sz="2400" dirty="0">
              <a:solidFill>
                <a:schemeClr val="tx1"/>
              </a:solidFill>
              <a:latin typeface="Century Gothic" pitchFamily="34" charset="0"/>
            </a:endParaRPr>
          </a:p>
        </p:txBody>
      </p:sp>
      <p:pic>
        <p:nvPicPr>
          <p:cNvPr id="38914" name="Picture 2" descr="http://applian-images.s3.amazonaws.com/images/boxes/FLV-256.jpg"/>
          <p:cNvPicPr>
            <a:picLocks noChangeAspect="1" noChangeArrowheads="1"/>
          </p:cNvPicPr>
          <p:nvPr/>
        </p:nvPicPr>
        <p:blipFill>
          <a:blip r:embed="rId2" cstate="print"/>
          <a:srcRect/>
          <a:stretch>
            <a:fillRect/>
          </a:stretch>
        </p:blipFill>
        <p:spPr bwMode="auto">
          <a:xfrm>
            <a:off x="4427984" y="1844824"/>
            <a:ext cx="2232248"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916" name="Picture 4" descr="http://2.bp.blogspot.com/-STTa47zBLFE/T0TQ8Edn8QI/AAAAAAAAAlE/lFcLV_1v9Tk/s1600/descargar-vlc-media-player.jpg"/>
          <p:cNvPicPr>
            <a:picLocks noChangeAspect="1" noChangeArrowheads="1"/>
          </p:cNvPicPr>
          <p:nvPr/>
        </p:nvPicPr>
        <p:blipFill>
          <a:blip r:embed="rId3" cstate="print"/>
          <a:srcRect b="13707"/>
          <a:stretch>
            <a:fillRect/>
          </a:stretch>
        </p:blipFill>
        <p:spPr bwMode="auto">
          <a:xfrm>
            <a:off x="2339752" y="4149080"/>
            <a:ext cx="1540533"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918" name="Picture 6" descr="http://icons.iconarchive.com/icons/media-design/adobe-cs3/256/Adobe-Media-Player-2-icon.png"/>
          <p:cNvPicPr>
            <a:picLocks noChangeAspect="1" noChangeArrowheads="1"/>
          </p:cNvPicPr>
          <p:nvPr/>
        </p:nvPicPr>
        <p:blipFill>
          <a:blip r:embed="rId4" cstate="print"/>
          <a:srcRect/>
          <a:stretch>
            <a:fillRect/>
          </a:stretch>
        </p:blipFill>
        <p:spPr bwMode="auto">
          <a:xfrm>
            <a:off x="6300192" y="4221088"/>
            <a:ext cx="1889720" cy="1889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nodeType="clickEffect">
                                  <p:stCondLst>
                                    <p:cond delay="0"/>
                                  </p:stCondLst>
                                  <p:childTnLst>
                                    <p:set>
                                      <p:cBhvr>
                                        <p:cTn id="39" dur="1" fill="hold">
                                          <p:stCondLst>
                                            <p:cond delay="0"/>
                                          </p:stCondLst>
                                        </p:cTn>
                                        <p:tgtEl>
                                          <p:spTgt spid="38914"/>
                                        </p:tgtEl>
                                        <p:attrNameLst>
                                          <p:attrName>style.visibility</p:attrName>
                                        </p:attrNameLst>
                                      </p:cBhvr>
                                      <p:to>
                                        <p:strVal val="visible"/>
                                      </p:to>
                                    </p:set>
                                    <p:anim calcmode="lin" valueType="num">
                                      <p:cBhvr>
                                        <p:cTn id="40" dur="500" fill="hold"/>
                                        <p:tgtEl>
                                          <p:spTgt spid="38914"/>
                                        </p:tgtEl>
                                        <p:attrNameLst>
                                          <p:attrName>ppt_w</p:attrName>
                                        </p:attrNameLst>
                                      </p:cBhvr>
                                      <p:tavLst>
                                        <p:tav tm="0">
                                          <p:val>
                                            <p:fltVal val="0"/>
                                          </p:val>
                                        </p:tav>
                                        <p:tav tm="100000">
                                          <p:val>
                                            <p:strVal val="#ppt_w"/>
                                          </p:val>
                                        </p:tav>
                                      </p:tavLst>
                                    </p:anim>
                                    <p:anim calcmode="lin" valueType="num">
                                      <p:cBhvr>
                                        <p:cTn id="41" dur="500" fill="hold"/>
                                        <p:tgtEl>
                                          <p:spTgt spid="3891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nodeType="clickEffect">
                                  <p:stCondLst>
                                    <p:cond delay="0"/>
                                  </p:stCondLst>
                                  <p:childTnLst>
                                    <p:set>
                                      <p:cBhvr>
                                        <p:cTn id="45" dur="1" fill="hold">
                                          <p:stCondLst>
                                            <p:cond delay="0"/>
                                          </p:stCondLst>
                                        </p:cTn>
                                        <p:tgtEl>
                                          <p:spTgt spid="38916"/>
                                        </p:tgtEl>
                                        <p:attrNameLst>
                                          <p:attrName>style.visibility</p:attrName>
                                        </p:attrNameLst>
                                      </p:cBhvr>
                                      <p:to>
                                        <p:strVal val="visible"/>
                                      </p:to>
                                    </p:set>
                                    <p:anim calcmode="lin" valueType="num">
                                      <p:cBhvr>
                                        <p:cTn id="46" dur="1000" fill="hold"/>
                                        <p:tgtEl>
                                          <p:spTgt spid="38916"/>
                                        </p:tgtEl>
                                        <p:attrNameLst>
                                          <p:attrName>ppt_w</p:attrName>
                                        </p:attrNameLst>
                                      </p:cBhvr>
                                      <p:tavLst>
                                        <p:tav tm="0">
                                          <p:val>
                                            <p:strVal val="#ppt_w+.3"/>
                                          </p:val>
                                        </p:tav>
                                        <p:tav tm="100000">
                                          <p:val>
                                            <p:strVal val="#ppt_w"/>
                                          </p:val>
                                        </p:tav>
                                      </p:tavLst>
                                    </p:anim>
                                    <p:anim calcmode="lin" valueType="num">
                                      <p:cBhvr>
                                        <p:cTn id="47" dur="1000" fill="hold"/>
                                        <p:tgtEl>
                                          <p:spTgt spid="38916"/>
                                        </p:tgtEl>
                                        <p:attrNameLst>
                                          <p:attrName>ppt_h</p:attrName>
                                        </p:attrNameLst>
                                      </p:cBhvr>
                                      <p:tavLst>
                                        <p:tav tm="0">
                                          <p:val>
                                            <p:strVal val="#ppt_h"/>
                                          </p:val>
                                        </p:tav>
                                        <p:tav tm="100000">
                                          <p:val>
                                            <p:strVal val="#ppt_h"/>
                                          </p:val>
                                        </p:tav>
                                      </p:tavLst>
                                    </p:anim>
                                    <p:animEffect transition="in" filter="fade">
                                      <p:cBhvr>
                                        <p:cTn id="48" dur="1000"/>
                                        <p:tgtEl>
                                          <p:spTgt spid="38916"/>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nodeType="clickEffect">
                                  <p:stCondLst>
                                    <p:cond delay="0"/>
                                  </p:stCondLst>
                                  <p:childTnLst>
                                    <p:set>
                                      <p:cBhvr>
                                        <p:cTn id="52" dur="1" fill="hold">
                                          <p:stCondLst>
                                            <p:cond delay="0"/>
                                          </p:stCondLst>
                                        </p:cTn>
                                        <p:tgtEl>
                                          <p:spTgt spid="38918"/>
                                        </p:tgtEl>
                                        <p:attrNameLst>
                                          <p:attrName>style.visibility</p:attrName>
                                        </p:attrNameLst>
                                      </p:cBhvr>
                                      <p:to>
                                        <p:strVal val="visible"/>
                                      </p:to>
                                    </p:set>
                                    <p:anim calcmode="lin" valueType="num">
                                      <p:cBhvr>
                                        <p:cTn id="53" dur="1000" fill="hold"/>
                                        <p:tgtEl>
                                          <p:spTgt spid="38918"/>
                                        </p:tgtEl>
                                        <p:attrNameLst>
                                          <p:attrName>ppt_w</p:attrName>
                                        </p:attrNameLst>
                                      </p:cBhvr>
                                      <p:tavLst>
                                        <p:tav tm="0">
                                          <p:val>
                                            <p:strVal val="#ppt_w+.3"/>
                                          </p:val>
                                        </p:tav>
                                        <p:tav tm="100000">
                                          <p:val>
                                            <p:strVal val="#ppt_w"/>
                                          </p:val>
                                        </p:tav>
                                      </p:tavLst>
                                    </p:anim>
                                    <p:anim calcmode="lin" valueType="num">
                                      <p:cBhvr>
                                        <p:cTn id="54" dur="1000" fill="hold"/>
                                        <p:tgtEl>
                                          <p:spTgt spid="38918"/>
                                        </p:tgtEl>
                                        <p:attrNameLst>
                                          <p:attrName>ppt_h</p:attrName>
                                        </p:attrNameLst>
                                      </p:cBhvr>
                                      <p:tavLst>
                                        <p:tav tm="0">
                                          <p:val>
                                            <p:strVal val="#ppt_h"/>
                                          </p:val>
                                        </p:tav>
                                        <p:tav tm="100000">
                                          <p:val>
                                            <p:strVal val="#ppt_h"/>
                                          </p:val>
                                        </p:tav>
                                      </p:tavLst>
                                    </p:anim>
                                    <p:animEffect transition="in" filter="fade">
                                      <p:cBhvr>
                                        <p:cTn id="55" dur="10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2913</TotalTime>
  <Words>496</Words>
  <Application>Microsoft Office PowerPoint</Application>
  <PresentationFormat>Presentación en pantalla (4:3)</PresentationFormat>
  <Paragraphs>110</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Diseño predeterminado</vt:lpstr>
      <vt:lpstr>   Extensiones de video</vt:lpstr>
      <vt:lpstr>3GP</vt:lpstr>
      <vt:lpstr>Este formato se puede reproducir desde los siguientes reproductores:</vt:lpstr>
      <vt:lpstr>AVI</vt:lpstr>
      <vt:lpstr>Este formato se puede reproducir desde los siguientes reproductores:</vt:lpstr>
      <vt:lpstr>DIVX</vt:lpstr>
      <vt:lpstr>Este formato se puede reproducir desde los siguientes reproductores:</vt:lpstr>
      <vt:lpstr>FLV</vt:lpstr>
      <vt:lpstr>Este formato se puede reproducir desde los siguientes reproductores:</vt:lpstr>
      <vt:lpstr>M4V</vt:lpstr>
      <vt:lpstr>Este formato se puede reproducir desde los siguientes reproductores:</vt:lpstr>
      <vt:lpstr>MKV</vt:lpstr>
      <vt:lpstr>Este formato se puede reproducir desde los siguientes reproductores:</vt:lpstr>
      <vt:lpstr>MOV</vt:lpstr>
      <vt:lpstr>Este formato se puede reproducir desde los siguientes reproductores:</vt:lpstr>
      <vt:lpstr>MP4</vt:lpstr>
      <vt:lpstr>Este formato se puede reproducir desde los siguientes reproductores:</vt:lpstr>
      <vt:lpstr>OGM</vt:lpstr>
      <vt:lpstr>Este formato se puede reproducir desde los siguientes reproductores:</vt:lpstr>
      <vt:lpstr>RM</vt:lpstr>
      <vt:lpstr>Este formato se puede reproducir desde los siguientes reproductores:</vt:lpstr>
      <vt:lpstr>VOB</vt:lpstr>
      <vt:lpstr>Este formato se puede reproducir desde los siguientes reproductores:</vt:lpstr>
      <vt:lpstr>WMV</vt:lpstr>
      <vt:lpstr>Este formato se puede reproducir desde los siguientes reproductores: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user</cp:lastModifiedBy>
  <cp:revision>491</cp:revision>
  <dcterms:created xsi:type="dcterms:W3CDTF">2010-05-23T14:28:12Z</dcterms:created>
  <dcterms:modified xsi:type="dcterms:W3CDTF">2013-02-13T23:27:33Z</dcterms:modified>
</cp:coreProperties>
</file>