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52" autoAdjust="0"/>
    <p:restoredTop sz="94660"/>
  </p:normalViewPr>
  <p:slideViewPr>
    <p:cSldViewPr>
      <p:cViewPr varScale="1">
        <p:scale>
          <a:sx n="78" d="100"/>
          <a:sy n="78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4BF0-BFF8-4958-B63E-7989C959DCB3}" type="datetimeFigureOut">
              <a:rPr lang="es-ES" smtClean="0"/>
              <a:pPr/>
              <a:t>10/02/2013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5F50-7A31-46C4-A14E-25BC536AB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PE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es.wikipedia.org/wiki/MP3" TargetMode="External"/><Relationship Id="rId4" Type="http://schemas.openxmlformats.org/officeDocument/2006/relationships/hyperlink" Target="http://es.wikipedia.org/wiki/VH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chemeClr val="bg1"/>
                </a:solidFill>
              </a:rPr>
              <a:t>EXTENCIONES DE VIDEO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71934" y="3214686"/>
            <a:ext cx="4786346" cy="17526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ANA CAROLINA 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RIVERA REYES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NL: 28°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ENEP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COMPUTACIÓN II</a:t>
            </a:r>
          </a:p>
          <a:p>
            <a:endParaRPr lang="es-ES" sz="2400" dirty="0"/>
          </a:p>
        </p:txBody>
      </p:sp>
      <p:pic>
        <p:nvPicPr>
          <p:cNvPr id="4" name="Picture 2" descr="http://2.bp.blogspot.com/_euypY4UmBjg/TNm797KDySI/AAAAAAAAAAc/vfCov7Fq1s4/s1600/vide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4643470" cy="3848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MPG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0298" y="1600201"/>
            <a:ext cx="6186502" cy="3900502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Es </a:t>
            </a:r>
            <a:r>
              <a:rPr lang="es-MX" dirty="0"/>
              <a:t>el nombre de un grupo de estándares de codificación de audio y vídeo normalizados por el grupo </a:t>
            </a:r>
            <a:r>
              <a:rPr lang="es-MX" dirty="0" smtClean="0">
                <a:hlinkClick r:id="rId3" tooltip="MPEG"/>
              </a:rPr>
              <a:t>MPEG</a:t>
            </a:r>
            <a:r>
              <a:rPr lang="es-MX" dirty="0" smtClean="0"/>
              <a:t>.</a:t>
            </a:r>
          </a:p>
          <a:p>
            <a:r>
              <a:rPr lang="es-MX" b="1" dirty="0" err="1" smtClean="0"/>
              <a:t>Moving</a:t>
            </a:r>
            <a:r>
              <a:rPr lang="es-MX" b="1" dirty="0" smtClean="0"/>
              <a:t> </a:t>
            </a:r>
            <a:r>
              <a:rPr lang="es-MX" b="1" dirty="0" err="1"/>
              <a:t>Pictures</a:t>
            </a:r>
            <a:r>
              <a:rPr lang="es-MX" b="1" dirty="0"/>
              <a:t> </a:t>
            </a:r>
            <a:r>
              <a:rPr lang="es-MX" b="1" dirty="0" err="1"/>
              <a:t>Experts</a:t>
            </a:r>
            <a:r>
              <a:rPr lang="es-MX" b="1" dirty="0"/>
              <a:t> </a:t>
            </a:r>
            <a:r>
              <a:rPr lang="es-MX" b="1" dirty="0" smtClean="0"/>
              <a:t>Group</a:t>
            </a:r>
          </a:p>
          <a:p>
            <a:r>
              <a:rPr lang="es-MX" dirty="0" smtClean="0"/>
              <a:t>La </a:t>
            </a:r>
            <a:r>
              <a:rPr lang="es-MX" dirty="0"/>
              <a:t>calidad de salida con la tasa de compresión usual usada en VCD es similar a la de un </a:t>
            </a:r>
            <a:r>
              <a:rPr lang="es-MX" dirty="0" err="1"/>
              <a:t>cassette</a:t>
            </a:r>
            <a:r>
              <a:rPr lang="es-MX" dirty="0"/>
              <a:t> vídeo </a:t>
            </a:r>
            <a:r>
              <a:rPr lang="es-MX" dirty="0">
                <a:hlinkClick r:id="rId4" tooltip="VHS"/>
              </a:rPr>
              <a:t>VHS</a:t>
            </a:r>
            <a:r>
              <a:rPr lang="es-MX" dirty="0"/>
              <a:t> doméstico. Para el audio, el grupo MPEG definió el </a:t>
            </a:r>
            <a:r>
              <a:rPr lang="es-MX" i="1" dirty="0"/>
              <a:t>MPEG-1 audio </a:t>
            </a:r>
            <a:r>
              <a:rPr lang="es-MX" i="1" dirty="0" err="1"/>
              <a:t>layer</a:t>
            </a:r>
            <a:r>
              <a:rPr lang="es-MX" i="1" dirty="0"/>
              <a:t> 3</a:t>
            </a:r>
            <a:r>
              <a:rPr lang="es-MX" dirty="0"/>
              <a:t>más conocido como </a:t>
            </a:r>
            <a:r>
              <a:rPr lang="es-MX" dirty="0" smtClean="0">
                <a:hlinkClick r:id="rId5" tooltip="MP3"/>
              </a:rPr>
              <a:t>MP3</a:t>
            </a:r>
            <a:r>
              <a:rPr lang="es-MX" dirty="0" smtClean="0"/>
              <a:t>; </a:t>
            </a:r>
            <a:r>
              <a:rPr lang="es-ES" dirty="0" smtClean="0"/>
              <a:t>.</a:t>
            </a:r>
            <a:r>
              <a:rPr lang="es-ES" dirty="0" err="1" smtClean="0"/>
              <a:t>mpg</a:t>
            </a:r>
            <a:r>
              <a:rPr lang="es-ES" dirty="0"/>
              <a:t>, .</a:t>
            </a:r>
            <a:r>
              <a:rPr lang="es-ES" dirty="0" err="1"/>
              <a:t>mpeg</a:t>
            </a:r>
            <a:r>
              <a:rPr lang="es-ES" dirty="0"/>
              <a:t>, .mp1, .mp2, .mp3, .m1v, .m1a, .m2a, .</a:t>
            </a:r>
            <a:r>
              <a:rPr lang="es-ES" dirty="0" err="1"/>
              <a:t>mpa</a:t>
            </a:r>
            <a:r>
              <a:rPr lang="es-ES" dirty="0"/>
              <a:t>, .</a:t>
            </a:r>
            <a:r>
              <a:rPr lang="es-ES" dirty="0" err="1" smtClean="0"/>
              <a:t>mpv</a:t>
            </a:r>
            <a:endParaRPr lang="es-ES" dirty="0" smtClean="0"/>
          </a:p>
          <a:p>
            <a:r>
              <a:rPr lang="es-MX" b="1" u="sng" dirty="0" smtClean="0"/>
              <a:t>Modificadores compatibles: </a:t>
            </a:r>
            <a:r>
              <a:rPr lang="es-ES" dirty="0" smtClean="0"/>
              <a:t>Windows Media, MPEG, Apple QuickTime, Intel Video </a:t>
            </a:r>
            <a:r>
              <a:rPr lang="es-ES" dirty="0" err="1" smtClean="0"/>
              <a:t>File</a:t>
            </a:r>
            <a:r>
              <a:rPr lang="es-ES" dirty="0" smtClean="0"/>
              <a:t>.</a:t>
            </a:r>
          </a:p>
        </p:txBody>
      </p:sp>
      <p:pic>
        <p:nvPicPr>
          <p:cNvPr id="18434" name="Picture 2" descr="http://images.all-free-download.com/images/graphiclarge/media_video_mpg_1002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257173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OGM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0298" y="1600200"/>
            <a:ext cx="6643702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OGM siglas de </a:t>
            </a:r>
            <a:r>
              <a:rPr lang="es-MX" dirty="0" err="1" smtClean="0"/>
              <a:t>Ogg</a:t>
            </a:r>
            <a:r>
              <a:rPr lang="es-MX" dirty="0" smtClean="0"/>
              <a:t> Media, es un Contenedor Multimedia cuya función es contener el audio, el vídeo y subtítulos.</a:t>
            </a:r>
          </a:p>
          <a:p>
            <a:r>
              <a:rPr lang="es-MX" dirty="0" smtClean="0"/>
              <a:t>Oficialmente </a:t>
            </a:r>
            <a:r>
              <a:rPr lang="es-MX" dirty="0" err="1" smtClean="0"/>
              <a:t>Ogg</a:t>
            </a:r>
            <a:r>
              <a:rPr lang="es-MX" dirty="0" smtClean="0"/>
              <a:t> soporta únicamente </a:t>
            </a:r>
            <a:r>
              <a:rPr lang="es-MX" dirty="0" err="1" smtClean="0"/>
              <a:t>códecs</a:t>
            </a:r>
            <a:r>
              <a:rPr lang="es-MX" dirty="0" smtClean="0"/>
              <a:t> de vídeo y audio dentro de las especificaciones de la Fundación </a:t>
            </a:r>
            <a:r>
              <a:rPr lang="es-MX" dirty="0" err="1" smtClean="0"/>
              <a:t>Xiph.Org</a:t>
            </a:r>
            <a:r>
              <a:rPr lang="es-MX" dirty="0" smtClean="0"/>
              <a:t> entre los que se encuentran </a:t>
            </a:r>
            <a:r>
              <a:rPr lang="es-MX" dirty="0" err="1" smtClean="0"/>
              <a:t>Theora</a:t>
            </a:r>
            <a:r>
              <a:rPr lang="es-MX" dirty="0" smtClean="0"/>
              <a:t>, </a:t>
            </a:r>
            <a:r>
              <a:rPr lang="es-MX" dirty="0" err="1" smtClean="0"/>
              <a:t>Vorbis</a:t>
            </a:r>
            <a:r>
              <a:rPr lang="es-MX" dirty="0" smtClean="0"/>
              <a:t>, </a:t>
            </a:r>
            <a:r>
              <a:rPr lang="es-MX" dirty="0" err="1" smtClean="0"/>
              <a:t>Speex</a:t>
            </a:r>
            <a:r>
              <a:rPr lang="es-MX" dirty="0" smtClean="0"/>
              <a:t> y FLAC, por lo que OGM al permitir usar otros </a:t>
            </a:r>
            <a:r>
              <a:rPr lang="es-MX" dirty="0" err="1" smtClean="0"/>
              <a:t>códecs</a:t>
            </a:r>
            <a:r>
              <a:rPr lang="es-MX" dirty="0" smtClean="0"/>
              <a:t> se sale de las especificaciones.</a:t>
            </a:r>
          </a:p>
        </p:txBody>
      </p:sp>
      <p:pic>
        <p:nvPicPr>
          <p:cNvPr id="17410" name="Picture 2" descr="https://encrypted-tbn0.gstatic.com/images?q=tbn:ANd9GcSKI0A66_3KKrZ1T0GGwEfPLGlDhbhynd5O6aNXXJp7_06aKKuZ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857364"/>
            <a:ext cx="2522781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RM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4643470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</a:t>
            </a:r>
            <a:r>
              <a:rPr lang="es-MX" dirty="0" smtClean="0"/>
              <a:t>s un comando de la familia de sistemas operativos Unix usada para eliminar archivos y directorios del sistema de archivos. </a:t>
            </a:r>
          </a:p>
          <a:p>
            <a:r>
              <a:rPr lang="es-MX" dirty="0" smtClean="0"/>
              <a:t>Esta orden debe utilizarse con cautela, ya que puede ser muy destructiva, debido a que, al momento de ser llamada, por omisión borra los archivos sin pedir confirmación.</a:t>
            </a:r>
          </a:p>
          <a:p>
            <a:r>
              <a:rPr lang="es-MX" b="1" u="sng" dirty="0" smtClean="0"/>
              <a:t>Modificadores compatibles: 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-r, Procesa subdirectorios de forma recursiva.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-i, Pide confirmación para cada borrado.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-f, Forzado, ignora archivos no existentes y elimina cualquier aviso de confirmación.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-v, Muestra el nombre de cada fichero antes de borrarlo</a:t>
            </a:r>
          </a:p>
          <a:p>
            <a:endParaRPr lang="es-ES" dirty="0"/>
          </a:p>
        </p:txBody>
      </p:sp>
      <p:pic>
        <p:nvPicPr>
          <p:cNvPr id="4" name="Picture 4" descr="http://www.revmediapublishing.com/attachments/Image/R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9"/>
            <a:ext cx="3143272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VOB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6543692" cy="4614881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Es un tipo de fichero contenido en los DVD-Video. Incluye el video, audio, subtítulos y menús en forma de </a:t>
            </a:r>
            <a:r>
              <a:rPr lang="es-MX" dirty="0" err="1" smtClean="0"/>
              <a:t>stream</a:t>
            </a:r>
            <a:r>
              <a:rPr lang="es-MX" dirty="0" smtClean="0"/>
              <a:t>.</a:t>
            </a:r>
          </a:p>
          <a:p>
            <a:r>
              <a:rPr lang="es-MX" dirty="0" smtClean="0"/>
              <a:t>Los ficheros VOB están codificados normalmente siguiendo el estándar MPEG-2. Si cambiamos la extensión de .</a:t>
            </a:r>
            <a:r>
              <a:rPr lang="es-MX" dirty="0" err="1" smtClean="0"/>
              <a:t>vob</a:t>
            </a:r>
            <a:r>
              <a:rPr lang="es-MX" dirty="0" smtClean="0"/>
              <a:t> a .</a:t>
            </a:r>
            <a:r>
              <a:rPr lang="es-MX" dirty="0" err="1" smtClean="0"/>
              <a:t>mpg</a:t>
            </a:r>
            <a:r>
              <a:rPr lang="es-MX" dirty="0" smtClean="0"/>
              <a:t> o .</a:t>
            </a:r>
            <a:r>
              <a:rPr lang="es-MX" dirty="0" err="1" smtClean="0"/>
              <a:t>mpeg</a:t>
            </a:r>
            <a:r>
              <a:rPr lang="es-MX" dirty="0" smtClean="0"/>
              <a:t>, el fichero es legible. </a:t>
            </a:r>
          </a:p>
          <a:p>
            <a:r>
              <a:rPr lang="es-MX" dirty="0" smtClean="0"/>
              <a:t>Para grabar los ficheros VOB en un disco DVD±R, son necesarios además otros ficheros DVD-Video, por ejemplo los IFO y BUP</a:t>
            </a:r>
            <a:endParaRPr lang="es-ES" dirty="0"/>
          </a:p>
        </p:txBody>
      </p:sp>
      <p:pic>
        <p:nvPicPr>
          <p:cNvPr id="24578" name="Picture 2" descr="http://www.brosvideo.com/images/screenshot/vob-converter-for-mac/interface.jpg"/>
          <p:cNvPicPr>
            <a:picLocks noChangeAspect="1" noChangeArrowheads="1"/>
          </p:cNvPicPr>
          <p:nvPr/>
        </p:nvPicPr>
        <p:blipFill>
          <a:blip r:embed="rId3"/>
          <a:srcRect l="51617" t="44618" r="34133" b="33060"/>
          <a:stretch>
            <a:fillRect/>
          </a:stretch>
        </p:blipFill>
        <p:spPr bwMode="auto">
          <a:xfrm>
            <a:off x="6858016" y="2071678"/>
            <a:ext cx="228598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WMV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43050"/>
            <a:ext cx="6643734" cy="457203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latin typeface="Century Gothic" pitchFamily="34" charset="0"/>
              </a:rPr>
              <a:t>Es un nombre genérico que se da al conjunto de  algoritmos de compresión ubicados en el set propietario de tecnologías de vídeo desarrolladas por Microsoft, que forma parte del </a:t>
            </a:r>
            <a:r>
              <a:rPr lang="es-ES" dirty="0" err="1" smtClean="0">
                <a:latin typeface="Century Gothic" pitchFamily="34" charset="0"/>
              </a:rPr>
              <a:t>framework</a:t>
            </a:r>
            <a:r>
              <a:rPr lang="es-ES" dirty="0" smtClean="0">
                <a:latin typeface="Century Gothic" pitchFamily="34" charset="0"/>
              </a:rPr>
              <a:t> Windows Media.</a:t>
            </a:r>
          </a:p>
          <a:p>
            <a:pPr algn="just"/>
            <a:r>
              <a:rPr lang="es-ES_tradnl" b="1" dirty="0" smtClean="0">
                <a:latin typeface="Century Gothic" pitchFamily="34" charset="0"/>
              </a:rPr>
              <a:t>Reproductores compatibles</a:t>
            </a:r>
            <a:r>
              <a:rPr lang="es-ES_tradnl" dirty="0" smtClean="0">
                <a:latin typeface="Century Gothic" pitchFamily="34" charset="0"/>
              </a:rPr>
              <a:t>: </a:t>
            </a:r>
            <a:r>
              <a:rPr lang="es-ES" dirty="0" smtClean="0">
                <a:latin typeface="Century Gothic" pitchFamily="34" charset="0"/>
              </a:rPr>
              <a:t>el formato WMV es reproducido por una amplia gama de reproductores, como: </a:t>
            </a:r>
            <a:r>
              <a:rPr lang="es-ES" dirty="0" err="1" smtClean="0">
                <a:latin typeface="Century Gothic" pitchFamily="34" charset="0"/>
              </a:rPr>
              <a:t>BS.Player</a:t>
            </a:r>
            <a:r>
              <a:rPr lang="es-ES" dirty="0" smtClean="0">
                <a:latin typeface="Century Gothic" pitchFamily="34" charset="0"/>
              </a:rPr>
              <a:t>, </a:t>
            </a:r>
            <a:r>
              <a:rPr lang="es-ES" dirty="0" err="1" smtClean="0">
                <a:latin typeface="Century Gothic" pitchFamily="34" charset="0"/>
              </a:rPr>
              <a:t>Mplayer</a:t>
            </a:r>
            <a:r>
              <a:rPr lang="es-ES" dirty="0" smtClean="0">
                <a:latin typeface="Century Gothic" pitchFamily="34" charset="0"/>
              </a:rPr>
              <a:t>, Windows Media Player, Windows y Macintosh </a:t>
            </a:r>
          </a:p>
          <a:p>
            <a:endParaRPr lang="es-ES" dirty="0"/>
          </a:p>
        </p:txBody>
      </p:sp>
      <p:pic>
        <p:nvPicPr>
          <p:cNvPr id="23554" name="Picture 2" descr="http://www.veryicon.com/icon/png/System/Rhor%20v2%20Part%202/WMV%20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714488"/>
            <a:ext cx="292895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fHYuL4GqloM/TPhpjPFn_KI/AAAAAAAAATw/CERzUgW6jG8/s1600/vide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357298"/>
            <a:ext cx="4912709" cy="5072098"/>
          </a:xfrm>
          <a:prstGeom prst="rect">
            <a:avLst/>
          </a:prstGeom>
          <a:noFill/>
        </p:spPr>
      </p:pic>
      <p:pic>
        <p:nvPicPr>
          <p:cNvPr id="22532" name="Picture 4" descr="http://scottcooper.com/agency/wp-content/uploads/2012/05/video-icon.jpg"/>
          <p:cNvPicPr>
            <a:picLocks noChangeAspect="1" noChangeArrowheads="1"/>
          </p:cNvPicPr>
          <p:nvPr/>
        </p:nvPicPr>
        <p:blipFill>
          <a:blip r:embed="rId4" cstate="print"/>
          <a:srcRect l="18905" t="8475" r="20274" b="11864"/>
          <a:stretch>
            <a:fillRect/>
          </a:stretch>
        </p:blipFill>
        <p:spPr bwMode="auto">
          <a:xfrm>
            <a:off x="5500694" y="1785926"/>
            <a:ext cx="342902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3GP</a:t>
            </a:r>
            <a:endParaRPr lang="es-ES" sz="9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00174"/>
            <a:ext cx="8686800" cy="3714776"/>
          </a:xfr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u="sng" dirty="0">
                <a:latin typeface="Century Gothic" pitchFamily="34" charset="0"/>
              </a:rPr>
              <a:t>3rd </a:t>
            </a:r>
            <a:r>
              <a:rPr lang="es-ES" b="1" u="sng" dirty="0" err="1">
                <a:latin typeface="Century Gothic" pitchFamily="34" charset="0"/>
              </a:rPr>
              <a:t>Generation</a:t>
            </a:r>
            <a:r>
              <a:rPr lang="es-ES" b="1" u="sng" dirty="0">
                <a:latin typeface="Century Gothic" pitchFamily="34" charset="0"/>
              </a:rPr>
              <a:t> </a:t>
            </a:r>
            <a:r>
              <a:rPr lang="es-ES" b="1" u="sng" dirty="0" err="1">
                <a:latin typeface="Century Gothic" pitchFamily="34" charset="0"/>
              </a:rPr>
              <a:t>Partnership</a:t>
            </a:r>
            <a:r>
              <a:rPr lang="es-ES" b="1" u="sng" dirty="0">
                <a:latin typeface="Century Gothic" pitchFamily="34" charset="0"/>
              </a:rPr>
              <a:t> </a:t>
            </a:r>
            <a:r>
              <a:rPr lang="es-ES" b="1" u="sng" dirty="0" smtClean="0">
                <a:latin typeface="Century Gothic" pitchFamily="34" charset="0"/>
              </a:rPr>
              <a:t>Project</a:t>
            </a:r>
            <a:r>
              <a:rPr lang="es-ES" b="1" dirty="0" smtClean="0">
                <a:latin typeface="Century Gothic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entury Gothic" pitchFamily="34" charset="0"/>
              </a:rPr>
              <a:t>Es </a:t>
            </a:r>
            <a:r>
              <a:rPr lang="es-ES" dirty="0">
                <a:latin typeface="Century Gothic" pitchFamily="34" charset="0"/>
              </a:rPr>
              <a:t>un formato contenedor usado por teléfonos móviles para almacenar información de medios múltiples (audio y video).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Century Gothic" pitchFamily="34" charset="0"/>
              </a:rPr>
              <a:t>Reproductores compatibles: </a:t>
            </a:r>
            <a:r>
              <a:rPr lang="es-ES" dirty="0" smtClean="0">
                <a:latin typeface="Century Gothic" pitchFamily="34" charset="0"/>
              </a:rPr>
              <a:t>VLC </a:t>
            </a:r>
            <a:r>
              <a:rPr lang="es-ES" dirty="0">
                <a:latin typeface="Century Gothic" pitchFamily="34" charset="0"/>
              </a:rPr>
              <a:t>media </a:t>
            </a:r>
            <a:r>
              <a:rPr lang="es-ES" dirty="0" err="1">
                <a:latin typeface="Century Gothic" pitchFamily="34" charset="0"/>
              </a:rPr>
              <a:t>player</a:t>
            </a:r>
            <a:r>
              <a:rPr lang="es-ES" dirty="0">
                <a:latin typeface="Century Gothic" pitchFamily="34" charset="0"/>
              </a:rPr>
              <a:t>, </a:t>
            </a:r>
            <a:r>
              <a:rPr lang="es-ES" dirty="0" err="1" smtClean="0">
                <a:latin typeface="Century Gothic" pitchFamily="34" charset="0"/>
              </a:rPr>
              <a:t>Totem</a:t>
            </a:r>
            <a:r>
              <a:rPr lang="es-ES" dirty="0" smtClean="0">
                <a:latin typeface="Century Gothic" pitchFamily="34" charset="0"/>
              </a:rPr>
              <a:t> Media </a:t>
            </a:r>
            <a:r>
              <a:rPr lang="es-ES" dirty="0">
                <a:latin typeface="Century Gothic" pitchFamily="34" charset="0"/>
              </a:rPr>
              <a:t>Player </a:t>
            </a:r>
            <a:r>
              <a:rPr lang="es-ES" dirty="0" err="1">
                <a:latin typeface="Century Gothic" pitchFamily="34" charset="0"/>
              </a:rPr>
              <a:t>Classic</a:t>
            </a:r>
            <a:r>
              <a:rPr lang="es-ES" dirty="0">
                <a:latin typeface="Century Gothic" pitchFamily="34" charset="0"/>
              </a:rPr>
              <a:t>, The </a:t>
            </a:r>
            <a:r>
              <a:rPr lang="es-ES" dirty="0" err="1">
                <a:latin typeface="Century Gothic" pitchFamily="34" charset="0"/>
              </a:rPr>
              <a:t>KMPlayer</a:t>
            </a:r>
            <a:r>
              <a:rPr lang="es-ES" dirty="0">
                <a:latin typeface="Century Gothic" pitchFamily="34" charset="0"/>
              </a:rPr>
              <a:t>, QuickTime, </a:t>
            </a:r>
            <a:r>
              <a:rPr lang="es-ES" dirty="0" err="1">
                <a:latin typeface="Century Gothic" pitchFamily="34" charset="0"/>
              </a:rPr>
              <a:t>RealPlayer</a:t>
            </a:r>
            <a:r>
              <a:rPr lang="es-ES" dirty="0">
                <a:latin typeface="Century Gothic" pitchFamily="34" charset="0"/>
              </a:rPr>
              <a:t>, </a:t>
            </a:r>
            <a:r>
              <a:rPr lang="es-ES" dirty="0" err="1">
                <a:latin typeface="Century Gothic" pitchFamily="34" charset="0"/>
              </a:rPr>
              <a:t>JetAudio</a:t>
            </a:r>
            <a:r>
              <a:rPr lang="es-ES" dirty="0">
                <a:latin typeface="Century Gothic" pitchFamily="34" charset="0"/>
              </a:rPr>
              <a:t>, GOM Player, Windows Media Player (A partir de la versión 12, incluida en Windows 7)</a:t>
            </a:r>
          </a:p>
          <a:p>
            <a:endParaRPr lang="es-ES" dirty="0"/>
          </a:p>
        </p:txBody>
      </p:sp>
      <p:pic>
        <p:nvPicPr>
          <p:cNvPr id="4" name="Picture 2" descr="http://losmercadosfinancieros.es/wp-content/uploads/video-icon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857760"/>
            <a:ext cx="3214710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AVI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85926"/>
            <a:ext cx="6115064" cy="3614749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latin typeface="Century Gothic" pitchFamily="34" charset="0"/>
              </a:rPr>
              <a:t>Audio Video </a:t>
            </a:r>
            <a:r>
              <a:rPr lang="es-MX" sz="2800" dirty="0" err="1" smtClean="0">
                <a:latin typeface="Century Gothic" pitchFamily="34" charset="0"/>
              </a:rPr>
              <a:t>Interleave</a:t>
            </a:r>
            <a:r>
              <a:rPr lang="es-MX" sz="2800" dirty="0">
                <a:latin typeface="Century Gothic" pitchFamily="34" charset="0"/>
              </a:rPr>
              <a:t>.</a:t>
            </a:r>
            <a:r>
              <a:rPr lang="es-MX" sz="2800" dirty="0" smtClean="0">
                <a:latin typeface="Century Gothic" pitchFamily="34" charset="0"/>
              </a:rPr>
              <a:t> </a:t>
            </a:r>
          </a:p>
          <a:p>
            <a:r>
              <a:rPr lang="es-MX" sz="2800" dirty="0" smtClean="0">
                <a:latin typeface="Century Gothic" pitchFamily="34" charset="0"/>
              </a:rPr>
              <a:t>Es un formato contenedor de audio y video lanzado por Microsoft en 1992.</a:t>
            </a:r>
          </a:p>
          <a:p>
            <a:r>
              <a:rPr lang="es-ES_tradnl" sz="2800" b="1" dirty="0" smtClean="0">
                <a:latin typeface="Century Gothic" pitchFamily="34" charset="0"/>
              </a:rPr>
              <a:t>Reproductores compatibles</a:t>
            </a:r>
            <a:r>
              <a:rPr lang="es-ES_tradnl" sz="2800" dirty="0" smtClean="0">
                <a:latin typeface="Century Gothic" pitchFamily="34" charset="0"/>
              </a:rPr>
              <a:t>: en la </a:t>
            </a:r>
            <a:r>
              <a:rPr lang="es-ES_tradnl" sz="2800" dirty="0" err="1" smtClean="0">
                <a:latin typeface="Century Gothic" pitchFamily="34" charset="0"/>
              </a:rPr>
              <a:t>mayoria</a:t>
            </a:r>
            <a:r>
              <a:rPr lang="es-ES_tradnl" sz="2800" dirty="0" smtClean="0">
                <a:latin typeface="Century Gothic" pitchFamily="34" charset="0"/>
              </a:rPr>
              <a:t> de los reproductores, </a:t>
            </a:r>
            <a:r>
              <a:rPr lang="en-US" sz="2800" dirty="0" err="1" smtClean="0">
                <a:latin typeface="Century Gothic" pitchFamily="34" charset="0"/>
              </a:rPr>
              <a:t>BSPlayer</a:t>
            </a:r>
            <a:r>
              <a:rPr lang="en-US" sz="2800" dirty="0">
                <a:latin typeface="Century Gothic" pitchFamily="34" charset="0"/>
              </a:rPr>
              <a:t>, </a:t>
            </a:r>
            <a:r>
              <a:rPr lang="en-US" sz="2800" dirty="0" err="1">
                <a:latin typeface="Century Gothic" pitchFamily="34" charset="0"/>
              </a:rPr>
              <a:t>Winamp</a:t>
            </a:r>
            <a:r>
              <a:rPr lang="en-US" sz="2800" dirty="0">
                <a:latin typeface="Century Gothic" pitchFamily="34" charset="0"/>
              </a:rPr>
              <a:t>, Windows Media </a:t>
            </a:r>
            <a:r>
              <a:rPr lang="en-US" sz="2800" dirty="0" smtClean="0">
                <a:latin typeface="Century Gothic" pitchFamily="34" charset="0"/>
              </a:rPr>
              <a:t>Player etc. </a:t>
            </a:r>
            <a:endParaRPr lang="es-ES" sz="2800" dirty="0">
              <a:latin typeface="Century Gothic" pitchFamily="34" charset="0"/>
            </a:endParaRPr>
          </a:p>
        </p:txBody>
      </p:sp>
      <p:pic>
        <p:nvPicPr>
          <p:cNvPr id="21506" name="Picture 2" descr="http://freeaviplayer.org/images/av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786182" cy="4038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DIVX</a:t>
            </a:r>
            <a:endParaRPr lang="es-ES" sz="1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Es </a:t>
            </a:r>
            <a:r>
              <a:rPr lang="es-MX" dirty="0" smtClean="0"/>
              <a:t>un códec  de video comprimido basado en el estándar MPEG-4 Parte 2</a:t>
            </a:r>
            <a:r>
              <a:rPr lang="es-MX" dirty="0" smtClean="0"/>
              <a:t>.</a:t>
            </a:r>
            <a:endParaRPr lang="es-MX" dirty="0" smtClean="0"/>
          </a:p>
          <a:p>
            <a:r>
              <a:rPr lang="es-MX" dirty="0" smtClean="0"/>
              <a:t>Al principio se desarrolló para la transferencia de video por internet, pero sus archivos eran demasiado pesados, y existían mejores formatos para esto como el WMV de Microsoft, el </a:t>
            </a:r>
            <a:r>
              <a:rPr lang="es-MX" dirty="0" err="1" smtClean="0"/>
              <a:t>Quicktime</a:t>
            </a:r>
            <a:r>
              <a:rPr lang="es-MX" dirty="0" smtClean="0"/>
              <a:t> de Apple y el </a:t>
            </a:r>
            <a:r>
              <a:rPr lang="es-MX" dirty="0" err="1" smtClean="0"/>
              <a:t>RealVideo</a:t>
            </a:r>
            <a:r>
              <a:rPr lang="es-MX" dirty="0" smtClean="0"/>
              <a:t> de </a:t>
            </a:r>
            <a:r>
              <a:rPr lang="es-MX" dirty="0" err="1" smtClean="0"/>
              <a:t>RealNetworks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Este </a:t>
            </a:r>
            <a:r>
              <a:rPr lang="es-MX" dirty="0" smtClean="0"/>
              <a:t>formato permite una compresión importante y de gran calidad para los videos digitales</a:t>
            </a:r>
            <a:r>
              <a:rPr lang="es-MX" dirty="0" smtClean="0"/>
              <a:t>.</a:t>
            </a:r>
          </a:p>
          <a:p>
            <a:endParaRPr lang="es-ES" dirty="0"/>
          </a:p>
        </p:txBody>
      </p:sp>
      <p:pic>
        <p:nvPicPr>
          <p:cNvPr id="5" name="Picture 2" descr="http://www.youtube-video-converter-downloader-player.com-http.com/img/youtube_to_wmv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65224"/>
            <a:ext cx="2643206" cy="2092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FLV</a:t>
            </a:r>
            <a:endParaRPr lang="es-ES" sz="1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00174"/>
            <a:ext cx="6643702" cy="4929222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dirty="0">
                <a:latin typeface="Century Gothic" pitchFamily="34" charset="0"/>
              </a:rPr>
              <a:t>Flash Video (FLV) es un formato contenedor propietario usado para transmitir video por Internet usando </a:t>
            </a:r>
            <a:r>
              <a:rPr lang="es-ES" sz="2600" b="1" u="sng" dirty="0">
                <a:latin typeface="Century Gothic" pitchFamily="34" charset="0"/>
              </a:rPr>
              <a:t>Adobe Flash </a:t>
            </a:r>
            <a:r>
              <a:rPr lang="es-ES" sz="2600" b="1" u="sng" dirty="0" smtClean="0">
                <a:latin typeface="Century Gothic" pitchFamily="34" charset="0"/>
              </a:rPr>
              <a:t>Player.</a:t>
            </a:r>
            <a:endParaRPr lang="es-ES" sz="2600" b="1" u="sng" dirty="0"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atin typeface="Century Gothic" pitchFamily="34" charset="0"/>
              </a:rPr>
              <a:t>Reproductores compatibles</a:t>
            </a:r>
            <a:r>
              <a:rPr lang="es-ES_tradnl" sz="2800" dirty="0" smtClean="0">
                <a:latin typeface="Century Gothic" pitchFamily="34" charset="0"/>
              </a:rPr>
              <a:t>: </a:t>
            </a:r>
            <a:r>
              <a:rPr lang="es-ES" sz="2600" dirty="0" smtClean="0">
                <a:latin typeface="Century Gothic" pitchFamily="34" charset="0"/>
              </a:rPr>
              <a:t>en la mayoría </a:t>
            </a:r>
            <a:r>
              <a:rPr lang="es-ES" sz="2600" dirty="0">
                <a:latin typeface="Century Gothic" pitchFamily="34" charset="0"/>
              </a:rPr>
              <a:t>de los sistemas operativos, mediante Adobe Flash Player, el </a:t>
            </a:r>
            <a:r>
              <a:rPr lang="es-ES" sz="2600" dirty="0" err="1">
                <a:latin typeface="Century Gothic" pitchFamily="34" charset="0"/>
              </a:rPr>
              <a:t>plugin</a:t>
            </a:r>
            <a:r>
              <a:rPr lang="es-ES" sz="2600" dirty="0">
                <a:latin typeface="Century Gothic" pitchFamily="34" charset="0"/>
              </a:rPr>
              <a:t> extensamente disponible para navegadores web, o de otros programas de terceros como </a:t>
            </a:r>
            <a:r>
              <a:rPr lang="es-ES" sz="2600" dirty="0" err="1">
                <a:latin typeface="Century Gothic" pitchFamily="34" charset="0"/>
              </a:rPr>
              <a:t>MPlayer</a:t>
            </a:r>
            <a:r>
              <a:rPr lang="es-ES" sz="2600" dirty="0">
                <a:latin typeface="Century Gothic" pitchFamily="34" charset="0"/>
              </a:rPr>
              <a:t>, VLC media </a:t>
            </a:r>
            <a:r>
              <a:rPr lang="es-ES" sz="2600" dirty="0" err="1">
                <a:latin typeface="Century Gothic" pitchFamily="34" charset="0"/>
              </a:rPr>
              <a:t>player</a:t>
            </a:r>
            <a:r>
              <a:rPr lang="es-ES" sz="2600" dirty="0">
                <a:latin typeface="Century Gothic" pitchFamily="34" charset="0"/>
              </a:rPr>
              <a:t>, o cualquier reproductor que use filtros </a:t>
            </a:r>
            <a:r>
              <a:rPr lang="es-ES" sz="2600" dirty="0" err="1">
                <a:latin typeface="Century Gothic" pitchFamily="34" charset="0"/>
              </a:rPr>
              <a:t>DirectShow</a:t>
            </a:r>
            <a:r>
              <a:rPr lang="es-ES" sz="2600" dirty="0">
                <a:latin typeface="Century Gothic" pitchFamily="34" charset="0"/>
              </a:rPr>
              <a:t> (tales como Media Player </a:t>
            </a:r>
            <a:r>
              <a:rPr lang="es-ES" sz="2600" dirty="0" err="1">
                <a:latin typeface="Century Gothic" pitchFamily="34" charset="0"/>
              </a:rPr>
              <a:t>Classic</a:t>
            </a:r>
            <a:r>
              <a:rPr lang="es-ES" sz="2600" dirty="0">
                <a:latin typeface="Century Gothic" pitchFamily="34" charset="0"/>
              </a:rPr>
              <a:t>, Windows Media Player, y Windows Media Center)</a:t>
            </a:r>
          </a:p>
          <a:p>
            <a:endParaRPr lang="es-ES" dirty="0"/>
          </a:p>
        </p:txBody>
      </p:sp>
      <p:pic>
        <p:nvPicPr>
          <p:cNvPr id="5" name="4 Imagen" descr="http://imagenes.es.sftcdn.net/es/scrn/44000/44422/flv-player-07-535x53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4" y="2285992"/>
            <a:ext cx="21748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M4V</a:t>
            </a:r>
            <a:endParaRPr lang="es-ES" sz="1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29130"/>
          </a:xfrm>
        </p:spPr>
        <p:txBody>
          <a:bodyPr>
            <a:normAutofit fontScale="77500" lnSpcReduction="20000"/>
          </a:bodyPr>
          <a:lstStyle/>
          <a:p>
            <a:endParaRPr lang="es-MX" dirty="0" smtClean="0">
              <a:latin typeface="Century Gothic" pitchFamily="34" charset="0"/>
            </a:endParaRPr>
          </a:p>
          <a:p>
            <a:r>
              <a:rPr lang="es-MX" dirty="0" smtClean="0">
                <a:latin typeface="Century Gothic" pitchFamily="34" charset="0"/>
              </a:rPr>
              <a:t>Es un estándar de formato multimedia que es parte del MPEG-4. Formalmente llamado ISO/IEC 14496-14:2003. La extensión de archivo oficial es .mp4.</a:t>
            </a:r>
          </a:p>
          <a:p>
            <a:r>
              <a:rPr lang="es-MX" dirty="0" smtClean="0">
                <a:latin typeface="Century Gothic" pitchFamily="34" charset="0"/>
              </a:rPr>
              <a:t>Se usa especialmente para el almacenamiento de video y audio digital, especialmente los definidos por MPEG, pero también puede almacenar otros datos como subtítulos e imágenes.</a:t>
            </a:r>
          </a:p>
          <a:p>
            <a:pPr>
              <a:buNone/>
            </a:pPr>
            <a:r>
              <a:rPr lang="es-ES_tradnl" b="1" dirty="0" smtClean="0">
                <a:latin typeface="Century Gothic" pitchFamily="34" charset="0"/>
              </a:rPr>
              <a:t>Reproductores compatibles: </a:t>
            </a:r>
            <a:r>
              <a:rPr lang="es-MX" dirty="0" err="1" smtClean="0">
                <a:latin typeface="Century Gothic" pitchFamily="34" charset="0"/>
              </a:rPr>
              <a:t>Quicktime</a:t>
            </a:r>
            <a:r>
              <a:rPr lang="es-MX" dirty="0" smtClean="0">
                <a:latin typeface="Century Gothic" pitchFamily="34" charset="0"/>
              </a:rPr>
              <a:t>, algunos teléfonos celares,  compatible con programas que acepten MP4. 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26626" name="Picture 2" descr="http://pixabay.com/static/uploads/photo/2012/04/12/20/56/sign-30619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01636"/>
            <a:ext cx="2214577" cy="1756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MKV</a:t>
            </a:r>
            <a:endParaRPr lang="es-ES" sz="1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25963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entury Gothic" pitchFamily="34" charset="0"/>
              </a:rPr>
              <a:t>Estos archivos </a:t>
            </a:r>
            <a:r>
              <a:rPr lang="es-ES" dirty="0">
                <a:latin typeface="Century Gothic" pitchFamily="34" charset="0"/>
              </a:rPr>
              <a:t>de vídeo </a:t>
            </a:r>
            <a:r>
              <a:rPr lang="es-ES" dirty="0" smtClean="0">
                <a:latin typeface="Century Gothic" pitchFamily="34" charset="0"/>
              </a:rPr>
              <a:t> son creados </a:t>
            </a:r>
            <a:r>
              <a:rPr lang="es-ES" dirty="0">
                <a:latin typeface="Century Gothic" pitchFamily="34" charset="0"/>
              </a:rPr>
              <a:t>por </a:t>
            </a:r>
            <a:r>
              <a:rPr lang="es-ES" b="1" u="sng" dirty="0" err="1">
                <a:latin typeface="Century Gothic" pitchFamily="34" charset="0"/>
              </a:rPr>
              <a:t>Matroska</a:t>
            </a:r>
            <a:r>
              <a:rPr lang="es-ES" dirty="0">
                <a:latin typeface="Century Gothic" pitchFamily="34" charset="0"/>
              </a:rPr>
              <a:t>. </a:t>
            </a:r>
            <a:endParaRPr lang="es-ES" dirty="0" smtClean="0"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entury Gothic" pitchFamily="34" charset="0"/>
              </a:rPr>
              <a:t>El </a:t>
            </a:r>
            <a:r>
              <a:rPr lang="es-ES" dirty="0">
                <a:latin typeface="Century Gothic" pitchFamily="34" charset="0"/>
              </a:rPr>
              <a:t>propósito de este formato es permitir el almacenamiento de un número ilimitado de flujos multimedia en un solo archivo MKV.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Century Gothic" pitchFamily="34" charset="0"/>
              </a:rPr>
              <a:t>Reproductores compatibles: </a:t>
            </a:r>
            <a:r>
              <a:rPr lang="es-ES_tradnl" dirty="0">
                <a:latin typeface="Century Gothic" pitchFamily="34" charset="0"/>
              </a:rPr>
              <a:t>Media Player Clásico, The </a:t>
            </a:r>
            <a:r>
              <a:rPr lang="es-ES_tradnl" dirty="0" err="1">
                <a:latin typeface="Century Gothic" pitchFamily="34" charset="0"/>
              </a:rPr>
              <a:t>Core</a:t>
            </a:r>
            <a:r>
              <a:rPr lang="es-ES_tradnl" dirty="0">
                <a:latin typeface="Century Gothic" pitchFamily="34" charset="0"/>
              </a:rPr>
              <a:t> media </a:t>
            </a:r>
            <a:r>
              <a:rPr lang="es-ES_tradnl" dirty="0" err="1">
                <a:latin typeface="Century Gothic" pitchFamily="34" charset="0"/>
              </a:rPr>
              <a:t>player</a:t>
            </a:r>
            <a:r>
              <a:rPr lang="es-ES_tradnl" dirty="0">
                <a:latin typeface="Century Gothic" pitchFamily="34" charset="0"/>
              </a:rPr>
              <a:t>, VLC Media Player (Recomendado), </a:t>
            </a:r>
            <a:r>
              <a:rPr lang="es-ES_tradnl" dirty="0" err="1">
                <a:latin typeface="Century Gothic" pitchFamily="34" charset="0"/>
              </a:rPr>
              <a:t>Zoomplayer</a:t>
            </a:r>
            <a:r>
              <a:rPr lang="es-ES_tradnl" dirty="0">
                <a:latin typeface="Century Gothic" pitchFamily="34" charset="0"/>
              </a:rPr>
              <a:t>, </a:t>
            </a:r>
            <a:r>
              <a:rPr lang="es-ES_tradnl" dirty="0" err="1">
                <a:latin typeface="Century Gothic" pitchFamily="34" charset="0"/>
              </a:rPr>
              <a:t>CorePlayer</a:t>
            </a:r>
            <a:r>
              <a:rPr lang="es-ES_tradnl" dirty="0">
                <a:latin typeface="Century Gothic" pitchFamily="34" charset="0"/>
              </a:rPr>
              <a:t> Pro, </a:t>
            </a:r>
            <a:r>
              <a:rPr lang="es-ES_tradnl" dirty="0" err="1">
                <a:latin typeface="Century Gothic" pitchFamily="34" charset="0"/>
              </a:rPr>
              <a:t>Mplayer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.</a:t>
            </a:r>
            <a:r>
              <a:rPr lang="es-ES_tradnl" dirty="0">
                <a:solidFill>
                  <a:srgbClr val="FF66FF"/>
                </a:solidFill>
                <a:latin typeface="Berlin Sans FB" pitchFamily="34" charset="0"/>
              </a:rPr>
              <a:t>	</a:t>
            </a:r>
          </a:p>
          <a:p>
            <a:endParaRPr lang="es-ES" dirty="0"/>
          </a:p>
        </p:txBody>
      </p:sp>
      <p:sp>
        <p:nvSpPr>
          <p:cNvPr id="1026" name="AutoShape 2" descr="data:image/jpeg;base64,/9j/4AAQSkZJRgABAQAAAQABAAD/2wCEAAkGBg8PEBANDxAQDxAQEA8QEA8PDg8QDhAPFRAVFhUQFBIXJyYeGBkjGRISHy8gIycpLCwsFR4xNTAqNSYrLCkBCQoKDgwOGg8PGikgHCEsKSkpKSwpKTIsLCwqKi8sLCkpKSwpKiw0LCwsLik1LDUuKSwsLCopLCk0NSwpLCkqLP/AABEIAOEA4QMBIgACEQEDEQH/xAAcAAABBAMBAAAAAAAAAAAAAAAAAgQHCAEFBgP/xABMEAABAwIBAwoSCQMFAQEAAAABAAIDBBEFEiFRBgcXMUFScZGx0RMUFSMzNVNUYXJzdIGSk5SyswgWIjI0YqGjwSVCoiRjguHwg/H/xAAbAQEBAQADAQEAAAAAAAAAAAAAAQIDBAUGB//EADgRAAIBAgMEBgYKAwAAAAAAAAABAgMRBCExBRJBUTNhcZGx0RVSgaHh8AYTIjRCU6KywfEUFnL/2gAMAwEAAhEDEQA/AJxQhIllaxpe4hrWglzibAAC5JKAUSBnOYDdUZas9fSioy6Cjb07OMxLXWp2O0F/9x8A41xOuHrm1OLTHDMMLm0ty18jSWunA23F39sfL+iYYZgVJh7RJJaWbccRc30MbucKAVV6q9UmKXIlfSxO2hH/AKdluH75Wvfrd1Uv2p6zKPhMshvwuKe1eqiZ2aO0Y43ca1slfK770jz/AMygPXYtd30PZnnRsWu76Hszzpv0w/fv9dyOmH79/ruQDjYtd30PZnnRsWu76Hszzpv0w/fv9dyOmH79/ruQDjYtd30PZnnRsWu76Hszzpv0w/fv9dyx0w/fv9dyAc7Fru+h7M86Ni13fQ9medbug1I1E0TJhUBoe0OAJkJAOk3Xv9Rqnvlv7vOtbjPNltXCRbi6iuup+Rzuxa7voezPOjYtd30PZnnXRfUap75b+7zo+o1T3y393nV3JGfS+D/MXc/I53Ytd30PZnnRsWu76HszzrovqNU98t/d51zVX0SKR8TnuJY4tJD3WJB2wsuLWp2cPjaGIbVKV2u0XsWu76Hszzo2LXd9D2Z5036Yfv3+u5HTD9+/13KHbHGxa7voezPOjYtd30PZnnTfph+/f67kdMP37/XcgHDdbipjOVDWBp8HRGHjBT6lx/VLhmds76mJu217umWW8IP2x6Fq466Vudsjx/zK2NJqnnZ9+0g8OZ3GEBIGo7X6palzYK9nScpOSJLk07neEnOz05vCpUjkDgHNIc0gEEEEEHdBVca/CqPEmlwAjmt94AB9/wAw/uCXqH1wqvAp20NdlS0LjYHO4wgnskR3W6WoCxqF5UtUyVjJY3B8b2hzHtN2uaRcEFeqAEIQgBQzr8auHtycFpScuYNdUlpz5BP2IfTtnwWUv11W2GKSZ5syNj5HHQ1rST+gVWcJqn19fU4lNnLpHPF9xzj9kf8AFtggNthtJHh8FrAzPtlHfO0eKEwky5XF7ruJ3f4Sq6pMkhO4MzeBTLrYUzBh7XZLbukkuckXNjYXKGW+BC/SjtB4isGldoPEVZXoLd631Wo6C3et9VqotLmVmc2ywug1dQtZX1LWgNHRXWAFgMw2gufUKncEIQhQWFlYQEq4B+Fp/JM5E/TDAPwtP5JnIn67i0PyzEdNPtfiCFoMY1YR00pgMT3loaSQWgZxe2dMtkKLuEnrsWd9Hap7LxdSKnGGTzWa8zrFFWO/iqjyz+VdTshR9wk9di4+uqeiyyS2yct7nWve1ztLiqST0PodiYKvh6k5VY2TXVzPBCELiPqAQAhOKBgMjAdouaDxoRuyECmcdw8RWelHaDxFWSipmNa1oY0AAAANbYC20ldBbvW+q1UlmVsbG9hDhdpG0RcLZVUUeIQGJ9myNzh261244eA7oU3apqVjqOpDmNI6DIfujbDbgqAKeoMcgcPT4RuqBN3szstYzVo+CZ+BVRNruNMXH7rxndEPARnH/anNVR1Tl1PPT4jCcl7HsNxv2G7T6RmVn8CxVtXTQVbPuzRMkHgym3I47oaH6EIQHG671eYMGrXA2L2NiH/N7Wn9CVAmpsdDpS7dcXn+Aps19O00/lIPjUH4S/8A0rB4D8SA9WqcdbLtdH5SX4lBYKlzW81W0UNEIZpmxSNkeclwOcE3BBQy9SQ0LRfXjDe+4v8ALmQdXGG99xf5cyDeXMiLV/2wqvKnkC5xbjVhiMdRWVE0RymPkJabWuNq9vQtLdBHQUhJui6GhSwsXWCUBK+AfhafyTORP0wwD8LT+SZyJ+u4tD8sxHTT7X4nO41qPFTM6fopYXBoLcgOGYWzFMNjwd8H2Q512KFncidyntbF04qEZ5LJZLyOIrdQnQ43yCe5YxzrGOwNhe17rklLOL/h5/JSfCVEgK4akUtD6nYmLrYmE3Vd7NcF/AtCTdF1xnvCk6w3srPGbypnde9HKGva47jgeIoZloWXbtDgHIsrn4dXeGloPTUYuBmOUCM20Ql/XjDe+4v8uZBvLmPNUX4Sp8hL8JVdZdtTbqh1b4eaWoYyoY974ntaxuUXFxFgoQkdnVGrF4z9ujdfbaA4f8TzKadYuvMuDQtJv0GWaH0B2UBxPUJ1j/8ATSD8rlLv0eO1Unnk3y4lDRKCEIQEfa+naafykHzFBOFP/wBOweA/Ep219O00/lIPmKBcLPWGen4igHV1kPKQCu81I62vT1P0y6cRAvc1rRHlH7O2SbhCNnD9EOko6IdJUqbDDe+v2f8AtYOsu3vv9n/tUl+oiouRdPsewo0lRLTOIcYnluUNo23VrrqFTuLui6RdF0KLuglIuglAS1qf/CU/kWci2C1+p78JT+RZyLYLuLQ/LMR00+1+J4y1sTDkvkY07dnPaDbgKR1Tg7tF7RijrVr+Nl4I/gC0a4nUsz6PD7AhVpRqObV0npz9pKuL4nB0vMOjRkmKQACRpJJabABRYCkouuKUt497Z+z44KMoqV7i7oukXRdZPSF3RdIuvSnjynBo3SBxlAzPRDpKOiHSVKMOswMkF1V9qwuBDmBttDOl7DDe+v2f+1TN+oisyFJupJxnWk6BBLOypDzExz8gxZOUALkXvmUaOzKFTMVr+sSD8pUyfR47VSeeTfLiUL1p6zJ4pU0fR47VSeeTfLiQpKCEIQEfa+naafykHzFAeGdgZ6fiU+a+naafykHzFAWGnrDfTyoBy0qd9a3tbH5SX4lAzSp51rD/AE2PykvxKmXqdchCFDRX7XC7Y1XlTyBc1ddHrhn+o1flTyBc1dVmY6G1wDAZq6XoEAa5+S51nPDBkjbzldJsSYlvIvbsXExTuabtJB0gkHjC9+qkvdH+u5CNM6/YkxLeRe3YjYkxLeRe3YuQ6qy90f67kdVZe6P9dyEs/n+iQ6bUVjsTGxsewNaLNHRojYaM4Xp9U9UHdGe1h5lHzaqpIuHSWO19t3Os9MVOmT13c6u8y+hpT+1/j3vnfc1/SddVa1+KyvMkgje9224zsuc1l47EmJbyL27FyclfO3M50g4Xu50jqrL3R/ruUDpSpfYatbhpb2WOv2JMS3kXt2I2JMS3kXt2LkOqsvdH+u5HVWXuj/XchLP5/o6/YkxLeRe3YtFqj1K1OHuY2oa1pkBc3Je19wDY7W0tb1Ul7o/13LymqXPzucXcJJ5UKkxF06w09dZ47fiCZ3TrDT11njt+IKIstGWdbtDgHIsrDdocA5FlDRrdUn4Oq8hL8JVbpDnVkdUv4Oq83l+Aqtchz8Spn8Qis7C/xSpp+jx2qk88m+XEoUqz1l/ilTX9HjtVJ55N8uJQ0SghCEBH2vp2mn8pB8xQDhx6y308qn7X07TT+Ug+Yq/4eest9PKgPe66PA9XtdRR9AglDY8ouyXRtfYnbtfaXM3TulwyaUExxyPA2yyN7gOGyGZW4nW7LWJ91j9gxY2WsT7rH7uxc19X6ruE3sZOZB1P1XcJ/YycyuZi8efvPHEMQkqJHzSuLnvcXOcd1x3U2uiRhabEWI2wdtIuociF3RdIui6FF3RdIui6A6Cm+4zxW8i9V5Uv3GeK3kXqsn7Fhuhh/wArwNZi+2zgdyhMLp9jG2zgdyha660fmu3Pv9XtX7ULui6RdF0PHF3RdIui6AXdKjkLTcbi8rrIzoDtItdfE2gN6Mw2AFzAwnNpO6l7LWJ91j9gxcvHgdS4BwgmIOcEQyEEaQbJX1fqu4Texk5lczivHn7ze4jrmYjPE+B8zciQFrg2JjSWnbGUFyhcnU+D1EYLnwytaNtzontaPSQmRQ3G3AKs9af4pU2fR47VSeeTfLiUI1R60/xSpu+jx2pk88m+XEoaJQQhCAj7X07TT+Ug+Yq/UB6y308qsDr6dpp/KQfGq+0B6y308qA9WlT7rTNAw1ls15ZifCcrdUANOdT/AK0/ayPys3xIZeqOxui6EIaK664bQMSq7C3XnbXAFzd10muMf6lV+WPwhcwhmOgu6LpCENC7rF0lCA6Sl+4zxW8i9V40nY2eI3kXssn7Fhuhh2LwNVjW2zgdyha662GN7bOB3KFrFo/Nduff6ns/ahd0XSEIeOLui6QhALunOHAGRgO+byhM07ww9dZ47fiCIzLRlpI8wAGYWGb0JV1hu0OAciyho1eqloNDVg5x0vLmOcfdKrPJt8XIrM6p/wAFV+bzfAVWSQ5+LkVM/iMVJ60/xSpv+jx2pk88m+XEoOqD1p/AVOP0eO1Mnnk3y4lDRKCEIQEfa+vaafykHxqvdCest4Dyqwmvr2mn8pB8ar1RdhbwHlQHoCpb1utcGhpKIU1Q97Htkkdmjc5pa43BuFEKyChGiwuyrhXdn+xejZWwruz/AGL1XvKKMoqkzN1qvxZlVWVFRHfIkkc5uULOycwFxubS0t1i6woVKwq6LpKEKKui6ShAdPSdjZ4jeRey8aPsbPEbyL2WT9jw3Qw7F4Guxake8sLBewIOcbpC1/U2beHjauhQrc8fF7Aw+KrSrTlJN8mraW5M5yShlaC5zCANs3Cb3XR4h2KTxSuaVPjts7Pp4GrGFNtpq+dub5JCroukoQ8UVde9JNkPa7QQeI3TZF0I1csHDrsYWWtJlkabC7TC+4NtpL2VcK7s/wBi9V7yijKKpMyc9Ueuhhz6SoiifI+SSJ7GN6E5ou4WuSdoZ1Bz3Z0nKKSoEuLF1B60/gKnL6PHamTzyb5cSgyfsT+Aqc/o8dqZPPJvlxIaJQQhCAj7X17TT+Ug+NV5o+wt4Dyqw2vr2mn8pB8arvSdhbwHlQCwpN1Ca18FfSirmmlYXPe1rI2stZptcl186jBpVhdaPtXH5Wb4lTL1sazYRo++Kj1YeZYOshR981Hqw8ykdCg3UVd1T4QKOqnpQ7LEUhYHWsXDbBt6Vqrrptck/wBTrPLH4QuXuqxHQVdF1t9TGpibEZXQQGMOawyHosgY3JuBtnduV1GwziG+pfeWqFbOAui67/YZxDfUvvLUbDOIb6l95arYm8ami7GzxG8i9ls26z+JDMJKcDQKsAI2IMT7rT+9qWPtaX0phCEYuk8klr8DWIWz2IMT7rT+9o2IMT7rT+9pY5P9sh+U+/4GjxLsUnirmVILtZ7EjmMlORoNUCEnYZxDfUvvLUsfO7W2msfVjNRcbK3PicBdF13+wziG+pfeWrmdVGpabDpGwzmMuezog6FIHtycq2cjaN0PITNNdetNFluDdJA4zZeF07ws9dj8dnxBBLQmSHWQpMluVUzl1hezYg29s9gRtL02EaPvio9WHmUit2hwDkWUG6iKcf1nKaGmnniqJi+KN0ga9seQ7JFyDYXUQPVodVP4Gr83m+Aqrshz8XIgWTsZm7E7gKnX6PHamTzyb5cSgmXsTuAqdvo8dqZPPJvlxIaJQQhCAj7X17TT+Ug+NV2pewjg/lWJ19e00/lIPjVdabsI4P5QGWlWG1oT/S4/KzfEq73W7wfVnXUbDFT1EkTCcosaW5OVumxBzoZety0KFW7ZPxXvyX9vmQdc/Fe/Jf2+ZUXfITrkn+p1nlj8IXL3XrV1j5XulkcXveS5znG7nOO2SV43ULFWR6MlI2l6dOP0njKb3RdA4p6jjp1+k8ZR06/SeMpvdbCjwwSMDy4i98wA3Cu1hsLVxU9ykru19TkpYd1XuxQ36dfpPGUdOv0njKfdRBvzxBYOB/n/AMQu/wChMb6nvXmc/o+r6vgMunX6TxlHTr9J4yvKaPJc5p3CQnVFh3RWl2Vki9tq910KOFrVqjpQV5K+XYcEMO5y3IrM8unX6TxlHTr9J4ynwwQb8+qF5VeFhjC8OJtbMQLba7s9j4yEHOUckrvNcPac0sBUim3FZdg26cfpPGV5vmJ2153RdeQdVRSM3TvDHddZ47PiCZ3WWvtnQNXVi3TNocA5FlVrh1y8Ua0NFZNZoAFyw5htZyEvZPxXvyX9vmVJd8ifNVR/0NX5tN8BVXJDn4uRb7ENcDEaiN0MtVK+N4s5l2gOGg2F7LnS5QLW56SHrTuAqePo8dqZPPJvlxKBpOxO4Cp5+jx2pk88m+XEholBCEICPtfXtNP5SD41XamHWRwfyrFa+bScGn8EkBPB0RV2px1gcB5UB5J/Q4JUTguhhllANiY4nvAOgkBa8KxGs6LYXHbNeacm26cpDL5EIfVKu71qfYS8yDqSru9an3eXmVpr/wDrov8A+uqLPmVElicwlrgQQSCCCCCNwg7SRddNrlADFK23d3fCFy91Cp3Qq6LpN0XQoq63WCSXY5u9d+hWjutjgktpC3fN/UL19jVfq8ZDry7/AI2O3gp7tZdeRvEIQv0U+iNDi7LSk74A/wAHkW1w2PJiYNIvx50zxyK5jI3SWca2jG2AGgAL5/A4bcx9efZ+rM6FClu4io/nPMytfjUlow3fOHEM62C0mOy3e1u9bf0n/wDF2tsVfq8HPry7/hc5cZPdovryNfdF0m6Lr85PnBV0NF0m6dYaLysBz/bb8QQjdlcfRalq1wDm01QQRcEQS2I0jMlfVKu71qfYS8ytKzaHAORZv/66pLPmVUqtTlXE0ySU87GDbc6GRrRwkiwWsKtRqtF6CsBzjpabMc4+4VVeTb4uRQK97M9XdidwFTz9HjtTJ55N8uJQO7sLj4Dyqefo8tIwl501kxHqRj+ENEnoQhAc1rkYUarCq6AC7jA57Rul0dngD1VVrCjlRuZoJ/VXJc0EEHODmI8CqhqzwA4Vik9MRaF7i+E7hhebt4jcehAc+BnVitZ7tVH5Wf4lX6tgyXZQ2jyqVdbfXLoaKiFLU9Fa9skjgWROka5rjcZxtFDL1JiQuH2ZcJ39R7tIsbMuE7+o91kQt0RBrmdtK3y5+ELllutWGLsrK2oqowQyWVzmh33smwAv4cy0qEjoCEIQ0C9qOTJkY7Q4cRzfyvFC3Tm6c1NcGn3Goy3WmuB1yF508mUxrtLQf0Xov1eMlKKkuJ9WndXR5VEGXk/le13EvVCFFBJuS1ZLK9wXM18mVI8/msOAZl0c0mS1ztAJ/RcoSvl/pJVtGFPm2+7L+WeXtKeUY+0EIQvjjxwTvC+yx+Oz4gmi9qSbIe12gg8RuhmWhbpm0OAciyuDg158KLWlxqGnJF29LvNjbOLjMV6bMuE7+o92kQtzo9VX4Gs82m+Aqqsm3xcinTVLru4bLSVEMJnfJLE+NgdA5jbuFrlx2gFCdLDluvuNt6ShOJivORCG7psP5KsnrO4UabB6RrhZ0rXTn/6OJb/jkqvWC4M/FMQp6CO5a54D3DabGM8j/QAQrbU1O2NjI2CzWNa1oG40CwH6IaPRCEIAXBa7mt91VpMuEDpunDnQ7nRG/wB0JPh2x4eFd6hAU6o6jbppwWvaSyzhY3GbJN9ohedTSuZ4W7h51PmuhrPsxK9ZR5MNaBdwP2Y6i2+P9r/zcelQXUPqKOR1LWxPje3MQ9tnW0/mHhCAYXRdbEU0MueNwHAf4Xm7CX7hB4wgGKE86lSaW8ZR1Kk0t4ygGaE86lSaW8ZR1Kk0t4ygGaE86lSaW8ZR1Kk0t4ygNhhVawRhrnAEEixNs24nhrI9+31gtH1Kfpbxo6lP/Lxr6Kht+rRpxp7idla93wPRp4+UIqNtDedOxb9vrBY6fi7o3jC0nUp/5eNHUp/5eNcz+klX1F3s36Sl6qNjidawxOa1wJdYWBvmvnWiTzqU/wDLxo6lSaW8ZXjY/HTxlRTkrWVrHSr13WlvMZoTzqVJpbxlHUqTS3jK6BwDNCedSpNLeMo6lSaW8ZQDS6Lp63CX7paOMr06TijzyOHpNhxIBpT0znnNmG6dxetbUiNohjzvObNnIv8AyUplVLUPbTUcT5JHnJaGNJceBo2uEqata/WZFG5tfiOTJVfejhzOjgO+cf7n/oEA/wBZjW7OG05q6ltqupaLtO3DDtiPxjtn0BSUhCAEIQgBCEIAWp1QalaLEGdCq4GTDcLhZ7fC14zt9C2115PcTtZkBDWPfR0iuX0VYYtEdQ3KA4JG5/0XJ1Gs1jUZtHLBINLai36OCsWaa+2sdKhAVv2KMd/2veWLGxTjv+17yxWQNIFg0Y0ICt+xXjn+17yxY2Lcc/2veWKx5oxoSTQt0ICuOxdjemL3hixsYY3pi94YrGmhboSTQN0ICuexljWmL3hixsaY1pi94YrFnD26Ek4c3QgK67G2M6YveGrGxxjOmL3hqsQcMboSThbdCArzsc4zvoveGo2OcZ30XvDVYTqW3QjqWzQgK97HGM76L3hqzsbYzpi94arCDC26EsYY3QgK87GmNaYveGJQ1scb0xe8MVhxhrdCWMPboQFe6fWkxiQ2fLBGNLqi/wCjQurwH6OzHEPra7og3Y6Zu3/9H5/0UuCgboWW0Ns4zIBvqb1G0OGsyKSBkZI+1J96V/jPOcrdptE9wzHOP1TgG6AyhCEAIQhACEIQGHJKEIAQhCACsFCEBgrBWUIBJWEIQCSsFCEBhYKEIDCAhCAysrCEAoJQWUIDKyFlCAClRoQgFo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http://www.veryicon.com/icon/png/File%20Type/Senary/Media%20video%20mkv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30717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MOV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entury Gothic" pitchFamily="34" charset="0"/>
              </a:rPr>
              <a:t>Esta extensión </a:t>
            </a:r>
            <a:r>
              <a:rPr lang="es-ES" dirty="0">
                <a:latin typeface="Century Gothic" pitchFamily="34" charset="0"/>
              </a:rPr>
              <a:t>de archivos de tipo multimedia de QuickTime desarrollado por </a:t>
            </a:r>
            <a:r>
              <a:rPr lang="es-ES" b="1" dirty="0">
                <a:latin typeface="Century Gothic" pitchFamily="34" charset="0"/>
              </a:rPr>
              <a:t>Apple</a:t>
            </a:r>
            <a:r>
              <a:rPr lang="es-ES" dirty="0" smtClean="0">
                <a:latin typeface="Century Gothic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entury Gothic" pitchFamily="34" charset="0"/>
              </a:rPr>
              <a:t> </a:t>
            </a:r>
            <a:r>
              <a:rPr lang="es-ES" dirty="0">
                <a:latin typeface="Century Gothic" pitchFamily="34" charset="0"/>
              </a:rPr>
              <a:t>El formato de archivo de QuickTime </a:t>
            </a:r>
            <a:r>
              <a:rPr lang="es-ES" dirty="0" smtClean="0">
                <a:latin typeface="Century Gothic" pitchFamily="34" charset="0"/>
              </a:rPr>
              <a:t>funciona </a:t>
            </a:r>
            <a:r>
              <a:rPr lang="es-ES" dirty="0">
                <a:latin typeface="Century Gothic" pitchFamily="34" charset="0"/>
              </a:rPr>
              <a:t>como un archivo contenedor de multimedia que contiene una o más </a:t>
            </a:r>
            <a:r>
              <a:rPr lang="es-ES" dirty="0" smtClean="0">
                <a:latin typeface="Century Gothic" pitchFamily="34" charset="0"/>
              </a:rPr>
              <a:t>pistas, cada </a:t>
            </a:r>
            <a:r>
              <a:rPr lang="es-ES" dirty="0">
                <a:latin typeface="Century Gothic" pitchFamily="34" charset="0"/>
              </a:rPr>
              <a:t>pista almacena un tipo diferente de datos: audio, vídeo, efectos o texto </a:t>
            </a:r>
            <a:r>
              <a:rPr lang="es-ES" dirty="0" smtClean="0">
                <a:latin typeface="Century Gothic" pitchFamily="34" charset="0"/>
              </a:rPr>
              <a:t> como subtítulos</a:t>
            </a:r>
            <a:r>
              <a:rPr lang="es-ES" dirty="0">
                <a:latin typeface="Century Gothic" pitchFamily="34" charset="0"/>
              </a:rPr>
              <a:t>, por ejemplo). </a:t>
            </a:r>
          </a:p>
          <a:p>
            <a:r>
              <a:rPr lang="es-ES" dirty="0" smtClean="0">
                <a:latin typeface="Century Gothic" pitchFamily="34" charset="0"/>
              </a:rPr>
              <a:t> </a:t>
            </a:r>
            <a:r>
              <a:rPr lang="es-ES_tradnl" b="1" dirty="0" smtClean="0">
                <a:latin typeface="Century Gothic" pitchFamily="34" charset="0"/>
              </a:rPr>
              <a:t>Reproductores compatibles: </a:t>
            </a:r>
            <a:r>
              <a:rPr lang="es-ES" dirty="0" err="1" smtClean="0">
                <a:latin typeface="Century Gothic" pitchFamily="34" charset="0"/>
              </a:rPr>
              <a:t>nero</a:t>
            </a:r>
            <a:r>
              <a:rPr lang="es-ES" dirty="0" smtClean="0">
                <a:latin typeface="Century Gothic" pitchFamily="34" charset="0"/>
              </a:rPr>
              <a:t> </a:t>
            </a:r>
            <a:r>
              <a:rPr lang="es-ES" dirty="0" err="1" smtClean="0">
                <a:latin typeface="Century Gothic" pitchFamily="34" charset="0"/>
              </a:rPr>
              <a:t>showtime</a:t>
            </a:r>
            <a:r>
              <a:rPr lang="es-ES" dirty="0" smtClean="0">
                <a:latin typeface="Century Gothic" pitchFamily="34" charset="0"/>
              </a:rPr>
              <a:t>, media </a:t>
            </a:r>
            <a:r>
              <a:rPr lang="es-ES" dirty="0" err="1" smtClean="0">
                <a:latin typeface="Century Gothic" pitchFamily="34" charset="0"/>
              </a:rPr>
              <a:t>player</a:t>
            </a:r>
            <a:r>
              <a:rPr lang="es-ES" dirty="0" smtClean="0">
                <a:latin typeface="Century Gothic" pitchFamily="34" charset="0"/>
              </a:rPr>
              <a:t> </a:t>
            </a:r>
            <a:r>
              <a:rPr lang="es-ES" dirty="0" err="1" smtClean="0">
                <a:latin typeface="Century Gothic" pitchFamily="34" charset="0"/>
              </a:rPr>
              <a:t>classic</a:t>
            </a:r>
            <a:endParaRPr lang="es-ES" dirty="0" smtClean="0">
              <a:latin typeface="Century Gothic" pitchFamily="34" charset="0"/>
            </a:endParaRPr>
          </a:p>
          <a:p>
            <a:endParaRPr lang="es-ES" dirty="0"/>
          </a:p>
        </p:txBody>
      </p:sp>
      <p:pic>
        <p:nvPicPr>
          <p:cNvPr id="20482" name="Picture 2" descr="http://informatica4galileo.wikispaces.com/file/view/mov_logo.gif/122348527/mov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47695"/>
            <a:ext cx="2786082" cy="2310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MP4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504351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MP4 es un formato de codificación de audio asociado video y la terminación MP4</a:t>
            </a:r>
            <a:r>
              <a:rPr lang="es-MX" dirty="0" smtClean="0"/>
              <a:t>.</a:t>
            </a:r>
            <a:endParaRPr lang="es-MX" dirty="0" smtClean="0"/>
          </a:p>
          <a:p>
            <a:r>
              <a:rPr lang="es-MX" dirty="0" smtClean="0"/>
              <a:t>La extensión m4a ha sido popularizada por Apple quien inició el uso de la extensión “.m4a” en su software “</a:t>
            </a:r>
            <a:r>
              <a:rPr lang="es-MX" dirty="0" err="1" smtClean="0"/>
              <a:t>iTunes</a:t>
            </a:r>
            <a:r>
              <a:rPr lang="es-MX" dirty="0" smtClean="0"/>
              <a:t>” y en sus populares reproductores de audio “</a:t>
            </a:r>
            <a:r>
              <a:rPr lang="es-MX" dirty="0" err="1" smtClean="0"/>
              <a:t>iPod</a:t>
            </a:r>
            <a:r>
              <a:rPr lang="es-MX" dirty="0" smtClean="0"/>
              <a:t>” para distinguir entre archivos MPEG-4 de audio y video. </a:t>
            </a:r>
            <a:endParaRPr lang="es-MX" dirty="0" smtClean="0"/>
          </a:p>
          <a:p>
            <a:r>
              <a:rPr lang="es-MX" b="1" u="sng" dirty="0" smtClean="0"/>
              <a:t>Actualmente </a:t>
            </a:r>
            <a:r>
              <a:rPr lang="es-MX" b="1" u="sng" dirty="0" smtClean="0"/>
              <a:t>la mayoría del software </a:t>
            </a:r>
            <a:r>
              <a:rPr lang="es-MX" dirty="0" smtClean="0"/>
              <a:t>que soporta el estándar MPEG-4 reproduce archivos con la extensión “.m4a”.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 smtClean="0"/>
              <a:t>mayoría de los archivos “.m4a” disponibles han sido creados usando el formato AAC (</a:t>
            </a:r>
            <a:r>
              <a:rPr lang="es-MX" dirty="0" err="1" smtClean="0"/>
              <a:t>Advanced</a:t>
            </a:r>
            <a:r>
              <a:rPr lang="es-MX" dirty="0" smtClean="0"/>
              <a:t> Audio </a:t>
            </a:r>
            <a:r>
              <a:rPr lang="es-MX" dirty="0" err="1" smtClean="0"/>
              <a:t>Coding</a:t>
            </a:r>
            <a:r>
              <a:rPr lang="es-MX" dirty="0" smtClean="0"/>
              <a:t>), pero otros archivos en formatos como “Apple </a:t>
            </a:r>
            <a:r>
              <a:rPr lang="es-MX" dirty="0" err="1" smtClean="0"/>
              <a:t>Lossless</a:t>
            </a:r>
            <a:r>
              <a:rPr lang="es-MX" dirty="0" smtClean="0"/>
              <a:t>” y “.mp3″ pueden ser incluidos en un archivo “.m4a</a:t>
            </a:r>
            <a:r>
              <a:rPr lang="es-MX" dirty="0" smtClean="0"/>
              <a:t>”.</a:t>
            </a:r>
            <a:endParaRPr lang="es-MX" dirty="0" smtClean="0"/>
          </a:p>
        </p:txBody>
      </p:sp>
      <p:pic>
        <p:nvPicPr>
          <p:cNvPr id="7170" name="Picture 2" descr="http://st-gns.com.mx/blog/wp-content/uploads/2012/07/st-avamp-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643050"/>
            <a:ext cx="2627761" cy="1714488"/>
          </a:xfrm>
          <a:prstGeom prst="rect">
            <a:avLst/>
          </a:prstGeom>
          <a:noFill/>
        </p:spPr>
      </p:pic>
      <p:pic>
        <p:nvPicPr>
          <p:cNvPr id="7172" name="Picture 4" descr="http://guides.how-to-fix-errors.com/wp-content/uploads/2012/03/MP4_File_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95590" cy="2795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920</Words>
  <Application>Microsoft Office PowerPoint</Application>
  <PresentationFormat>Presentación en pantalla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EXTENCIONES DE VIDEO</vt:lpstr>
      <vt:lpstr>3GP</vt:lpstr>
      <vt:lpstr>AVI</vt:lpstr>
      <vt:lpstr>DIVX</vt:lpstr>
      <vt:lpstr>FLV</vt:lpstr>
      <vt:lpstr>M4V</vt:lpstr>
      <vt:lpstr>MKV</vt:lpstr>
      <vt:lpstr>MOV</vt:lpstr>
      <vt:lpstr>MP4</vt:lpstr>
      <vt:lpstr>MPG</vt:lpstr>
      <vt:lpstr>OGM</vt:lpstr>
      <vt:lpstr>RM</vt:lpstr>
      <vt:lpstr>VOB</vt:lpstr>
      <vt:lpstr>WMV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EXTENCIONES DE VIDEO</dc:title>
  <dc:creator>usuario</dc:creator>
  <cp:lastModifiedBy>usuario</cp:lastModifiedBy>
  <cp:revision>2</cp:revision>
  <dcterms:created xsi:type="dcterms:W3CDTF">2013-02-10T06:16:32Z</dcterms:created>
  <dcterms:modified xsi:type="dcterms:W3CDTF">2013-02-10T19:10:10Z</dcterms:modified>
</cp:coreProperties>
</file>