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0D3C0F-2369-4C15-9029-A20E2A045DD1}" type="datetimeFigureOut">
              <a:rPr lang="es-ES" smtClean="0"/>
              <a:pPr/>
              <a:t>09/02/2013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32ADA8-C1AD-4B43-B93A-8E838D005E4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D3C0F-2369-4C15-9029-A20E2A045DD1}" type="datetimeFigureOut">
              <a:rPr lang="es-ES" smtClean="0"/>
              <a:pPr/>
              <a:t>09/02/2013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2ADA8-C1AD-4B43-B93A-8E838D005E4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1928802"/>
            <a:ext cx="4857784" cy="1938992"/>
          </a:xfrm>
          <a:prstGeom prst="rect">
            <a:avLst/>
          </a:prstGeom>
          <a:noFill/>
        </p:spPr>
        <p:txBody>
          <a:bodyPr wrap="square" rtlCol="0">
            <a:spAutoFit/>
          </a:bodyPr>
          <a:lstStyle/>
          <a:p>
            <a:pPr algn="ctr"/>
            <a:r>
              <a:rPr lang="es-ES_tradnl" sz="6000" b="1" dirty="0" smtClean="0">
                <a:ln w="57150">
                  <a:solidFill>
                    <a:srgbClr val="00B0F0"/>
                  </a:solidFill>
                </a:ln>
                <a:effectLst>
                  <a:glow rad="139700">
                    <a:schemeClr val="accent1">
                      <a:satMod val="175000"/>
                      <a:alpha val="40000"/>
                    </a:schemeClr>
                  </a:glow>
                </a:effectLst>
                <a:latin typeface="Berlin Sans FB" pitchFamily="34" charset="0"/>
              </a:rPr>
              <a:t>“Extensiones de video”</a:t>
            </a:r>
            <a:endParaRPr lang="es-ES" sz="6000" b="1" dirty="0">
              <a:ln w="57150">
                <a:solidFill>
                  <a:srgbClr val="00B0F0"/>
                </a:solidFill>
              </a:ln>
              <a:effectLst>
                <a:glow rad="139700">
                  <a:schemeClr val="accent1">
                    <a:satMod val="175000"/>
                    <a:alpha val="40000"/>
                  </a:schemeClr>
                </a:glow>
              </a:effectLst>
              <a:latin typeface="Berlin Sans FB" pitchFamily="34" charset="0"/>
            </a:endParaRPr>
          </a:p>
        </p:txBody>
      </p:sp>
      <p:sp>
        <p:nvSpPr>
          <p:cNvPr id="6" name="5 CuadroTexto"/>
          <p:cNvSpPr txBox="1"/>
          <p:nvPr/>
        </p:nvSpPr>
        <p:spPr>
          <a:xfrm>
            <a:off x="2071670" y="5643578"/>
            <a:ext cx="5143536" cy="369332"/>
          </a:xfrm>
          <a:prstGeom prst="rect">
            <a:avLst/>
          </a:prstGeom>
          <a:noFill/>
        </p:spPr>
        <p:txBody>
          <a:bodyPr wrap="square" rtlCol="0">
            <a:spAutoFit/>
          </a:bodyPr>
          <a:lstStyle/>
          <a:p>
            <a:r>
              <a:rPr lang="es-ES_tradnl" b="1" dirty="0" smtClean="0">
                <a:ln>
                  <a:solidFill>
                    <a:schemeClr val="bg1"/>
                  </a:solidFill>
                </a:ln>
                <a:effectLst>
                  <a:glow rad="101600">
                    <a:schemeClr val="bg1">
                      <a:alpha val="60000"/>
                    </a:schemeClr>
                  </a:glow>
                </a:effectLst>
                <a:latin typeface="Berlin Sans FB" pitchFamily="34" charset="0"/>
              </a:rPr>
              <a:t>Karla Guadalupe González Aguirre 2º D  #16</a:t>
            </a:r>
            <a:endParaRPr lang="es-ES" b="1" dirty="0">
              <a:ln>
                <a:solidFill>
                  <a:schemeClr val="bg1"/>
                </a:solidFill>
              </a:ln>
              <a:effectLst>
                <a:glow rad="101600">
                  <a:schemeClr val="bg1">
                    <a:alpha val="60000"/>
                  </a:schemeClr>
                </a:glow>
              </a:effectLst>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accent2"/>
                  </a:solidFill>
                </a:ln>
                <a:effectLst>
                  <a:glow rad="139700">
                    <a:schemeClr val="accent2">
                      <a:alpha val="40000"/>
                    </a:schemeClr>
                  </a:glow>
                </a:effectLst>
                <a:latin typeface="Berlin Sans FB" pitchFamily="34" charset="0"/>
              </a:rPr>
              <a:t>MOV</a:t>
            </a:r>
            <a:endParaRPr lang="es-ES" sz="6000" b="1" dirty="0">
              <a:ln w="57150">
                <a:solidFill>
                  <a:schemeClr val="accent2"/>
                </a:solidFill>
              </a:ln>
              <a:effectLst>
                <a:glow rad="139700">
                  <a:schemeClr val="accent2">
                    <a:alpha val="40000"/>
                  </a:schemeClr>
                </a:glow>
              </a:effectLst>
              <a:latin typeface="Berlin Sans FB" pitchFamily="34" charset="0"/>
            </a:endParaRPr>
          </a:p>
        </p:txBody>
      </p:sp>
      <p:sp>
        <p:nvSpPr>
          <p:cNvPr id="7" name="6 CuadroTexto"/>
          <p:cNvSpPr txBox="1"/>
          <p:nvPr/>
        </p:nvSpPr>
        <p:spPr>
          <a:xfrm>
            <a:off x="428596" y="1033423"/>
            <a:ext cx="8429684" cy="347787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La extensión y formato .</a:t>
            </a:r>
            <a:r>
              <a:rPr lang="es-ES" sz="2000" b="1" dirty="0" err="1" smtClean="0">
                <a:ln>
                  <a:solidFill>
                    <a:schemeClr val="bg1"/>
                  </a:solidFill>
                </a:ln>
                <a:effectLst>
                  <a:glow rad="101600">
                    <a:schemeClr val="bg1">
                      <a:alpha val="60000"/>
                    </a:schemeClr>
                  </a:glow>
                </a:effectLst>
                <a:latin typeface="Berlin Sans FB" pitchFamily="34" charset="0"/>
              </a:rPr>
              <a:t>mov</a:t>
            </a:r>
            <a:r>
              <a:rPr lang="es-ES" sz="2000" b="1" dirty="0" smtClean="0">
                <a:ln>
                  <a:solidFill>
                    <a:schemeClr val="bg1"/>
                  </a:solidFill>
                </a:ln>
                <a:effectLst>
                  <a:glow rad="101600">
                    <a:schemeClr val="bg1">
                      <a:alpha val="60000"/>
                    </a:schemeClr>
                  </a:glow>
                </a:effectLst>
                <a:latin typeface="Berlin Sans FB" pitchFamily="34" charset="0"/>
              </a:rPr>
              <a:t>, pertenece al formato de archivo de video empleado en la </a:t>
            </a:r>
            <a:r>
              <a:rPr lang="es-ES" sz="2000" b="1" dirty="0" err="1" smtClean="0">
                <a:ln>
                  <a:solidFill>
                    <a:schemeClr val="bg1"/>
                  </a:solidFill>
                </a:ln>
                <a:effectLst>
                  <a:glow rad="101600">
                    <a:schemeClr val="bg1">
                      <a:alpha val="60000"/>
                    </a:schemeClr>
                  </a:glow>
                </a:effectLst>
                <a:latin typeface="Berlin Sans FB" pitchFamily="34" charset="0"/>
              </a:rPr>
              <a:t>apliación</a:t>
            </a:r>
            <a:r>
              <a:rPr lang="es-ES" sz="2000" b="1" dirty="0" smtClean="0">
                <a:ln>
                  <a:solidFill>
                    <a:schemeClr val="bg1"/>
                  </a:solidFill>
                </a:ln>
                <a:effectLst>
                  <a:glow rad="101600">
                    <a:schemeClr val="bg1">
                      <a:alpha val="60000"/>
                    </a:schemeClr>
                  </a:glow>
                </a:effectLst>
                <a:latin typeface="Berlin Sans FB" pitchFamily="34" charset="0"/>
              </a:rPr>
              <a:t> QuickTime.</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formato también puede incluir audio, efectos, texto (ejemplo, subtítulos), etc.</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Puede ser ejecutado en:</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QuickTime.</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Roxio</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Creator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CyberLink</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PowerDirector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CyberLink</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PowerDVD</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Xilisoft</a:t>
            </a:r>
            <a:r>
              <a:rPr lang="es-ES" sz="2000" b="1" dirty="0" smtClean="0">
                <a:ln>
                  <a:solidFill>
                    <a:schemeClr val="bg1"/>
                  </a:solidFill>
                </a:ln>
                <a:effectLst>
                  <a:glow rad="101600">
                    <a:schemeClr val="bg1">
                      <a:alpha val="60000"/>
                    </a:schemeClr>
                  </a:glow>
                </a:effectLst>
                <a:latin typeface="Berlin Sans FB" pitchFamily="34" charset="0"/>
              </a:rPr>
              <a:t> Video </a:t>
            </a:r>
            <a:r>
              <a:rPr lang="es-ES" sz="2000" b="1" dirty="0" err="1" smtClean="0">
                <a:ln>
                  <a:solidFill>
                    <a:schemeClr val="bg1"/>
                  </a:solidFill>
                </a:ln>
                <a:effectLst>
                  <a:glow rad="101600">
                    <a:schemeClr val="bg1">
                      <a:alpha val="60000"/>
                    </a:schemeClr>
                  </a:glow>
                </a:effectLst>
                <a:latin typeface="Berlin Sans FB" pitchFamily="34" charset="0"/>
              </a:rPr>
              <a:t>Converter</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Ultimate</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Bitberry</a:t>
            </a:r>
            <a:r>
              <a:rPr lang="es-ES" sz="2000" b="1" dirty="0" smtClean="0">
                <a:ln>
                  <a:solidFill>
                    <a:schemeClr val="bg1"/>
                  </a:solidFill>
                </a:ln>
                <a:effectLst>
                  <a:glow rad="101600">
                    <a:schemeClr val="bg1">
                      <a:alpha val="60000"/>
                    </a:schemeClr>
                  </a:glow>
                </a:effectLst>
                <a:latin typeface="Berlin Sans FB" pitchFamily="34" charset="0"/>
              </a:rPr>
              <a:t> Final Media Player.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rgbClr val="996633"/>
                  </a:solidFill>
                </a:ln>
                <a:effectLst>
                  <a:glow rad="139700">
                    <a:srgbClr val="996633">
                      <a:alpha val="40000"/>
                    </a:srgbClr>
                  </a:glow>
                </a:effectLst>
                <a:latin typeface="Berlin Sans FB" pitchFamily="34" charset="0"/>
              </a:rPr>
              <a:t>MP4</a:t>
            </a:r>
            <a:endParaRPr lang="es-ES" sz="6000" b="1" dirty="0">
              <a:ln w="57150">
                <a:solidFill>
                  <a:srgbClr val="996633"/>
                </a:solidFill>
              </a:ln>
              <a:effectLst>
                <a:glow rad="139700">
                  <a:srgbClr val="996633">
                    <a:alpha val="40000"/>
                  </a:srgbClr>
                </a:glow>
              </a:effectLst>
              <a:latin typeface="Berlin Sans FB" pitchFamily="34" charset="0"/>
            </a:endParaRPr>
          </a:p>
        </p:txBody>
      </p:sp>
      <p:sp>
        <p:nvSpPr>
          <p:cNvPr id="7" name="6 CuadroTexto"/>
          <p:cNvSpPr txBox="1"/>
          <p:nvPr/>
        </p:nvSpPr>
        <p:spPr>
          <a:xfrm>
            <a:off x="428596" y="1033423"/>
            <a:ext cx="8429684" cy="255454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estándar de formato multimedia.</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Se usa especialmente para el almacenamiento de video y audio digital, también puede almacenar datos como subtítulos e imágenes.</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Permite video fluyente (</a:t>
            </a:r>
            <a:r>
              <a:rPr lang="es-ES" sz="2000" b="1" dirty="0" err="1" smtClean="0">
                <a:ln>
                  <a:solidFill>
                    <a:schemeClr val="bg1"/>
                  </a:solidFill>
                </a:ln>
                <a:effectLst>
                  <a:glow rad="101600">
                    <a:schemeClr val="bg1">
                      <a:alpha val="60000"/>
                    </a:schemeClr>
                  </a:glow>
                </a:effectLst>
                <a:latin typeface="Berlin Sans FB" pitchFamily="34" charset="0"/>
              </a:rPr>
              <a:t>streaming</a:t>
            </a:r>
            <a:r>
              <a:rPr lang="es-ES" sz="2000" b="1" dirty="0" smtClean="0">
                <a:ln>
                  <a:solidFill>
                    <a:schemeClr val="bg1"/>
                  </a:solidFill>
                </a:ln>
                <a:effectLst>
                  <a:glow rad="101600">
                    <a:schemeClr val="bg1">
                      <a:alpha val="60000"/>
                    </a:schemeClr>
                  </a:glow>
                </a:effectLst>
                <a:latin typeface="Berlin Sans FB" pitchFamily="34" charset="0"/>
              </a:rPr>
              <a:t>) por internet.</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Lo reproduce:</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QuickTime.</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RealPlayer</a:t>
            </a:r>
            <a:r>
              <a:rPr lang="es-ES" sz="2000" b="1" dirty="0" smtClean="0">
                <a:ln>
                  <a:solidFill>
                    <a:schemeClr val="bg1"/>
                  </a:solidFill>
                </a:ln>
                <a:effectLst>
                  <a:glow rad="101600">
                    <a:schemeClr val="bg1">
                      <a:alpha val="60000"/>
                    </a:schemeClr>
                  </a:glow>
                </a:effectLst>
                <a:latin typeface="Berlin Sans FB"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rgbClr val="92D050"/>
                  </a:solidFill>
                </a:ln>
                <a:effectLst>
                  <a:glow rad="139700">
                    <a:srgbClr val="92D050">
                      <a:alpha val="40000"/>
                    </a:srgbClr>
                  </a:glow>
                </a:effectLst>
                <a:latin typeface="Berlin Sans FB" pitchFamily="34" charset="0"/>
              </a:rPr>
              <a:t>MPG</a:t>
            </a:r>
            <a:endParaRPr lang="es-ES" sz="6000" b="1" dirty="0">
              <a:ln w="57150">
                <a:solidFill>
                  <a:srgbClr val="92D050"/>
                </a:solidFill>
              </a:ln>
              <a:effectLst>
                <a:glow rad="139700">
                  <a:srgbClr val="92D050">
                    <a:alpha val="40000"/>
                  </a:srgbClr>
                </a:glow>
              </a:effectLst>
              <a:latin typeface="Berlin Sans FB" pitchFamily="34" charset="0"/>
            </a:endParaRPr>
          </a:p>
        </p:txBody>
      </p:sp>
      <p:sp>
        <p:nvSpPr>
          <p:cNvPr id="7" name="6 CuadroTexto"/>
          <p:cNvSpPr txBox="1"/>
          <p:nvPr/>
        </p:nvSpPr>
        <p:spPr>
          <a:xfrm>
            <a:off x="428596" y="1033423"/>
            <a:ext cx="8429684" cy="1015663"/>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una extensión del archivo de MPEG-1 ó una compresión de audio y video de MPEG-2.</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Se puede reproducir en Windows Media.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accent4">
                      <a:lumMod val="60000"/>
                      <a:lumOff val="40000"/>
                    </a:schemeClr>
                  </a:solidFill>
                </a:ln>
                <a:effectLst>
                  <a:glow rad="139700">
                    <a:schemeClr val="accent4">
                      <a:lumMod val="60000"/>
                      <a:lumOff val="40000"/>
                      <a:alpha val="40000"/>
                    </a:schemeClr>
                  </a:glow>
                </a:effectLst>
                <a:latin typeface="Berlin Sans FB" pitchFamily="34" charset="0"/>
              </a:rPr>
              <a:t>OMG</a:t>
            </a:r>
            <a:endParaRPr lang="es-ES" sz="6000" b="1" dirty="0">
              <a:ln w="57150">
                <a:solidFill>
                  <a:schemeClr val="accent4">
                    <a:lumMod val="60000"/>
                    <a:lumOff val="40000"/>
                  </a:schemeClr>
                </a:solidFill>
              </a:ln>
              <a:effectLst>
                <a:glow rad="139700">
                  <a:schemeClr val="accent4">
                    <a:lumMod val="60000"/>
                    <a:lumOff val="40000"/>
                    <a:alpha val="40000"/>
                  </a:schemeClr>
                </a:glow>
              </a:effectLst>
              <a:latin typeface="Berlin Sans FB" pitchFamily="34" charset="0"/>
            </a:endParaRPr>
          </a:p>
        </p:txBody>
      </p:sp>
      <p:sp>
        <p:nvSpPr>
          <p:cNvPr id="7" name="6 CuadroTexto"/>
          <p:cNvSpPr txBox="1"/>
          <p:nvPr/>
        </p:nvSpPr>
        <p:spPr>
          <a:xfrm>
            <a:off x="428596" y="1033423"/>
            <a:ext cx="8429684" cy="2246769"/>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contenedor multimedia, dentro del cual se puede introducir video, varias cadenas de audio y varios </a:t>
            </a:r>
            <a:r>
              <a:rPr lang="es-ES" sz="2000" b="1" dirty="0" err="1" smtClean="0">
                <a:ln>
                  <a:solidFill>
                    <a:schemeClr val="bg1"/>
                  </a:solidFill>
                </a:ln>
                <a:effectLst>
                  <a:glow rad="101600">
                    <a:schemeClr val="bg1">
                      <a:alpha val="60000"/>
                    </a:schemeClr>
                  </a:glow>
                </a:effectLst>
                <a:latin typeface="Berlin Sans FB" pitchFamily="34" charset="0"/>
              </a:rPr>
              <a:t>subtitulos</a:t>
            </a:r>
            <a:r>
              <a:rPr lang="es-ES" sz="2000" b="1" dirty="0" smtClean="0">
                <a:ln>
                  <a:solidFill>
                    <a:schemeClr val="bg1"/>
                  </a:solidFill>
                </a:ln>
                <a:effectLst>
                  <a:glow rad="101600">
                    <a:schemeClr val="bg1">
                      <a:alpha val="60000"/>
                    </a:schemeClr>
                  </a:glow>
                </a:effectLst>
                <a:latin typeface="Berlin Sans FB" pitchFamily="34" charset="0"/>
              </a:rPr>
              <a:t> dentro de un solo archivo. </a:t>
            </a:r>
            <a:r>
              <a:rPr lang="es-ES" sz="2000" b="1" dirty="0" err="1" smtClean="0">
                <a:ln>
                  <a:solidFill>
                    <a:schemeClr val="bg1"/>
                  </a:solidFill>
                </a:ln>
                <a:effectLst>
                  <a:glow rad="101600">
                    <a:schemeClr val="bg1">
                      <a:alpha val="60000"/>
                    </a:schemeClr>
                  </a:glow>
                </a:effectLst>
                <a:latin typeface="Berlin Sans FB" pitchFamily="34" charset="0"/>
              </a:rPr>
              <a:t>Tambien</a:t>
            </a:r>
            <a:r>
              <a:rPr lang="es-ES" sz="2000" b="1" dirty="0" smtClean="0">
                <a:ln>
                  <a:solidFill>
                    <a:schemeClr val="bg1"/>
                  </a:solidFill>
                </a:ln>
                <a:effectLst>
                  <a:glow rad="101600">
                    <a:schemeClr val="bg1">
                      <a:alpha val="60000"/>
                    </a:schemeClr>
                  </a:glow>
                </a:effectLst>
                <a:latin typeface="Berlin Sans FB" pitchFamily="34" charset="0"/>
              </a:rPr>
              <a:t> permite la utilización del formato de audio OGG.</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Este formato se puede reproducir desde los siguientes reproductores:</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BSPlayer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Media Player </a:t>
            </a:r>
            <a:r>
              <a:rPr lang="es-ES" sz="2000" b="1" dirty="0" err="1" smtClean="0">
                <a:ln>
                  <a:solidFill>
                    <a:schemeClr val="bg1"/>
                  </a:solidFill>
                </a:ln>
                <a:effectLst>
                  <a:glow rad="101600">
                    <a:schemeClr val="bg1">
                      <a:alpha val="60000"/>
                    </a:schemeClr>
                  </a:glow>
                </a:effectLst>
                <a:latin typeface="Berlin Sans FB" pitchFamily="34" charset="0"/>
              </a:rPr>
              <a:t>Classic</a:t>
            </a:r>
            <a:r>
              <a:rPr lang="es-ES" sz="2000" b="1" dirty="0" smtClean="0">
                <a:ln>
                  <a:solidFill>
                    <a:schemeClr val="bg1"/>
                  </a:solidFill>
                </a:ln>
                <a:effectLst>
                  <a:glow rad="101600">
                    <a:schemeClr val="bg1">
                      <a:alpha val="60000"/>
                    </a:schemeClr>
                  </a:glow>
                </a:effectLst>
                <a:latin typeface="Berlin Sans FB"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tx2">
                      <a:lumMod val="40000"/>
                      <a:lumOff val="60000"/>
                    </a:schemeClr>
                  </a:solidFill>
                </a:ln>
                <a:effectLst>
                  <a:glow rad="139700">
                    <a:schemeClr val="tx2">
                      <a:lumMod val="60000"/>
                      <a:lumOff val="40000"/>
                      <a:alpha val="40000"/>
                    </a:schemeClr>
                  </a:glow>
                </a:effectLst>
                <a:latin typeface="Berlin Sans FB" pitchFamily="34" charset="0"/>
              </a:rPr>
              <a:t>RM</a:t>
            </a:r>
            <a:endParaRPr lang="es-ES" sz="6000" b="1" dirty="0">
              <a:ln w="57150">
                <a:solidFill>
                  <a:schemeClr val="tx2">
                    <a:lumMod val="40000"/>
                    <a:lumOff val="60000"/>
                  </a:schemeClr>
                </a:solidFill>
              </a:ln>
              <a:effectLst>
                <a:glow rad="139700">
                  <a:schemeClr val="tx2">
                    <a:lumMod val="60000"/>
                    <a:lumOff val="40000"/>
                    <a:alpha val="40000"/>
                  </a:schemeClr>
                </a:glow>
              </a:effectLst>
              <a:latin typeface="Berlin Sans FB" pitchFamily="34" charset="0"/>
            </a:endParaRPr>
          </a:p>
        </p:txBody>
      </p:sp>
      <p:sp>
        <p:nvSpPr>
          <p:cNvPr id="7" name="6 CuadroTexto"/>
          <p:cNvSpPr txBox="1"/>
          <p:nvPr/>
        </p:nvSpPr>
        <p:spPr>
          <a:xfrm>
            <a:off x="428596" y="1033423"/>
            <a:ext cx="8429684" cy="5016758"/>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una extensión del Real Media Player.</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Una reproducción de audio y vídeo y de programas de </a:t>
            </a:r>
            <a:r>
              <a:rPr lang="es-ES" sz="2000" b="1" dirty="0" err="1" smtClean="0">
                <a:ln>
                  <a:solidFill>
                    <a:schemeClr val="bg1"/>
                  </a:solidFill>
                </a:ln>
                <a:effectLst>
                  <a:glow rad="101600">
                    <a:schemeClr val="bg1">
                      <a:alpha val="60000"/>
                    </a:schemeClr>
                  </a:glow>
                </a:effectLst>
                <a:latin typeface="Berlin Sans FB" pitchFamily="34" charset="0"/>
              </a:rPr>
              <a:t>streaming</a:t>
            </a:r>
            <a:r>
              <a:rPr lang="es-ES" sz="2000" b="1" dirty="0" smtClean="0">
                <a:ln>
                  <a:solidFill>
                    <a:schemeClr val="bg1"/>
                  </a:solidFill>
                </a:ln>
                <a:effectLst>
                  <a:glow rad="101600">
                    <a:schemeClr val="bg1">
                      <a:alpha val="60000"/>
                    </a:schemeClr>
                  </a:glow>
                </a:effectLst>
                <a:latin typeface="Berlin Sans FB" pitchFamily="34" charset="0"/>
              </a:rPr>
              <a:t>, contiene datos de audio o vídeo o un enlace a un archivo de transmisión de medios, que se reproduce como se descarga, de uso general para la radio por Internet y videos de Internet.</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Algunos archivos de Real Media se pueden reproducir con VLC media </a:t>
            </a:r>
            <a:r>
              <a:rPr lang="es-ES" sz="2000" b="1" dirty="0" err="1" smtClean="0">
                <a:ln>
                  <a:solidFill>
                    <a:schemeClr val="bg1"/>
                  </a:solidFill>
                </a:ln>
                <a:effectLst>
                  <a:glow rad="101600">
                    <a:schemeClr val="bg1">
                      <a:alpha val="60000"/>
                    </a:schemeClr>
                  </a:glow>
                </a:effectLst>
                <a:latin typeface="Berlin Sans FB" pitchFamily="34" charset="0"/>
              </a:rPr>
              <a:t>player</a:t>
            </a:r>
            <a:r>
              <a:rPr lang="es-ES" sz="2000" b="1" dirty="0" smtClean="0">
                <a:ln>
                  <a:solidFill>
                    <a:schemeClr val="bg1"/>
                  </a:solidFill>
                </a:ln>
                <a:effectLst>
                  <a:glow rad="101600">
                    <a:schemeClr val="bg1">
                      <a:alpha val="60000"/>
                    </a:schemeClr>
                  </a:glow>
                </a:effectLst>
                <a:latin typeface="Berlin Sans FB" pitchFamily="34" charset="0"/>
              </a:rPr>
              <a:t>, que proporciona apoyo parcial para los archivos de RM.</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También lo puedes reproducir con:</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RealNetworks</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RealPlayer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ShedWorx</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Smart</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Converter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VideoLAN</a:t>
            </a:r>
            <a:r>
              <a:rPr lang="es-ES" sz="2000" b="1" dirty="0" smtClean="0">
                <a:ln>
                  <a:solidFill>
                    <a:schemeClr val="bg1"/>
                  </a:solidFill>
                </a:ln>
                <a:effectLst>
                  <a:glow rad="101600">
                    <a:schemeClr val="bg1">
                      <a:alpha val="60000"/>
                    </a:schemeClr>
                  </a:glow>
                </a:effectLst>
                <a:latin typeface="Berlin Sans FB" pitchFamily="34" charset="0"/>
              </a:rPr>
              <a:t> VLC media </a:t>
            </a:r>
            <a:r>
              <a:rPr lang="es-ES" sz="2000" b="1" dirty="0" err="1" smtClean="0">
                <a:ln>
                  <a:solidFill>
                    <a:schemeClr val="bg1"/>
                  </a:solidFill>
                </a:ln>
                <a:effectLst>
                  <a:glow rad="101600">
                    <a:schemeClr val="bg1">
                      <a:alpha val="60000"/>
                    </a:schemeClr>
                  </a:glow>
                </a:effectLst>
                <a:latin typeface="Berlin Sans FB" pitchFamily="34" charset="0"/>
              </a:rPr>
              <a:t>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GRETECH GOM Player.</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Applian</a:t>
            </a:r>
            <a:r>
              <a:rPr lang="es-ES" sz="2000" b="1" dirty="0" smtClean="0">
                <a:ln>
                  <a:solidFill>
                    <a:schemeClr val="bg1"/>
                  </a:solidFill>
                </a:ln>
                <a:effectLst>
                  <a:glow rad="101600">
                    <a:schemeClr val="bg1">
                      <a:alpha val="60000"/>
                    </a:schemeClr>
                  </a:glow>
                </a:effectLst>
                <a:latin typeface="Berlin Sans FB" pitchFamily="34" charset="0"/>
              </a:rPr>
              <a:t> Replay </a:t>
            </a:r>
            <a:r>
              <a:rPr lang="es-ES" sz="2000" b="1" dirty="0" err="1" smtClean="0">
                <a:ln>
                  <a:solidFill>
                    <a:schemeClr val="bg1"/>
                  </a:solidFill>
                </a:ln>
                <a:effectLst>
                  <a:glow rad="101600">
                    <a:schemeClr val="bg1">
                      <a:alpha val="60000"/>
                    </a:schemeClr>
                  </a:glow>
                </a:effectLst>
                <a:latin typeface="Berlin Sans FB" pitchFamily="34" charset="0"/>
              </a:rPr>
              <a:t>Converter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Xilisoft</a:t>
            </a:r>
            <a:r>
              <a:rPr lang="es-ES" sz="2000" b="1" dirty="0" smtClean="0">
                <a:ln>
                  <a:solidFill>
                    <a:schemeClr val="bg1"/>
                  </a:solidFill>
                </a:ln>
                <a:effectLst>
                  <a:glow rad="101600">
                    <a:schemeClr val="bg1">
                      <a:alpha val="60000"/>
                    </a:schemeClr>
                  </a:glow>
                </a:effectLst>
                <a:latin typeface="Berlin Sans FB" pitchFamily="34" charset="0"/>
              </a:rPr>
              <a:t> Video </a:t>
            </a:r>
            <a:r>
              <a:rPr lang="es-ES" sz="2000" b="1" dirty="0" err="1" smtClean="0">
                <a:ln>
                  <a:solidFill>
                    <a:schemeClr val="bg1"/>
                  </a:solidFill>
                </a:ln>
                <a:effectLst>
                  <a:glow rad="101600">
                    <a:schemeClr val="bg1">
                      <a:alpha val="60000"/>
                    </a:schemeClr>
                  </a:glow>
                </a:effectLst>
                <a:latin typeface="Berlin Sans FB" pitchFamily="34" charset="0"/>
              </a:rPr>
              <a:t>Converter</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Ultimate</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Online Media Technologies AVS Video </a:t>
            </a:r>
            <a:r>
              <a:rPr lang="es-ES" sz="2000" b="1" dirty="0" err="1" smtClean="0">
                <a:ln>
                  <a:solidFill>
                    <a:schemeClr val="bg1"/>
                  </a:solidFill>
                </a:ln>
                <a:effectLst>
                  <a:glow rad="101600">
                    <a:schemeClr val="bg1">
                      <a:alpha val="60000"/>
                    </a:schemeClr>
                  </a:glow>
                </a:effectLst>
                <a:latin typeface="Berlin Sans FB" pitchFamily="34" charset="0"/>
              </a:rPr>
              <a:t>Converter</a:t>
            </a:r>
            <a:r>
              <a:rPr lang="es-ES" sz="2000" b="1" dirty="0" smtClean="0">
                <a:ln>
                  <a:solidFill>
                    <a:schemeClr val="bg1"/>
                  </a:solidFill>
                </a:ln>
                <a:effectLst>
                  <a:glow rad="101600">
                    <a:schemeClr val="bg1">
                      <a:alpha val="60000"/>
                    </a:schemeClr>
                  </a:glow>
                </a:effectLst>
                <a:latin typeface="Berlin Sans FB"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accent6">
                      <a:lumMod val="75000"/>
                    </a:schemeClr>
                  </a:solidFill>
                </a:ln>
                <a:effectLst>
                  <a:glow rad="139700">
                    <a:schemeClr val="accent6">
                      <a:lumMod val="75000"/>
                      <a:alpha val="40000"/>
                    </a:schemeClr>
                  </a:glow>
                </a:effectLst>
                <a:latin typeface="Berlin Sans FB" pitchFamily="34" charset="0"/>
              </a:rPr>
              <a:t>VOB</a:t>
            </a:r>
            <a:endParaRPr lang="es-ES" sz="6000" b="1" dirty="0">
              <a:ln w="57150">
                <a:solidFill>
                  <a:schemeClr val="accent6">
                    <a:lumMod val="75000"/>
                  </a:schemeClr>
                </a:solidFill>
              </a:ln>
              <a:effectLst>
                <a:glow rad="139700">
                  <a:schemeClr val="accent6">
                    <a:lumMod val="75000"/>
                    <a:alpha val="40000"/>
                  </a:schemeClr>
                </a:glow>
              </a:effectLst>
              <a:latin typeface="Berlin Sans FB" pitchFamily="34" charset="0"/>
            </a:endParaRPr>
          </a:p>
        </p:txBody>
      </p:sp>
      <p:sp>
        <p:nvSpPr>
          <p:cNvPr id="7" name="6 CuadroTexto"/>
          <p:cNvSpPr txBox="1"/>
          <p:nvPr/>
        </p:nvSpPr>
        <p:spPr>
          <a:xfrm>
            <a:off x="428596" y="1033423"/>
            <a:ext cx="8429684" cy="2862322"/>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n-US" sz="2000" b="1" dirty="0" smtClean="0">
                <a:ln>
                  <a:solidFill>
                    <a:schemeClr val="bg1"/>
                  </a:solidFill>
                </a:ln>
                <a:effectLst>
                  <a:glow rad="101600">
                    <a:schemeClr val="bg1">
                      <a:alpha val="60000"/>
                    </a:schemeClr>
                  </a:glow>
                </a:effectLst>
                <a:latin typeface="Berlin Sans FB" pitchFamily="34" charset="0"/>
              </a:rPr>
              <a:t>DVD-Video Object o Versioned Object Base.</a:t>
            </a:r>
            <a:r>
              <a:rPr lang="es-ES" sz="2000" b="1" dirty="0" smtClean="0">
                <a:ln>
                  <a:solidFill>
                    <a:schemeClr val="bg1"/>
                  </a:solidFill>
                </a:ln>
                <a:effectLst>
                  <a:glow rad="101600">
                    <a:schemeClr val="bg1">
                      <a:alpha val="60000"/>
                    </a:schemeClr>
                  </a:glow>
                </a:effectLst>
                <a:latin typeface="Berlin Sans FB" pitchFamily="34" charset="0"/>
              </a:rPr>
              <a:t> </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tipo de fichero contenido en los DVD-Video.</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Incluye el video, audio, subtítulos y menús en forma de </a:t>
            </a:r>
            <a:r>
              <a:rPr lang="es-ES" sz="2000" b="1" dirty="0" err="1" smtClean="0">
                <a:ln>
                  <a:solidFill>
                    <a:schemeClr val="bg1"/>
                  </a:solidFill>
                </a:ln>
                <a:effectLst>
                  <a:glow rad="101600">
                    <a:schemeClr val="bg1">
                      <a:alpha val="60000"/>
                    </a:schemeClr>
                  </a:glow>
                </a:effectLst>
                <a:latin typeface="Berlin Sans FB" pitchFamily="34" charset="0"/>
              </a:rPr>
              <a:t>stream</a:t>
            </a:r>
            <a:r>
              <a:rPr lang="es-ES" sz="2000" b="1" dirty="0" smtClean="0">
                <a:ln>
                  <a:solidFill>
                    <a:schemeClr val="bg1"/>
                  </a:solidFill>
                </a:ln>
                <a:effectLst>
                  <a:glow rad="101600">
                    <a:schemeClr val="bg1">
                      <a:alpha val="60000"/>
                    </a:schemeClr>
                  </a:glow>
                </a:effectLst>
                <a:latin typeface="Berlin Sans FB" pitchFamily="34" charset="0"/>
              </a:rPr>
              <a:t>.</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Estos programas pueden abrir la extensión:</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Power</a:t>
            </a:r>
            <a:r>
              <a:rPr lang="es-ES" sz="2000" b="1" dirty="0" smtClean="0">
                <a:ln>
                  <a:solidFill>
                    <a:schemeClr val="bg1"/>
                  </a:solidFill>
                </a:ln>
                <a:effectLst>
                  <a:glow rad="101600">
                    <a:schemeClr val="bg1">
                      <a:alpha val="60000"/>
                    </a:schemeClr>
                  </a:glow>
                </a:effectLst>
                <a:latin typeface="Berlin Sans FB" pitchFamily="34" charset="0"/>
              </a:rPr>
              <a:t> DVD.</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Windows Media Player (con </a:t>
            </a:r>
            <a:r>
              <a:rPr lang="es-ES" sz="2000" b="1" dirty="0" err="1" smtClean="0">
                <a:ln>
                  <a:solidFill>
                    <a:schemeClr val="bg1"/>
                  </a:solidFill>
                </a:ln>
                <a:effectLst>
                  <a:glow rad="101600">
                    <a:schemeClr val="bg1">
                      <a:alpha val="60000"/>
                    </a:schemeClr>
                  </a:glow>
                </a:effectLst>
                <a:latin typeface="Berlin Sans FB" pitchFamily="34" charset="0"/>
              </a:rPr>
              <a:t>códecs</a:t>
            </a:r>
            <a:r>
              <a:rPr lang="es-ES" sz="2000" b="1" dirty="0" smtClean="0">
                <a:ln>
                  <a:solidFill>
                    <a:schemeClr val="bg1"/>
                  </a:solidFill>
                </a:ln>
                <a:effectLst>
                  <a:glow rad="101600">
                    <a:schemeClr val="bg1">
                      <a:alpha val="60000"/>
                    </a:schemeClr>
                  </a:glow>
                </a:effectLst>
                <a:latin typeface="Berlin Sans FB" pitchFamily="34" charset="0"/>
              </a:rPr>
              <a:t>: "K-Lite </a:t>
            </a:r>
            <a:r>
              <a:rPr lang="es-ES" sz="2000" b="1" dirty="0" err="1" smtClean="0">
                <a:ln>
                  <a:solidFill>
                    <a:schemeClr val="bg1"/>
                  </a:solidFill>
                </a:ln>
                <a:effectLst>
                  <a:glow rad="101600">
                    <a:schemeClr val="bg1">
                      <a:alpha val="60000"/>
                    </a:schemeClr>
                  </a:glow>
                </a:effectLst>
                <a:latin typeface="Berlin Sans FB" pitchFamily="34" charset="0"/>
              </a:rPr>
              <a:t>Codec</a:t>
            </a:r>
            <a:r>
              <a:rPr lang="es-ES" sz="2000" b="1" dirty="0" smtClean="0">
                <a:ln>
                  <a:solidFill>
                    <a:schemeClr val="bg1"/>
                  </a:solidFill>
                </a:ln>
                <a:effectLst>
                  <a:glow rad="101600">
                    <a:schemeClr val="bg1">
                      <a:alpha val="60000"/>
                    </a:schemeClr>
                  </a:glow>
                </a:effectLst>
                <a:latin typeface="Berlin Sans FB" pitchFamily="34" charset="0"/>
              </a:rPr>
              <a:t> Pack" ).</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Real Player.</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Nero</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GOM Player.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accent2">
                      <a:lumMod val="60000"/>
                      <a:lumOff val="40000"/>
                    </a:schemeClr>
                  </a:solidFill>
                </a:ln>
                <a:effectLst>
                  <a:glow rad="139700">
                    <a:schemeClr val="accent2">
                      <a:lumMod val="60000"/>
                      <a:lumOff val="40000"/>
                      <a:alpha val="40000"/>
                    </a:schemeClr>
                  </a:glow>
                </a:effectLst>
                <a:latin typeface="Berlin Sans FB" pitchFamily="34" charset="0"/>
              </a:rPr>
              <a:t>WMV</a:t>
            </a:r>
            <a:endParaRPr lang="es-ES" sz="6000" b="1" dirty="0">
              <a:ln w="57150">
                <a:solidFill>
                  <a:schemeClr val="accent2">
                    <a:lumMod val="60000"/>
                    <a:lumOff val="40000"/>
                  </a:schemeClr>
                </a:solidFill>
              </a:ln>
              <a:effectLst>
                <a:glow rad="139700">
                  <a:schemeClr val="accent2">
                    <a:lumMod val="60000"/>
                    <a:lumOff val="40000"/>
                    <a:alpha val="40000"/>
                  </a:schemeClr>
                </a:glow>
              </a:effectLst>
              <a:latin typeface="Berlin Sans FB" pitchFamily="34" charset="0"/>
            </a:endParaRPr>
          </a:p>
        </p:txBody>
      </p:sp>
      <p:sp>
        <p:nvSpPr>
          <p:cNvPr id="7" name="6 CuadroTexto"/>
          <p:cNvSpPr txBox="1"/>
          <p:nvPr/>
        </p:nvSpPr>
        <p:spPr>
          <a:xfrm>
            <a:off x="428596" y="1033423"/>
            <a:ext cx="8429684" cy="255454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Windows Media Video es un nombre genérico que se da al conjunto de algoritmos de compresión ubicados en el set propietario de tecnologías de vídeo desarrolladas por Microsoft, que forma parte del </a:t>
            </a:r>
            <a:r>
              <a:rPr lang="es-ES" sz="2000" b="1" dirty="0" err="1" smtClean="0">
                <a:ln>
                  <a:solidFill>
                    <a:schemeClr val="bg1"/>
                  </a:solidFill>
                </a:ln>
                <a:effectLst>
                  <a:glow rad="101600">
                    <a:schemeClr val="bg1">
                      <a:alpha val="60000"/>
                    </a:schemeClr>
                  </a:glow>
                </a:effectLst>
                <a:latin typeface="Berlin Sans FB" pitchFamily="34" charset="0"/>
              </a:rPr>
              <a:t>framework</a:t>
            </a:r>
            <a:r>
              <a:rPr lang="es-ES" sz="2000" b="1" dirty="0" smtClean="0">
                <a:ln>
                  <a:solidFill>
                    <a:schemeClr val="bg1"/>
                  </a:solidFill>
                </a:ln>
                <a:effectLst>
                  <a:glow rad="101600">
                    <a:schemeClr val="bg1">
                      <a:alpha val="60000"/>
                    </a:schemeClr>
                  </a:glow>
                </a:effectLst>
                <a:latin typeface="Berlin Sans FB" pitchFamily="34" charset="0"/>
              </a:rPr>
              <a:t> Windows Media.</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reproducido por una amplia gama de reproductores, como:</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BS Player.</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Mplayer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Windows Media Player.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rgbClr val="FFC000"/>
                  </a:solidFill>
                </a:ln>
                <a:effectLst>
                  <a:glow rad="139700">
                    <a:srgbClr val="FFC000">
                      <a:alpha val="40000"/>
                    </a:srgbClr>
                  </a:glow>
                </a:effectLst>
                <a:latin typeface="Berlin Sans FB" pitchFamily="34" charset="0"/>
              </a:rPr>
              <a:t>3GP</a:t>
            </a:r>
            <a:endParaRPr lang="es-ES" sz="6000" b="1" dirty="0">
              <a:ln w="57150">
                <a:solidFill>
                  <a:srgbClr val="FFC000"/>
                </a:solidFill>
              </a:ln>
              <a:effectLst>
                <a:glow rad="139700">
                  <a:srgbClr val="FFC000">
                    <a:alpha val="40000"/>
                  </a:srgbClr>
                </a:glow>
              </a:effectLst>
              <a:latin typeface="Berlin Sans FB" pitchFamily="34" charset="0"/>
            </a:endParaRPr>
          </a:p>
        </p:txBody>
      </p:sp>
      <p:sp>
        <p:nvSpPr>
          <p:cNvPr id="7" name="6 CuadroTexto"/>
          <p:cNvSpPr txBox="1"/>
          <p:nvPr/>
        </p:nvSpPr>
        <p:spPr>
          <a:xfrm>
            <a:off x="428596" y="1033423"/>
            <a:ext cx="8429684" cy="532453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formato contenedor usado por teléfonos móviles para almacenar información de audio y video. </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Este formato de archivo es creado por 3GPP (3rd </a:t>
            </a:r>
            <a:r>
              <a:rPr lang="es-ES" sz="2000" b="1" dirty="0" err="1" smtClean="0">
                <a:ln>
                  <a:solidFill>
                    <a:schemeClr val="bg1"/>
                  </a:solidFill>
                </a:ln>
                <a:effectLst>
                  <a:glow rad="101600">
                    <a:schemeClr val="bg1">
                      <a:alpha val="60000"/>
                    </a:schemeClr>
                  </a:glow>
                </a:effectLst>
                <a:latin typeface="Berlin Sans FB" pitchFamily="34" charset="0"/>
              </a:rPr>
              <a:t>Generation</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Partnership</a:t>
            </a:r>
            <a:r>
              <a:rPr lang="es-ES" sz="2000" b="1" dirty="0" smtClean="0">
                <a:ln>
                  <a:solidFill>
                    <a:schemeClr val="bg1"/>
                  </a:solidFill>
                </a:ln>
                <a:effectLst>
                  <a:glow rad="101600">
                    <a:schemeClr val="bg1">
                      <a:alpha val="60000"/>
                    </a:schemeClr>
                  </a:glow>
                </a:effectLst>
                <a:latin typeface="Berlin Sans FB" pitchFamily="34" charset="0"/>
              </a:rPr>
              <a:t> Project). </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3GP guarda video como MPEG-4 o H.263. </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audio es almacenado en los formatos AMR-NB o AAC-LC.</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Este formato se puede reproducir desde los siguientes reproductores:</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VLC media </a:t>
            </a:r>
            <a:r>
              <a:rPr lang="es-ES" sz="2000" b="1" dirty="0" err="1" smtClean="0">
                <a:ln>
                  <a:solidFill>
                    <a:schemeClr val="bg1"/>
                  </a:solidFill>
                </a:ln>
                <a:effectLst>
                  <a:glow rad="101600">
                    <a:schemeClr val="bg1">
                      <a:alpha val="60000"/>
                    </a:schemeClr>
                  </a:glow>
                </a:effectLst>
                <a:latin typeface="Berlin Sans FB" pitchFamily="34" charset="0"/>
              </a:rPr>
              <a:t>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Totem</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Media Player </a:t>
            </a:r>
            <a:r>
              <a:rPr lang="es-ES" sz="2000" b="1" dirty="0" err="1" smtClean="0">
                <a:ln>
                  <a:solidFill>
                    <a:schemeClr val="bg1"/>
                  </a:solidFill>
                </a:ln>
                <a:effectLst>
                  <a:glow rad="101600">
                    <a:schemeClr val="bg1">
                      <a:alpha val="60000"/>
                    </a:schemeClr>
                  </a:glow>
                </a:effectLst>
                <a:latin typeface="Berlin Sans FB" pitchFamily="34" charset="0"/>
              </a:rPr>
              <a:t>Classic</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The</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KMPlayer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QuickTime.</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RealPlayer</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JetAudio</a:t>
            </a:r>
            <a:r>
              <a:rPr lang="es-ES"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GOM Player.</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Windows Media Player.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rgbClr val="7030A0"/>
                  </a:solidFill>
                </a:ln>
                <a:effectLst>
                  <a:glow rad="139700">
                    <a:srgbClr val="7030A0">
                      <a:alpha val="40000"/>
                    </a:srgbClr>
                  </a:glow>
                </a:effectLst>
                <a:latin typeface="Berlin Sans FB" pitchFamily="34" charset="0"/>
              </a:rPr>
              <a:t>AVI</a:t>
            </a:r>
            <a:endParaRPr lang="es-ES" sz="6000" b="1" dirty="0">
              <a:ln w="57150">
                <a:solidFill>
                  <a:srgbClr val="7030A0"/>
                </a:solidFill>
              </a:ln>
              <a:effectLst>
                <a:glow rad="139700">
                  <a:srgbClr val="7030A0">
                    <a:alpha val="40000"/>
                  </a:srgbClr>
                </a:glow>
              </a:effectLst>
              <a:latin typeface="Berlin Sans FB" pitchFamily="34" charset="0"/>
            </a:endParaRPr>
          </a:p>
        </p:txBody>
      </p:sp>
      <p:sp>
        <p:nvSpPr>
          <p:cNvPr id="7" name="6 CuadroTexto"/>
          <p:cNvSpPr txBox="1"/>
          <p:nvPr/>
        </p:nvSpPr>
        <p:spPr>
          <a:xfrm>
            <a:off x="428596" y="1033423"/>
            <a:ext cx="8429684" cy="4708981"/>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Siglas en inglés: Audio Video </a:t>
            </a:r>
            <a:r>
              <a:rPr lang="es-ES" sz="2000" b="1" dirty="0" err="1" smtClean="0">
                <a:ln>
                  <a:solidFill>
                    <a:schemeClr val="bg1"/>
                  </a:solidFill>
                </a:ln>
                <a:effectLst>
                  <a:glow rad="101600">
                    <a:schemeClr val="bg1">
                      <a:alpha val="60000"/>
                    </a:schemeClr>
                  </a:glow>
                </a:effectLst>
                <a:latin typeface="Berlin Sans FB" pitchFamily="34" charset="0"/>
              </a:rPr>
              <a:t>Interleave</a:t>
            </a:r>
            <a:r>
              <a:rPr lang="es-ES" sz="2000" b="1" dirty="0" smtClean="0">
                <a:ln>
                  <a:solidFill>
                    <a:schemeClr val="bg1"/>
                  </a:solidFill>
                </a:ln>
                <a:effectLst>
                  <a:glow rad="101600">
                    <a:schemeClr val="bg1">
                      <a:alpha val="60000"/>
                    </a:schemeClr>
                  </a:glow>
                </a:effectLst>
                <a:latin typeface="Berlin Sans FB" pitchFamily="34" charset="0"/>
              </a:rPr>
              <a:t>.</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Formato contenedor de audio y video lanzado por Microsoft 1992.</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Permite almacenar simultáneamente un flujo de datos de video y varios flujos de audio.</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formato es interpretado por un programa externo denominado códec.</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decir, el audio y el video contenidos en el AVI pueden estar en cualquier formato por eso se le considera un formato contenedor.</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Para que todos los flujos puedan ser reproducidos simultáneamente es necesario que se almacenen de manera intercalada (</a:t>
            </a:r>
            <a:r>
              <a:rPr lang="es-ES" sz="2000" b="1" dirty="0" err="1" smtClean="0">
                <a:ln>
                  <a:solidFill>
                    <a:schemeClr val="bg1"/>
                  </a:solidFill>
                </a:ln>
                <a:effectLst>
                  <a:glow rad="101600">
                    <a:schemeClr val="bg1">
                      <a:alpha val="60000"/>
                    </a:schemeClr>
                  </a:glow>
                </a:effectLst>
                <a:latin typeface="Berlin Sans FB" pitchFamily="34" charset="0"/>
              </a:rPr>
              <a:t>interleave</a:t>
            </a:r>
            <a:r>
              <a:rPr lang="es-ES" sz="2000" b="1" dirty="0" smtClean="0">
                <a:ln>
                  <a:solidFill>
                    <a:schemeClr val="bg1"/>
                  </a:solidFill>
                </a:ln>
                <a:effectLst>
                  <a:glow rad="101600">
                    <a:schemeClr val="bg1">
                      <a:alpha val="60000"/>
                    </a:schemeClr>
                  </a:glow>
                </a:effectLst>
                <a:latin typeface="Berlin Sans FB" pitchFamily="34" charset="0"/>
              </a:rPr>
              <a:t>).</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Para reproducir un archivo AVI es necesario lo siguiente:</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Un reproductor de video capaz de interpretar el formato AVI.</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códec de video para interpretar el flujo de video.</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códec de audio para interpretar el flujo de audio.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err="1" smtClean="0">
                <a:ln w="57150">
                  <a:solidFill>
                    <a:srgbClr val="FF0000"/>
                  </a:solidFill>
                </a:ln>
                <a:effectLst>
                  <a:glow rad="139700">
                    <a:srgbClr val="FF0000">
                      <a:alpha val="40000"/>
                    </a:srgbClr>
                  </a:glow>
                </a:effectLst>
                <a:latin typeface="Berlin Sans FB" pitchFamily="34" charset="0"/>
              </a:rPr>
              <a:t>DivX</a:t>
            </a:r>
            <a:endParaRPr lang="es-ES" sz="6000" b="1" dirty="0">
              <a:ln w="57150">
                <a:solidFill>
                  <a:srgbClr val="FF0000"/>
                </a:solidFill>
              </a:ln>
              <a:effectLst>
                <a:glow rad="139700">
                  <a:srgbClr val="FF0000">
                    <a:alpha val="40000"/>
                  </a:srgbClr>
                </a:glow>
              </a:effectLst>
              <a:latin typeface="Berlin Sans FB" pitchFamily="34" charset="0"/>
            </a:endParaRPr>
          </a:p>
        </p:txBody>
      </p:sp>
      <p:sp>
        <p:nvSpPr>
          <p:cNvPr id="7" name="6 CuadroTexto"/>
          <p:cNvSpPr txBox="1"/>
          <p:nvPr/>
        </p:nvSpPr>
        <p:spPr>
          <a:xfrm>
            <a:off x="428596" y="1033423"/>
            <a:ext cx="8429684" cy="1323439"/>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formato de vídeo que funciona sobre los sistemas operativos Windows, </a:t>
            </a:r>
            <a:r>
              <a:rPr lang="es-ES" sz="2000" b="1" dirty="0" err="1" smtClean="0">
                <a:ln>
                  <a:solidFill>
                    <a:schemeClr val="bg1"/>
                  </a:solidFill>
                </a:ln>
                <a:effectLst>
                  <a:glow rad="101600">
                    <a:schemeClr val="bg1">
                      <a:alpha val="60000"/>
                    </a:schemeClr>
                  </a:glow>
                </a:effectLst>
                <a:latin typeface="Berlin Sans FB" pitchFamily="34" charset="0"/>
              </a:rPr>
              <a:t>MacOS</a:t>
            </a:r>
            <a:r>
              <a:rPr lang="es-ES" sz="2000" b="1" dirty="0" smtClean="0">
                <a:ln>
                  <a:solidFill>
                    <a:schemeClr val="bg1"/>
                  </a:solidFill>
                </a:ln>
                <a:effectLst>
                  <a:glow rad="101600">
                    <a:schemeClr val="bg1">
                      <a:alpha val="60000"/>
                    </a:schemeClr>
                  </a:glow>
                </a:effectLst>
                <a:latin typeface="Berlin Sans FB" pitchFamily="34" charset="0"/>
              </a:rPr>
              <a:t> y GNU/Linux.</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smtClean="0">
                <a:ln>
                  <a:solidFill>
                    <a:schemeClr val="bg1"/>
                  </a:solidFill>
                </a:ln>
                <a:effectLst>
                  <a:glow rad="101600">
                    <a:schemeClr val="bg1">
                      <a:alpha val="60000"/>
                    </a:schemeClr>
                  </a:glow>
                </a:effectLst>
                <a:latin typeface="Berlin Sans FB" pitchFamily="34" charset="0"/>
              </a:rPr>
              <a:t>Combinado </a:t>
            </a:r>
            <a:r>
              <a:rPr lang="es-ES" sz="2000" b="1" dirty="0" smtClean="0">
                <a:ln>
                  <a:solidFill>
                    <a:schemeClr val="bg1"/>
                  </a:solidFill>
                </a:ln>
                <a:effectLst>
                  <a:glow rad="101600">
                    <a:schemeClr val="bg1">
                      <a:alpha val="60000"/>
                    </a:schemeClr>
                  </a:glow>
                </a:effectLst>
                <a:latin typeface="Berlin Sans FB" pitchFamily="34" charset="0"/>
              </a:rPr>
              <a:t>con la compresión de audio MP3 consigue una alta calidad de imagen superior a la del </a:t>
            </a:r>
            <a:r>
              <a:rPr lang="es-ES" sz="2000" b="1" dirty="0" smtClean="0">
                <a:ln>
                  <a:solidFill>
                    <a:schemeClr val="bg1"/>
                  </a:solidFill>
                </a:ln>
                <a:effectLst>
                  <a:glow rad="101600">
                    <a:schemeClr val="bg1">
                      <a:alpha val="60000"/>
                    </a:schemeClr>
                  </a:glow>
                </a:effectLst>
                <a:latin typeface="Berlin Sans FB" pitchFamily="34" charset="0"/>
              </a:rPr>
              <a:t>VHS. </a:t>
            </a:r>
            <a:endParaRPr lang="es-ES" sz="2000" b="1" dirty="0" smtClean="0">
              <a:ln>
                <a:solidFill>
                  <a:schemeClr val="bg1"/>
                </a:solidFill>
              </a:ln>
              <a:effectLst>
                <a:glow rad="101600">
                  <a:schemeClr val="bg1">
                    <a:alpha val="60000"/>
                  </a:schemeClr>
                </a:glow>
              </a:effectLst>
              <a:latin typeface="Berlin Sans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chemeClr val="accent3"/>
                  </a:solidFill>
                </a:ln>
                <a:effectLst>
                  <a:glow rad="139700">
                    <a:schemeClr val="accent3">
                      <a:alpha val="40000"/>
                    </a:schemeClr>
                  </a:glow>
                </a:effectLst>
                <a:latin typeface="Berlin Sans FB" pitchFamily="34" charset="0"/>
              </a:rPr>
              <a:t>FLV</a:t>
            </a:r>
            <a:endParaRPr lang="es-ES" sz="6000" b="1" dirty="0">
              <a:ln w="57150">
                <a:solidFill>
                  <a:schemeClr val="accent3"/>
                </a:solidFill>
              </a:ln>
              <a:effectLst>
                <a:glow rad="139700">
                  <a:schemeClr val="accent3">
                    <a:alpha val="40000"/>
                  </a:schemeClr>
                </a:glow>
              </a:effectLst>
              <a:latin typeface="Berlin Sans FB" pitchFamily="34" charset="0"/>
            </a:endParaRPr>
          </a:p>
        </p:txBody>
      </p:sp>
      <p:sp>
        <p:nvSpPr>
          <p:cNvPr id="7" name="6 CuadroTexto"/>
          <p:cNvSpPr txBox="1"/>
          <p:nvPr/>
        </p:nvSpPr>
        <p:spPr>
          <a:xfrm>
            <a:off x="428596" y="1033423"/>
            <a:ext cx="8429684" cy="5632311"/>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Flash Video.</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formato contenedor propietario </a:t>
            </a:r>
            <a:r>
              <a:rPr lang="pt-BR" sz="2000" b="1" dirty="0" smtClean="0">
                <a:ln>
                  <a:solidFill>
                    <a:schemeClr val="bg1"/>
                  </a:solidFill>
                </a:ln>
                <a:effectLst>
                  <a:glow rad="101600">
                    <a:schemeClr val="bg1">
                      <a:alpha val="60000"/>
                    </a:schemeClr>
                  </a:glow>
                </a:effectLst>
                <a:latin typeface="Berlin Sans FB" pitchFamily="34" charset="0"/>
              </a:rPr>
              <a:t>usado para transmitir </a:t>
            </a:r>
            <a:r>
              <a:rPr lang="pt-BR" sz="2000" b="1" dirty="0" err="1" smtClean="0">
                <a:ln>
                  <a:solidFill>
                    <a:schemeClr val="bg1"/>
                  </a:solidFill>
                </a:ln>
                <a:effectLst>
                  <a:glow rad="101600">
                    <a:schemeClr val="bg1">
                      <a:alpha val="60000"/>
                    </a:schemeClr>
                  </a:glow>
                </a:effectLst>
                <a:latin typeface="Berlin Sans FB" pitchFamily="34" charset="0"/>
              </a:rPr>
              <a:t>video</a:t>
            </a:r>
            <a:r>
              <a:rPr lang="pt-BR" sz="2000" b="1" dirty="0" smtClean="0">
                <a:ln>
                  <a:solidFill>
                    <a:schemeClr val="bg1"/>
                  </a:solidFill>
                </a:ln>
                <a:effectLst>
                  <a:glow rad="101600">
                    <a:schemeClr val="bg1">
                      <a:alpha val="60000"/>
                    </a:schemeClr>
                  </a:glow>
                </a:effectLst>
                <a:latin typeface="Berlin Sans FB" pitchFamily="34" charset="0"/>
              </a:rPr>
              <a:t> por Internet usando Adobe Flash Player.</a:t>
            </a:r>
          </a:p>
          <a:p>
            <a:pPr>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Actualmente existen muchos reproductores capaces de reproducir el formato FLV. Entre ellos se incluyen:</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Flash </a:t>
            </a:r>
            <a:r>
              <a:rPr lang="pt-BR" sz="2000" b="1" dirty="0" err="1" smtClean="0">
                <a:ln>
                  <a:solidFill>
                    <a:schemeClr val="bg1"/>
                  </a:solidFill>
                </a:ln>
                <a:effectLst>
                  <a:glow rad="101600">
                    <a:schemeClr val="bg1">
                      <a:alpha val="60000"/>
                    </a:schemeClr>
                  </a:glow>
                </a:effectLst>
                <a:latin typeface="Berlin Sans FB" pitchFamily="34" charset="0"/>
              </a:rPr>
              <a:t>Video</a:t>
            </a:r>
            <a:r>
              <a:rPr lang="pt-BR" sz="2000" b="1" dirty="0" smtClean="0">
                <a:ln>
                  <a:solidFill>
                    <a:schemeClr val="bg1"/>
                  </a:solidFill>
                </a:ln>
                <a:effectLst>
                  <a:glow rad="101600">
                    <a:schemeClr val="bg1">
                      <a:alpha val="60000"/>
                    </a:schemeClr>
                  </a:glow>
                </a:effectLst>
                <a:latin typeface="Berlin Sans FB" pitchFamily="34" charset="0"/>
              </a:rPr>
              <a:t> Player.		SWF &amp; FLV Player.</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FLV Player.			</a:t>
            </a:r>
            <a:r>
              <a:rPr lang="pt-BR" sz="2000" b="1" dirty="0" err="1" smtClean="0">
                <a:ln>
                  <a:solidFill>
                    <a:schemeClr val="bg1"/>
                  </a:solidFill>
                </a:ln>
                <a:effectLst>
                  <a:glow rad="101600">
                    <a:schemeClr val="bg1">
                      <a:alpha val="60000"/>
                    </a:schemeClr>
                  </a:glow>
                </a:effectLst>
                <a:latin typeface="Berlin Sans FB" pitchFamily="34" charset="0"/>
              </a:rPr>
              <a:t>JetAudio</a:t>
            </a:r>
            <a:r>
              <a:rPr lang="pt-BR"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BitComet</a:t>
            </a:r>
            <a:r>
              <a:rPr lang="pt-BR" sz="2000" b="1" dirty="0" smtClean="0">
                <a:ln>
                  <a:solidFill>
                    <a:schemeClr val="bg1"/>
                  </a:solidFill>
                </a:ln>
                <a:effectLst>
                  <a:glow rad="101600">
                    <a:schemeClr val="bg1">
                      <a:alpha val="60000"/>
                    </a:schemeClr>
                  </a:glow>
                </a:effectLst>
                <a:latin typeface="Berlin Sans FB" pitchFamily="34" charset="0"/>
              </a:rPr>
              <a:t> FLV Player.		</a:t>
            </a:r>
            <a:r>
              <a:rPr lang="pt-BR" sz="2000" b="1" dirty="0" err="1" smtClean="0">
                <a:ln>
                  <a:solidFill>
                    <a:schemeClr val="bg1"/>
                  </a:solidFill>
                </a:ln>
                <a:effectLst>
                  <a:glow rad="101600">
                    <a:schemeClr val="bg1">
                      <a:alpha val="60000"/>
                    </a:schemeClr>
                  </a:glow>
                </a:effectLst>
                <a:latin typeface="Berlin Sans FB" pitchFamily="34" charset="0"/>
              </a:rPr>
              <a:t>Ashampoo</a:t>
            </a: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Clipfinder</a:t>
            </a:r>
            <a:r>
              <a:rPr lang="pt-BR"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GOM Player.			</a:t>
            </a:r>
            <a:r>
              <a:rPr lang="pt-BR" sz="2000" b="1" dirty="0" err="1" smtClean="0">
                <a:ln>
                  <a:solidFill>
                    <a:schemeClr val="bg1"/>
                  </a:solidFill>
                </a:ln>
                <a:effectLst>
                  <a:glow rad="101600">
                    <a:schemeClr val="bg1">
                      <a:alpha val="60000"/>
                    </a:schemeClr>
                  </a:glow>
                </a:effectLst>
                <a:latin typeface="Berlin Sans FB" pitchFamily="34" charset="0"/>
              </a:rPr>
              <a:t>IrfanView</a:t>
            </a:r>
            <a:r>
              <a:rPr lang="pt-BR" sz="2000" b="1" dirty="0" smtClean="0">
                <a:ln>
                  <a:solidFill>
                    <a:schemeClr val="bg1"/>
                  </a:solidFill>
                </a:ln>
                <a:effectLst>
                  <a:glow rad="101600">
                    <a:schemeClr val="bg1">
                      <a:alpha val="60000"/>
                    </a:schemeClr>
                  </a:glow>
                </a:effectLst>
                <a:latin typeface="Berlin Sans FB" pitchFamily="34" charset="0"/>
              </a:rPr>
              <a:t> (FREEWARE).</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K-Lite</a:t>
            </a: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Códec</a:t>
            </a:r>
            <a:r>
              <a:rPr lang="pt-BR" sz="2000" b="1" dirty="0" smtClean="0">
                <a:ln>
                  <a:solidFill>
                    <a:schemeClr val="bg1"/>
                  </a:solidFill>
                </a:ln>
                <a:effectLst>
                  <a:glow rad="101600">
                    <a:schemeClr val="bg1">
                      <a:alpha val="60000"/>
                    </a:schemeClr>
                  </a:glow>
                </a:effectLst>
                <a:latin typeface="Berlin Sans FB" pitchFamily="34" charset="0"/>
              </a:rPr>
              <a:t> Pack.		Media Player </a:t>
            </a:r>
            <a:r>
              <a:rPr lang="pt-BR" sz="2000" b="1" dirty="0" err="1" smtClean="0">
                <a:ln>
                  <a:solidFill>
                    <a:schemeClr val="bg1"/>
                  </a:solidFill>
                </a:ln>
                <a:effectLst>
                  <a:glow rad="101600">
                    <a:schemeClr val="bg1">
                      <a:alpha val="60000"/>
                    </a:schemeClr>
                  </a:glow>
                </a:effectLst>
                <a:latin typeface="Berlin Sans FB" pitchFamily="34" charset="0"/>
              </a:rPr>
              <a:t>Classic</a:t>
            </a:r>
            <a:r>
              <a:rPr lang="pt-BR"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Mplayer</a:t>
            </a:r>
            <a:r>
              <a:rPr lang="pt-BR" sz="2000" b="1" dirty="0" smtClean="0">
                <a:ln>
                  <a:solidFill>
                    <a:schemeClr val="bg1"/>
                  </a:solidFill>
                </a:ln>
                <a:effectLst>
                  <a:glow rad="101600">
                    <a:schemeClr val="bg1">
                      <a:alpha val="60000"/>
                    </a:schemeClr>
                  </a:glow>
                </a:effectLst>
                <a:latin typeface="Berlin Sans FB" pitchFamily="34" charset="0"/>
              </a:rPr>
              <a:t>.				Windows Media Player.</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Perian</a:t>
            </a:r>
            <a:r>
              <a:rPr lang="pt-BR" sz="2000" b="1" dirty="0" smtClean="0">
                <a:ln>
                  <a:solidFill>
                    <a:schemeClr val="bg1"/>
                  </a:solidFill>
                </a:ln>
                <a:effectLst>
                  <a:glow rad="101600">
                    <a:schemeClr val="bg1">
                      <a:alpha val="60000"/>
                    </a:schemeClr>
                  </a:glow>
                </a:effectLst>
                <a:latin typeface="Berlin Sans FB" pitchFamily="34" charset="0"/>
              </a:rPr>
              <a:t>.				BS.Player.</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Kmplayer</a:t>
            </a:r>
            <a:r>
              <a:rPr lang="pt-BR" sz="2000" b="1" dirty="0" smtClean="0">
                <a:ln>
                  <a:solidFill>
                    <a:schemeClr val="bg1"/>
                  </a:solidFill>
                </a:ln>
                <a:effectLst>
                  <a:glow rad="101600">
                    <a:schemeClr val="bg1">
                      <a:alpha val="60000"/>
                    </a:schemeClr>
                  </a:glow>
                </a:effectLst>
                <a:latin typeface="Berlin Sans FB" pitchFamily="34" charset="0"/>
              </a:rPr>
              <a:t>.			Ares </a:t>
            </a:r>
            <a:r>
              <a:rPr lang="pt-BR" sz="2000" b="1" dirty="0" err="1" smtClean="0">
                <a:ln>
                  <a:solidFill>
                    <a:schemeClr val="bg1"/>
                  </a:solidFill>
                </a:ln>
                <a:effectLst>
                  <a:glow rad="101600">
                    <a:schemeClr val="bg1">
                      <a:alpha val="60000"/>
                    </a:schemeClr>
                  </a:glow>
                </a:effectLst>
                <a:latin typeface="Berlin Sans FB" pitchFamily="34" charset="0"/>
              </a:rPr>
              <a:t>Galaxy</a:t>
            </a:r>
            <a:r>
              <a:rPr lang="pt-BR" sz="2000" b="1" dirty="0" smtClean="0">
                <a:ln>
                  <a:solidFill>
                    <a:schemeClr val="bg1"/>
                  </a:solidFill>
                </a:ln>
                <a:effectLst>
                  <a:glow rad="101600">
                    <a:schemeClr val="bg1">
                      <a:alpha val="60000"/>
                    </a:schemeClr>
                  </a:glow>
                </a:effectLst>
                <a:latin typeface="Berlin Sans FB" pitchFamily="34" charset="0"/>
              </a:rPr>
              <a:t> 2.0.9.</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Kaffeine</a:t>
            </a:r>
            <a:r>
              <a:rPr lang="pt-BR" sz="2000" b="1" dirty="0" smtClean="0">
                <a:ln>
                  <a:solidFill>
                    <a:schemeClr val="bg1"/>
                  </a:solidFill>
                </a:ln>
                <a:effectLst>
                  <a:glow rad="101600">
                    <a:schemeClr val="bg1">
                      <a:alpha val="60000"/>
                    </a:schemeClr>
                  </a:glow>
                </a:effectLst>
                <a:latin typeface="Berlin Sans FB" pitchFamily="34" charset="0"/>
              </a:rPr>
              <a:t>.				Java FX.</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RealPlayer</a:t>
            </a:r>
            <a:r>
              <a:rPr lang="pt-BR"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VLC media player.</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Xine</a:t>
            </a:r>
            <a:r>
              <a:rPr lang="pt-BR" sz="2000" b="1" dirty="0" smtClean="0">
                <a:ln>
                  <a:solidFill>
                    <a:schemeClr val="bg1"/>
                  </a:solidFill>
                </a:ln>
                <a:effectLst>
                  <a:glow rad="101600">
                    <a:schemeClr val="bg1">
                      <a:alpha val="60000"/>
                    </a:schemeClr>
                  </a:glow>
                </a:effectLst>
                <a:latin typeface="Berlin Sans FB" pitchFamily="34" charset="0"/>
              </a:rPr>
              <a:t>.</a:t>
            </a:r>
          </a:p>
          <a:p>
            <a:pPr lvl="1">
              <a:buFont typeface="Arial" pitchFamily="34" charset="0"/>
              <a:buChar char="•"/>
            </a:pPr>
            <a:r>
              <a:rPr lang="pt-BR" sz="2000" b="1" dirty="0" smtClean="0">
                <a:ln>
                  <a:solidFill>
                    <a:schemeClr val="bg1"/>
                  </a:solidFill>
                </a:ln>
                <a:effectLst>
                  <a:glow rad="101600">
                    <a:schemeClr val="bg1">
                      <a:alpha val="60000"/>
                    </a:schemeClr>
                  </a:glow>
                </a:effectLst>
                <a:latin typeface="Berlin Sans FB" pitchFamily="34" charset="0"/>
              </a:rPr>
              <a:t> </a:t>
            </a:r>
            <a:r>
              <a:rPr lang="pt-BR" sz="2000" b="1" dirty="0" err="1" smtClean="0">
                <a:ln>
                  <a:solidFill>
                    <a:schemeClr val="bg1"/>
                  </a:solidFill>
                </a:ln>
                <a:effectLst>
                  <a:glow rad="101600">
                    <a:schemeClr val="bg1">
                      <a:alpha val="60000"/>
                    </a:schemeClr>
                  </a:glow>
                </a:effectLst>
                <a:latin typeface="Berlin Sans FB" pitchFamily="34" charset="0"/>
              </a:rPr>
              <a:t>Winamp</a:t>
            </a:r>
            <a:r>
              <a:rPr lang="pt-BR" sz="2000" b="1" dirty="0" smtClean="0">
                <a:ln>
                  <a:solidFill>
                    <a:schemeClr val="bg1"/>
                  </a:solidFill>
                </a:ln>
                <a:effectLst>
                  <a:glow rad="101600">
                    <a:schemeClr val="bg1">
                      <a:alpha val="60000"/>
                    </a:schemeClr>
                  </a:glow>
                </a:effectLst>
                <a:latin typeface="Berlin Sans FB"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6 CuadroTexto"/>
          <p:cNvSpPr txBox="1"/>
          <p:nvPr/>
        </p:nvSpPr>
        <p:spPr>
          <a:xfrm>
            <a:off x="428596" y="1033423"/>
            <a:ext cx="8429684" cy="532453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Es un formato de archivo desarrollado por Apple y es muy cercano al MP4.</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Las diferencias entre esos dos son:</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Las opciones de Apple de la copia de protección de DRM.</a:t>
            </a:r>
          </a:p>
          <a:p>
            <a:pPr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El tratamiento de audio AC3 (Dolby Digital) el cual no está estandarizado para el contenido de MP4.</a:t>
            </a:r>
          </a:p>
          <a:p>
            <a:pPr marL="6350"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Apple utiliza este formato para decodificar episodios de TV, películas, videos de música y </a:t>
            </a:r>
            <a:r>
              <a:rPr lang="es-ES" sz="2000" b="1" dirty="0" err="1" smtClean="0">
                <a:ln>
                  <a:solidFill>
                    <a:schemeClr val="bg1"/>
                  </a:solidFill>
                </a:ln>
                <a:effectLst>
                  <a:glow rad="101600">
                    <a:schemeClr val="bg1">
                      <a:alpha val="60000"/>
                    </a:schemeClr>
                  </a:glow>
                </a:effectLst>
                <a:latin typeface="Berlin Sans FB" pitchFamily="34" charset="0"/>
              </a:rPr>
              <a:t>iTunes</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Store</a:t>
            </a:r>
            <a:r>
              <a:rPr lang="es-ES" sz="2000" b="1" dirty="0" smtClean="0">
                <a:ln>
                  <a:solidFill>
                    <a:schemeClr val="bg1"/>
                  </a:solidFill>
                </a:ln>
                <a:effectLst>
                  <a:glow rad="101600">
                    <a:schemeClr val="bg1">
                      <a:alpha val="60000"/>
                    </a:schemeClr>
                  </a:glow>
                </a:effectLst>
                <a:latin typeface="Berlin Sans FB" pitchFamily="34" charset="0"/>
              </a:rPr>
              <a:t>.</a:t>
            </a:r>
          </a:p>
          <a:p>
            <a:pPr marL="6350" lvl="1">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Se puede reproducir en:</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Apple </a:t>
            </a:r>
            <a:r>
              <a:rPr lang="es-ES" sz="2000" b="1" dirty="0" err="1" smtClean="0">
                <a:ln>
                  <a:solidFill>
                    <a:schemeClr val="bg1"/>
                  </a:solidFill>
                </a:ln>
                <a:effectLst>
                  <a:glow rad="101600">
                    <a:schemeClr val="bg1">
                      <a:alpha val="60000"/>
                    </a:schemeClr>
                  </a:glow>
                </a:effectLst>
                <a:latin typeface="Berlin Sans FB" pitchFamily="34" charset="0"/>
              </a:rPr>
              <a:t>iTunes</a:t>
            </a:r>
            <a:r>
              <a:rPr lang="es-ES" sz="2000" b="1" dirty="0" smtClean="0">
                <a:ln>
                  <a:solidFill>
                    <a:schemeClr val="bg1"/>
                  </a:solidFill>
                </a:ln>
                <a:effectLst>
                  <a:glow rad="101600">
                    <a:schemeClr val="bg1">
                      <a:alpha val="60000"/>
                    </a:schemeClr>
                  </a:glow>
                </a:effectLst>
                <a:latin typeface="Berlin Sans FB" pitchFamily="34" charset="0"/>
              </a:rPr>
              <a:t>.</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Apple QuickTime Player.</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Media Player </a:t>
            </a:r>
            <a:r>
              <a:rPr lang="es-ES" sz="2000" b="1" dirty="0" err="1" smtClean="0">
                <a:ln>
                  <a:solidFill>
                    <a:schemeClr val="bg1"/>
                  </a:solidFill>
                </a:ln>
                <a:effectLst>
                  <a:glow rad="101600">
                    <a:schemeClr val="bg1">
                      <a:alpha val="60000"/>
                    </a:schemeClr>
                  </a:glow>
                </a:effectLst>
                <a:latin typeface="Berlin Sans FB" pitchFamily="34" charset="0"/>
              </a:rPr>
              <a:t>Classic</a:t>
            </a:r>
            <a:r>
              <a:rPr lang="es-ES" sz="2000" b="1" dirty="0" smtClean="0">
                <a:ln>
                  <a:solidFill>
                    <a:schemeClr val="bg1"/>
                  </a:solidFill>
                </a:ln>
                <a:effectLst>
                  <a:glow rad="101600">
                    <a:schemeClr val="bg1">
                      <a:alpha val="60000"/>
                    </a:schemeClr>
                  </a:glow>
                </a:effectLst>
                <a:latin typeface="Berlin Sans FB" pitchFamily="34" charset="0"/>
              </a:rPr>
              <a:t>.</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RealPlayer</a:t>
            </a:r>
            <a:r>
              <a:rPr lang="es-ES" sz="2000" b="1" dirty="0" smtClean="0">
                <a:ln>
                  <a:solidFill>
                    <a:schemeClr val="bg1"/>
                  </a:solidFill>
                </a:ln>
                <a:effectLst>
                  <a:glow rad="101600">
                    <a:schemeClr val="bg1">
                      <a:alpha val="60000"/>
                    </a:schemeClr>
                  </a:glow>
                </a:effectLst>
                <a:latin typeface="Berlin Sans FB" pitchFamily="34" charset="0"/>
              </a:rPr>
              <a:t>.</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VLC Media Player.</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Mplayer</a:t>
            </a:r>
            <a:r>
              <a:rPr lang="es-ES" sz="2000" b="1" dirty="0" smtClean="0">
                <a:ln>
                  <a:solidFill>
                    <a:schemeClr val="bg1"/>
                  </a:solidFill>
                </a:ln>
                <a:effectLst>
                  <a:glow rad="101600">
                    <a:schemeClr val="bg1">
                      <a:alpha val="60000"/>
                    </a:schemeClr>
                  </a:glow>
                </a:effectLst>
                <a:latin typeface="Berlin Sans FB" pitchFamily="34" charset="0"/>
              </a:rPr>
              <a:t>.</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DivX</a:t>
            </a:r>
            <a:r>
              <a:rPr lang="es-ES" sz="2000" b="1" dirty="0" smtClean="0">
                <a:ln>
                  <a:solidFill>
                    <a:schemeClr val="bg1"/>
                  </a:solidFill>
                </a:ln>
                <a:effectLst>
                  <a:glow rad="101600">
                    <a:schemeClr val="bg1">
                      <a:alpha val="60000"/>
                    </a:schemeClr>
                  </a:glow>
                </a:effectLst>
                <a:latin typeface="Berlin Sans FB" pitchFamily="34" charset="0"/>
              </a:rPr>
              <a:t> Plus Player.</a:t>
            </a:r>
          </a:p>
          <a:p>
            <a:pPr marL="463550" lvl="2">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Nero</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Showtime</a:t>
            </a:r>
            <a:r>
              <a:rPr lang="es-ES" sz="2000" b="1" dirty="0" smtClean="0">
                <a:ln>
                  <a:solidFill>
                    <a:schemeClr val="bg1"/>
                  </a:solidFill>
                </a:ln>
                <a:effectLst>
                  <a:glow rad="101600">
                    <a:schemeClr val="bg1">
                      <a:alpha val="60000"/>
                    </a:schemeClr>
                  </a:glow>
                </a:effectLst>
                <a:latin typeface="Berlin Sans FB" pitchFamily="34" charset="0"/>
              </a:rPr>
              <a:t>.</a:t>
            </a:r>
          </a:p>
        </p:txBody>
      </p:sp>
      <p:sp>
        <p:nvSpPr>
          <p:cNvPr id="6" name="5 CuadroTexto"/>
          <p:cNvSpPr txBox="1"/>
          <p:nvPr/>
        </p:nvSpPr>
        <p:spPr>
          <a:xfrm>
            <a:off x="2143108" y="0"/>
            <a:ext cx="4857784" cy="1015663"/>
          </a:xfrm>
          <a:prstGeom prst="rect">
            <a:avLst/>
          </a:prstGeom>
          <a:noFill/>
        </p:spPr>
        <p:txBody>
          <a:bodyPr wrap="square" rtlCol="0">
            <a:spAutoFit/>
          </a:bodyPr>
          <a:lstStyle/>
          <a:p>
            <a:pPr algn="ctr"/>
            <a:r>
              <a:rPr lang="es-ES" sz="6000" b="1" dirty="0" smtClean="0">
                <a:ln w="57150">
                  <a:solidFill>
                    <a:schemeClr val="bg2">
                      <a:lumMod val="50000"/>
                    </a:schemeClr>
                  </a:solidFill>
                </a:ln>
                <a:effectLst>
                  <a:glow rad="139700">
                    <a:schemeClr val="bg2">
                      <a:lumMod val="50000"/>
                      <a:alpha val="40000"/>
                    </a:schemeClr>
                  </a:glow>
                </a:effectLst>
                <a:latin typeface="Berlin Sans FB" pitchFamily="34" charset="0"/>
              </a:rPr>
              <a:t>M4V</a:t>
            </a:r>
            <a:endParaRPr lang="es-ES" sz="6000" b="1" dirty="0">
              <a:ln w="57150">
                <a:solidFill>
                  <a:schemeClr val="bg2">
                    <a:lumMod val="50000"/>
                  </a:schemeClr>
                </a:solidFill>
              </a:ln>
              <a:effectLst>
                <a:glow rad="139700">
                  <a:schemeClr val="bg2">
                    <a:lumMod val="50000"/>
                    <a:alpha val="40000"/>
                  </a:schemeClr>
                </a:glow>
              </a:effectLst>
              <a:latin typeface="Berlin Sans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2143108" y="0"/>
            <a:ext cx="4857784" cy="1015663"/>
          </a:xfrm>
          <a:prstGeom prst="rect">
            <a:avLst/>
          </a:prstGeom>
          <a:noFill/>
        </p:spPr>
        <p:txBody>
          <a:bodyPr wrap="square" rtlCol="0">
            <a:spAutoFit/>
          </a:bodyPr>
          <a:lstStyle/>
          <a:p>
            <a:pPr algn="ctr"/>
            <a:r>
              <a:rPr lang="es-ES_tradnl" sz="6000" b="1" dirty="0" smtClean="0">
                <a:ln w="57150">
                  <a:solidFill>
                    <a:srgbClr val="00B0F0"/>
                  </a:solidFill>
                </a:ln>
                <a:effectLst>
                  <a:glow rad="139700">
                    <a:srgbClr val="00B0F0">
                      <a:alpha val="40000"/>
                    </a:srgbClr>
                  </a:glow>
                </a:effectLst>
                <a:latin typeface="Berlin Sans FB" pitchFamily="34" charset="0"/>
              </a:rPr>
              <a:t>MKV</a:t>
            </a:r>
            <a:endParaRPr lang="es-ES" sz="6000" b="1" dirty="0">
              <a:ln w="57150">
                <a:solidFill>
                  <a:srgbClr val="00B0F0"/>
                </a:solidFill>
              </a:ln>
              <a:effectLst>
                <a:glow rad="139700">
                  <a:srgbClr val="00B0F0">
                    <a:alpha val="40000"/>
                  </a:srgbClr>
                </a:glow>
              </a:effectLst>
              <a:latin typeface="Berlin Sans FB" pitchFamily="34" charset="0"/>
            </a:endParaRPr>
          </a:p>
        </p:txBody>
      </p:sp>
      <p:sp>
        <p:nvSpPr>
          <p:cNvPr id="7" name="6 CuadroTexto"/>
          <p:cNvSpPr txBox="1"/>
          <p:nvPr/>
        </p:nvSpPr>
        <p:spPr>
          <a:xfrm>
            <a:off x="428596" y="1033423"/>
            <a:ext cx="8429684" cy="2554545"/>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Matroska</a:t>
            </a:r>
            <a:r>
              <a:rPr lang="es-ES" sz="2000" b="1" dirty="0" smtClean="0">
                <a:ln>
                  <a:solidFill>
                    <a:schemeClr val="bg1"/>
                  </a:solidFill>
                </a:ln>
                <a:effectLst>
                  <a:glow rad="101600">
                    <a:schemeClr val="bg1">
                      <a:alpha val="60000"/>
                    </a:schemeClr>
                  </a:glow>
                </a:effectLst>
                <a:latin typeface="Berlin Sans FB" pitchFamily="34" charset="0"/>
              </a:rPr>
              <a:t> es un formato contenedor estándar abierto, un archivo informático.</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Su intención es la de servir como un formato universal para el almacenamiento de contenidos audiovisuales comunes, como películas o programas de televisión.</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Los archivos de tipo </a:t>
            </a:r>
            <a:r>
              <a:rPr lang="es-ES" sz="2000" b="1" dirty="0" err="1" smtClean="0">
                <a:ln>
                  <a:solidFill>
                    <a:schemeClr val="bg1"/>
                  </a:solidFill>
                </a:ln>
                <a:effectLst>
                  <a:glow rad="101600">
                    <a:schemeClr val="bg1">
                      <a:alpha val="60000"/>
                    </a:schemeClr>
                  </a:glow>
                </a:effectLst>
                <a:latin typeface="Berlin Sans FB" pitchFamily="34" charset="0"/>
              </a:rPr>
              <a:t>Matroska</a:t>
            </a:r>
            <a:r>
              <a:rPr lang="es-ES" sz="2000" b="1" dirty="0" smtClean="0">
                <a:ln>
                  <a:solidFill>
                    <a:schemeClr val="bg1"/>
                  </a:solidFill>
                </a:ln>
                <a:effectLst>
                  <a:glow rad="101600">
                    <a:schemeClr val="bg1">
                      <a:alpha val="60000"/>
                    </a:schemeClr>
                  </a:glow>
                </a:effectLst>
                <a:latin typeface="Berlin Sans FB" pitchFamily="34" charset="0"/>
              </a:rPr>
              <a:t> son .MKV para vídeo (con subtítulos y audio), .MKA para archivos solamente de audio, .MKS sólo para subtítulos y .MK3D para vídeo estereoscópico.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785786" y="0"/>
            <a:ext cx="7429552" cy="1015663"/>
          </a:xfrm>
          <a:prstGeom prst="rect">
            <a:avLst/>
          </a:prstGeom>
          <a:noFill/>
        </p:spPr>
        <p:txBody>
          <a:bodyPr wrap="square" rtlCol="0">
            <a:spAutoFit/>
          </a:bodyPr>
          <a:lstStyle/>
          <a:p>
            <a:pPr algn="ctr"/>
            <a:r>
              <a:rPr lang="es-ES_tradnl" sz="6000" b="1" dirty="0" smtClean="0">
                <a:ln w="57150">
                  <a:solidFill>
                    <a:srgbClr val="00B0F0"/>
                  </a:solidFill>
                </a:ln>
                <a:effectLst>
                  <a:glow rad="139700">
                    <a:srgbClr val="00B0F0">
                      <a:alpha val="40000"/>
                    </a:srgbClr>
                  </a:glow>
                </a:effectLst>
                <a:latin typeface="Berlin Sans FB" pitchFamily="34" charset="0"/>
              </a:rPr>
              <a:t>MKV reproductores</a:t>
            </a:r>
            <a:endParaRPr lang="es-ES" sz="6000" b="1" dirty="0">
              <a:ln w="57150">
                <a:solidFill>
                  <a:srgbClr val="00B0F0"/>
                </a:solidFill>
              </a:ln>
              <a:effectLst>
                <a:glow rad="139700">
                  <a:srgbClr val="00B0F0">
                    <a:alpha val="40000"/>
                  </a:srgbClr>
                </a:glow>
              </a:effectLst>
              <a:latin typeface="Berlin Sans FB" pitchFamily="34" charset="0"/>
            </a:endParaRPr>
          </a:p>
        </p:txBody>
      </p:sp>
      <p:sp>
        <p:nvSpPr>
          <p:cNvPr id="7" name="6 CuadroTexto"/>
          <p:cNvSpPr txBox="1"/>
          <p:nvPr/>
        </p:nvSpPr>
        <p:spPr>
          <a:xfrm>
            <a:off x="928662" y="917912"/>
            <a:ext cx="5786478" cy="5940088"/>
          </a:xfrm>
          <a:prstGeom prst="rect">
            <a:avLst/>
          </a:prstGeom>
          <a:noFill/>
        </p:spPr>
        <p:txBody>
          <a:bodyPr wrap="square" rtlCol="0">
            <a:spAutoFit/>
          </a:bodyPr>
          <a:lstStyle/>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ALShow</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Avidemux</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BS.Player</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Chameleo</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The</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Core</a:t>
            </a:r>
            <a:r>
              <a:rPr lang="es-ES" sz="2000" b="1" dirty="0" smtClean="0">
                <a:ln>
                  <a:solidFill>
                    <a:schemeClr val="bg1"/>
                  </a:solidFill>
                </a:ln>
                <a:effectLst>
                  <a:glow rad="101600">
                    <a:schemeClr val="bg1">
                      <a:alpha val="60000"/>
                    </a:schemeClr>
                  </a:glow>
                </a:effectLst>
                <a:latin typeface="Berlin Sans FB" pitchFamily="34" charset="0"/>
              </a:rPr>
              <a:t> Media 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DivX</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The</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Core</a:t>
            </a:r>
            <a:r>
              <a:rPr lang="es-ES" sz="2000" b="1" dirty="0" smtClean="0">
                <a:ln>
                  <a:solidFill>
                    <a:schemeClr val="bg1"/>
                  </a:solidFill>
                </a:ln>
                <a:effectLst>
                  <a:glow rad="101600">
                    <a:schemeClr val="bg1">
                      <a:alpha val="60000"/>
                    </a:schemeClr>
                  </a:glow>
                </a:effectLst>
                <a:latin typeface="Berlin Sans FB" pitchFamily="34" charset="0"/>
              </a:rPr>
              <a:t> Pocket Media Player</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foobar2000 (v0.9.6)</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GOM Player (Hace que el audio suene lento, con códec opcional reproduce perfecto)</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Reproductores basados en </a:t>
            </a:r>
            <a:r>
              <a:rPr lang="es-ES" sz="2000" b="1" dirty="0" err="1" smtClean="0">
                <a:ln>
                  <a:solidFill>
                    <a:schemeClr val="bg1"/>
                  </a:solidFill>
                </a:ln>
                <a:effectLst>
                  <a:glow rad="101600">
                    <a:schemeClr val="bg1">
                      <a:alpha val="60000"/>
                    </a:schemeClr>
                  </a:glow>
                </a:effectLst>
                <a:latin typeface="Berlin Sans FB" pitchFamily="34" charset="0"/>
              </a:rPr>
              <a:t>Gstreamer</a:t>
            </a:r>
            <a:r>
              <a:rPr lang="es-ES" sz="2000" b="1" dirty="0" smtClean="0">
                <a:ln>
                  <a:solidFill>
                    <a:schemeClr val="bg1"/>
                  </a:solidFill>
                </a:ln>
                <a:effectLst>
                  <a:glow rad="101600">
                    <a:schemeClr val="bg1">
                      <a:alpha val="60000"/>
                    </a:schemeClr>
                  </a:glow>
                </a:effectLst>
                <a:latin typeface="Berlin Sans FB" pitchFamily="34" charset="0"/>
              </a:rPr>
              <a:t> - (Tótem, etc.)</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HandBrake</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jetAudio</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Kaffeine</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The</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KMPlayer</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Media Player </a:t>
            </a:r>
            <a:r>
              <a:rPr lang="es-ES" sz="2000" b="1" dirty="0" err="1" smtClean="0">
                <a:ln>
                  <a:solidFill>
                    <a:schemeClr val="bg1"/>
                  </a:solidFill>
                </a:ln>
                <a:effectLst>
                  <a:glow rad="101600">
                    <a:schemeClr val="bg1">
                      <a:alpha val="60000"/>
                    </a:schemeClr>
                  </a:glow>
                </a:effectLst>
                <a:latin typeface="Berlin Sans FB" pitchFamily="34" charset="0"/>
              </a:rPr>
              <a:t>Classic</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Media Player </a:t>
            </a:r>
            <a:r>
              <a:rPr lang="es-ES" sz="2000" b="1" dirty="0" err="1" smtClean="0">
                <a:ln>
                  <a:solidFill>
                    <a:schemeClr val="bg1"/>
                  </a:solidFill>
                </a:ln>
                <a:effectLst>
                  <a:glow rad="101600">
                    <a:schemeClr val="bg1">
                      <a:alpha val="60000"/>
                    </a:schemeClr>
                  </a:glow>
                </a:effectLst>
                <a:latin typeface="Berlin Sans FB" pitchFamily="34" charset="0"/>
              </a:rPr>
              <a:t>Classic</a:t>
            </a:r>
            <a:r>
              <a:rPr lang="es-ES" sz="2000" b="1" dirty="0" smtClean="0">
                <a:ln>
                  <a:solidFill>
                    <a:schemeClr val="bg1"/>
                  </a:solidFill>
                </a:ln>
                <a:effectLst>
                  <a:glow rad="101600">
                    <a:schemeClr val="bg1">
                      <a:alpha val="60000"/>
                    </a:schemeClr>
                  </a:glow>
                </a:effectLst>
                <a:latin typeface="Berlin Sans FB" pitchFamily="34" charset="0"/>
              </a:rPr>
              <a:t> - Home </a:t>
            </a:r>
            <a:r>
              <a:rPr lang="es-ES" sz="2000" b="1" dirty="0" err="1" smtClean="0">
                <a:ln>
                  <a:solidFill>
                    <a:schemeClr val="bg1"/>
                  </a:solidFill>
                </a:ln>
                <a:effectLst>
                  <a:glow rad="101600">
                    <a:schemeClr val="bg1">
                      <a:alpha val="60000"/>
                    </a:schemeClr>
                  </a:glow>
                </a:effectLst>
                <a:latin typeface="Berlin Sans FB" pitchFamily="34" charset="0"/>
              </a:rPr>
              <a:t>Cinema</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MediaPortal7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7.net/wallpaper-original/wallpapers/manta-digital-de-colores-60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CuadroTexto"/>
          <p:cNvSpPr txBox="1"/>
          <p:nvPr/>
        </p:nvSpPr>
        <p:spPr>
          <a:xfrm>
            <a:off x="785786" y="0"/>
            <a:ext cx="7429552" cy="1015663"/>
          </a:xfrm>
          <a:prstGeom prst="rect">
            <a:avLst/>
          </a:prstGeom>
          <a:noFill/>
        </p:spPr>
        <p:txBody>
          <a:bodyPr wrap="square" rtlCol="0">
            <a:spAutoFit/>
          </a:bodyPr>
          <a:lstStyle/>
          <a:p>
            <a:pPr algn="ctr"/>
            <a:r>
              <a:rPr lang="es-ES_tradnl" sz="6000" b="1" dirty="0" smtClean="0">
                <a:ln w="57150">
                  <a:solidFill>
                    <a:srgbClr val="00B0F0"/>
                  </a:solidFill>
                </a:ln>
                <a:effectLst>
                  <a:glow rad="139700">
                    <a:srgbClr val="00B0F0">
                      <a:alpha val="40000"/>
                    </a:srgbClr>
                  </a:glow>
                </a:effectLst>
                <a:latin typeface="Berlin Sans FB" pitchFamily="34" charset="0"/>
              </a:rPr>
              <a:t>MKV reproductores</a:t>
            </a:r>
            <a:endParaRPr lang="es-ES" sz="6000" b="1" dirty="0">
              <a:ln w="57150">
                <a:solidFill>
                  <a:srgbClr val="00B0F0"/>
                </a:solidFill>
              </a:ln>
              <a:effectLst>
                <a:glow rad="139700">
                  <a:srgbClr val="00B0F0">
                    <a:alpha val="40000"/>
                  </a:srgbClr>
                </a:glow>
              </a:effectLst>
              <a:latin typeface="Berlin Sans FB" pitchFamily="34" charset="0"/>
            </a:endParaRPr>
          </a:p>
        </p:txBody>
      </p:sp>
      <p:sp>
        <p:nvSpPr>
          <p:cNvPr id="6" name="5 Rectángulo"/>
          <p:cNvSpPr/>
          <p:nvPr/>
        </p:nvSpPr>
        <p:spPr>
          <a:xfrm>
            <a:off x="857224" y="1214422"/>
            <a:ext cx="7715304" cy="4786346"/>
          </a:xfrm>
          <a:prstGeom prst="rect">
            <a:avLst/>
          </a:prstGeom>
        </p:spPr>
        <p:txBody>
          <a:bodyPr wrap="square" numCol="2">
            <a:spAutoFit/>
          </a:bodyPr>
          <a:lstStyle/>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Mezzmo</a:t>
            </a:r>
            <a:r>
              <a:rPr lang="es-ES" sz="2000" b="1" dirty="0" smtClean="0">
                <a:ln>
                  <a:solidFill>
                    <a:schemeClr val="bg1"/>
                  </a:solidFill>
                </a:ln>
                <a:effectLst>
                  <a:glow rad="101600">
                    <a:schemeClr val="bg1">
                      <a:alpha val="60000"/>
                    </a:schemeClr>
                  </a:glow>
                </a:effectLst>
                <a:latin typeface="Berlin Sans FB" pitchFamily="34" charset="0"/>
              </a:rPr>
              <a:t> Media 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Mirillis</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Splash</a:t>
            </a:r>
            <a:r>
              <a:rPr lang="es-ES" sz="2000" b="1" dirty="0" smtClean="0">
                <a:ln>
                  <a:solidFill>
                    <a:schemeClr val="bg1"/>
                  </a:solidFill>
                </a:ln>
                <a:effectLst>
                  <a:glow rad="101600">
                    <a:schemeClr val="bg1">
                      <a:alpha val="60000"/>
                    </a:schemeClr>
                  </a:glow>
                </a:effectLst>
                <a:latin typeface="Berlin Sans FB" pitchFamily="34" charset="0"/>
              </a:rPr>
              <a:t> Pro</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MPlayer</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MythTV</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Perian</a:t>
            </a:r>
            <a:r>
              <a:rPr lang="es-ES" sz="2000" b="1" dirty="0" smtClean="0">
                <a:ln>
                  <a:solidFill>
                    <a:schemeClr val="bg1"/>
                  </a:solidFill>
                </a:ln>
                <a:effectLst>
                  <a:glow rad="101600">
                    <a:schemeClr val="bg1">
                      <a:alpha val="60000"/>
                    </a:schemeClr>
                  </a:glow>
                </a:effectLst>
                <a:latin typeface="Berlin Sans FB" pitchFamily="34" charset="0"/>
              </a:rPr>
              <a:t> </a:t>
            </a:r>
            <a:r>
              <a:rPr lang="es-ES" sz="2000" b="1" dirty="0" err="1" smtClean="0">
                <a:ln>
                  <a:solidFill>
                    <a:schemeClr val="bg1"/>
                  </a:solidFill>
                </a:ln>
                <a:effectLst>
                  <a:glow rad="101600">
                    <a:schemeClr val="bg1">
                      <a:alpha val="60000"/>
                    </a:schemeClr>
                  </a:glow>
                </a:effectLst>
                <a:latin typeface="Berlin Sans FB" pitchFamily="34" charset="0"/>
              </a:rPr>
              <a:t>Plugin</a:t>
            </a:r>
            <a:r>
              <a:rPr lang="es-ES" sz="2000" b="1" dirty="0" smtClean="0">
                <a:ln>
                  <a:solidFill>
                    <a:schemeClr val="bg1"/>
                  </a:solidFill>
                </a:ln>
                <a:effectLst>
                  <a:glow rad="101600">
                    <a:schemeClr val="bg1">
                      <a:alpha val="60000"/>
                    </a:schemeClr>
                  </a:glow>
                </a:effectLst>
                <a:latin typeface="Berlin Sans FB" pitchFamily="34" charset="0"/>
              </a:rPr>
              <a:t> de </a:t>
            </a:r>
            <a:r>
              <a:rPr lang="es-ES" sz="2000" b="1" dirty="0" err="1" smtClean="0">
                <a:ln>
                  <a:solidFill>
                    <a:schemeClr val="bg1"/>
                  </a:solidFill>
                </a:ln>
                <a:effectLst>
                  <a:glow rad="101600">
                    <a:schemeClr val="bg1">
                      <a:alpha val="60000"/>
                    </a:schemeClr>
                  </a:glow>
                </a:effectLst>
                <a:latin typeface="Berlin Sans FB" pitchFamily="34" charset="0"/>
              </a:rPr>
              <a:t>Quicktime</a:t>
            </a:r>
            <a:r>
              <a:rPr lang="es-ES" sz="2000" b="1" dirty="0" smtClean="0">
                <a:ln>
                  <a:solidFill>
                    <a:schemeClr val="bg1"/>
                  </a:solidFill>
                </a:ln>
                <a:effectLst>
                  <a:glow rad="101600">
                    <a:schemeClr val="bg1">
                      <a:alpha val="60000"/>
                    </a:schemeClr>
                  </a:glow>
                </a:effectLst>
                <a:latin typeface="Berlin Sans FB" pitchFamily="34" charset="0"/>
              </a:rPr>
              <a:t> para Mac OS X8</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SubEdit</a:t>
            </a:r>
            <a:r>
              <a:rPr lang="es-ES" sz="2000" b="1" dirty="0" smtClean="0">
                <a:ln>
                  <a:solidFill>
                    <a:schemeClr val="bg1"/>
                  </a:solidFill>
                </a:ln>
                <a:effectLst>
                  <a:glow rad="101600">
                    <a:schemeClr val="bg1">
                      <a:alpha val="60000"/>
                    </a:schemeClr>
                  </a:glow>
                </a:effectLst>
                <a:latin typeface="Berlin Sans FB" pitchFamily="34" charset="0"/>
              </a:rPr>
              <a:t>-Player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Xilisoft</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Target </a:t>
            </a:r>
            <a:r>
              <a:rPr lang="es-ES" sz="2000" b="1" dirty="0" err="1" smtClean="0">
                <a:ln>
                  <a:solidFill>
                    <a:schemeClr val="bg1"/>
                  </a:solidFill>
                </a:ln>
                <a:effectLst>
                  <a:glow rad="101600">
                    <a:schemeClr val="bg1">
                      <a:alpha val="60000"/>
                    </a:schemeClr>
                  </a:glow>
                </a:effectLst>
                <a:latin typeface="Berlin Sans FB" pitchFamily="34" charset="0"/>
              </a:rPr>
              <a:t>Longlife</a:t>
            </a:r>
            <a:r>
              <a:rPr lang="es-ES" sz="2000" b="1" dirty="0" smtClean="0">
                <a:ln>
                  <a:solidFill>
                    <a:schemeClr val="bg1"/>
                  </a:solidFill>
                </a:ln>
                <a:effectLst>
                  <a:glow rad="101600">
                    <a:schemeClr val="bg1">
                      <a:alpha val="60000"/>
                    </a:schemeClr>
                  </a:glow>
                </a:effectLst>
                <a:latin typeface="Berlin Sans FB" pitchFamily="34" charset="0"/>
              </a:rPr>
              <a:t> Media Player</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Tótem </a:t>
            </a:r>
            <a:r>
              <a:rPr lang="es-ES" sz="2000" b="1" dirty="0" err="1" smtClean="0">
                <a:ln>
                  <a:solidFill>
                    <a:schemeClr val="bg1"/>
                  </a:solidFill>
                </a:ln>
                <a:effectLst>
                  <a:glow rad="101600">
                    <a:schemeClr val="bg1">
                      <a:alpha val="60000"/>
                    </a:schemeClr>
                  </a:glow>
                </a:effectLst>
                <a:latin typeface="Berlin Sans FB" pitchFamily="34" charset="0"/>
              </a:rPr>
              <a:t>Movie</a:t>
            </a:r>
            <a:r>
              <a:rPr lang="es-ES" sz="2000" b="1" dirty="0" smtClean="0">
                <a:ln>
                  <a:solidFill>
                    <a:schemeClr val="bg1"/>
                  </a:solidFill>
                </a:ln>
                <a:effectLst>
                  <a:glow rad="101600">
                    <a:schemeClr val="bg1">
                      <a:alpha val="60000"/>
                    </a:schemeClr>
                  </a:glow>
                </a:effectLst>
                <a:latin typeface="Berlin Sans FB" pitchFamily="34" charset="0"/>
              </a:rPr>
              <a:t> 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VirtualDubMod</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VLC media </a:t>
            </a:r>
            <a:r>
              <a:rPr lang="es-ES" sz="2000" b="1" dirty="0" err="1" smtClean="0">
                <a:ln>
                  <a:solidFill>
                    <a:schemeClr val="bg1"/>
                  </a:solidFill>
                </a:ln>
                <a:effectLst>
                  <a:glow rad="101600">
                    <a:schemeClr val="bg1">
                      <a:alpha val="60000"/>
                    </a:schemeClr>
                  </a:glow>
                </a:effectLst>
                <a:latin typeface="Berlin Sans FB" pitchFamily="34" charset="0"/>
              </a:rPr>
              <a:t>player</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VSO Software</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Vuze</a:t>
            </a:r>
            <a:r>
              <a:rPr lang="es-ES" sz="2000" b="1" dirty="0" smtClean="0">
                <a:ln>
                  <a:solidFill>
                    <a:schemeClr val="bg1"/>
                  </a:solidFill>
                </a:ln>
                <a:effectLst>
                  <a:glow rad="101600">
                    <a:schemeClr val="bg1">
                      <a:alpha val="60000"/>
                    </a:schemeClr>
                  </a:glow>
                </a:effectLst>
                <a:latin typeface="Berlin Sans FB" pitchFamily="34" charset="0"/>
              </a:rPr>
              <a:t> Media 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Winamp</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xine</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Zoom Player</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plexapp</a:t>
            </a:r>
            <a:endParaRPr lang="es-ES" sz="2000" b="1" dirty="0" smtClean="0">
              <a:ln>
                <a:solidFill>
                  <a:schemeClr val="bg1"/>
                </a:solidFill>
              </a:ln>
              <a:effectLst>
                <a:glow rad="101600">
                  <a:schemeClr val="bg1">
                    <a:alpha val="60000"/>
                  </a:schemeClr>
                </a:glow>
              </a:effectLst>
              <a:latin typeface="Berlin Sans FB" pitchFamily="34" charset="0"/>
            </a:endParaRP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XBMC</a:t>
            </a:r>
          </a:p>
          <a:p>
            <a:pPr>
              <a:buFont typeface="Arial" pitchFamily="34" charset="0"/>
              <a:buChar char="•"/>
            </a:pPr>
            <a:r>
              <a:rPr lang="es-ES" sz="2000" b="1" dirty="0" smtClean="0">
                <a:ln>
                  <a:solidFill>
                    <a:schemeClr val="bg1"/>
                  </a:solidFill>
                </a:ln>
                <a:effectLst>
                  <a:glow rad="101600">
                    <a:schemeClr val="bg1">
                      <a:alpha val="60000"/>
                    </a:schemeClr>
                  </a:glow>
                </a:effectLst>
                <a:latin typeface="Berlin Sans FB" pitchFamily="34" charset="0"/>
              </a:rPr>
              <a:t>Boxee</a:t>
            </a:r>
          </a:p>
          <a:p>
            <a:pPr>
              <a:buFont typeface="Arial" pitchFamily="34" charset="0"/>
              <a:buChar char="•"/>
            </a:pPr>
            <a:r>
              <a:rPr lang="es-ES" sz="2000" b="1" dirty="0" err="1" smtClean="0">
                <a:ln>
                  <a:solidFill>
                    <a:schemeClr val="bg1"/>
                  </a:solidFill>
                </a:ln>
                <a:effectLst>
                  <a:glow rad="101600">
                    <a:schemeClr val="bg1">
                      <a:alpha val="60000"/>
                    </a:schemeClr>
                  </a:glow>
                </a:effectLst>
                <a:latin typeface="Berlin Sans FB" pitchFamily="34" charset="0"/>
              </a:rPr>
              <a:t>iVerio</a:t>
            </a:r>
            <a:r>
              <a:rPr lang="es-ES" sz="2000" b="1" dirty="0" smtClean="0">
                <a:ln>
                  <a:solidFill>
                    <a:schemeClr val="bg1"/>
                  </a:solidFill>
                </a:ln>
                <a:effectLst>
                  <a:glow rad="101600">
                    <a:schemeClr val="bg1">
                      <a:alpha val="60000"/>
                    </a:schemeClr>
                  </a:glow>
                </a:effectLst>
                <a:latin typeface="Berlin Sans FB" pitchFamily="34" charset="0"/>
              </a:rPr>
              <a:t> Software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1117</Words>
  <Application>Microsoft Office PowerPoint</Application>
  <PresentationFormat>Presentación en pantalla (4:3)</PresentationFormat>
  <Paragraphs>159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COMPUTO</dc:creator>
  <cp:lastModifiedBy>Karla Guadalupe </cp:lastModifiedBy>
  <cp:revision>6</cp:revision>
  <dcterms:created xsi:type="dcterms:W3CDTF">2013-02-06T18:00:52Z</dcterms:created>
  <dcterms:modified xsi:type="dcterms:W3CDTF">2013-02-09T15:39:45Z</dcterms:modified>
</cp:coreProperties>
</file>