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83" r:id="rId5"/>
    <p:sldId id="260" r:id="rId6"/>
    <p:sldId id="284" r:id="rId7"/>
    <p:sldId id="262" r:id="rId8"/>
    <p:sldId id="285" r:id="rId9"/>
    <p:sldId id="282" r:id="rId10"/>
    <p:sldId id="286" r:id="rId11"/>
    <p:sldId id="281" r:id="rId12"/>
    <p:sldId id="287" r:id="rId13"/>
    <p:sldId id="280" r:id="rId14"/>
    <p:sldId id="288" r:id="rId15"/>
    <p:sldId id="279" r:id="rId16"/>
    <p:sldId id="289" r:id="rId17"/>
    <p:sldId id="278" r:id="rId18"/>
    <p:sldId id="290" r:id="rId19"/>
    <p:sldId id="277" r:id="rId20"/>
    <p:sldId id="291" r:id="rId21"/>
    <p:sldId id="273" r:id="rId22"/>
    <p:sldId id="292" r:id="rId23"/>
    <p:sldId id="276" r:id="rId24"/>
    <p:sldId id="293" r:id="rId25"/>
    <p:sldId id="275" r:id="rId26"/>
    <p:sldId id="294" r:id="rId27"/>
    <p:sldId id="274" r:id="rId28"/>
    <p:sldId id="295"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46C3F4-86EA-45C6-81FE-6A5032804514}" type="datetimeFigureOut">
              <a:rPr lang="es-ES" smtClean="0"/>
              <a:pPr/>
              <a:t>12/02/2013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69346-5A28-4C78-8CE3-284B5B3B6DF9}" type="slidenum">
              <a:rPr lang="es-ES" smtClean="0"/>
              <a:pPr/>
              <a:t>‹Nº›</a:t>
            </a:fld>
            <a:endParaRPr lang="es-ES"/>
          </a:p>
        </p:txBody>
      </p:sp>
    </p:spTree>
    <p:extLst>
      <p:ext uri="{BB962C8B-B14F-4D97-AF65-F5344CB8AC3E}">
        <p14:creationId xmlns:p14="http://schemas.microsoft.com/office/powerpoint/2010/main" val="2151989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D6DF4-777A-47BB-BD32-C24B929731C1}" type="datetimeFigureOut">
              <a:rPr lang="es-ES" smtClean="0"/>
              <a:pPr/>
              <a:t>12/02/2013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58243D-04EB-483C-89F0-E594638D8D6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forums.lenovo.com/t5/image/serverpage/image-id/16231i3AD639A2F27399EB/image-size/original?v=mpbl-1&amp;px=-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4509120"/>
            <a:ext cx="5305028" cy="23488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forums.lenovo.com/t5/image/serverpage/image-id/16231i3AD639A2F27399EB/image-size/original?v=mpbl-1&amp;px=-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0"/>
            <a:ext cx="5364088" cy="2276872"/>
          </a:xfrm>
          <a:prstGeom prst="rect">
            <a:avLst/>
          </a:prstGeom>
          <a:noFill/>
          <a:extLst>
            <a:ext uri="{909E8E84-426E-40DD-AFC4-6F175D3DCCD1}">
              <a14:hiddenFill xmlns:a14="http://schemas.microsoft.com/office/drawing/2010/main">
                <a:solidFill>
                  <a:srgbClr val="FFFFFF"/>
                </a:solidFill>
              </a14:hiddenFill>
            </a:ext>
          </a:extLst>
        </p:spPr>
      </p:pic>
      <p:sp>
        <p:nvSpPr>
          <p:cNvPr id="6" name="5 Rectángulo"/>
          <p:cNvSpPr/>
          <p:nvPr/>
        </p:nvSpPr>
        <p:spPr>
          <a:xfrm>
            <a:off x="3056705" y="2120109"/>
            <a:ext cx="6552728" cy="2585323"/>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cross"/>
              <a:contourClr>
                <a:schemeClr val="accent3">
                  <a:tint val="100000"/>
                  <a:shade val="100000"/>
                  <a:satMod val="100000"/>
                  <a:hueMod val="100000"/>
                </a:schemeClr>
              </a:contourClr>
            </a:sp3d>
          </a:bodyPr>
          <a:lstStyle/>
          <a:p>
            <a:pPr algn="ctr"/>
            <a:r>
              <a:rPr lang="es-ES" sz="5400" b="1" cap="none" spc="0" dirty="0" smtClean="0">
                <a:ln w="57150">
                  <a:solidFill>
                    <a:srgbClr val="000000"/>
                  </a:solidFill>
                </a:ln>
                <a:solidFill>
                  <a:schemeClr val="accent5">
                    <a:lumMod val="75000"/>
                  </a:schemeClr>
                </a:solidFill>
                <a:effectLst>
                  <a:outerShdw blurRad="50800" dist="38100" dir="18900000" algn="bl" rotWithShape="0">
                    <a:prstClr val="black">
                      <a:alpha val="40000"/>
                    </a:prstClr>
                  </a:outerShdw>
                </a:effectLst>
                <a:latin typeface="Broadway" pitchFamily="82" charset="0"/>
              </a:rPr>
              <a:t>EXTENSIONES</a:t>
            </a:r>
            <a:r>
              <a:rPr lang="es-ES" sz="5400" b="1" cap="none" spc="0" dirty="0" smtClean="0">
                <a:ln w="57150">
                  <a:solidFill>
                    <a:srgbClr val="000000"/>
                  </a:solidFill>
                </a:ln>
                <a:solidFill>
                  <a:srgbClr val="FF0066"/>
                </a:solidFill>
                <a:effectLst>
                  <a:outerShdw blurRad="50800" dist="38100" dir="18900000" algn="bl" rotWithShape="0">
                    <a:prstClr val="black">
                      <a:alpha val="40000"/>
                    </a:prstClr>
                  </a:outerShdw>
                </a:effectLst>
                <a:latin typeface="Broadway" pitchFamily="82" charset="0"/>
              </a:rPr>
              <a:t> </a:t>
            </a:r>
          </a:p>
          <a:p>
            <a:pPr algn="ctr"/>
            <a:r>
              <a:rPr lang="es-ES" sz="5400" b="1" cap="none" spc="0" dirty="0" smtClean="0">
                <a:ln w="57150">
                  <a:solidFill>
                    <a:srgbClr val="000000"/>
                  </a:solidFill>
                </a:ln>
                <a:solidFill>
                  <a:srgbClr val="FF0066"/>
                </a:solidFill>
                <a:effectLst>
                  <a:outerShdw blurRad="50800" dist="38100" dir="18900000" algn="bl" rotWithShape="0">
                    <a:prstClr val="black">
                      <a:alpha val="40000"/>
                    </a:prstClr>
                  </a:outerShdw>
                </a:effectLst>
                <a:latin typeface="Broadway" pitchFamily="82" charset="0"/>
              </a:rPr>
              <a:t>DE </a:t>
            </a:r>
          </a:p>
          <a:p>
            <a:pPr algn="ctr"/>
            <a:r>
              <a:rPr lang="es-ES" sz="5400" b="1" cap="none" spc="0" dirty="0" smtClean="0">
                <a:ln w="57150">
                  <a:solidFill>
                    <a:srgbClr val="000000"/>
                  </a:solidFill>
                </a:ln>
                <a:solidFill>
                  <a:schemeClr val="accent6">
                    <a:lumMod val="75000"/>
                  </a:schemeClr>
                </a:solidFill>
                <a:effectLst>
                  <a:outerShdw blurRad="50800" dist="38100" dir="18900000" algn="bl" rotWithShape="0">
                    <a:prstClr val="black">
                      <a:alpha val="40000"/>
                    </a:prstClr>
                  </a:outerShdw>
                </a:effectLst>
                <a:latin typeface="Broadway" pitchFamily="82" charset="0"/>
              </a:rPr>
              <a:t>VIDEO</a:t>
            </a:r>
            <a:endParaRPr lang="es-ES" sz="5400" b="1" cap="none" spc="0" dirty="0">
              <a:ln w="57150">
                <a:solidFill>
                  <a:srgbClr val="000000"/>
                </a:solidFill>
              </a:ln>
              <a:solidFill>
                <a:schemeClr val="accent6">
                  <a:lumMod val="75000"/>
                </a:schemeClr>
              </a:solidFill>
              <a:effectLst>
                <a:outerShdw blurRad="50800" dist="38100" dir="18900000" algn="bl" rotWithShape="0">
                  <a:prstClr val="black">
                    <a:alpha val="40000"/>
                  </a:prstClr>
                </a:outerShdw>
              </a:effectLst>
              <a:latin typeface="Broadway" pitchFamily="82" charset="0"/>
            </a:endParaRPr>
          </a:p>
        </p:txBody>
      </p:sp>
      <p:pic>
        <p:nvPicPr>
          <p:cNvPr id="1028" name="Picture 4" descr="http://www.proyectovision.net/images/movie_film_camer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49" y="0"/>
            <a:ext cx="3808761" cy="68255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M4V</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54556283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17409" name="Rectangle 1"/>
          <p:cNvSpPr>
            <a:spLocks noChangeArrowheads="1"/>
          </p:cNvSpPr>
          <p:nvPr/>
        </p:nvSpPr>
        <p:spPr bwMode="auto">
          <a:xfrm>
            <a:off x="6300192" y="1274104"/>
            <a:ext cx="2808312" cy="4603168"/>
          </a:xfrm>
          <a:prstGeom prst="rect">
            <a:avLst/>
          </a:prstGeom>
          <a:noFill/>
          <a:ln w="9525">
            <a:noFill/>
            <a:miter lim="800000"/>
            <a:headEnd/>
            <a:tailEnd/>
          </a:ln>
          <a:effectLst/>
        </p:spPr>
        <p:txBody>
          <a:bodyPr vert="horz" wrap="square" lIns="253920" tIns="4761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es-ES" sz="1600" dirty="0">
                <a:solidFill>
                  <a:schemeClr val="accent5">
                    <a:lumMod val="50000"/>
                  </a:schemeClr>
                </a:solidFill>
              </a:rPr>
              <a:t>Vídeo: MPEG-4, MPEG-2 y MPEG-1</a:t>
            </a:r>
          </a:p>
          <a:p>
            <a:pPr marL="0" marR="0" lvl="0" indent="0" algn="l" defTabSz="914400" rtl="0" eaLnBrk="0" fontAlgn="base" latinLnBrk="0" hangingPunct="0">
              <a:lnSpc>
                <a:spcPct val="100000"/>
              </a:lnSpc>
              <a:spcBef>
                <a:spcPct val="0"/>
              </a:spcBef>
              <a:spcAft>
                <a:spcPct val="0"/>
              </a:spcAft>
              <a:buClrTx/>
              <a:buSzTx/>
              <a:buFontTx/>
              <a:buChar char="•"/>
              <a:tabLst/>
            </a:pPr>
            <a:r>
              <a:rPr lang="es-ES" sz="1600" dirty="0">
                <a:solidFill>
                  <a:schemeClr val="accent5">
                    <a:lumMod val="50000"/>
                  </a:schemeClr>
                </a:solidFill>
              </a:rPr>
              <a:t>Audio: MPEG-4 AAC, MP3, MP2, MPEG-1 </a:t>
            </a:r>
            <a:r>
              <a:rPr lang="es-ES" sz="1600" dirty="0" err="1">
                <a:solidFill>
                  <a:schemeClr val="accent5">
                    <a:lumMod val="50000"/>
                  </a:schemeClr>
                </a:solidFill>
              </a:rPr>
              <a:t>Part</a:t>
            </a:r>
            <a:r>
              <a:rPr lang="es-ES" sz="1600" dirty="0">
                <a:solidFill>
                  <a:schemeClr val="accent5">
                    <a:lumMod val="50000"/>
                  </a:schemeClr>
                </a:solidFill>
              </a:rPr>
              <a:t> 3, MPEG-2 </a:t>
            </a:r>
            <a:r>
              <a:rPr lang="es-ES" sz="1600" dirty="0" err="1">
                <a:solidFill>
                  <a:schemeClr val="accent5">
                    <a:lumMod val="50000"/>
                  </a:schemeClr>
                </a:solidFill>
              </a:rPr>
              <a:t>Part</a:t>
            </a:r>
            <a:r>
              <a:rPr lang="es-ES" sz="1600" dirty="0">
                <a:solidFill>
                  <a:schemeClr val="accent5">
                    <a:lumMod val="50000"/>
                  </a:schemeClr>
                </a:solidFill>
              </a:rPr>
              <a:t> 3, CELP (habla), </a:t>
            </a:r>
            <a:r>
              <a:rPr lang="es-ES" sz="1600" dirty="0" err="1">
                <a:solidFill>
                  <a:schemeClr val="accent5">
                    <a:lumMod val="50000"/>
                  </a:schemeClr>
                </a:solidFill>
              </a:rPr>
              <a:t>TwinVQ</a:t>
            </a:r>
            <a:r>
              <a:rPr lang="es-ES" sz="1600" dirty="0">
                <a:solidFill>
                  <a:schemeClr val="accent5">
                    <a:lumMod val="50000"/>
                  </a:schemeClr>
                </a:solidFill>
              </a:rPr>
              <a:t> (tasas de bit muy bajas), SAOL (</a:t>
            </a:r>
            <a:r>
              <a:rPr lang="es-ES" sz="1600" dirty="0" err="1">
                <a:solidFill>
                  <a:schemeClr val="accent5">
                    <a:lumMod val="50000"/>
                  </a:schemeClr>
                </a:solidFill>
              </a:rPr>
              <a:t>midi</a:t>
            </a:r>
            <a:r>
              <a:rPr lang="es-ES" sz="1600" dirty="0">
                <a:solidFill>
                  <a:schemeClr val="accent5">
                    <a:lumMod val="50000"/>
                  </a:schemeClr>
                </a:solidFill>
              </a:rPr>
              <a:t>)</a:t>
            </a:r>
          </a:p>
          <a:p>
            <a:pPr marL="0" marR="0" lvl="0" indent="0" algn="l" defTabSz="914400" rtl="0" eaLnBrk="0" fontAlgn="base" latinLnBrk="0" hangingPunct="0">
              <a:lnSpc>
                <a:spcPct val="100000"/>
              </a:lnSpc>
              <a:spcBef>
                <a:spcPct val="0"/>
              </a:spcBef>
              <a:spcAft>
                <a:spcPct val="0"/>
              </a:spcAft>
              <a:buClrTx/>
              <a:buSzTx/>
              <a:buFontTx/>
              <a:buChar char="•"/>
              <a:tabLst/>
            </a:pPr>
            <a:r>
              <a:rPr lang="es-ES" sz="1600" dirty="0">
                <a:solidFill>
                  <a:schemeClr val="accent5">
                    <a:lumMod val="50000"/>
                  </a:schemeClr>
                </a:solidFill>
              </a:rPr>
              <a:t>Imágenes: JPEG, PNG</a:t>
            </a:r>
          </a:p>
          <a:p>
            <a:pPr marL="0" marR="0" lvl="0" indent="0" algn="l" defTabSz="914400" rtl="0" eaLnBrk="0" fontAlgn="base" latinLnBrk="0" hangingPunct="0">
              <a:lnSpc>
                <a:spcPct val="100000"/>
              </a:lnSpc>
              <a:spcBef>
                <a:spcPct val="0"/>
              </a:spcBef>
              <a:spcAft>
                <a:spcPct val="0"/>
              </a:spcAft>
              <a:buClrTx/>
              <a:buSzTx/>
              <a:buFontTx/>
              <a:buChar char="•"/>
              <a:tabLst/>
            </a:pPr>
            <a:r>
              <a:rPr lang="es-ES" sz="1600" dirty="0">
                <a:solidFill>
                  <a:schemeClr val="accent5">
                    <a:lumMod val="50000"/>
                  </a:schemeClr>
                </a:solidFill>
              </a:rPr>
              <a:t>Subtítulos: MPEG-4 </a:t>
            </a:r>
            <a:r>
              <a:rPr lang="es-ES" sz="1600" dirty="0" err="1">
                <a:solidFill>
                  <a:schemeClr val="accent5">
                    <a:lumMod val="50000"/>
                  </a:schemeClr>
                </a:solidFill>
              </a:rPr>
              <a:t>Timed</a:t>
            </a:r>
            <a:r>
              <a:rPr lang="es-ES" sz="1600" dirty="0">
                <a:solidFill>
                  <a:schemeClr val="accent5">
                    <a:lumMod val="50000"/>
                  </a:schemeClr>
                </a:solidFill>
              </a:rPr>
              <a:t> Text, o el formato de texto </a:t>
            </a:r>
            <a:r>
              <a:rPr lang="es-ES" sz="1600" dirty="0" err="1">
                <a:solidFill>
                  <a:schemeClr val="accent5">
                    <a:lumMod val="50000"/>
                  </a:schemeClr>
                </a:solidFill>
              </a:rPr>
              <a:t>xmt</a:t>
            </a:r>
            <a:r>
              <a:rPr lang="es-ES" sz="1600" dirty="0">
                <a:solidFill>
                  <a:schemeClr val="accent5">
                    <a:lumMod val="50000"/>
                  </a:schemeClr>
                </a:solidFill>
              </a:rPr>
              <a:t>/</a:t>
            </a:r>
            <a:r>
              <a:rPr lang="es-ES" sz="1600" dirty="0" err="1">
                <a:solidFill>
                  <a:schemeClr val="accent5">
                    <a:lumMod val="50000"/>
                  </a:schemeClr>
                </a:solidFill>
              </a:rPr>
              <a:t>bt</a:t>
            </a:r>
            <a:r>
              <a:rPr lang="es-ES" sz="1600" dirty="0">
                <a:solidFill>
                  <a:schemeClr val="accent5">
                    <a:lumMod val="50000"/>
                  </a:schemeClr>
                </a:solidFill>
              </a:rPr>
              <a:t> (significa que los subtítulos tienen que ser traducidos en </a:t>
            </a:r>
            <a:r>
              <a:rPr lang="es-ES" sz="1600" dirty="0" err="1">
                <a:solidFill>
                  <a:schemeClr val="accent5">
                    <a:lumMod val="50000"/>
                  </a:schemeClr>
                </a:solidFill>
              </a:rPr>
              <a:t>xmt</a:t>
            </a:r>
            <a:r>
              <a:rPr lang="es-ES" sz="1600" dirty="0">
                <a:solidFill>
                  <a:schemeClr val="accent5">
                    <a:lumMod val="50000"/>
                  </a:schemeClr>
                </a:solidFill>
              </a:rPr>
              <a:t>/</a:t>
            </a:r>
            <a:r>
              <a:rPr lang="es-ES" sz="1600" dirty="0" err="1">
                <a:solidFill>
                  <a:schemeClr val="accent5">
                    <a:lumMod val="50000"/>
                  </a:schemeClr>
                </a:solidFill>
              </a:rPr>
              <a:t>bt</a:t>
            </a:r>
            <a:r>
              <a:rPr lang="es-ES" sz="1600" dirty="0">
                <a:solidFill>
                  <a:schemeClr val="accent5">
                    <a:lumMod val="50000"/>
                  </a:schemeClr>
                </a:solidFill>
              </a:rPr>
              <a:t>)</a:t>
            </a:r>
          </a:p>
          <a:p>
            <a:pPr marL="0" marR="0" lvl="0" indent="0" algn="l" defTabSz="914400" rtl="0" eaLnBrk="0" fontAlgn="base" latinLnBrk="0" hangingPunct="0">
              <a:lnSpc>
                <a:spcPct val="100000"/>
              </a:lnSpc>
              <a:spcBef>
                <a:spcPct val="0"/>
              </a:spcBef>
              <a:spcAft>
                <a:spcPct val="0"/>
              </a:spcAft>
              <a:buClrTx/>
              <a:buSzTx/>
              <a:buFontTx/>
              <a:buChar char="•"/>
              <a:tabLst/>
            </a:pPr>
            <a:r>
              <a:rPr lang="es-ES" sz="1600" dirty="0" err="1">
                <a:solidFill>
                  <a:schemeClr val="accent5">
                    <a:lumMod val="50000"/>
                  </a:schemeClr>
                </a:solidFill>
              </a:rPr>
              <a:t>Systems</a:t>
            </a:r>
            <a:r>
              <a:rPr lang="es-ES" sz="1600" dirty="0">
                <a:solidFill>
                  <a:schemeClr val="accent5">
                    <a:lumMod val="50000"/>
                  </a:schemeClr>
                </a:solidFill>
              </a:rPr>
              <a:t>: Permite animación, interactividad y menús al estilo DVD</a:t>
            </a:r>
          </a:p>
          <a:p>
            <a:pPr marL="0" marR="0" lvl="0" indent="0" algn="l" defTabSz="914400" rtl="0" eaLnBrk="0" fontAlgn="base" latinLnBrk="0" hangingPunct="0">
              <a:lnSpc>
                <a:spcPct val="100000"/>
              </a:lnSpc>
              <a:spcBef>
                <a:spcPct val="0"/>
              </a:spcBef>
              <a:spcAft>
                <a:spcPct val="0"/>
              </a:spcAft>
              <a:buClrTx/>
              <a:buSzTx/>
              <a:buFontTx/>
              <a:buNone/>
              <a:tabLst/>
            </a:pPr>
            <a:endParaRPr lang="es-ES" sz="1600" dirty="0">
              <a:solidFill>
                <a:schemeClr val="accent5">
                  <a:lumMod val="50000"/>
                </a:schemeClr>
              </a:solidFill>
            </a:endParaRPr>
          </a:p>
        </p:txBody>
      </p:sp>
      <p:sp>
        <p:nvSpPr>
          <p:cNvPr id="4" name="3 Rectángulo"/>
          <p:cNvSpPr/>
          <p:nvPr/>
        </p:nvSpPr>
        <p:spPr>
          <a:xfrm>
            <a:off x="179512" y="2006838"/>
            <a:ext cx="2736304" cy="2585323"/>
          </a:xfrm>
          <a:prstGeom prst="rect">
            <a:avLst/>
          </a:prstGeom>
        </p:spPr>
        <p:txBody>
          <a:bodyPr wrap="square">
            <a:spAutoFit/>
          </a:bodyPr>
          <a:lstStyle/>
          <a:p>
            <a:pPr algn="ctr">
              <a:buFont typeface="Arial" pitchFamily="34" charset="0"/>
              <a:buChar char="•"/>
            </a:pPr>
            <a:r>
              <a:rPr lang="es-ES" dirty="0">
                <a:solidFill>
                  <a:schemeClr val="accent5">
                    <a:lumMod val="50000"/>
                  </a:schemeClr>
                </a:solidFill>
              </a:rPr>
              <a:t>La extensión ".m4a" ha sido popularizada por Apple, quien inició el uso de la extensión ".m4a" en su software "</a:t>
            </a:r>
            <a:r>
              <a:rPr lang="es-ES" dirty="0" err="1">
                <a:solidFill>
                  <a:schemeClr val="accent5">
                    <a:lumMod val="50000"/>
                  </a:schemeClr>
                </a:solidFill>
              </a:rPr>
              <a:t>iTunes</a:t>
            </a:r>
            <a:r>
              <a:rPr lang="es-ES" dirty="0">
                <a:solidFill>
                  <a:schemeClr val="accent5">
                    <a:lumMod val="50000"/>
                  </a:schemeClr>
                </a:solidFill>
              </a:rPr>
              <a:t>" para distinguir entre archivos MPEG-4 de audio y vídeo (M4A y M4V respectivamente)</a:t>
            </a:r>
            <a:endParaRPr lang="es-ES" dirty="0">
              <a:solidFill>
                <a:schemeClr val="accent5">
                  <a:lumMod val="50000"/>
                </a:schemeClr>
              </a:solidFill>
            </a:endParaRPr>
          </a:p>
        </p:txBody>
      </p:sp>
      <p:sp>
        <p:nvSpPr>
          <p:cNvPr id="2" name="1 Rectángulo"/>
          <p:cNvSpPr/>
          <p:nvPr/>
        </p:nvSpPr>
        <p:spPr>
          <a:xfrm>
            <a:off x="3150096" y="2204864"/>
            <a:ext cx="3078088" cy="2308324"/>
          </a:xfrm>
          <a:prstGeom prst="rect">
            <a:avLst/>
          </a:prstGeom>
        </p:spPr>
        <p:txBody>
          <a:bodyPr wrap="square">
            <a:spAutoFit/>
          </a:bodyPr>
          <a:lstStyle/>
          <a:p>
            <a:pPr lvl="0" algn="ctr" fontAlgn="base">
              <a:spcBef>
                <a:spcPct val="0"/>
              </a:spcBef>
              <a:spcAft>
                <a:spcPct val="0"/>
              </a:spcAft>
            </a:pPr>
            <a:r>
              <a:rPr lang="es-ES" dirty="0">
                <a:solidFill>
                  <a:schemeClr val="accent5">
                    <a:lumMod val="50000"/>
                  </a:schemeClr>
                </a:solidFill>
              </a:rPr>
              <a:t>Es posible enviar prácticamente cualquier tipo de datos dentro de archivos *.mp4 por medio de los llamados flujos privados, pero los formatos recomendados, por razones de compatibilidad son:</a:t>
            </a: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7409"/>
                                        </p:tgtEl>
                                        <p:attrNameLst>
                                          <p:attrName>style.visibility</p:attrName>
                                        </p:attrNameLst>
                                      </p:cBhvr>
                                      <p:to>
                                        <p:strVal val="visible"/>
                                      </p:to>
                                    </p:set>
                                    <p:anim calcmode="lin" valueType="num">
                                      <p:cBhvr>
                                        <p:cTn id="17" dur="500" fill="hold"/>
                                        <p:tgtEl>
                                          <p:spTgt spid="17409"/>
                                        </p:tgtEl>
                                        <p:attrNameLst>
                                          <p:attrName>ppt_w</p:attrName>
                                        </p:attrNameLst>
                                      </p:cBhvr>
                                      <p:tavLst>
                                        <p:tav tm="0">
                                          <p:val>
                                            <p:fltVal val="0"/>
                                          </p:val>
                                        </p:tav>
                                        <p:tav tm="100000">
                                          <p:val>
                                            <p:strVal val="#ppt_w"/>
                                          </p:val>
                                        </p:tav>
                                      </p:tavLst>
                                    </p:anim>
                                    <p:anim calcmode="lin" valueType="num">
                                      <p:cBhvr>
                                        <p:cTn id="18" dur="500" fill="hold"/>
                                        <p:tgtEl>
                                          <p:spTgt spid="17409"/>
                                        </p:tgtEl>
                                        <p:attrNameLst>
                                          <p:attrName>ppt_h</p:attrName>
                                        </p:attrNameLst>
                                      </p:cBhvr>
                                      <p:tavLst>
                                        <p:tav tm="0">
                                          <p:val>
                                            <p:fltVal val="0"/>
                                          </p:val>
                                        </p:tav>
                                        <p:tav tm="100000">
                                          <p:val>
                                            <p:strVal val="#ppt_h"/>
                                          </p:val>
                                        </p:tav>
                                      </p:tavLst>
                                    </p:anim>
                                    <p:animEffect transition="in" filter="fade">
                                      <p:cBhvr>
                                        <p:cTn id="19" dur="500"/>
                                        <p:tgtEl>
                                          <p:spTgt spid="17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P spid="4"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MKV</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54556283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30547" y="1268760"/>
            <a:ext cx="2957277" cy="4401205"/>
          </a:xfrm>
          <a:prstGeom prst="rect">
            <a:avLst/>
          </a:prstGeom>
        </p:spPr>
        <p:txBody>
          <a:bodyPr wrap="square">
            <a:spAutoFit/>
          </a:bodyPr>
          <a:lstStyle/>
          <a:p>
            <a:pPr algn="ctr"/>
            <a:r>
              <a:rPr lang="es-ES" sz="2000" dirty="0">
                <a:solidFill>
                  <a:schemeClr val="accent5">
                    <a:lumMod val="50000"/>
                  </a:schemeClr>
                </a:solidFill>
              </a:rPr>
              <a:t>Matroska es un formato contenedor estándar abierto, un archivo informático que puede contener un número ilimitado de vídeo, audio, imagen o pistas de subtítulos dentro de un solo archivo. Su intención es la de servir como un formato universal para el almacenamiento de contenidos audiovisuales comunes. </a:t>
            </a:r>
            <a:endParaRPr lang="es-MX" sz="2000" dirty="0">
              <a:solidFill>
                <a:schemeClr val="accent5">
                  <a:lumMod val="50000"/>
                </a:schemeClr>
              </a:solidFill>
            </a:endParaRPr>
          </a:p>
        </p:txBody>
      </p:sp>
      <p:sp>
        <p:nvSpPr>
          <p:cNvPr id="4" name="3 Rectángulo"/>
          <p:cNvSpPr/>
          <p:nvPr/>
        </p:nvSpPr>
        <p:spPr>
          <a:xfrm>
            <a:off x="3131840" y="1914798"/>
            <a:ext cx="2952328" cy="3170099"/>
          </a:xfrm>
          <a:prstGeom prst="rect">
            <a:avLst/>
          </a:prstGeom>
        </p:spPr>
        <p:txBody>
          <a:bodyPr wrap="square">
            <a:spAutoFit/>
          </a:bodyPr>
          <a:lstStyle/>
          <a:p>
            <a:pPr lvl="0" algn="ctr">
              <a:buFont typeface="Arial" pitchFamily="34" charset="0"/>
              <a:buChar char="•"/>
            </a:pPr>
            <a:r>
              <a:rPr lang="es-ES" sz="2000" dirty="0">
                <a:solidFill>
                  <a:schemeClr val="accent5">
                    <a:lumMod val="50000"/>
                  </a:schemeClr>
                </a:solidFill>
              </a:rPr>
              <a:t>Media Player </a:t>
            </a:r>
            <a:r>
              <a:rPr lang="es-ES" sz="2000" dirty="0" err="1">
                <a:solidFill>
                  <a:schemeClr val="accent5">
                    <a:lumMod val="50000"/>
                  </a:schemeClr>
                </a:solidFill>
              </a:rPr>
              <a:t>Classic</a:t>
            </a:r>
            <a:r>
              <a:rPr lang="es-ES" sz="2000" dirty="0">
                <a:solidFill>
                  <a:schemeClr val="accent5">
                    <a:lumMod val="50000"/>
                  </a:schemeClr>
                </a:solidFill>
              </a:rPr>
              <a:t> - Home </a:t>
            </a:r>
            <a:r>
              <a:rPr lang="es-ES" sz="2000" dirty="0" err="1">
                <a:solidFill>
                  <a:schemeClr val="accent5">
                    <a:lumMod val="50000"/>
                  </a:schemeClr>
                </a:solidFill>
              </a:rPr>
              <a:t>Cinema</a:t>
            </a:r>
            <a:endParaRPr lang="es-MX" sz="2000" dirty="0">
              <a:solidFill>
                <a:schemeClr val="accent5">
                  <a:lumMod val="50000"/>
                </a:schemeClr>
              </a:solidFill>
            </a:endParaRPr>
          </a:p>
          <a:p>
            <a:pPr lvl="0" algn="ctr">
              <a:buFont typeface="Arial" pitchFamily="34" charset="0"/>
              <a:buChar char="•"/>
            </a:pPr>
            <a:r>
              <a:rPr lang="es-ES" sz="2000" dirty="0" err="1">
                <a:solidFill>
                  <a:schemeClr val="accent5">
                    <a:lumMod val="50000"/>
                  </a:schemeClr>
                </a:solidFill>
              </a:rPr>
              <a:t>MediaPortal</a:t>
            </a:r>
            <a:r>
              <a:rPr lang="es-ES" sz="2000" dirty="0">
                <a:solidFill>
                  <a:schemeClr val="accent5">
                    <a:lumMod val="50000"/>
                  </a:schemeClr>
                </a:solidFill>
              </a:rPr>
              <a:t>[7]</a:t>
            </a:r>
            <a:endParaRPr lang="es-MX" sz="2000" dirty="0">
              <a:solidFill>
                <a:schemeClr val="accent5">
                  <a:lumMod val="50000"/>
                </a:schemeClr>
              </a:solidFill>
            </a:endParaRPr>
          </a:p>
          <a:p>
            <a:pPr lvl="0" algn="ctr">
              <a:buFont typeface="Arial" pitchFamily="34" charset="0"/>
              <a:buChar char="•"/>
            </a:pPr>
            <a:r>
              <a:rPr lang="es-ES" sz="2000" dirty="0" err="1">
                <a:solidFill>
                  <a:schemeClr val="accent5">
                    <a:lumMod val="50000"/>
                  </a:schemeClr>
                </a:solidFill>
              </a:rPr>
              <a:t>Mezzmo</a:t>
            </a:r>
            <a:r>
              <a:rPr lang="es-ES" sz="2000" dirty="0">
                <a:solidFill>
                  <a:schemeClr val="accent5">
                    <a:lumMod val="50000"/>
                  </a:schemeClr>
                </a:solidFill>
              </a:rPr>
              <a:t> Media Player</a:t>
            </a:r>
            <a:endParaRPr lang="es-MX" sz="2000" dirty="0">
              <a:solidFill>
                <a:schemeClr val="accent5">
                  <a:lumMod val="50000"/>
                </a:schemeClr>
              </a:solidFill>
            </a:endParaRPr>
          </a:p>
          <a:p>
            <a:pPr lvl="0" algn="ctr">
              <a:buFont typeface="Arial" pitchFamily="34" charset="0"/>
              <a:buChar char="•"/>
            </a:pPr>
            <a:r>
              <a:rPr lang="es-ES" sz="2000" dirty="0" err="1">
                <a:solidFill>
                  <a:schemeClr val="accent5">
                    <a:lumMod val="50000"/>
                  </a:schemeClr>
                </a:solidFill>
              </a:rPr>
              <a:t>Mirillis</a:t>
            </a:r>
            <a:r>
              <a:rPr lang="es-ES" sz="2000" dirty="0">
                <a:solidFill>
                  <a:schemeClr val="accent5">
                    <a:lumMod val="50000"/>
                  </a:schemeClr>
                </a:solidFill>
              </a:rPr>
              <a:t> </a:t>
            </a:r>
            <a:r>
              <a:rPr lang="es-ES" sz="2000" dirty="0" err="1">
                <a:solidFill>
                  <a:schemeClr val="accent5">
                    <a:lumMod val="50000"/>
                  </a:schemeClr>
                </a:solidFill>
              </a:rPr>
              <a:t>Splash</a:t>
            </a:r>
            <a:r>
              <a:rPr lang="es-ES" sz="2000" dirty="0">
                <a:solidFill>
                  <a:schemeClr val="accent5">
                    <a:lumMod val="50000"/>
                  </a:schemeClr>
                </a:solidFill>
              </a:rPr>
              <a:t> Pro</a:t>
            </a:r>
            <a:endParaRPr lang="es-MX" sz="2000" dirty="0">
              <a:solidFill>
                <a:schemeClr val="accent5">
                  <a:lumMod val="50000"/>
                </a:schemeClr>
              </a:solidFill>
            </a:endParaRPr>
          </a:p>
          <a:p>
            <a:pPr lvl="0" algn="ctr">
              <a:buFont typeface="Arial" pitchFamily="34" charset="0"/>
              <a:buChar char="•"/>
            </a:pPr>
            <a:r>
              <a:rPr lang="es-ES" sz="2000" dirty="0" err="1">
                <a:solidFill>
                  <a:schemeClr val="accent5">
                    <a:lumMod val="50000"/>
                  </a:schemeClr>
                </a:solidFill>
              </a:rPr>
              <a:t>MPlayer</a:t>
            </a:r>
            <a:endParaRPr lang="es-MX" sz="2000" dirty="0">
              <a:solidFill>
                <a:schemeClr val="accent5">
                  <a:lumMod val="50000"/>
                </a:schemeClr>
              </a:solidFill>
            </a:endParaRPr>
          </a:p>
          <a:p>
            <a:pPr lvl="0" algn="ctr">
              <a:buFont typeface="Arial" pitchFamily="34" charset="0"/>
              <a:buChar char="•"/>
            </a:pPr>
            <a:r>
              <a:rPr lang="es-ES" sz="2000" dirty="0" err="1">
                <a:solidFill>
                  <a:schemeClr val="accent5">
                    <a:lumMod val="50000"/>
                  </a:schemeClr>
                </a:solidFill>
              </a:rPr>
              <a:t>MythTV</a:t>
            </a:r>
            <a:endParaRPr lang="es-MX" sz="2000" dirty="0">
              <a:solidFill>
                <a:schemeClr val="accent5">
                  <a:lumMod val="50000"/>
                </a:schemeClr>
              </a:solidFill>
            </a:endParaRPr>
          </a:p>
          <a:p>
            <a:pPr lvl="0" algn="ctr">
              <a:buFont typeface="Arial" pitchFamily="34" charset="0"/>
              <a:buChar char="•"/>
            </a:pPr>
            <a:r>
              <a:rPr lang="es-ES" sz="2000" dirty="0" err="1">
                <a:solidFill>
                  <a:schemeClr val="accent5">
                    <a:lumMod val="50000"/>
                  </a:schemeClr>
                </a:solidFill>
              </a:rPr>
              <a:t>Perian</a:t>
            </a:r>
            <a:r>
              <a:rPr lang="es-ES" sz="2000" dirty="0">
                <a:solidFill>
                  <a:schemeClr val="accent5">
                    <a:lumMod val="50000"/>
                  </a:schemeClr>
                </a:solidFill>
              </a:rPr>
              <a:t> </a:t>
            </a:r>
            <a:r>
              <a:rPr lang="es-ES" sz="2000" dirty="0" err="1">
                <a:solidFill>
                  <a:schemeClr val="accent5">
                    <a:lumMod val="50000"/>
                  </a:schemeClr>
                </a:solidFill>
              </a:rPr>
              <a:t>Plugin</a:t>
            </a:r>
            <a:r>
              <a:rPr lang="es-ES" sz="2000" dirty="0">
                <a:solidFill>
                  <a:schemeClr val="accent5">
                    <a:lumMod val="50000"/>
                  </a:schemeClr>
                </a:solidFill>
              </a:rPr>
              <a:t> de </a:t>
            </a:r>
            <a:r>
              <a:rPr lang="es-ES" sz="2000" dirty="0" err="1">
                <a:solidFill>
                  <a:schemeClr val="accent5">
                    <a:lumMod val="50000"/>
                  </a:schemeClr>
                </a:solidFill>
              </a:rPr>
              <a:t>Quicktime</a:t>
            </a:r>
            <a:r>
              <a:rPr lang="es-ES" sz="2000" dirty="0">
                <a:solidFill>
                  <a:schemeClr val="accent5">
                    <a:lumMod val="50000"/>
                  </a:schemeClr>
                </a:solidFill>
              </a:rPr>
              <a:t> para Mac OS X[8]</a:t>
            </a:r>
            <a:endParaRPr lang="es-MX" sz="2000" dirty="0">
              <a:solidFill>
                <a:schemeClr val="accent5">
                  <a:lumMod val="50000"/>
                </a:schemeClr>
              </a:solidFill>
            </a:endParaRPr>
          </a:p>
        </p:txBody>
      </p:sp>
      <p:sp>
        <p:nvSpPr>
          <p:cNvPr id="5" name="4 Rectángulo"/>
          <p:cNvSpPr/>
          <p:nvPr/>
        </p:nvSpPr>
        <p:spPr>
          <a:xfrm>
            <a:off x="6372200" y="1916832"/>
            <a:ext cx="2927811" cy="2554545"/>
          </a:xfrm>
          <a:prstGeom prst="rect">
            <a:avLst/>
          </a:prstGeom>
        </p:spPr>
        <p:txBody>
          <a:bodyPr wrap="square">
            <a:spAutoFit/>
          </a:bodyPr>
          <a:lstStyle/>
          <a:p>
            <a:pPr lvl="0" algn="ctr">
              <a:buFont typeface="Arial" pitchFamily="34" charset="0"/>
              <a:buChar char="•"/>
            </a:pPr>
            <a:r>
              <a:rPr lang="es-ES" sz="2000" dirty="0" err="1">
                <a:solidFill>
                  <a:schemeClr val="accent5">
                    <a:lumMod val="50000"/>
                  </a:schemeClr>
                </a:solidFill>
              </a:rPr>
              <a:t>SubEdit</a:t>
            </a:r>
            <a:r>
              <a:rPr lang="es-ES" sz="2000" dirty="0">
                <a:solidFill>
                  <a:schemeClr val="accent5">
                    <a:lumMod val="50000"/>
                  </a:schemeClr>
                </a:solidFill>
              </a:rPr>
              <a:t>-Player</a:t>
            </a:r>
            <a:endParaRPr lang="es-MX" sz="2000" dirty="0">
              <a:solidFill>
                <a:schemeClr val="accent5">
                  <a:lumMod val="50000"/>
                </a:schemeClr>
              </a:solidFill>
            </a:endParaRPr>
          </a:p>
          <a:p>
            <a:pPr lvl="0" algn="ctr">
              <a:buFont typeface="Arial" pitchFamily="34" charset="0"/>
              <a:buChar char="•"/>
            </a:pPr>
            <a:r>
              <a:rPr lang="es-ES" sz="2000" dirty="0" err="1">
                <a:solidFill>
                  <a:schemeClr val="accent5">
                    <a:lumMod val="50000"/>
                  </a:schemeClr>
                </a:solidFill>
              </a:rPr>
              <a:t>Xilisoft</a:t>
            </a:r>
            <a:endParaRPr lang="es-MX" sz="2000" dirty="0">
              <a:solidFill>
                <a:schemeClr val="accent5">
                  <a:lumMod val="50000"/>
                </a:schemeClr>
              </a:solidFill>
            </a:endParaRPr>
          </a:p>
          <a:p>
            <a:pPr lvl="0" algn="ctr">
              <a:buFont typeface="Arial" pitchFamily="34" charset="0"/>
              <a:buChar char="•"/>
            </a:pPr>
            <a:r>
              <a:rPr lang="es-ES" sz="2000" dirty="0">
                <a:solidFill>
                  <a:schemeClr val="accent5">
                    <a:lumMod val="50000"/>
                  </a:schemeClr>
                </a:solidFill>
              </a:rPr>
              <a:t>Target </a:t>
            </a:r>
            <a:r>
              <a:rPr lang="es-ES" sz="2000" dirty="0" err="1">
                <a:solidFill>
                  <a:schemeClr val="accent5">
                    <a:lumMod val="50000"/>
                  </a:schemeClr>
                </a:solidFill>
              </a:rPr>
              <a:t>Longlife</a:t>
            </a:r>
            <a:r>
              <a:rPr lang="es-ES" sz="2000" dirty="0">
                <a:solidFill>
                  <a:schemeClr val="accent5">
                    <a:lumMod val="50000"/>
                  </a:schemeClr>
                </a:solidFill>
              </a:rPr>
              <a:t> Media Player</a:t>
            </a:r>
            <a:endParaRPr lang="es-MX" sz="2000" dirty="0">
              <a:solidFill>
                <a:schemeClr val="accent5">
                  <a:lumMod val="50000"/>
                </a:schemeClr>
              </a:solidFill>
            </a:endParaRPr>
          </a:p>
          <a:p>
            <a:pPr lvl="0" algn="ctr">
              <a:buFont typeface="Arial" pitchFamily="34" charset="0"/>
              <a:buChar char="•"/>
            </a:pPr>
            <a:r>
              <a:rPr lang="es-ES" sz="2000" dirty="0">
                <a:solidFill>
                  <a:schemeClr val="accent5">
                    <a:lumMod val="50000"/>
                  </a:schemeClr>
                </a:solidFill>
              </a:rPr>
              <a:t>Tótem </a:t>
            </a:r>
            <a:r>
              <a:rPr lang="es-ES" sz="2000" dirty="0" err="1">
                <a:solidFill>
                  <a:schemeClr val="accent5">
                    <a:lumMod val="50000"/>
                  </a:schemeClr>
                </a:solidFill>
              </a:rPr>
              <a:t>Movie</a:t>
            </a:r>
            <a:r>
              <a:rPr lang="es-ES" sz="2000" dirty="0">
                <a:solidFill>
                  <a:schemeClr val="accent5">
                    <a:lumMod val="50000"/>
                  </a:schemeClr>
                </a:solidFill>
              </a:rPr>
              <a:t> Player</a:t>
            </a:r>
            <a:endParaRPr lang="es-MX" sz="2000" dirty="0">
              <a:solidFill>
                <a:schemeClr val="accent5">
                  <a:lumMod val="50000"/>
                </a:schemeClr>
              </a:solidFill>
            </a:endParaRPr>
          </a:p>
          <a:p>
            <a:pPr lvl="0" algn="ctr">
              <a:buFont typeface="Arial" pitchFamily="34" charset="0"/>
              <a:buChar char="•"/>
            </a:pPr>
            <a:r>
              <a:rPr lang="es-ES" sz="2000" dirty="0" err="1">
                <a:solidFill>
                  <a:schemeClr val="accent5">
                    <a:lumMod val="50000"/>
                  </a:schemeClr>
                </a:solidFill>
              </a:rPr>
              <a:t>VirtualDubMod</a:t>
            </a:r>
            <a:endParaRPr lang="es-MX" sz="2000" dirty="0">
              <a:solidFill>
                <a:schemeClr val="accent5">
                  <a:lumMod val="50000"/>
                </a:schemeClr>
              </a:solidFill>
            </a:endParaRPr>
          </a:p>
          <a:p>
            <a:pPr lvl="0" algn="ctr">
              <a:buFont typeface="Arial" pitchFamily="34" charset="0"/>
              <a:buChar char="•"/>
            </a:pPr>
            <a:r>
              <a:rPr lang="es-ES" sz="2000" dirty="0">
                <a:solidFill>
                  <a:schemeClr val="accent5">
                    <a:lumMod val="50000"/>
                  </a:schemeClr>
                </a:solidFill>
              </a:rPr>
              <a:t>VLC media </a:t>
            </a:r>
            <a:r>
              <a:rPr lang="es-ES" sz="2000" dirty="0" err="1">
                <a:solidFill>
                  <a:schemeClr val="accent5">
                    <a:lumMod val="50000"/>
                  </a:schemeClr>
                </a:solidFill>
              </a:rPr>
              <a:t>player</a:t>
            </a:r>
            <a:endParaRPr lang="es-MX" sz="2000" dirty="0">
              <a:solidFill>
                <a:schemeClr val="accent5">
                  <a:lumMod val="50000"/>
                </a:schemeClr>
              </a:solidFill>
            </a:endParaRPr>
          </a:p>
          <a:p>
            <a:pPr lvl="0" algn="ctr">
              <a:buFont typeface="Arial" pitchFamily="34" charset="0"/>
              <a:buChar char="•"/>
            </a:pPr>
            <a:r>
              <a:rPr lang="es-ES" sz="2000" dirty="0">
                <a:solidFill>
                  <a:schemeClr val="accent5">
                    <a:lumMod val="50000"/>
                  </a:schemeClr>
                </a:solidFill>
              </a:rPr>
              <a:t>VSO Software</a:t>
            </a:r>
            <a:endParaRPr lang="es-MX" sz="2000" dirty="0">
              <a:solidFill>
                <a:schemeClr val="accent5">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MOV</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54556283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79512" y="1052736"/>
            <a:ext cx="8640960" cy="4524315"/>
          </a:xfrm>
          <a:prstGeom prst="rect">
            <a:avLst/>
          </a:prstGeom>
          <a:solidFill>
            <a:schemeClr val="bg1"/>
          </a:solidFill>
        </p:spPr>
        <p:txBody>
          <a:bodyPr wrap="square">
            <a:spAutoFit/>
          </a:bodyPr>
          <a:lstStyle/>
          <a:p>
            <a:pPr algn="ctr"/>
            <a:r>
              <a:rPr lang="es-MX" sz="4800" dirty="0" err="1">
                <a:solidFill>
                  <a:schemeClr val="accent5">
                    <a:lumMod val="50000"/>
                  </a:schemeClr>
                </a:solidFill>
              </a:rPr>
              <a:t>Mov</a:t>
            </a:r>
            <a:r>
              <a:rPr lang="es-MX" sz="4800" dirty="0">
                <a:solidFill>
                  <a:schemeClr val="accent5">
                    <a:lumMod val="50000"/>
                  </a:schemeClr>
                </a:solidFill>
              </a:rPr>
              <a:t> es una instrucción en el lenguaje ensamblador de la mayoría de procesadores, cuyo propósito es la transferencia de datos entre registros de procesador o registro y memoria. </a:t>
            </a:r>
            <a:endParaRPr lang="es-MX" sz="4800" dirty="0">
              <a:solidFill>
                <a:schemeClr val="accent5">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MP4</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54556283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30547" y="2313454"/>
            <a:ext cx="2957277" cy="2123658"/>
          </a:xfrm>
          <a:prstGeom prst="rect">
            <a:avLst/>
          </a:prstGeom>
        </p:spPr>
        <p:txBody>
          <a:bodyPr wrap="square">
            <a:spAutoFit/>
          </a:bodyPr>
          <a:lstStyle/>
          <a:p>
            <a:pPr algn="ctr">
              <a:buFont typeface="Arial" pitchFamily="34" charset="0"/>
              <a:buChar char="•"/>
            </a:pPr>
            <a:r>
              <a:rPr lang="es-ES" sz="2200" dirty="0">
                <a:solidFill>
                  <a:schemeClr val="accent5">
                    <a:lumMod val="50000"/>
                  </a:schemeClr>
                </a:solidFill>
              </a:rPr>
              <a:t>El nombre MP4 es un término de marketing para el reproductor multimedia digital que cumple con ciertos estándares y formatos.</a:t>
            </a:r>
          </a:p>
        </p:txBody>
      </p:sp>
      <p:sp>
        <p:nvSpPr>
          <p:cNvPr id="5" name="4 Rectángulo"/>
          <p:cNvSpPr/>
          <p:nvPr/>
        </p:nvSpPr>
        <p:spPr>
          <a:xfrm>
            <a:off x="6156176" y="2276872"/>
            <a:ext cx="3178230" cy="2462213"/>
          </a:xfrm>
          <a:prstGeom prst="rect">
            <a:avLst/>
          </a:prstGeom>
        </p:spPr>
        <p:txBody>
          <a:bodyPr wrap="square">
            <a:spAutoFit/>
          </a:bodyPr>
          <a:lstStyle/>
          <a:p>
            <a:pPr algn="ctr">
              <a:buFont typeface="Arial" pitchFamily="34" charset="0"/>
              <a:buChar char="•"/>
            </a:pPr>
            <a:r>
              <a:rPr lang="es-ES" sz="2200" dirty="0">
                <a:solidFill>
                  <a:schemeClr val="accent5">
                    <a:lumMod val="50000"/>
                  </a:schemeClr>
                </a:solidFill>
              </a:rPr>
              <a:t>El procesador de video electrónico Fuzhou </a:t>
            </a:r>
            <a:r>
              <a:rPr lang="es-ES" sz="2200" dirty="0" err="1">
                <a:solidFill>
                  <a:schemeClr val="accent5">
                    <a:lumMod val="50000"/>
                  </a:schemeClr>
                </a:solidFill>
              </a:rPr>
              <a:t>Rockchip</a:t>
            </a:r>
            <a:r>
              <a:rPr lang="es-ES" sz="2200" dirty="0">
                <a:solidFill>
                  <a:schemeClr val="accent5">
                    <a:lumMod val="50000"/>
                  </a:schemeClr>
                </a:solidFill>
              </a:rPr>
              <a:t> </a:t>
            </a:r>
            <a:r>
              <a:rPr lang="es-ES" sz="2200" dirty="0" err="1">
                <a:solidFill>
                  <a:schemeClr val="accent5">
                    <a:lumMod val="50000"/>
                  </a:schemeClr>
                </a:solidFill>
              </a:rPr>
              <a:t>Rockchip</a:t>
            </a:r>
            <a:r>
              <a:rPr lang="es-ES" sz="2200" dirty="0">
                <a:solidFill>
                  <a:schemeClr val="accent5">
                    <a:lumMod val="50000"/>
                  </a:schemeClr>
                </a:solidFill>
              </a:rPr>
              <a:t> se ha incorporado en muchos reproductores de MP4, soportando a AVI sin compresión</a:t>
            </a:r>
            <a:endParaRPr lang="es-ES" sz="2200" dirty="0">
              <a:solidFill>
                <a:schemeClr val="accent5">
                  <a:lumMod val="50000"/>
                </a:schemeClr>
              </a:solidFill>
            </a:endParaRPr>
          </a:p>
        </p:txBody>
      </p:sp>
      <p:sp>
        <p:nvSpPr>
          <p:cNvPr id="2" name="1 Rectángulo"/>
          <p:cNvSpPr/>
          <p:nvPr/>
        </p:nvSpPr>
        <p:spPr>
          <a:xfrm>
            <a:off x="3131840" y="2132856"/>
            <a:ext cx="2952328" cy="3139321"/>
          </a:xfrm>
          <a:prstGeom prst="rect">
            <a:avLst/>
          </a:prstGeom>
        </p:spPr>
        <p:txBody>
          <a:bodyPr wrap="square">
            <a:spAutoFit/>
          </a:bodyPr>
          <a:lstStyle/>
          <a:p>
            <a:pPr algn="ctr">
              <a:buFont typeface="Arial" pitchFamily="34" charset="0"/>
              <a:buChar char="•"/>
            </a:pPr>
            <a:r>
              <a:rPr lang="es-ES" sz="2200" dirty="0">
                <a:solidFill>
                  <a:schemeClr val="accent5">
                    <a:lumMod val="50000"/>
                  </a:schemeClr>
                </a:solidFill>
              </a:rPr>
              <a:t>El propio nombre es un nombre inapropiado, ya que la mayoría de los reproductores MP4 son incompatibles con el MPEG-4 </a:t>
            </a:r>
            <a:r>
              <a:rPr lang="es-ES" sz="2200" dirty="0" err="1">
                <a:solidFill>
                  <a:schemeClr val="accent5">
                    <a:lumMod val="50000"/>
                  </a:schemeClr>
                </a:solidFill>
              </a:rPr>
              <a:t>Part</a:t>
            </a:r>
            <a:r>
              <a:rPr lang="es-ES" sz="2200" dirty="0">
                <a:solidFill>
                  <a:schemeClr val="accent5">
                    <a:lumMod val="50000"/>
                  </a:schemeClr>
                </a:solidFill>
              </a:rPr>
              <a:t> 14 estándar o el formato contenedor .mp4</a:t>
            </a:r>
            <a:endParaRPr lang="es-MX" sz="2200" dirty="0">
              <a:solidFill>
                <a:schemeClr val="accent5">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MPG</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342153121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31583" y="1984772"/>
            <a:ext cx="2956241" cy="3139321"/>
          </a:xfrm>
          <a:prstGeom prst="rect">
            <a:avLst/>
          </a:prstGeom>
        </p:spPr>
        <p:txBody>
          <a:bodyPr wrap="square">
            <a:spAutoFit/>
          </a:bodyPr>
          <a:lstStyle/>
          <a:p>
            <a:pPr algn="ctr">
              <a:buFont typeface="Arial" pitchFamily="34" charset="0"/>
              <a:buChar char="•"/>
            </a:pPr>
            <a:r>
              <a:rPr lang="es-ES" sz="2200" dirty="0">
                <a:solidFill>
                  <a:schemeClr val="accent5">
                    <a:lumMod val="50000"/>
                  </a:schemeClr>
                </a:solidFill>
              </a:rPr>
              <a:t>El </a:t>
            </a:r>
            <a:r>
              <a:rPr lang="es-ES" sz="2200" dirty="0" err="1">
                <a:solidFill>
                  <a:schemeClr val="accent5">
                    <a:lumMod val="50000"/>
                  </a:schemeClr>
                </a:solidFill>
              </a:rPr>
              <a:t>Moving</a:t>
            </a:r>
            <a:r>
              <a:rPr lang="es-ES" sz="2200" dirty="0">
                <a:solidFill>
                  <a:schemeClr val="accent5">
                    <a:lumMod val="50000"/>
                  </a:schemeClr>
                </a:solidFill>
              </a:rPr>
              <a:t> Picture </a:t>
            </a:r>
            <a:r>
              <a:rPr lang="es-ES" sz="2200" dirty="0" err="1">
                <a:solidFill>
                  <a:schemeClr val="accent5">
                    <a:lumMod val="50000"/>
                  </a:schemeClr>
                </a:solidFill>
              </a:rPr>
              <a:t>Experts</a:t>
            </a:r>
            <a:r>
              <a:rPr lang="es-ES" sz="2200" dirty="0">
                <a:solidFill>
                  <a:schemeClr val="accent5">
                    <a:lumMod val="50000"/>
                  </a:schemeClr>
                </a:solidFill>
              </a:rPr>
              <a:t> </a:t>
            </a:r>
            <a:r>
              <a:rPr lang="es-ES" sz="2200" dirty="0" err="1">
                <a:solidFill>
                  <a:schemeClr val="accent5">
                    <a:lumMod val="50000"/>
                  </a:schemeClr>
                </a:solidFill>
              </a:rPr>
              <a:t>Group</a:t>
            </a:r>
            <a:r>
              <a:rPr lang="es-ES" sz="2200" dirty="0">
                <a:solidFill>
                  <a:schemeClr val="accent5">
                    <a:lumMod val="50000"/>
                  </a:schemeClr>
                </a:solidFill>
              </a:rPr>
              <a:t> (MPEG) es un Grupo de Trabajo de expertos que se formó por ISO y IEC para establecer estándares para el audio y la transmisión video.</a:t>
            </a:r>
            <a:endParaRPr lang="es-ES" sz="2200" dirty="0">
              <a:solidFill>
                <a:schemeClr val="accent5">
                  <a:lumMod val="50000"/>
                </a:schemeClr>
              </a:solidFill>
            </a:endParaRPr>
          </a:p>
        </p:txBody>
      </p:sp>
      <p:sp>
        <p:nvSpPr>
          <p:cNvPr id="4" name="3 Rectángulo"/>
          <p:cNvSpPr/>
          <p:nvPr/>
        </p:nvSpPr>
        <p:spPr>
          <a:xfrm>
            <a:off x="6372200" y="1984772"/>
            <a:ext cx="3143835" cy="2800767"/>
          </a:xfrm>
          <a:prstGeom prst="rect">
            <a:avLst/>
          </a:prstGeom>
        </p:spPr>
        <p:txBody>
          <a:bodyPr wrap="square">
            <a:spAutoFit/>
          </a:bodyPr>
          <a:lstStyle/>
          <a:p>
            <a:pPr>
              <a:buFont typeface="Arial" pitchFamily="34" charset="0"/>
              <a:buChar char="•"/>
            </a:pPr>
            <a:r>
              <a:rPr lang="es-ES" sz="2200" dirty="0">
                <a:solidFill>
                  <a:schemeClr val="accent5">
                    <a:lumMod val="50000"/>
                  </a:schemeClr>
                </a:solidFill>
              </a:rPr>
              <a:t>Requisitos</a:t>
            </a:r>
          </a:p>
          <a:p>
            <a:pPr>
              <a:buFont typeface="Arial" pitchFamily="34" charset="0"/>
              <a:buChar char="•"/>
            </a:pPr>
            <a:r>
              <a:rPr lang="es-ES" sz="2200" dirty="0">
                <a:solidFill>
                  <a:schemeClr val="accent5">
                    <a:lumMod val="50000"/>
                  </a:schemeClr>
                </a:solidFill>
              </a:rPr>
              <a:t>Sistemas</a:t>
            </a:r>
          </a:p>
          <a:p>
            <a:pPr>
              <a:buFont typeface="Arial" pitchFamily="34" charset="0"/>
              <a:buChar char="•"/>
            </a:pPr>
            <a:r>
              <a:rPr lang="es-ES" sz="2200" dirty="0">
                <a:solidFill>
                  <a:schemeClr val="accent5">
                    <a:lumMod val="50000"/>
                  </a:schemeClr>
                </a:solidFill>
              </a:rPr>
              <a:t>Vídeo</a:t>
            </a:r>
          </a:p>
          <a:p>
            <a:pPr>
              <a:buFont typeface="Arial" pitchFamily="34" charset="0"/>
              <a:buChar char="•"/>
            </a:pPr>
            <a:r>
              <a:rPr lang="es-ES" sz="2200" dirty="0">
                <a:solidFill>
                  <a:schemeClr val="accent5">
                    <a:lumMod val="50000"/>
                  </a:schemeClr>
                </a:solidFill>
              </a:rPr>
              <a:t>Audio</a:t>
            </a:r>
          </a:p>
          <a:p>
            <a:pPr>
              <a:buFont typeface="Arial" pitchFamily="34" charset="0"/>
              <a:buChar char="•"/>
            </a:pPr>
            <a:r>
              <a:rPr lang="es-ES" sz="2200" dirty="0">
                <a:solidFill>
                  <a:schemeClr val="accent5">
                    <a:lumMod val="50000"/>
                  </a:schemeClr>
                </a:solidFill>
              </a:rPr>
              <a:t>Compresión de Gráficos 3D</a:t>
            </a:r>
          </a:p>
          <a:p>
            <a:pPr>
              <a:buFont typeface="Arial" pitchFamily="34" charset="0"/>
              <a:buChar char="•"/>
            </a:pPr>
            <a:r>
              <a:rPr lang="es-ES" sz="2200" dirty="0">
                <a:solidFill>
                  <a:schemeClr val="accent5">
                    <a:lumMod val="50000"/>
                  </a:schemeClr>
                </a:solidFill>
              </a:rPr>
              <a:t>Pruebas</a:t>
            </a:r>
          </a:p>
          <a:p>
            <a:pPr>
              <a:buFont typeface="Arial" pitchFamily="34" charset="0"/>
              <a:buChar char="•"/>
            </a:pPr>
            <a:r>
              <a:rPr lang="es-ES" sz="2200" dirty="0">
                <a:solidFill>
                  <a:schemeClr val="accent5">
                    <a:lumMod val="50000"/>
                  </a:schemeClr>
                </a:solidFill>
              </a:rPr>
              <a:t>Comunicación</a:t>
            </a:r>
            <a:endParaRPr lang="es-ES" sz="2200" dirty="0">
              <a:solidFill>
                <a:schemeClr val="accent5">
                  <a:lumMod val="50000"/>
                </a:schemeClr>
              </a:solidFill>
            </a:endParaRPr>
          </a:p>
        </p:txBody>
      </p:sp>
      <p:sp>
        <p:nvSpPr>
          <p:cNvPr id="5" name="4 Rectángulo"/>
          <p:cNvSpPr/>
          <p:nvPr/>
        </p:nvSpPr>
        <p:spPr>
          <a:xfrm>
            <a:off x="3131840" y="2060848"/>
            <a:ext cx="2952328" cy="2462213"/>
          </a:xfrm>
          <a:prstGeom prst="rect">
            <a:avLst/>
          </a:prstGeom>
        </p:spPr>
        <p:txBody>
          <a:bodyPr wrap="square">
            <a:spAutoFit/>
          </a:bodyPr>
          <a:lstStyle/>
          <a:p>
            <a:pPr algn="ctr">
              <a:buFont typeface="Arial" pitchFamily="34" charset="0"/>
              <a:buChar char="•"/>
            </a:pPr>
            <a:r>
              <a:rPr lang="es-ES" sz="2200" dirty="0">
                <a:solidFill>
                  <a:schemeClr val="accent5">
                    <a:lumMod val="50000"/>
                  </a:schemeClr>
                </a:solidFill>
              </a:rPr>
              <a:t>ISO/IEC JTC1/SC29/WG11 - La codificación de imágenes y audio en movimiento tienen los siguientes </a:t>
            </a:r>
            <a:r>
              <a:rPr lang="es-ES" sz="2200" dirty="0" err="1">
                <a:solidFill>
                  <a:schemeClr val="accent5">
                    <a:lumMod val="50000"/>
                  </a:schemeClr>
                </a:solidFill>
              </a:rPr>
              <a:t>SubGrupos</a:t>
            </a:r>
            <a:r>
              <a:rPr lang="es-ES" sz="2200" dirty="0">
                <a:solidFill>
                  <a:schemeClr val="accent5">
                    <a:lumMod val="50000"/>
                  </a:schemeClr>
                </a:solidFill>
              </a:rPr>
              <a:t> (SG):</a:t>
            </a: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58720" y="332656"/>
            <a:ext cx="4025248" cy="2215991"/>
          </a:xfrm>
          <a:prstGeom prst="rect">
            <a:avLst/>
          </a:prstGeom>
          <a:noFill/>
        </p:spPr>
        <p:txBody>
          <a:bodyPr wrap="square" lIns="91440" tIns="45720" rIns="91440" bIns="45720">
            <a:spAutoFit/>
          </a:bodyPr>
          <a:lstStyle/>
          <a:p>
            <a:pPr algn="ctr"/>
            <a:r>
              <a:rPr lang="es-ES" sz="13800" b="1" cap="none" spc="0"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3GP</a:t>
            </a:r>
            <a:endParaRPr lang="es-ES" sz="138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45860"/>
            <a:ext cx="6026965" cy="542426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OGM</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342153121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3275856" y="2651428"/>
            <a:ext cx="2711224" cy="1569660"/>
          </a:xfrm>
          <a:prstGeom prst="rect">
            <a:avLst/>
          </a:prstGeom>
        </p:spPr>
        <p:txBody>
          <a:bodyPr wrap="square">
            <a:spAutoFit/>
          </a:bodyPr>
          <a:lstStyle/>
          <a:p>
            <a:pPr algn="ctr">
              <a:buFont typeface="Arial" pitchFamily="34" charset="0"/>
              <a:buChar char="•"/>
            </a:pPr>
            <a:r>
              <a:rPr lang="es-MX" sz="3200" dirty="0">
                <a:solidFill>
                  <a:schemeClr val="accent5">
                    <a:lumMod val="50000"/>
                  </a:schemeClr>
                </a:solidFill>
              </a:rPr>
              <a:t>Un organismo genéticamente modificado</a:t>
            </a:r>
          </a:p>
        </p:txBody>
      </p:sp>
      <p:sp>
        <p:nvSpPr>
          <p:cNvPr id="4" name="3 Rectángulo"/>
          <p:cNvSpPr/>
          <p:nvPr/>
        </p:nvSpPr>
        <p:spPr>
          <a:xfrm>
            <a:off x="179513" y="1898647"/>
            <a:ext cx="2669160" cy="1077218"/>
          </a:xfrm>
          <a:prstGeom prst="rect">
            <a:avLst/>
          </a:prstGeom>
        </p:spPr>
        <p:txBody>
          <a:bodyPr wrap="square">
            <a:spAutoFit/>
          </a:bodyPr>
          <a:lstStyle/>
          <a:p>
            <a:pPr algn="ctr"/>
            <a:r>
              <a:rPr lang="es-MX" sz="3200" dirty="0">
                <a:solidFill>
                  <a:schemeClr val="accent5">
                    <a:lumMod val="50000"/>
                  </a:schemeClr>
                </a:solidFill>
              </a:rPr>
              <a:t>OGM puede referirse a:</a:t>
            </a:r>
          </a:p>
        </p:txBody>
      </p:sp>
      <p:sp>
        <p:nvSpPr>
          <p:cNvPr id="5" name="4 Rectángulo"/>
          <p:cNvSpPr/>
          <p:nvPr/>
        </p:nvSpPr>
        <p:spPr>
          <a:xfrm>
            <a:off x="6516216" y="2651428"/>
            <a:ext cx="2593468" cy="1569660"/>
          </a:xfrm>
          <a:prstGeom prst="rect">
            <a:avLst/>
          </a:prstGeom>
        </p:spPr>
        <p:txBody>
          <a:bodyPr wrap="square">
            <a:spAutoFit/>
          </a:bodyPr>
          <a:lstStyle/>
          <a:p>
            <a:pPr algn="ctr">
              <a:buFont typeface="Arial" pitchFamily="34" charset="0"/>
              <a:buChar char="•"/>
            </a:pPr>
            <a:r>
              <a:rPr lang="es-MX" sz="3200" dirty="0" err="1">
                <a:solidFill>
                  <a:schemeClr val="accent5">
                    <a:lumMod val="50000"/>
                  </a:schemeClr>
                </a:solidFill>
              </a:rPr>
              <a:t>Ogg</a:t>
            </a:r>
            <a:r>
              <a:rPr lang="es-MX" sz="3200" dirty="0">
                <a:solidFill>
                  <a:schemeClr val="accent5">
                    <a:lumMod val="50000"/>
                  </a:schemeClr>
                </a:solidFill>
              </a:rPr>
              <a:t> Media, contenedor multimedia.</a:t>
            </a:r>
            <a:endParaRPr lang="es-MX" sz="3200" dirty="0">
              <a:solidFill>
                <a:schemeClr val="accent5">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RM</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342153121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51091" y="1226613"/>
            <a:ext cx="2936733" cy="4093428"/>
          </a:xfrm>
          <a:prstGeom prst="rect">
            <a:avLst/>
          </a:prstGeom>
        </p:spPr>
        <p:txBody>
          <a:bodyPr wrap="square">
            <a:spAutoFit/>
          </a:bodyPr>
          <a:lstStyle/>
          <a:p>
            <a:pPr algn="ctr"/>
            <a:r>
              <a:rPr lang="es-ES" sz="2000" dirty="0" err="1">
                <a:solidFill>
                  <a:schemeClr val="accent5">
                    <a:lumMod val="50000"/>
                  </a:schemeClr>
                </a:solidFill>
              </a:rPr>
              <a:t>Rm</a:t>
            </a:r>
            <a:r>
              <a:rPr lang="es-ES" sz="2000" dirty="0">
                <a:solidFill>
                  <a:schemeClr val="accent5">
                    <a:lumMod val="50000"/>
                  </a:schemeClr>
                </a:solidFill>
              </a:rPr>
              <a:t> es un comando de la familia de sistemas operativos Unix usada para eliminar archivos y directorios del sistema de archivos. Esta orden debe utilizarse con cautela, ya que puede ser muy destructiva, debido a que, al momento de ser llamada, por omisión borra los archivos sin pedir confirmación.</a:t>
            </a:r>
            <a:endParaRPr lang="es-MX" sz="2000" dirty="0">
              <a:solidFill>
                <a:schemeClr val="accent5">
                  <a:lumMod val="50000"/>
                </a:schemeClr>
              </a:solidFill>
            </a:endParaRPr>
          </a:p>
        </p:txBody>
      </p:sp>
      <p:sp>
        <p:nvSpPr>
          <p:cNvPr id="7169" name="Rectangle 1"/>
          <p:cNvSpPr>
            <a:spLocks noChangeArrowheads="1"/>
          </p:cNvSpPr>
          <p:nvPr/>
        </p:nvSpPr>
        <p:spPr bwMode="auto">
          <a:xfrm>
            <a:off x="6300192" y="1783844"/>
            <a:ext cx="2843808"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Char char="•"/>
              <a:tabLst/>
            </a:pPr>
            <a:r>
              <a:rPr lang="es-ES" sz="2000" dirty="0">
                <a:solidFill>
                  <a:schemeClr val="accent5">
                    <a:lumMod val="50000"/>
                  </a:schemeClr>
                </a:solidFill>
              </a:rPr>
              <a:t>-r, Procesa subdirectorios de forma recursiva.</a:t>
            </a:r>
          </a:p>
          <a:p>
            <a:pPr marL="0" marR="0" lvl="0" indent="0" algn="ctr" defTabSz="914400" rtl="0" eaLnBrk="0" fontAlgn="base" latinLnBrk="0" hangingPunct="0">
              <a:lnSpc>
                <a:spcPct val="100000"/>
              </a:lnSpc>
              <a:spcBef>
                <a:spcPct val="0"/>
              </a:spcBef>
              <a:spcAft>
                <a:spcPct val="0"/>
              </a:spcAft>
              <a:buClrTx/>
              <a:buSzTx/>
              <a:buFontTx/>
              <a:buChar char="•"/>
              <a:tabLst/>
            </a:pPr>
            <a:r>
              <a:rPr lang="es-ES" sz="2000" dirty="0">
                <a:solidFill>
                  <a:schemeClr val="accent5">
                    <a:lumMod val="50000"/>
                  </a:schemeClr>
                </a:solidFill>
              </a:rPr>
              <a:t>-i, Pide confirmación para cada borrado.</a:t>
            </a:r>
          </a:p>
          <a:p>
            <a:pPr marL="0" marR="0" lvl="0" indent="0" algn="ctr" defTabSz="914400" rtl="0" eaLnBrk="0" fontAlgn="base" latinLnBrk="0" hangingPunct="0">
              <a:lnSpc>
                <a:spcPct val="100000"/>
              </a:lnSpc>
              <a:spcBef>
                <a:spcPct val="0"/>
              </a:spcBef>
              <a:spcAft>
                <a:spcPct val="0"/>
              </a:spcAft>
              <a:buClrTx/>
              <a:buSzTx/>
              <a:buFontTx/>
              <a:buChar char="•"/>
              <a:tabLst/>
            </a:pPr>
            <a:r>
              <a:rPr lang="es-ES" sz="2000" dirty="0">
                <a:solidFill>
                  <a:schemeClr val="accent5">
                    <a:lumMod val="50000"/>
                  </a:schemeClr>
                </a:solidFill>
              </a:rPr>
              <a:t>-f, Forzado, ignora archivos no existentes y elimina cualquier aviso de confirmación.</a:t>
            </a:r>
          </a:p>
          <a:p>
            <a:pPr marL="0" marR="0" lvl="0" indent="0" algn="ctr" defTabSz="914400" rtl="0" eaLnBrk="0" fontAlgn="base" latinLnBrk="0" hangingPunct="0">
              <a:lnSpc>
                <a:spcPct val="100000"/>
              </a:lnSpc>
              <a:spcBef>
                <a:spcPct val="0"/>
              </a:spcBef>
              <a:spcAft>
                <a:spcPct val="0"/>
              </a:spcAft>
              <a:buClrTx/>
              <a:buSzTx/>
              <a:buFontTx/>
              <a:buChar char="•"/>
              <a:tabLst/>
            </a:pPr>
            <a:r>
              <a:rPr lang="es-ES" sz="2000" dirty="0">
                <a:solidFill>
                  <a:schemeClr val="accent5">
                    <a:lumMod val="50000"/>
                  </a:schemeClr>
                </a:solidFill>
              </a:rPr>
              <a:t>-v, Muestra el nombre de cada fichero antes de borrarlo</a:t>
            </a:r>
            <a:endParaRPr lang="es-MX" sz="2000" dirty="0">
              <a:solidFill>
                <a:schemeClr val="accent5">
                  <a:lumMod val="50000"/>
                </a:schemeClr>
              </a:solidFill>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2000" dirty="0">
              <a:solidFill>
                <a:schemeClr val="accent5">
                  <a:lumMod val="50000"/>
                </a:schemeClr>
              </a:solidFill>
            </a:endParaRPr>
          </a:p>
        </p:txBody>
      </p:sp>
      <p:sp>
        <p:nvSpPr>
          <p:cNvPr id="5" name="4 Rectángulo"/>
          <p:cNvSpPr/>
          <p:nvPr/>
        </p:nvSpPr>
        <p:spPr>
          <a:xfrm>
            <a:off x="3275856" y="2735617"/>
            <a:ext cx="2749952" cy="707886"/>
          </a:xfrm>
          <a:prstGeom prst="rect">
            <a:avLst/>
          </a:prstGeom>
        </p:spPr>
        <p:txBody>
          <a:bodyPr wrap="square">
            <a:spAutoFit/>
          </a:bodyPr>
          <a:lstStyle/>
          <a:p>
            <a:pPr lvl="0" algn="ctr" fontAlgn="base">
              <a:spcBef>
                <a:spcPct val="0"/>
              </a:spcBef>
              <a:spcAft>
                <a:spcPct val="0"/>
              </a:spcAft>
            </a:pPr>
            <a:r>
              <a:rPr lang="es-ES" sz="2000" dirty="0">
                <a:solidFill>
                  <a:schemeClr val="accent5">
                    <a:lumMod val="50000"/>
                  </a:schemeClr>
                </a:solidFill>
              </a:rPr>
              <a:t>Modificadores comunes que acepta </a:t>
            </a:r>
            <a:r>
              <a:rPr lang="es-ES" sz="2000" dirty="0" err="1">
                <a:solidFill>
                  <a:schemeClr val="accent5">
                    <a:lumMod val="50000"/>
                  </a:schemeClr>
                </a:solidFill>
              </a:rPr>
              <a:t>Rm</a:t>
            </a:r>
            <a:r>
              <a:rPr lang="es-ES" sz="2000" dirty="0">
                <a:solidFill>
                  <a:schemeClr val="accent5">
                    <a:lumMod val="50000"/>
                  </a:schemeClr>
                </a:solidFill>
              </a:rPr>
              <a:t>:</a:t>
            </a:r>
            <a:endParaRPr lang="es-MX" sz="2000" dirty="0">
              <a:solidFill>
                <a:schemeClr val="accent5">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7169"/>
                                        </p:tgtEl>
                                        <p:attrNameLst>
                                          <p:attrName>style.visibility</p:attrName>
                                        </p:attrNameLst>
                                      </p:cBhvr>
                                      <p:to>
                                        <p:strVal val="visible"/>
                                      </p:to>
                                    </p:set>
                                    <p:anim calcmode="lin" valueType="num">
                                      <p:cBhvr>
                                        <p:cTn id="17" dur="500" fill="hold"/>
                                        <p:tgtEl>
                                          <p:spTgt spid="7169"/>
                                        </p:tgtEl>
                                        <p:attrNameLst>
                                          <p:attrName>ppt_w</p:attrName>
                                        </p:attrNameLst>
                                      </p:cBhvr>
                                      <p:tavLst>
                                        <p:tav tm="0">
                                          <p:val>
                                            <p:fltVal val="0"/>
                                          </p:val>
                                        </p:tav>
                                        <p:tav tm="100000">
                                          <p:val>
                                            <p:strVal val="#ppt_w"/>
                                          </p:val>
                                        </p:tav>
                                      </p:tavLst>
                                    </p:anim>
                                    <p:anim calcmode="lin" valueType="num">
                                      <p:cBhvr>
                                        <p:cTn id="18" dur="500" fill="hold"/>
                                        <p:tgtEl>
                                          <p:spTgt spid="7169"/>
                                        </p:tgtEl>
                                        <p:attrNameLst>
                                          <p:attrName>ppt_h</p:attrName>
                                        </p:attrNameLst>
                                      </p:cBhvr>
                                      <p:tavLst>
                                        <p:tav tm="0">
                                          <p:val>
                                            <p:fltVal val="0"/>
                                          </p:val>
                                        </p:tav>
                                        <p:tav tm="100000">
                                          <p:val>
                                            <p:strVal val="#ppt_h"/>
                                          </p:val>
                                        </p:tav>
                                      </p:tavLst>
                                    </p:anim>
                                    <p:animEffect transition="in" filter="fade">
                                      <p:cBhvr>
                                        <p:cTn id="19" dur="500"/>
                                        <p:tgtEl>
                                          <p:spTgt spid="7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169"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VOB</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342153121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79512" y="1484784"/>
            <a:ext cx="2736304" cy="3785652"/>
          </a:xfrm>
          <a:prstGeom prst="rect">
            <a:avLst/>
          </a:prstGeom>
        </p:spPr>
        <p:txBody>
          <a:bodyPr wrap="square">
            <a:spAutoFit/>
          </a:bodyPr>
          <a:lstStyle/>
          <a:p>
            <a:pPr algn="ctr"/>
            <a:r>
              <a:rPr lang="es-ES" sz="2400" dirty="0">
                <a:solidFill>
                  <a:schemeClr val="accent5">
                    <a:lumMod val="50000"/>
                  </a:schemeClr>
                </a:solidFill>
              </a:rPr>
              <a:t>VOB (DVD-Video </a:t>
            </a:r>
            <a:r>
              <a:rPr lang="es-ES" sz="2400" dirty="0" err="1">
                <a:solidFill>
                  <a:schemeClr val="accent5">
                    <a:lumMod val="50000"/>
                  </a:schemeClr>
                </a:solidFill>
              </a:rPr>
              <a:t>Object</a:t>
            </a:r>
            <a:r>
              <a:rPr lang="es-ES" sz="2400" dirty="0">
                <a:solidFill>
                  <a:schemeClr val="accent5">
                    <a:lumMod val="50000"/>
                  </a:schemeClr>
                </a:solidFill>
              </a:rPr>
              <a:t> o </a:t>
            </a:r>
            <a:r>
              <a:rPr lang="es-ES" sz="2400" dirty="0" err="1">
                <a:solidFill>
                  <a:schemeClr val="accent5">
                    <a:lumMod val="50000"/>
                  </a:schemeClr>
                </a:solidFill>
              </a:rPr>
              <a:t>Versioned</a:t>
            </a:r>
            <a:r>
              <a:rPr lang="es-ES" sz="2400" dirty="0">
                <a:solidFill>
                  <a:schemeClr val="accent5">
                    <a:lumMod val="50000"/>
                  </a:schemeClr>
                </a:solidFill>
              </a:rPr>
              <a:t> </a:t>
            </a:r>
            <a:r>
              <a:rPr lang="es-ES" sz="2400" dirty="0" err="1">
                <a:solidFill>
                  <a:schemeClr val="accent5">
                    <a:lumMod val="50000"/>
                  </a:schemeClr>
                </a:solidFill>
              </a:rPr>
              <a:t>Object</a:t>
            </a:r>
            <a:r>
              <a:rPr lang="es-ES" sz="2400" dirty="0">
                <a:solidFill>
                  <a:schemeClr val="accent5">
                    <a:lumMod val="50000"/>
                  </a:schemeClr>
                </a:solidFill>
              </a:rPr>
              <a:t> Base) es un tipo de fichero contenido en los DVD-Video. Incluye el video, audio, subtítulos y menús en forma de </a:t>
            </a:r>
            <a:r>
              <a:rPr lang="es-ES" sz="2400" dirty="0" err="1">
                <a:solidFill>
                  <a:schemeClr val="accent5">
                    <a:lumMod val="50000"/>
                  </a:schemeClr>
                </a:solidFill>
              </a:rPr>
              <a:t>stream</a:t>
            </a:r>
            <a:r>
              <a:rPr lang="es-ES" sz="2400" dirty="0">
                <a:solidFill>
                  <a:schemeClr val="accent5">
                    <a:lumMod val="50000"/>
                  </a:schemeClr>
                </a:solidFill>
              </a:rPr>
              <a:t>.</a:t>
            </a:r>
            <a:endParaRPr lang="es-MX" sz="2400" dirty="0">
              <a:solidFill>
                <a:schemeClr val="accent5">
                  <a:lumMod val="50000"/>
                </a:schemeClr>
              </a:solidFill>
            </a:endParaRPr>
          </a:p>
        </p:txBody>
      </p:sp>
      <p:sp>
        <p:nvSpPr>
          <p:cNvPr id="6" name="5 Rectángulo"/>
          <p:cNvSpPr/>
          <p:nvPr/>
        </p:nvSpPr>
        <p:spPr>
          <a:xfrm>
            <a:off x="3779912" y="1124744"/>
            <a:ext cx="5364088" cy="46805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Rectángulo"/>
          <p:cNvSpPr/>
          <p:nvPr/>
        </p:nvSpPr>
        <p:spPr>
          <a:xfrm>
            <a:off x="3888432" y="1632868"/>
            <a:ext cx="4572000" cy="3416320"/>
          </a:xfrm>
          <a:prstGeom prst="rect">
            <a:avLst/>
          </a:prstGeom>
        </p:spPr>
        <p:txBody>
          <a:bodyPr>
            <a:spAutoFit/>
          </a:bodyPr>
          <a:lstStyle/>
          <a:p>
            <a:pPr algn="ctr"/>
            <a:r>
              <a:rPr lang="es-ES" sz="2400" dirty="0">
                <a:solidFill>
                  <a:schemeClr val="accent5">
                    <a:lumMod val="50000"/>
                  </a:schemeClr>
                </a:solidFill>
              </a:rPr>
              <a:t>Los ficheros VOB están codificados normalmente siguiendo el estándar MPEG-2. Si cambiamos la extensión de .</a:t>
            </a:r>
            <a:r>
              <a:rPr lang="es-ES" sz="2400" dirty="0" err="1">
                <a:solidFill>
                  <a:schemeClr val="accent5">
                    <a:lumMod val="50000"/>
                  </a:schemeClr>
                </a:solidFill>
              </a:rPr>
              <a:t>vob</a:t>
            </a:r>
            <a:r>
              <a:rPr lang="es-ES" sz="2400" dirty="0">
                <a:solidFill>
                  <a:schemeClr val="accent5">
                    <a:lumMod val="50000"/>
                  </a:schemeClr>
                </a:solidFill>
              </a:rPr>
              <a:t> a .</a:t>
            </a:r>
            <a:r>
              <a:rPr lang="es-ES" sz="2400" dirty="0" err="1">
                <a:solidFill>
                  <a:schemeClr val="accent5">
                    <a:lumMod val="50000"/>
                  </a:schemeClr>
                </a:solidFill>
              </a:rPr>
              <a:t>mpg</a:t>
            </a:r>
            <a:r>
              <a:rPr lang="es-ES" sz="2400" dirty="0">
                <a:solidFill>
                  <a:schemeClr val="accent5">
                    <a:lumMod val="50000"/>
                  </a:schemeClr>
                </a:solidFill>
              </a:rPr>
              <a:t> o .</a:t>
            </a:r>
            <a:r>
              <a:rPr lang="es-ES" sz="2400" dirty="0" err="1">
                <a:solidFill>
                  <a:schemeClr val="accent5">
                    <a:lumMod val="50000"/>
                  </a:schemeClr>
                </a:solidFill>
              </a:rPr>
              <a:t>mpeg</a:t>
            </a:r>
            <a:r>
              <a:rPr lang="es-ES" sz="2400" dirty="0">
                <a:solidFill>
                  <a:schemeClr val="accent5">
                    <a:lumMod val="50000"/>
                  </a:schemeClr>
                </a:solidFill>
              </a:rPr>
              <a:t>, el fichero es legible y continúa teniendo toda la información, aunque algunos visualizadores no soportan las pistas de subtítulos.</a:t>
            </a:r>
            <a:endParaRPr lang="es-MX" sz="2400" dirty="0">
              <a:solidFill>
                <a:schemeClr val="accent5">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WMV</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342153121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24877" y="1769409"/>
            <a:ext cx="2862947" cy="3477875"/>
          </a:xfrm>
          <a:prstGeom prst="rect">
            <a:avLst/>
          </a:prstGeom>
        </p:spPr>
        <p:txBody>
          <a:bodyPr wrap="square">
            <a:spAutoFit/>
          </a:bodyPr>
          <a:lstStyle/>
          <a:p>
            <a:pPr algn="ctr"/>
            <a:r>
              <a:rPr lang="es-ES" sz="2000" dirty="0">
                <a:solidFill>
                  <a:schemeClr val="accent5">
                    <a:lumMod val="50000"/>
                  </a:schemeClr>
                </a:solidFill>
              </a:rPr>
              <a:t>Windows Media Video (WMV) es un nombre genérico que se da al conjunto de  algoritmos de compresión ubicados en el set propietario de tecnologías de vídeo desarrolladas por Microsoft, que forma parte del framework Windows Media.</a:t>
            </a:r>
            <a:endParaRPr lang="es-ES" sz="2000" dirty="0">
              <a:solidFill>
                <a:schemeClr val="accent5">
                  <a:lumMod val="50000"/>
                </a:schemeClr>
              </a:solidFill>
            </a:endParaRPr>
          </a:p>
        </p:txBody>
      </p:sp>
      <p:sp>
        <p:nvSpPr>
          <p:cNvPr id="4" name="3 Rectángulo"/>
          <p:cNvSpPr/>
          <p:nvPr/>
        </p:nvSpPr>
        <p:spPr>
          <a:xfrm>
            <a:off x="6286480" y="2492896"/>
            <a:ext cx="2857520" cy="1323439"/>
          </a:xfrm>
          <a:prstGeom prst="rect">
            <a:avLst/>
          </a:prstGeom>
        </p:spPr>
        <p:txBody>
          <a:bodyPr wrap="square">
            <a:spAutoFit/>
          </a:bodyPr>
          <a:lstStyle/>
          <a:p>
            <a:pPr algn="ctr">
              <a:buFont typeface="Arial" pitchFamily="34" charset="0"/>
              <a:buChar char="•"/>
            </a:pPr>
            <a:r>
              <a:rPr lang="es-ES" sz="2000" dirty="0">
                <a:solidFill>
                  <a:schemeClr val="accent5">
                    <a:lumMod val="50000"/>
                  </a:schemeClr>
                </a:solidFill>
              </a:rPr>
              <a:t>BS.Player, </a:t>
            </a:r>
          </a:p>
          <a:p>
            <a:pPr algn="ctr">
              <a:buFont typeface="Arial" pitchFamily="34" charset="0"/>
              <a:buChar char="•"/>
            </a:pPr>
            <a:r>
              <a:rPr lang="es-ES" sz="2000" dirty="0" err="1">
                <a:solidFill>
                  <a:schemeClr val="accent5">
                    <a:lumMod val="50000"/>
                  </a:schemeClr>
                </a:solidFill>
              </a:rPr>
              <a:t>Mplayer</a:t>
            </a:r>
            <a:endParaRPr lang="es-ES" sz="2000" dirty="0">
              <a:solidFill>
                <a:schemeClr val="accent5">
                  <a:lumMod val="50000"/>
                </a:schemeClr>
              </a:solidFill>
            </a:endParaRPr>
          </a:p>
          <a:p>
            <a:pPr algn="ctr">
              <a:buFont typeface="Arial" pitchFamily="34" charset="0"/>
              <a:buChar char="•"/>
            </a:pPr>
            <a:r>
              <a:rPr lang="es-ES" sz="2000" dirty="0">
                <a:solidFill>
                  <a:schemeClr val="accent5">
                    <a:lumMod val="50000"/>
                  </a:schemeClr>
                </a:solidFill>
              </a:rPr>
              <a:t>Windows Media Player</a:t>
            </a:r>
          </a:p>
          <a:p>
            <a:pPr algn="ctr">
              <a:buFont typeface="Arial" pitchFamily="34" charset="0"/>
              <a:buChar char="•"/>
            </a:pPr>
            <a:r>
              <a:rPr lang="es-ES" sz="2000" dirty="0">
                <a:solidFill>
                  <a:schemeClr val="accent5">
                    <a:lumMod val="50000"/>
                  </a:schemeClr>
                </a:solidFill>
              </a:rPr>
              <a:t>Windows y Macintosh </a:t>
            </a:r>
            <a:endParaRPr lang="es-ES" sz="2000" dirty="0">
              <a:solidFill>
                <a:schemeClr val="accent5">
                  <a:lumMod val="50000"/>
                </a:schemeClr>
              </a:solidFill>
            </a:endParaRPr>
          </a:p>
        </p:txBody>
      </p:sp>
      <p:sp>
        <p:nvSpPr>
          <p:cNvPr id="5" name="4 Rectángulo"/>
          <p:cNvSpPr/>
          <p:nvPr/>
        </p:nvSpPr>
        <p:spPr>
          <a:xfrm>
            <a:off x="3203848" y="2500306"/>
            <a:ext cx="2875371" cy="1323439"/>
          </a:xfrm>
          <a:prstGeom prst="rect">
            <a:avLst/>
          </a:prstGeom>
        </p:spPr>
        <p:txBody>
          <a:bodyPr wrap="square">
            <a:spAutoFit/>
          </a:bodyPr>
          <a:lstStyle/>
          <a:p>
            <a:pPr algn="ctr"/>
            <a:r>
              <a:rPr lang="es-ES" sz="2000" dirty="0">
                <a:solidFill>
                  <a:schemeClr val="accent5">
                    <a:lumMod val="50000"/>
                  </a:schemeClr>
                </a:solidFill>
              </a:rPr>
              <a:t>El formato WMV es reproducido por una amplia gama de reproductores, como:</a:t>
            </a: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056705" y="2120109"/>
            <a:ext cx="6552728" cy="2585323"/>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cross"/>
              <a:contourClr>
                <a:schemeClr val="accent3">
                  <a:tint val="100000"/>
                  <a:shade val="100000"/>
                  <a:satMod val="100000"/>
                  <a:hueMod val="100000"/>
                </a:schemeClr>
              </a:contourClr>
            </a:sp3d>
          </a:bodyPr>
          <a:lstStyle/>
          <a:p>
            <a:pPr algn="ctr"/>
            <a:r>
              <a:rPr lang="es-ES" sz="5400" b="1" dirty="0" smtClean="0">
                <a:ln w="57150">
                  <a:solidFill>
                    <a:srgbClr val="000000"/>
                  </a:solidFill>
                </a:ln>
                <a:solidFill>
                  <a:schemeClr val="accent5">
                    <a:lumMod val="75000"/>
                  </a:schemeClr>
                </a:solidFill>
                <a:effectLst>
                  <a:outerShdw blurRad="50800" dist="38100" dir="18900000" algn="bl" rotWithShape="0">
                    <a:prstClr val="black">
                      <a:alpha val="40000"/>
                    </a:prstClr>
                  </a:outerShdw>
                </a:effectLst>
                <a:latin typeface="Broadway" pitchFamily="82" charset="0"/>
              </a:rPr>
              <a:t>ALEJANDRA</a:t>
            </a:r>
            <a:r>
              <a:rPr lang="es-ES" sz="5400" b="1" cap="none" spc="0" dirty="0" smtClean="0">
                <a:ln w="57150">
                  <a:solidFill>
                    <a:srgbClr val="000000"/>
                  </a:solidFill>
                </a:ln>
                <a:solidFill>
                  <a:srgbClr val="FF0066"/>
                </a:solidFill>
                <a:effectLst>
                  <a:outerShdw blurRad="50800" dist="38100" dir="18900000" algn="bl" rotWithShape="0">
                    <a:prstClr val="black">
                      <a:alpha val="40000"/>
                    </a:prstClr>
                  </a:outerShdw>
                </a:effectLst>
                <a:latin typeface="Broadway" pitchFamily="82" charset="0"/>
              </a:rPr>
              <a:t> </a:t>
            </a:r>
          </a:p>
          <a:p>
            <a:pPr algn="ctr"/>
            <a:r>
              <a:rPr lang="es-ES" sz="5400" b="1" dirty="0" smtClean="0">
                <a:ln w="57150">
                  <a:solidFill>
                    <a:srgbClr val="000000"/>
                  </a:solidFill>
                </a:ln>
                <a:solidFill>
                  <a:srgbClr val="FF0066"/>
                </a:solidFill>
                <a:effectLst>
                  <a:outerShdw blurRad="50800" dist="38100" dir="18900000" algn="bl" rotWithShape="0">
                    <a:prstClr val="black">
                      <a:alpha val="40000"/>
                    </a:prstClr>
                  </a:outerShdw>
                </a:effectLst>
                <a:latin typeface="Broadway" pitchFamily="82" charset="0"/>
              </a:rPr>
              <a:t>MARTINEZ</a:t>
            </a:r>
            <a:endParaRPr lang="es-ES" sz="5400" b="1" cap="none" spc="0" dirty="0" smtClean="0">
              <a:ln w="57150">
                <a:solidFill>
                  <a:srgbClr val="000000"/>
                </a:solidFill>
              </a:ln>
              <a:solidFill>
                <a:srgbClr val="FF0066"/>
              </a:solidFill>
              <a:effectLst>
                <a:outerShdw blurRad="50800" dist="38100" dir="18900000" algn="bl" rotWithShape="0">
                  <a:prstClr val="black">
                    <a:alpha val="40000"/>
                  </a:prstClr>
                </a:outerShdw>
              </a:effectLst>
              <a:latin typeface="Broadway" pitchFamily="82" charset="0"/>
            </a:endParaRPr>
          </a:p>
          <a:p>
            <a:pPr algn="ctr"/>
            <a:r>
              <a:rPr lang="es-ES" sz="5400" b="1" dirty="0" smtClean="0">
                <a:ln w="57150">
                  <a:solidFill>
                    <a:srgbClr val="000000"/>
                  </a:solidFill>
                </a:ln>
                <a:solidFill>
                  <a:schemeClr val="accent6">
                    <a:lumMod val="75000"/>
                  </a:schemeClr>
                </a:solidFill>
                <a:effectLst>
                  <a:outerShdw blurRad="50800" dist="38100" dir="18900000" algn="bl" rotWithShape="0">
                    <a:prstClr val="black">
                      <a:alpha val="40000"/>
                    </a:prstClr>
                  </a:outerShdw>
                </a:effectLst>
                <a:latin typeface="Broadway" pitchFamily="82" charset="0"/>
              </a:rPr>
              <a:t>VAZQUEZ</a:t>
            </a:r>
            <a:endParaRPr lang="es-ES" sz="5400" b="1" cap="none" spc="0" dirty="0">
              <a:ln w="57150">
                <a:solidFill>
                  <a:srgbClr val="000000"/>
                </a:solidFill>
              </a:ln>
              <a:solidFill>
                <a:schemeClr val="accent6">
                  <a:lumMod val="75000"/>
                </a:schemeClr>
              </a:solidFill>
              <a:effectLst>
                <a:outerShdw blurRad="50800" dist="38100" dir="18900000" algn="bl" rotWithShape="0">
                  <a:prstClr val="black">
                    <a:alpha val="40000"/>
                  </a:prstClr>
                </a:outerShdw>
              </a:effectLst>
              <a:latin typeface="Broadway" pitchFamily="82" charset="0"/>
            </a:endParaRPr>
          </a:p>
        </p:txBody>
      </p:sp>
      <p:pic>
        <p:nvPicPr>
          <p:cNvPr id="1028" name="Picture 4" descr="http://www.proyectovision.net/images/movie_film_camer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9" y="0"/>
            <a:ext cx="3808761" cy="6825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34194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07504" y="2046327"/>
            <a:ext cx="3024336" cy="3046988"/>
          </a:xfrm>
          <a:prstGeom prst="rect">
            <a:avLst/>
          </a:prstGeom>
        </p:spPr>
        <p:txBody>
          <a:bodyPr wrap="square">
            <a:spAutoFit/>
          </a:bodyPr>
          <a:lstStyle/>
          <a:p>
            <a:pPr algn="ctr">
              <a:buFont typeface="Arial" charset="0"/>
              <a:buChar char="•"/>
            </a:pPr>
            <a:r>
              <a:rPr lang="es-ES" sz="2400" dirty="0" smtClean="0">
                <a:solidFill>
                  <a:schemeClr val="tx2">
                    <a:lumMod val="75000"/>
                  </a:schemeClr>
                </a:solidFill>
                <a:latin typeface="+mj-lt"/>
              </a:rPr>
              <a:t>3GP</a:t>
            </a:r>
            <a:r>
              <a:rPr lang="es-ES" sz="2400" dirty="0">
                <a:solidFill>
                  <a:schemeClr val="tx2">
                    <a:lumMod val="75000"/>
                  </a:schemeClr>
                </a:solidFill>
                <a:latin typeface="+mj-lt"/>
              </a:rPr>
              <a:t> es un formato contenedor usado por </a:t>
            </a:r>
            <a:r>
              <a:rPr lang="es-ES" sz="2400" dirty="0" smtClean="0">
                <a:solidFill>
                  <a:schemeClr val="tx2">
                    <a:lumMod val="75000"/>
                  </a:schemeClr>
                </a:solidFill>
                <a:latin typeface="+mj-lt"/>
              </a:rPr>
              <a:t>teléfonos</a:t>
            </a:r>
          </a:p>
          <a:p>
            <a:pPr algn="ctr"/>
            <a:r>
              <a:rPr lang="es-ES" sz="2400" dirty="0" smtClean="0">
                <a:solidFill>
                  <a:schemeClr val="tx2">
                    <a:lumMod val="75000"/>
                  </a:schemeClr>
                </a:solidFill>
                <a:latin typeface="+mj-lt"/>
              </a:rPr>
              <a:t>  móviles</a:t>
            </a:r>
            <a:r>
              <a:rPr lang="es-ES" sz="2400" dirty="0">
                <a:solidFill>
                  <a:schemeClr val="tx2">
                    <a:lumMod val="75000"/>
                  </a:schemeClr>
                </a:solidFill>
                <a:latin typeface="+mj-lt"/>
              </a:rPr>
              <a:t> para almacenar información de medios </a:t>
            </a:r>
            <a:r>
              <a:rPr lang="es-ES" sz="2400" dirty="0" smtClean="0">
                <a:solidFill>
                  <a:schemeClr val="tx2">
                    <a:lumMod val="75000"/>
                  </a:schemeClr>
                </a:solidFill>
                <a:latin typeface="+mj-lt"/>
              </a:rPr>
              <a:t>múltiples</a:t>
            </a:r>
          </a:p>
          <a:p>
            <a:pPr algn="ctr"/>
            <a:r>
              <a:rPr lang="es-ES" sz="2400" dirty="0" smtClean="0">
                <a:solidFill>
                  <a:schemeClr val="tx2">
                    <a:lumMod val="75000"/>
                  </a:schemeClr>
                </a:solidFill>
                <a:latin typeface="+mj-lt"/>
              </a:rPr>
              <a:t>  (</a:t>
            </a:r>
            <a:r>
              <a:rPr lang="es-ES" sz="2400" dirty="0">
                <a:solidFill>
                  <a:schemeClr val="tx2">
                    <a:lumMod val="75000"/>
                  </a:schemeClr>
                </a:solidFill>
                <a:latin typeface="+mj-lt"/>
              </a:rPr>
              <a:t>audio y video).</a:t>
            </a:r>
          </a:p>
        </p:txBody>
      </p:sp>
      <p:sp>
        <p:nvSpPr>
          <p:cNvPr id="4" name="3 Rectángulo"/>
          <p:cNvSpPr/>
          <p:nvPr/>
        </p:nvSpPr>
        <p:spPr>
          <a:xfrm>
            <a:off x="6119664" y="1340768"/>
            <a:ext cx="3024336" cy="3416320"/>
          </a:xfrm>
          <a:prstGeom prst="rect">
            <a:avLst/>
          </a:prstGeom>
        </p:spPr>
        <p:txBody>
          <a:bodyPr wrap="square">
            <a:spAutoFit/>
          </a:bodyPr>
          <a:lstStyle/>
          <a:p>
            <a:pPr algn="ctr"/>
            <a:endParaRPr lang="es-ES" dirty="0" smtClean="0">
              <a:solidFill>
                <a:schemeClr val="tx2">
                  <a:lumMod val="75000"/>
                </a:schemeClr>
              </a:solidFill>
              <a:latin typeface="+mj-lt"/>
            </a:endParaRPr>
          </a:p>
          <a:p>
            <a:pPr algn="ctr">
              <a:buFont typeface="Arial" pitchFamily="34" charset="0"/>
              <a:buChar char="•"/>
            </a:pPr>
            <a:r>
              <a:rPr lang="es-ES" dirty="0" smtClean="0">
                <a:solidFill>
                  <a:schemeClr val="tx2">
                    <a:lumMod val="75000"/>
                  </a:schemeClr>
                </a:solidFill>
                <a:latin typeface="+mj-lt"/>
              </a:rPr>
              <a:t>VLC </a:t>
            </a:r>
            <a:r>
              <a:rPr lang="es-ES" dirty="0">
                <a:solidFill>
                  <a:schemeClr val="tx2">
                    <a:lumMod val="75000"/>
                  </a:schemeClr>
                </a:solidFill>
                <a:latin typeface="+mj-lt"/>
              </a:rPr>
              <a:t>media </a:t>
            </a:r>
            <a:r>
              <a:rPr lang="es-ES" dirty="0" err="1">
                <a:solidFill>
                  <a:schemeClr val="tx2">
                    <a:lumMod val="75000"/>
                  </a:schemeClr>
                </a:solidFill>
                <a:latin typeface="+mj-lt"/>
              </a:rPr>
              <a:t>player</a:t>
            </a:r>
            <a:endParaRPr lang="es-ES" dirty="0">
              <a:solidFill>
                <a:schemeClr val="tx2">
                  <a:lumMod val="75000"/>
                </a:schemeClr>
              </a:solidFill>
              <a:latin typeface="+mj-lt"/>
            </a:endParaRPr>
          </a:p>
          <a:p>
            <a:pPr algn="ctr">
              <a:buFont typeface="Arial" pitchFamily="34" charset="0"/>
              <a:buChar char="•"/>
            </a:pPr>
            <a:r>
              <a:rPr lang="es-ES" dirty="0">
                <a:solidFill>
                  <a:schemeClr val="tx2">
                    <a:lumMod val="75000"/>
                  </a:schemeClr>
                </a:solidFill>
                <a:latin typeface="+mj-lt"/>
              </a:rPr>
              <a:t>Totem</a:t>
            </a:r>
          </a:p>
          <a:p>
            <a:pPr algn="ctr">
              <a:buFont typeface="Arial" pitchFamily="34" charset="0"/>
              <a:buChar char="•"/>
            </a:pPr>
            <a:r>
              <a:rPr lang="es-ES" dirty="0">
                <a:solidFill>
                  <a:schemeClr val="tx2">
                    <a:lumMod val="75000"/>
                  </a:schemeClr>
                </a:solidFill>
                <a:latin typeface="+mj-lt"/>
              </a:rPr>
              <a:t>Media Player </a:t>
            </a:r>
            <a:r>
              <a:rPr lang="es-ES" dirty="0" err="1">
                <a:solidFill>
                  <a:schemeClr val="tx2">
                    <a:lumMod val="75000"/>
                  </a:schemeClr>
                </a:solidFill>
                <a:latin typeface="+mj-lt"/>
              </a:rPr>
              <a:t>Classic</a:t>
            </a:r>
            <a:endParaRPr lang="es-ES" dirty="0">
              <a:solidFill>
                <a:schemeClr val="tx2">
                  <a:lumMod val="75000"/>
                </a:schemeClr>
              </a:solidFill>
              <a:latin typeface="+mj-lt"/>
            </a:endParaRPr>
          </a:p>
          <a:p>
            <a:pPr algn="ctr">
              <a:buFont typeface="Arial" pitchFamily="34" charset="0"/>
              <a:buChar char="•"/>
            </a:pPr>
            <a:r>
              <a:rPr lang="es-ES" dirty="0" err="1">
                <a:solidFill>
                  <a:schemeClr val="tx2">
                    <a:lumMod val="75000"/>
                  </a:schemeClr>
                </a:solidFill>
                <a:latin typeface="+mj-lt"/>
              </a:rPr>
              <a:t>The</a:t>
            </a:r>
            <a:r>
              <a:rPr lang="es-ES" dirty="0">
                <a:solidFill>
                  <a:schemeClr val="tx2">
                    <a:lumMod val="75000"/>
                  </a:schemeClr>
                </a:solidFill>
                <a:latin typeface="+mj-lt"/>
              </a:rPr>
              <a:t> KMPlayer</a:t>
            </a:r>
          </a:p>
          <a:p>
            <a:pPr algn="ctr">
              <a:buFont typeface="Arial" pitchFamily="34" charset="0"/>
              <a:buChar char="•"/>
            </a:pPr>
            <a:r>
              <a:rPr lang="es-ES" dirty="0">
                <a:solidFill>
                  <a:schemeClr val="tx2">
                    <a:lumMod val="75000"/>
                  </a:schemeClr>
                </a:solidFill>
                <a:latin typeface="+mj-lt"/>
              </a:rPr>
              <a:t>QuickTime</a:t>
            </a:r>
          </a:p>
          <a:p>
            <a:pPr algn="ctr">
              <a:buFont typeface="Arial" pitchFamily="34" charset="0"/>
              <a:buChar char="•"/>
            </a:pPr>
            <a:r>
              <a:rPr lang="es-ES" dirty="0">
                <a:solidFill>
                  <a:schemeClr val="tx2">
                    <a:lumMod val="75000"/>
                  </a:schemeClr>
                </a:solidFill>
                <a:latin typeface="+mj-lt"/>
              </a:rPr>
              <a:t>RealPlayer</a:t>
            </a:r>
          </a:p>
          <a:p>
            <a:pPr algn="ctr">
              <a:buFont typeface="Arial" pitchFamily="34" charset="0"/>
              <a:buChar char="•"/>
            </a:pPr>
            <a:r>
              <a:rPr lang="es-ES" dirty="0">
                <a:solidFill>
                  <a:schemeClr val="tx2">
                    <a:lumMod val="75000"/>
                  </a:schemeClr>
                </a:solidFill>
                <a:latin typeface="+mj-lt"/>
              </a:rPr>
              <a:t>JetAudio</a:t>
            </a:r>
          </a:p>
          <a:p>
            <a:pPr algn="ctr">
              <a:buFont typeface="Arial" pitchFamily="34" charset="0"/>
              <a:buChar char="•"/>
            </a:pPr>
            <a:r>
              <a:rPr lang="es-ES" dirty="0">
                <a:solidFill>
                  <a:schemeClr val="tx2">
                    <a:lumMod val="75000"/>
                  </a:schemeClr>
                </a:solidFill>
                <a:latin typeface="+mj-lt"/>
              </a:rPr>
              <a:t>GOM Player</a:t>
            </a:r>
          </a:p>
          <a:p>
            <a:pPr algn="ctr">
              <a:buFont typeface="Arial" pitchFamily="34" charset="0"/>
              <a:buChar char="•"/>
            </a:pPr>
            <a:r>
              <a:rPr lang="es-ES" dirty="0">
                <a:solidFill>
                  <a:schemeClr val="tx2">
                    <a:lumMod val="75000"/>
                  </a:schemeClr>
                </a:solidFill>
                <a:latin typeface="+mj-lt"/>
              </a:rPr>
              <a:t>Windows Media Player (A partir de la </a:t>
            </a:r>
            <a:r>
              <a:rPr lang="es-ES" dirty="0" smtClean="0">
                <a:solidFill>
                  <a:schemeClr val="tx2">
                    <a:lumMod val="75000"/>
                  </a:schemeClr>
                </a:solidFill>
                <a:latin typeface="+mj-lt"/>
              </a:rPr>
              <a:t>versión</a:t>
            </a:r>
          </a:p>
          <a:p>
            <a:pPr algn="ctr"/>
            <a:r>
              <a:rPr lang="es-ES" dirty="0" smtClean="0">
                <a:solidFill>
                  <a:schemeClr val="tx2">
                    <a:lumMod val="75000"/>
                  </a:schemeClr>
                </a:solidFill>
                <a:latin typeface="+mj-lt"/>
              </a:rPr>
              <a:t>  12</a:t>
            </a:r>
            <a:r>
              <a:rPr lang="es-ES" dirty="0">
                <a:solidFill>
                  <a:schemeClr val="tx2">
                    <a:lumMod val="75000"/>
                  </a:schemeClr>
                </a:solidFill>
                <a:latin typeface="+mj-lt"/>
              </a:rPr>
              <a:t>, incluida en Windows 7)</a:t>
            </a:r>
          </a:p>
        </p:txBody>
      </p:sp>
      <p:sp>
        <p:nvSpPr>
          <p:cNvPr id="2" name="1 Rectángulo"/>
          <p:cNvSpPr/>
          <p:nvPr/>
        </p:nvSpPr>
        <p:spPr>
          <a:xfrm>
            <a:off x="3203848" y="2444695"/>
            <a:ext cx="2880320" cy="1569660"/>
          </a:xfrm>
          <a:prstGeom prst="rect">
            <a:avLst/>
          </a:prstGeom>
        </p:spPr>
        <p:txBody>
          <a:bodyPr wrap="square">
            <a:spAutoFit/>
          </a:bodyPr>
          <a:lstStyle/>
          <a:p>
            <a:pPr algn="ctr">
              <a:buFont typeface="Arial" pitchFamily="34" charset="0"/>
              <a:buChar char="•"/>
            </a:pPr>
            <a:r>
              <a:rPr lang="es-ES" sz="2400" dirty="0">
                <a:solidFill>
                  <a:schemeClr val="tx2">
                    <a:lumMod val="75000"/>
                  </a:schemeClr>
                </a:solidFill>
                <a:latin typeface="+mj-lt"/>
              </a:rPr>
              <a:t>Este formato se puede reproducir desde los siguientes reproductores:</a:t>
            </a: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32656"/>
            <a:ext cx="4283968"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AVI</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45860"/>
            <a:ext cx="6026965" cy="5424269"/>
          </a:xfrm>
          <a:prstGeom prst="rect">
            <a:avLst/>
          </a:prstGeom>
        </p:spPr>
      </p:pic>
    </p:spTree>
    <p:extLst>
      <p:ext uri="{BB962C8B-B14F-4D97-AF65-F5344CB8AC3E}">
        <p14:creationId xmlns:p14="http://schemas.microsoft.com/office/powerpoint/2010/main" val="398523555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30547" y="1700808"/>
            <a:ext cx="3101293" cy="3539430"/>
          </a:xfrm>
          <a:prstGeom prst="rect">
            <a:avLst/>
          </a:prstGeom>
        </p:spPr>
        <p:txBody>
          <a:bodyPr wrap="square">
            <a:spAutoFit/>
          </a:bodyPr>
          <a:lstStyle/>
          <a:p>
            <a:pPr algn="ctr">
              <a:buFont typeface="Arial" pitchFamily="34" charset="0"/>
              <a:buChar char="•"/>
            </a:pPr>
            <a:r>
              <a:rPr lang="es-ES" sz="2800" dirty="0">
                <a:solidFill>
                  <a:schemeClr val="tx2">
                    <a:lumMod val="75000"/>
                  </a:schemeClr>
                </a:solidFill>
              </a:rPr>
              <a:t>AVI (siglas en inglés de Audio Video </a:t>
            </a:r>
            <a:r>
              <a:rPr lang="es-ES" sz="2800" dirty="0" err="1">
                <a:solidFill>
                  <a:schemeClr val="tx2">
                    <a:lumMod val="75000"/>
                  </a:schemeClr>
                </a:solidFill>
              </a:rPr>
              <a:t>Interleave</a:t>
            </a:r>
            <a:r>
              <a:rPr lang="es-ES" sz="2800" dirty="0">
                <a:solidFill>
                  <a:schemeClr val="tx2">
                    <a:lumMod val="75000"/>
                  </a:schemeClr>
                </a:solidFill>
              </a:rPr>
              <a:t>) es un formato contenedor de audio </a:t>
            </a:r>
            <a:r>
              <a:rPr lang="es-ES" sz="2800" dirty="0">
                <a:solidFill>
                  <a:schemeClr val="tx2">
                    <a:lumMod val="75000"/>
                  </a:schemeClr>
                </a:solidFill>
              </a:rPr>
              <a:t>y video</a:t>
            </a:r>
            <a:r>
              <a:rPr lang="es-ES" sz="2800" dirty="0">
                <a:solidFill>
                  <a:schemeClr val="tx2">
                    <a:lumMod val="75000"/>
                  </a:schemeClr>
                </a:solidFill>
              </a:rPr>
              <a:t> lanzado por Microsoft en 1992.</a:t>
            </a:r>
          </a:p>
        </p:txBody>
      </p:sp>
      <p:sp>
        <p:nvSpPr>
          <p:cNvPr id="4" name="3 Rectángulo"/>
          <p:cNvSpPr/>
          <p:nvPr/>
        </p:nvSpPr>
        <p:spPr>
          <a:xfrm>
            <a:off x="3131840" y="2262351"/>
            <a:ext cx="3049993" cy="2246769"/>
          </a:xfrm>
          <a:prstGeom prst="rect">
            <a:avLst/>
          </a:prstGeom>
        </p:spPr>
        <p:txBody>
          <a:bodyPr wrap="square">
            <a:spAutoFit/>
          </a:bodyPr>
          <a:lstStyle/>
          <a:p>
            <a:pPr algn="ctr">
              <a:buFont typeface="Arial" pitchFamily="34" charset="0"/>
              <a:buChar char="•"/>
            </a:pPr>
            <a:r>
              <a:rPr lang="es-ES" sz="2000" dirty="0">
                <a:solidFill>
                  <a:schemeClr val="tx2">
                    <a:lumMod val="75000"/>
                  </a:schemeClr>
                </a:solidFill>
              </a:rPr>
              <a:t>E</a:t>
            </a:r>
            <a:r>
              <a:rPr lang="es-ES" sz="2000" dirty="0">
                <a:solidFill>
                  <a:schemeClr val="tx2">
                    <a:lumMod val="75000"/>
                  </a:schemeClr>
                </a:solidFill>
              </a:rPr>
              <a:t>l </a:t>
            </a:r>
            <a:r>
              <a:rPr lang="es-ES" sz="2000" dirty="0">
                <a:solidFill>
                  <a:schemeClr val="tx2">
                    <a:lumMod val="75000"/>
                  </a:schemeClr>
                </a:solidFill>
              </a:rPr>
              <a:t>audio y el video contenidos en el AVI pueden estar en cualquier formato (AC3/</a:t>
            </a:r>
            <a:r>
              <a:rPr lang="es-ES" sz="2000" dirty="0" err="1">
                <a:solidFill>
                  <a:schemeClr val="tx2">
                    <a:lumMod val="75000"/>
                  </a:schemeClr>
                </a:solidFill>
              </a:rPr>
              <a:t>DivX</a:t>
            </a:r>
            <a:r>
              <a:rPr lang="es-ES" sz="2000" dirty="0">
                <a:solidFill>
                  <a:schemeClr val="tx2">
                    <a:lumMod val="75000"/>
                  </a:schemeClr>
                </a:solidFill>
              </a:rPr>
              <a:t>, u MP3/</a:t>
            </a:r>
            <a:r>
              <a:rPr lang="es-ES" sz="2000" dirty="0" err="1">
                <a:solidFill>
                  <a:schemeClr val="tx2">
                    <a:lumMod val="75000"/>
                  </a:schemeClr>
                </a:solidFill>
              </a:rPr>
              <a:t>Xvid</a:t>
            </a:r>
            <a:r>
              <a:rPr lang="es-ES" sz="2000" dirty="0">
                <a:solidFill>
                  <a:schemeClr val="tx2">
                    <a:lumMod val="75000"/>
                  </a:schemeClr>
                </a:solidFill>
              </a:rPr>
              <a:t>, entre otros). Por eso se le considera un formato contenedor.</a:t>
            </a:r>
          </a:p>
        </p:txBody>
      </p:sp>
      <p:sp>
        <p:nvSpPr>
          <p:cNvPr id="6" name="5 Rectángulo"/>
          <p:cNvSpPr/>
          <p:nvPr/>
        </p:nvSpPr>
        <p:spPr>
          <a:xfrm>
            <a:off x="6037817" y="1772816"/>
            <a:ext cx="3142695" cy="3816429"/>
          </a:xfrm>
          <a:prstGeom prst="rect">
            <a:avLst/>
          </a:prstGeom>
        </p:spPr>
        <p:txBody>
          <a:bodyPr wrap="square">
            <a:spAutoFit/>
          </a:bodyPr>
          <a:lstStyle/>
          <a:p>
            <a:pPr algn="ctr"/>
            <a:endParaRPr lang="es-ES" sz="2200" dirty="0">
              <a:solidFill>
                <a:schemeClr val="tx2">
                  <a:lumMod val="75000"/>
                </a:schemeClr>
              </a:solidFill>
            </a:endParaRPr>
          </a:p>
          <a:p>
            <a:pPr algn="ctr">
              <a:buFont typeface="Arial" pitchFamily="34" charset="0"/>
              <a:buChar char="•"/>
            </a:pPr>
            <a:r>
              <a:rPr lang="es-ES" sz="2200" dirty="0">
                <a:solidFill>
                  <a:schemeClr val="tx2">
                    <a:lumMod val="75000"/>
                  </a:schemeClr>
                </a:solidFill>
              </a:rPr>
              <a:t>Un reproductor de video capaz de interpretar el formato AVI.</a:t>
            </a:r>
          </a:p>
          <a:p>
            <a:pPr algn="ctr">
              <a:buFont typeface="Arial" pitchFamily="34" charset="0"/>
              <a:buChar char="•"/>
            </a:pPr>
            <a:r>
              <a:rPr lang="es-ES" sz="2200" dirty="0">
                <a:solidFill>
                  <a:schemeClr val="tx2">
                    <a:lumMod val="75000"/>
                  </a:schemeClr>
                </a:solidFill>
              </a:rPr>
              <a:t>El códec de video para interpretar el flujo de video.</a:t>
            </a:r>
          </a:p>
          <a:p>
            <a:pPr algn="ctr">
              <a:buFont typeface="Arial" pitchFamily="34" charset="0"/>
              <a:buChar char="•"/>
            </a:pPr>
            <a:r>
              <a:rPr lang="es-ES" sz="2200" dirty="0">
                <a:solidFill>
                  <a:schemeClr val="tx2">
                    <a:lumMod val="75000"/>
                  </a:schemeClr>
                </a:solidFill>
              </a:rPr>
              <a:t>El códec de audio para interpretar el flujo de audio.</a:t>
            </a:r>
          </a:p>
        </p:txBody>
      </p:sp>
      <p:sp>
        <p:nvSpPr>
          <p:cNvPr id="7" name="6 Rectángulo"/>
          <p:cNvSpPr/>
          <p:nvPr/>
        </p:nvSpPr>
        <p:spPr>
          <a:xfrm>
            <a:off x="6228184" y="1196752"/>
            <a:ext cx="2915816" cy="646331"/>
          </a:xfrm>
          <a:prstGeom prst="rect">
            <a:avLst/>
          </a:prstGeom>
        </p:spPr>
        <p:txBody>
          <a:bodyPr wrap="square">
            <a:spAutoFit/>
          </a:bodyPr>
          <a:lstStyle/>
          <a:p>
            <a:pPr algn="ctr">
              <a:buFont typeface="Arial" pitchFamily="34" charset="0"/>
              <a:buChar char="•"/>
            </a:pPr>
            <a:r>
              <a:rPr lang="es-ES" dirty="0">
                <a:solidFill>
                  <a:schemeClr val="tx2">
                    <a:lumMod val="75000"/>
                  </a:schemeClr>
                </a:solidFill>
              </a:rPr>
              <a:t>Para reproducir un archivo AVI es necesario lo siguiente:</a:t>
            </a: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DIVX</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398523555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27384"/>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07504" y="1535301"/>
            <a:ext cx="2880320" cy="3785652"/>
          </a:xfrm>
          <a:prstGeom prst="rect">
            <a:avLst/>
          </a:prstGeom>
        </p:spPr>
        <p:txBody>
          <a:bodyPr wrap="square">
            <a:spAutoFit/>
          </a:bodyPr>
          <a:lstStyle/>
          <a:p>
            <a:pPr algn="ctr">
              <a:buFont typeface="Arial" pitchFamily="34" charset="0"/>
              <a:buChar char="•"/>
            </a:pPr>
            <a:r>
              <a:rPr lang="es-ES" sz="2400" dirty="0">
                <a:solidFill>
                  <a:schemeClr val="accent5">
                    <a:lumMod val="50000"/>
                  </a:schemeClr>
                </a:solidFill>
              </a:rPr>
              <a:t>Digital Video Express (DIVX) fue un sistema “</a:t>
            </a:r>
            <a:r>
              <a:rPr lang="es-ES" sz="2400" dirty="0" err="1">
                <a:solidFill>
                  <a:schemeClr val="accent5">
                    <a:lumMod val="50000"/>
                  </a:schemeClr>
                </a:solidFill>
              </a:rPr>
              <a:t>pay</a:t>
            </a:r>
            <a:r>
              <a:rPr lang="es-ES" sz="2400" dirty="0">
                <a:solidFill>
                  <a:schemeClr val="accent5">
                    <a:lumMod val="50000"/>
                  </a:schemeClr>
                </a:solidFill>
              </a:rPr>
              <a:t>-per-</a:t>
            </a:r>
            <a:r>
              <a:rPr lang="es-ES" sz="2400" dirty="0" err="1">
                <a:solidFill>
                  <a:schemeClr val="accent5">
                    <a:lumMod val="50000"/>
                  </a:schemeClr>
                </a:solidFill>
              </a:rPr>
              <a:t>view</a:t>
            </a:r>
            <a:r>
              <a:rPr lang="es-ES" sz="2400" dirty="0">
                <a:solidFill>
                  <a:schemeClr val="accent5">
                    <a:lumMod val="50000"/>
                  </a:schemeClr>
                </a:solidFill>
              </a:rPr>
              <a:t>” (pago por visión) de DVD de vídeo que se conseguía mediante un disco similar a un DVD y una conexión telefónica</a:t>
            </a:r>
          </a:p>
        </p:txBody>
      </p:sp>
      <p:sp>
        <p:nvSpPr>
          <p:cNvPr id="4" name="3 Rectángulo"/>
          <p:cNvSpPr/>
          <p:nvPr/>
        </p:nvSpPr>
        <p:spPr>
          <a:xfrm>
            <a:off x="6156176" y="1750164"/>
            <a:ext cx="3024336" cy="3046988"/>
          </a:xfrm>
          <a:prstGeom prst="rect">
            <a:avLst/>
          </a:prstGeom>
        </p:spPr>
        <p:txBody>
          <a:bodyPr wrap="square">
            <a:spAutoFit/>
          </a:bodyPr>
          <a:lstStyle/>
          <a:p>
            <a:pPr algn="ctr">
              <a:buFont typeface="Arial" pitchFamily="34" charset="0"/>
              <a:buChar char="•"/>
            </a:pPr>
            <a:r>
              <a:rPr lang="es-MX" sz="2400" dirty="0">
                <a:solidFill>
                  <a:schemeClr val="accent5">
                    <a:lumMod val="50000"/>
                  </a:schemeClr>
                </a:solidFill>
              </a:rPr>
              <a:t>En más de 750 millones de dispositivos</a:t>
            </a:r>
          </a:p>
          <a:p>
            <a:pPr algn="ctr">
              <a:buFont typeface="Arial" pitchFamily="34" charset="0"/>
              <a:buChar char="•"/>
            </a:pPr>
            <a:r>
              <a:rPr lang="es-MX" sz="2400" dirty="0">
                <a:solidFill>
                  <a:schemeClr val="accent5">
                    <a:lumMod val="50000"/>
                  </a:schemeClr>
                </a:solidFill>
              </a:rPr>
              <a:t>Crea y transfiere archivos AVI, DIVX, MKV cualquier dispositivo </a:t>
            </a:r>
            <a:r>
              <a:rPr lang="es-MX" sz="2400" dirty="0" err="1">
                <a:solidFill>
                  <a:schemeClr val="accent5">
                    <a:lumMod val="50000"/>
                  </a:schemeClr>
                </a:solidFill>
              </a:rPr>
              <a:t>DivX</a:t>
            </a:r>
            <a:r>
              <a:rPr lang="es-MX" sz="2400" dirty="0">
                <a:solidFill>
                  <a:schemeClr val="accent5">
                    <a:lumMod val="50000"/>
                  </a:schemeClr>
                </a:solidFill>
              </a:rPr>
              <a:t> </a:t>
            </a:r>
            <a:r>
              <a:rPr lang="es-MX" sz="2400" dirty="0" err="1">
                <a:solidFill>
                  <a:schemeClr val="accent5">
                    <a:lumMod val="50000"/>
                  </a:schemeClr>
                </a:solidFill>
              </a:rPr>
              <a:t>Certified</a:t>
            </a:r>
            <a:endParaRPr lang="es-MX" sz="2400" dirty="0">
              <a:solidFill>
                <a:schemeClr val="accent5">
                  <a:lumMod val="50000"/>
                </a:schemeClr>
              </a:solidFill>
            </a:endParaRPr>
          </a:p>
        </p:txBody>
      </p:sp>
      <p:pic>
        <p:nvPicPr>
          <p:cNvPr id="21506" name="Picture 2" descr="http://www.divx.com/files/images/divx-plus-software/header-dps-slide-4.png"/>
          <p:cNvPicPr>
            <a:picLocks noChangeAspect="1" noChangeArrowheads="1"/>
          </p:cNvPicPr>
          <p:nvPr/>
        </p:nvPicPr>
        <p:blipFill rotWithShape="1">
          <a:blip r:embed="rId3"/>
          <a:srcRect l="25187" r="18036"/>
          <a:stretch/>
        </p:blipFill>
        <p:spPr bwMode="auto">
          <a:xfrm>
            <a:off x="3192271" y="2020403"/>
            <a:ext cx="2891897" cy="294322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nodeType="withEffect">
                                  <p:stCondLst>
                                    <p:cond delay="0"/>
                                  </p:stCondLst>
                                  <p:childTnLst>
                                    <p:set>
                                      <p:cBhvr>
                                        <p:cTn id="11" dur="1" fill="hold">
                                          <p:stCondLst>
                                            <p:cond delay="0"/>
                                          </p:stCondLst>
                                        </p:cTn>
                                        <p:tgtEl>
                                          <p:spTgt spid="21506"/>
                                        </p:tgtEl>
                                        <p:attrNameLst>
                                          <p:attrName>style.visibility</p:attrName>
                                        </p:attrNameLst>
                                      </p:cBhvr>
                                      <p:to>
                                        <p:strVal val="visible"/>
                                      </p:to>
                                    </p:set>
                                    <p:anim calcmode="lin" valueType="num">
                                      <p:cBhvr>
                                        <p:cTn id="12" dur="500" fill="hold"/>
                                        <p:tgtEl>
                                          <p:spTgt spid="21506"/>
                                        </p:tgtEl>
                                        <p:attrNameLst>
                                          <p:attrName>ppt_w</p:attrName>
                                        </p:attrNameLst>
                                      </p:cBhvr>
                                      <p:tavLst>
                                        <p:tav tm="0">
                                          <p:val>
                                            <p:fltVal val="0"/>
                                          </p:val>
                                        </p:tav>
                                        <p:tav tm="100000">
                                          <p:val>
                                            <p:strVal val="#ppt_w"/>
                                          </p:val>
                                        </p:tav>
                                      </p:tavLst>
                                    </p:anim>
                                    <p:anim calcmode="lin" valueType="num">
                                      <p:cBhvr>
                                        <p:cTn id="13" dur="500" fill="hold"/>
                                        <p:tgtEl>
                                          <p:spTgt spid="21506"/>
                                        </p:tgtEl>
                                        <p:attrNameLst>
                                          <p:attrName>ppt_h</p:attrName>
                                        </p:attrNameLst>
                                      </p:cBhvr>
                                      <p:tavLst>
                                        <p:tav tm="0">
                                          <p:val>
                                            <p:fltVal val="0"/>
                                          </p:val>
                                        </p:tav>
                                        <p:tav tm="100000">
                                          <p:val>
                                            <p:strVal val="#ppt_h"/>
                                          </p:val>
                                        </p:tav>
                                      </p:tavLst>
                                    </p:anim>
                                    <p:animEffect transition="in" filter="fade">
                                      <p:cBhvr>
                                        <p:cTn id="14" dur="500"/>
                                        <p:tgtEl>
                                          <p:spTgt spid="2150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15416"/>
            <a:ext cx="7092280" cy="2646878"/>
          </a:xfrm>
          <a:prstGeom prst="rect">
            <a:avLst/>
          </a:prstGeom>
          <a:noFill/>
        </p:spPr>
        <p:txBody>
          <a:bodyPr wrap="square" lIns="91440" tIns="45720" rIns="91440" bIns="45720">
            <a:spAutoFit/>
          </a:bodyPr>
          <a:lstStyle/>
          <a:p>
            <a:pPr algn="ctr"/>
            <a:r>
              <a:rPr lang="es-ES" sz="16600" b="1" dirty="0" smtClean="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rPr>
              <a:t>FLV</a:t>
            </a:r>
            <a:endParaRPr lang="es-ES" sz="16600" b="1" cap="none" spc="0" dirty="0">
              <a:ln w="19050">
                <a:solidFill>
                  <a:schemeClr val="tx2">
                    <a:tint val="1000"/>
                  </a:schemeClr>
                </a:solidFill>
                <a:prstDash val="solid"/>
              </a:ln>
              <a:solidFill>
                <a:srgbClr val="FF0066"/>
              </a:solidFill>
              <a:effectLst>
                <a:outerShdw blurRad="50000" dist="50800" dir="7500000" algn="tl">
                  <a:srgbClr val="000000">
                    <a:shade val="5000"/>
                    <a:alpha val="35000"/>
                  </a:srgbClr>
                </a:outerShdw>
              </a:effectLst>
              <a:latin typeface="Broadway" pitchFamily="82"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035" y="1389107"/>
            <a:ext cx="6026965" cy="5424269"/>
          </a:xfrm>
          <a:prstGeom prst="rect">
            <a:avLst/>
          </a:prstGeom>
        </p:spPr>
      </p:pic>
    </p:spTree>
    <p:extLst>
      <p:ext uri="{BB962C8B-B14F-4D97-AF65-F5344CB8AC3E}">
        <p14:creationId xmlns:p14="http://schemas.microsoft.com/office/powerpoint/2010/main" val="54556283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fc05.deviantart.net/fs71/f/2012/022/1/c/cinta_de_cine_png_by_icarly_jamy-d4na1v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7" y="0"/>
            <a:ext cx="926946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79512" y="1268760"/>
            <a:ext cx="2774080" cy="4401205"/>
          </a:xfrm>
          <a:prstGeom prst="rect">
            <a:avLst/>
          </a:prstGeom>
        </p:spPr>
        <p:txBody>
          <a:bodyPr wrap="square">
            <a:spAutoFit/>
          </a:bodyPr>
          <a:lstStyle/>
          <a:p>
            <a:pPr algn="ctr"/>
            <a:r>
              <a:rPr lang="es-MX" sz="2000" dirty="0">
                <a:solidFill>
                  <a:schemeClr val="accent5">
                    <a:lumMod val="50000"/>
                  </a:schemeClr>
                </a:solidFill>
              </a:rPr>
              <a:t>Flash Video (FLV) es un formato contenedor propietario usado para transmitir video por Internet usando Adobe Flash Player (anteriormente conocido como Macromedia Flash Player), Flash Video puede ser visto en la mayoría de los sistemas operativos, mediante Adobe Flash Player.</a:t>
            </a:r>
          </a:p>
        </p:txBody>
      </p:sp>
      <p:sp>
        <p:nvSpPr>
          <p:cNvPr id="4" name="3 Rectángulo"/>
          <p:cNvSpPr/>
          <p:nvPr/>
        </p:nvSpPr>
        <p:spPr>
          <a:xfrm>
            <a:off x="3150867" y="2132856"/>
            <a:ext cx="3140960" cy="3693319"/>
          </a:xfrm>
          <a:prstGeom prst="rect">
            <a:avLst/>
          </a:prstGeom>
        </p:spPr>
        <p:txBody>
          <a:bodyPr wrap="square">
            <a:spAutoFit/>
          </a:bodyPr>
          <a:lstStyle/>
          <a:p>
            <a:pPr>
              <a:buFont typeface="Arial" pitchFamily="34" charset="0"/>
              <a:buChar char="•"/>
            </a:pPr>
            <a:r>
              <a:rPr lang="es-MX" dirty="0">
                <a:solidFill>
                  <a:schemeClr val="accent5">
                    <a:lumMod val="50000"/>
                  </a:schemeClr>
                </a:solidFill>
              </a:rPr>
              <a:t>Flash Video Player</a:t>
            </a:r>
          </a:p>
          <a:p>
            <a:pPr>
              <a:buFont typeface="Arial" pitchFamily="34" charset="0"/>
              <a:buChar char="•"/>
            </a:pPr>
            <a:r>
              <a:rPr lang="es-MX" dirty="0">
                <a:solidFill>
                  <a:schemeClr val="accent5">
                    <a:lumMod val="50000"/>
                  </a:schemeClr>
                </a:solidFill>
              </a:rPr>
              <a:t>FLV Player</a:t>
            </a:r>
          </a:p>
          <a:p>
            <a:pPr>
              <a:buFont typeface="Arial" pitchFamily="34" charset="0"/>
              <a:buChar char="•"/>
            </a:pPr>
            <a:r>
              <a:rPr lang="es-MX" dirty="0" err="1">
                <a:solidFill>
                  <a:schemeClr val="accent5">
                    <a:lumMod val="50000"/>
                  </a:schemeClr>
                </a:solidFill>
              </a:rPr>
              <a:t>BitComet</a:t>
            </a:r>
            <a:r>
              <a:rPr lang="es-MX" dirty="0">
                <a:solidFill>
                  <a:schemeClr val="accent5">
                    <a:lumMod val="50000"/>
                  </a:schemeClr>
                </a:solidFill>
              </a:rPr>
              <a:t> FLV Player</a:t>
            </a:r>
          </a:p>
          <a:p>
            <a:pPr>
              <a:buFont typeface="Arial" pitchFamily="34" charset="0"/>
              <a:buChar char="•"/>
            </a:pPr>
            <a:r>
              <a:rPr lang="es-MX" dirty="0">
                <a:solidFill>
                  <a:schemeClr val="accent5">
                    <a:lumMod val="50000"/>
                  </a:schemeClr>
                </a:solidFill>
              </a:rPr>
              <a:t>GOM Player</a:t>
            </a:r>
          </a:p>
          <a:p>
            <a:pPr>
              <a:buFont typeface="Arial" pitchFamily="34" charset="0"/>
              <a:buChar char="•"/>
            </a:pPr>
            <a:r>
              <a:rPr lang="es-MX" dirty="0">
                <a:solidFill>
                  <a:schemeClr val="accent5">
                    <a:lumMod val="50000"/>
                  </a:schemeClr>
                </a:solidFill>
              </a:rPr>
              <a:t>K-Lite </a:t>
            </a:r>
            <a:r>
              <a:rPr lang="es-MX" dirty="0" err="1">
                <a:solidFill>
                  <a:schemeClr val="accent5">
                    <a:lumMod val="50000"/>
                  </a:schemeClr>
                </a:solidFill>
              </a:rPr>
              <a:t>Codec</a:t>
            </a:r>
            <a:r>
              <a:rPr lang="es-MX" dirty="0">
                <a:solidFill>
                  <a:schemeClr val="accent5">
                    <a:lumMod val="50000"/>
                  </a:schemeClr>
                </a:solidFill>
              </a:rPr>
              <a:t> Pack</a:t>
            </a:r>
          </a:p>
          <a:p>
            <a:pPr>
              <a:buFont typeface="Arial" pitchFamily="34" charset="0"/>
              <a:buChar char="•"/>
            </a:pPr>
            <a:r>
              <a:rPr lang="es-MX" dirty="0">
                <a:solidFill>
                  <a:schemeClr val="accent5">
                    <a:lumMod val="50000"/>
                  </a:schemeClr>
                </a:solidFill>
              </a:rPr>
              <a:t>MPlayer</a:t>
            </a:r>
          </a:p>
          <a:p>
            <a:pPr>
              <a:buFont typeface="Arial" pitchFamily="34" charset="0"/>
              <a:buChar char="•"/>
            </a:pPr>
            <a:r>
              <a:rPr lang="es-MX" dirty="0" err="1">
                <a:solidFill>
                  <a:schemeClr val="accent5">
                    <a:lumMod val="50000"/>
                  </a:schemeClr>
                </a:solidFill>
              </a:rPr>
              <a:t>Perian</a:t>
            </a:r>
            <a:endParaRPr lang="es-MX" dirty="0">
              <a:solidFill>
                <a:schemeClr val="accent5">
                  <a:lumMod val="50000"/>
                </a:schemeClr>
              </a:solidFill>
            </a:endParaRPr>
          </a:p>
          <a:p>
            <a:pPr>
              <a:buFont typeface="Arial" pitchFamily="34" charset="0"/>
              <a:buChar char="•"/>
            </a:pPr>
            <a:r>
              <a:rPr lang="es-MX" dirty="0">
                <a:solidFill>
                  <a:schemeClr val="accent5">
                    <a:lumMod val="50000"/>
                  </a:schemeClr>
                </a:solidFill>
              </a:rPr>
              <a:t>Kmplayer</a:t>
            </a:r>
          </a:p>
          <a:p>
            <a:pPr>
              <a:buFont typeface="Arial" pitchFamily="34" charset="0"/>
              <a:buChar char="•"/>
            </a:pPr>
            <a:r>
              <a:rPr lang="es-MX" dirty="0">
                <a:solidFill>
                  <a:schemeClr val="accent5">
                    <a:lumMod val="50000"/>
                  </a:schemeClr>
                </a:solidFill>
              </a:rPr>
              <a:t>Kaffeine</a:t>
            </a:r>
          </a:p>
          <a:p>
            <a:pPr>
              <a:buFont typeface="Arial" pitchFamily="34" charset="0"/>
              <a:buChar char="•"/>
            </a:pPr>
            <a:r>
              <a:rPr lang="es-MX" dirty="0">
                <a:solidFill>
                  <a:schemeClr val="accent5">
                    <a:lumMod val="50000"/>
                  </a:schemeClr>
                </a:solidFill>
              </a:rPr>
              <a:t>RealPlayer</a:t>
            </a:r>
          </a:p>
          <a:p>
            <a:pPr>
              <a:buFont typeface="Arial" pitchFamily="34" charset="0"/>
              <a:buChar char="•"/>
            </a:pPr>
            <a:r>
              <a:rPr lang="es-MX" dirty="0">
                <a:solidFill>
                  <a:schemeClr val="accent5">
                    <a:lumMod val="50000"/>
                  </a:schemeClr>
                </a:solidFill>
              </a:rPr>
              <a:t>VLC media </a:t>
            </a:r>
            <a:r>
              <a:rPr lang="es-MX" dirty="0" err="1">
                <a:solidFill>
                  <a:schemeClr val="accent5">
                    <a:lumMod val="50000"/>
                  </a:schemeClr>
                </a:solidFill>
              </a:rPr>
              <a:t>player</a:t>
            </a:r>
            <a:endParaRPr lang="es-MX" dirty="0">
              <a:solidFill>
                <a:schemeClr val="accent5">
                  <a:lumMod val="50000"/>
                </a:schemeClr>
              </a:solidFill>
            </a:endParaRPr>
          </a:p>
          <a:p>
            <a:pPr>
              <a:buFont typeface="Arial" pitchFamily="34" charset="0"/>
              <a:buChar char="•"/>
            </a:pPr>
            <a:r>
              <a:rPr lang="es-MX" dirty="0">
                <a:solidFill>
                  <a:schemeClr val="accent5">
                    <a:lumMod val="50000"/>
                  </a:schemeClr>
                </a:solidFill>
              </a:rPr>
              <a:t>Xine</a:t>
            </a:r>
          </a:p>
          <a:p>
            <a:pPr>
              <a:buFont typeface="Arial" pitchFamily="34" charset="0"/>
              <a:buChar char="•"/>
            </a:pPr>
            <a:r>
              <a:rPr lang="es-MX" dirty="0">
                <a:solidFill>
                  <a:schemeClr val="accent5">
                    <a:lumMod val="50000"/>
                  </a:schemeClr>
                </a:solidFill>
              </a:rPr>
              <a:t>Winamp</a:t>
            </a:r>
          </a:p>
        </p:txBody>
      </p:sp>
      <p:sp>
        <p:nvSpPr>
          <p:cNvPr id="2" name="1 Rectángulo"/>
          <p:cNvSpPr/>
          <p:nvPr/>
        </p:nvSpPr>
        <p:spPr>
          <a:xfrm>
            <a:off x="5502773" y="1124743"/>
            <a:ext cx="1157459" cy="46221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bg1"/>
              </a:solidFill>
            </a:endParaRPr>
          </a:p>
        </p:txBody>
      </p:sp>
      <p:sp>
        <p:nvSpPr>
          <p:cNvPr id="5" name="4 Rectángulo"/>
          <p:cNvSpPr/>
          <p:nvPr/>
        </p:nvSpPr>
        <p:spPr>
          <a:xfrm>
            <a:off x="5292080" y="2060848"/>
            <a:ext cx="3851919" cy="3693319"/>
          </a:xfrm>
          <a:prstGeom prst="rect">
            <a:avLst/>
          </a:prstGeom>
        </p:spPr>
        <p:txBody>
          <a:bodyPr wrap="square">
            <a:spAutoFit/>
          </a:bodyPr>
          <a:lstStyle/>
          <a:p>
            <a:pPr>
              <a:buFont typeface="Arial" pitchFamily="34" charset="0"/>
              <a:buChar char="•"/>
            </a:pPr>
            <a:r>
              <a:rPr lang="es-MX" dirty="0">
                <a:solidFill>
                  <a:schemeClr val="accent5">
                    <a:lumMod val="50000"/>
                  </a:schemeClr>
                </a:solidFill>
              </a:rPr>
              <a:t>SWF &amp; FLV Player</a:t>
            </a:r>
          </a:p>
          <a:p>
            <a:pPr>
              <a:buFont typeface="Arial" pitchFamily="34" charset="0"/>
              <a:buChar char="•"/>
            </a:pPr>
            <a:r>
              <a:rPr lang="es-MX" dirty="0" err="1">
                <a:solidFill>
                  <a:schemeClr val="accent5">
                    <a:lumMod val="50000"/>
                  </a:schemeClr>
                </a:solidFill>
              </a:rPr>
              <a:t>JetAudio</a:t>
            </a:r>
            <a:endParaRPr lang="es-MX" dirty="0">
              <a:solidFill>
                <a:schemeClr val="accent5">
                  <a:lumMod val="50000"/>
                </a:schemeClr>
              </a:solidFill>
            </a:endParaRPr>
          </a:p>
          <a:p>
            <a:pPr>
              <a:buFont typeface="Arial" pitchFamily="34" charset="0"/>
              <a:buChar char="•"/>
            </a:pPr>
            <a:r>
              <a:rPr lang="es-MX" dirty="0" err="1">
                <a:solidFill>
                  <a:schemeClr val="accent5">
                    <a:lumMod val="50000"/>
                  </a:schemeClr>
                </a:solidFill>
              </a:rPr>
              <a:t>Ashampoo</a:t>
            </a:r>
            <a:r>
              <a:rPr lang="es-MX" dirty="0">
                <a:solidFill>
                  <a:schemeClr val="accent5">
                    <a:lumMod val="50000"/>
                  </a:schemeClr>
                </a:solidFill>
              </a:rPr>
              <a:t> </a:t>
            </a:r>
            <a:r>
              <a:rPr lang="es-MX" dirty="0" err="1">
                <a:solidFill>
                  <a:schemeClr val="accent5">
                    <a:lumMod val="50000"/>
                  </a:schemeClr>
                </a:solidFill>
              </a:rPr>
              <a:t>Clipfinder</a:t>
            </a:r>
            <a:r>
              <a:rPr lang="es-MX" dirty="0">
                <a:solidFill>
                  <a:schemeClr val="accent5">
                    <a:lumMod val="50000"/>
                  </a:schemeClr>
                </a:solidFill>
              </a:rPr>
              <a:t> (www.ashampoo.com)</a:t>
            </a:r>
          </a:p>
          <a:p>
            <a:pPr>
              <a:buFont typeface="Arial" pitchFamily="34" charset="0"/>
              <a:buChar char="•"/>
            </a:pPr>
            <a:r>
              <a:rPr lang="es-MX" dirty="0">
                <a:solidFill>
                  <a:schemeClr val="accent5">
                    <a:lumMod val="50000"/>
                  </a:schemeClr>
                </a:solidFill>
              </a:rPr>
              <a:t>Cualquier reproductor que utilice DirectShow con </a:t>
            </a:r>
            <a:r>
              <a:rPr lang="es-MX" dirty="0" err="1">
                <a:solidFill>
                  <a:schemeClr val="accent5">
                    <a:lumMod val="50000"/>
                  </a:schemeClr>
                </a:solidFill>
              </a:rPr>
              <a:t>ffdshow</a:t>
            </a:r>
            <a:endParaRPr lang="es-MX" dirty="0">
              <a:solidFill>
                <a:schemeClr val="accent5">
                  <a:lumMod val="50000"/>
                </a:schemeClr>
              </a:solidFill>
            </a:endParaRPr>
          </a:p>
          <a:p>
            <a:pPr lvl="1">
              <a:buFont typeface="Arial" pitchFamily="34" charset="0"/>
              <a:buChar char="•"/>
            </a:pPr>
            <a:r>
              <a:rPr lang="es-MX" dirty="0">
                <a:solidFill>
                  <a:schemeClr val="accent5">
                    <a:lumMod val="50000"/>
                  </a:schemeClr>
                </a:solidFill>
              </a:rPr>
              <a:t>IrfanView (FREEWARE) (http://www.irfanview.com/)</a:t>
            </a:r>
          </a:p>
          <a:p>
            <a:pPr lvl="1">
              <a:buFont typeface="Arial" pitchFamily="34" charset="0"/>
              <a:buChar char="•"/>
            </a:pPr>
            <a:r>
              <a:rPr lang="es-MX" dirty="0">
                <a:solidFill>
                  <a:schemeClr val="accent5">
                    <a:lumMod val="50000"/>
                  </a:schemeClr>
                </a:solidFill>
              </a:rPr>
              <a:t>Media Player </a:t>
            </a:r>
            <a:r>
              <a:rPr lang="es-MX" dirty="0" err="1">
                <a:solidFill>
                  <a:schemeClr val="accent5">
                    <a:lumMod val="50000"/>
                  </a:schemeClr>
                </a:solidFill>
              </a:rPr>
              <a:t>Classic</a:t>
            </a:r>
            <a:endParaRPr lang="es-MX" dirty="0">
              <a:solidFill>
                <a:schemeClr val="accent5">
                  <a:lumMod val="50000"/>
                </a:schemeClr>
              </a:solidFill>
            </a:endParaRPr>
          </a:p>
          <a:p>
            <a:pPr lvl="1">
              <a:buFont typeface="Arial" pitchFamily="34" charset="0"/>
              <a:buChar char="•"/>
            </a:pPr>
            <a:r>
              <a:rPr lang="es-MX" dirty="0">
                <a:solidFill>
                  <a:schemeClr val="accent5">
                    <a:lumMod val="50000"/>
                  </a:schemeClr>
                </a:solidFill>
              </a:rPr>
              <a:t>Windows Media Player</a:t>
            </a:r>
          </a:p>
          <a:p>
            <a:pPr lvl="1">
              <a:buFont typeface="Arial" pitchFamily="34" charset="0"/>
              <a:buChar char="•"/>
            </a:pPr>
            <a:r>
              <a:rPr lang="es-MX" dirty="0" err="1">
                <a:solidFill>
                  <a:schemeClr val="accent5">
                    <a:lumMod val="50000"/>
                  </a:schemeClr>
                </a:solidFill>
              </a:rPr>
              <a:t>BS.Player</a:t>
            </a:r>
            <a:endParaRPr lang="es-MX" dirty="0">
              <a:solidFill>
                <a:schemeClr val="accent5">
                  <a:lumMod val="50000"/>
                </a:schemeClr>
              </a:solidFill>
            </a:endParaRPr>
          </a:p>
          <a:p>
            <a:pPr lvl="1">
              <a:buFont typeface="Arial" pitchFamily="34" charset="0"/>
              <a:buChar char="•"/>
            </a:pPr>
            <a:r>
              <a:rPr lang="es-MX" dirty="0">
                <a:solidFill>
                  <a:schemeClr val="accent5">
                    <a:lumMod val="50000"/>
                  </a:schemeClr>
                </a:solidFill>
              </a:rPr>
              <a:t>Ares </a:t>
            </a:r>
            <a:r>
              <a:rPr lang="es-MX" dirty="0" err="1">
                <a:solidFill>
                  <a:schemeClr val="accent5">
                    <a:lumMod val="50000"/>
                  </a:schemeClr>
                </a:solidFill>
              </a:rPr>
              <a:t>Galaxy</a:t>
            </a:r>
            <a:r>
              <a:rPr lang="es-MX" dirty="0">
                <a:solidFill>
                  <a:schemeClr val="accent5">
                    <a:lumMod val="50000"/>
                  </a:schemeClr>
                </a:solidFill>
              </a:rPr>
              <a:t> 2.0.9 (en adelante)</a:t>
            </a:r>
          </a:p>
          <a:p>
            <a:pPr>
              <a:buFont typeface="Arial" pitchFamily="34" charset="0"/>
              <a:buChar char="•"/>
            </a:pPr>
            <a:r>
              <a:rPr lang="es-MX" dirty="0" err="1">
                <a:solidFill>
                  <a:schemeClr val="accent5">
                    <a:lumMod val="50000"/>
                  </a:schemeClr>
                </a:solidFill>
              </a:rPr>
              <a:t>JavaFX</a:t>
            </a:r>
            <a:endParaRPr lang="es-MX" dirty="0">
              <a:solidFill>
                <a:schemeClr val="accent5">
                  <a:lumMod val="50000"/>
                </a:schemeClr>
              </a:solidFill>
            </a:endParaRPr>
          </a:p>
        </p:txBody>
      </p:sp>
      <p:sp>
        <p:nvSpPr>
          <p:cNvPr id="6" name="5 Rectángulo"/>
          <p:cNvSpPr/>
          <p:nvPr/>
        </p:nvSpPr>
        <p:spPr>
          <a:xfrm>
            <a:off x="3349586" y="1268760"/>
            <a:ext cx="5686910" cy="707886"/>
          </a:xfrm>
          <a:prstGeom prst="rect">
            <a:avLst/>
          </a:prstGeom>
        </p:spPr>
        <p:txBody>
          <a:bodyPr wrap="square">
            <a:spAutoFit/>
          </a:bodyPr>
          <a:lstStyle/>
          <a:p>
            <a:r>
              <a:rPr lang="es-MX" sz="2000" dirty="0">
                <a:solidFill>
                  <a:schemeClr val="accent5">
                    <a:lumMod val="50000"/>
                  </a:schemeClr>
                </a:solidFill>
              </a:rPr>
              <a:t>Actualmente existen muchos reproductores capaces de reproducir el formato FLV. Entre ellos se incluyen:</a:t>
            </a:r>
            <a:endParaRPr lang="es-MX" sz="2000" dirty="0">
              <a:solidFill>
                <a:schemeClr val="accent5">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sonalizado 1">
      <a:majorFont>
        <a:latin typeface="Berlin Sans FB"/>
        <a:ea typeface=""/>
        <a:cs typeface=""/>
      </a:majorFont>
      <a:minorFont>
        <a:latin typeface="Berlin Sans FB"/>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608</Words>
  <Application>Microsoft Office PowerPoint</Application>
  <PresentationFormat>Presentación en pantalla (4:3)</PresentationFormat>
  <Paragraphs>121</Paragraphs>
  <Slides>28</Slides>
  <Notes>0</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Wendy</cp:lastModifiedBy>
  <cp:revision>26</cp:revision>
  <dcterms:created xsi:type="dcterms:W3CDTF">2013-02-04T13:01:26Z</dcterms:created>
  <dcterms:modified xsi:type="dcterms:W3CDTF">2013-02-13T05:40:18Z</dcterms:modified>
</cp:coreProperties>
</file>