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id" ContentType="audio/unknown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>
        <p:scale>
          <a:sx n="70" d="100"/>
          <a:sy n="70" d="100"/>
        </p:scale>
        <p:origin x="-73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EB032-7397-4709-B17C-0F9B8E2BFC2E}" type="datetimeFigureOut">
              <a:rPr lang="es-MX" smtClean="0"/>
              <a:t>13/02/2013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20439-D924-4A55-ADFC-BD8C8A2220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234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0439-D924-4A55-ADFC-BD8C8A2220BD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99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EAD-5DCC-4942-8EE7-566627CDF2F8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9AA0-AD7B-4B96-8E84-4B60DA1CECE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EAD-5DCC-4942-8EE7-566627CDF2F8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9AA0-AD7B-4B96-8E84-4B60DA1CECE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EAD-5DCC-4942-8EE7-566627CDF2F8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9AA0-AD7B-4B96-8E84-4B60DA1CECE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EAD-5DCC-4942-8EE7-566627CDF2F8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9AA0-AD7B-4B96-8E84-4B60DA1CECE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EAD-5DCC-4942-8EE7-566627CDF2F8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9AA0-AD7B-4B96-8E84-4B60DA1CECE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EAD-5DCC-4942-8EE7-566627CDF2F8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9AA0-AD7B-4B96-8E84-4B60DA1CECE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EAD-5DCC-4942-8EE7-566627CDF2F8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9AA0-AD7B-4B96-8E84-4B60DA1CECE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EAD-5DCC-4942-8EE7-566627CDF2F8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9AA0-AD7B-4B96-8E84-4B60DA1CECE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EAD-5DCC-4942-8EE7-566627CDF2F8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9AA0-AD7B-4B96-8E84-4B60DA1CECE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EAD-5DCC-4942-8EE7-566627CDF2F8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9AA0-AD7B-4B96-8E84-4B60DA1CECE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EAD-5DCC-4942-8EE7-566627CDF2F8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9AA0-AD7B-4B96-8E84-4B60DA1CECE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A1EAD-5DCC-4942-8EE7-566627CDF2F8}" type="datetimeFigureOut">
              <a:rPr lang="es-ES" smtClean="0"/>
              <a:t>13/02/2013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99AA0-AD7B-4B96-8E84-4B60DA1CECE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id"/><Relationship Id="rId1" Type="http://schemas.microsoft.com/office/2007/relationships/media" Target="../media/media8.mid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id"/><Relationship Id="rId1" Type="http://schemas.microsoft.com/office/2007/relationships/media" Target="../media/media2.mid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../media/media4.mid"/><Relationship Id="rId1" Type="http://schemas.microsoft.com/office/2007/relationships/media" Target="../media/media4.mid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id"/><Relationship Id="rId1" Type="http://schemas.microsoft.com/office/2007/relationships/media" Target="../media/media5.mid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microsoft.com/office/2007/relationships/hdphoto" Target="../media/hdphoto5.wdp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id"/><Relationship Id="rId1" Type="http://schemas.microsoft.com/office/2007/relationships/media" Target="../media/media2.mid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id"/><Relationship Id="rId1" Type="http://schemas.microsoft.com/office/2007/relationships/media" Target="../media/media3.mid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id"/><Relationship Id="rId1" Type="http://schemas.microsoft.com/office/2007/relationships/media" Target="../media/media4.mid"/><Relationship Id="rId6" Type="http://schemas.openxmlformats.org/officeDocument/2006/relationships/image" Target="../media/image7.png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id"/><Relationship Id="rId1" Type="http://schemas.microsoft.com/office/2007/relationships/media" Target="../media/media5.mid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id"/><Relationship Id="rId1" Type="http://schemas.microsoft.com/office/2007/relationships/media" Target="../media/media7.mid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id"/><Relationship Id="rId1" Type="http://schemas.microsoft.com/office/2007/relationships/media" Target="../media/media8.mid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id"/><Relationship Id="rId1" Type="http://schemas.microsoft.com/office/2007/relationships/media" Target="../media/media9.mid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71237" y="908720"/>
            <a:ext cx="701704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8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eelawadee" pitchFamily="34" charset="-34"/>
                <a:cs typeface="Leelawadee" pitchFamily="34" charset="-34"/>
              </a:rPr>
              <a:t>Extensiones </a:t>
            </a:r>
          </a:p>
          <a:p>
            <a:pPr algn="ctr"/>
            <a:r>
              <a:rPr lang="es-ES" sz="8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eelawadee" pitchFamily="34" charset="-34"/>
                <a:cs typeface="Leelawadee" pitchFamily="34" charset="-34"/>
              </a:rPr>
              <a:t>de video</a:t>
            </a:r>
            <a:endParaRPr lang="es-ES" sz="8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71237" y="6021288"/>
            <a:ext cx="666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Rebeca Alejandra Cortez Galicia #9</a:t>
            </a:r>
            <a:endParaRPr lang="es-MX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2616" y="134076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60961"/>
              </p:ext>
            </p:extLst>
          </p:nvPr>
        </p:nvGraphicFramePr>
        <p:xfrm>
          <a:off x="395536" y="1616026"/>
          <a:ext cx="8229600" cy="27432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endParaRPr lang="es-MX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876731" y="1135033"/>
            <a:ext cx="7406480" cy="1123712"/>
          </a:xfrm>
          <a:prstGeom prst="round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/>
              <a:t>Formato y extensión de archivos de videos digitales desarrollado por el grupo </a:t>
            </a:r>
            <a:r>
              <a:rPr lang="es-MX" sz="2000" b="1" dirty="0" smtClean="0"/>
              <a:t>MPEG.</a:t>
            </a:r>
            <a:r>
              <a:rPr lang="es-MX" sz="2000" b="1" dirty="0"/>
              <a:t> </a:t>
            </a:r>
            <a:r>
              <a:rPr lang="es-MX" sz="2000" b="1" dirty="0" smtClean="0"/>
              <a:t>Uno </a:t>
            </a:r>
            <a:r>
              <a:rPr lang="es-MX" sz="2000" b="1" dirty="0"/>
              <a:t>de un número de extensiones de archivo de audio MPEG-1 o MPEG 2-y la compresión de vídeo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t="31863" r="8082" b="39806"/>
          <a:stretch/>
        </p:blipFill>
        <p:spPr bwMode="auto">
          <a:xfrm>
            <a:off x="4878183" y="4143374"/>
            <a:ext cx="3906055" cy="98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717395" y="44624"/>
            <a:ext cx="17251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MPG</a:t>
            </a:r>
            <a:endParaRPr lang="es-E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33872" y="5980638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</a:rPr>
              <a:t>Winamp</a:t>
            </a:r>
            <a:r>
              <a:rPr lang="es-MX" sz="2400" b="1" dirty="0">
                <a:solidFill>
                  <a:schemeClr val="bg1"/>
                </a:solidFill>
              </a:rPr>
              <a:t> 5.63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33872" y="4252446"/>
            <a:ext cx="2948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QuickTime 7.72.80.56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33872" y="3604374"/>
            <a:ext cx="3710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Media Player </a:t>
            </a:r>
            <a:r>
              <a:rPr lang="es-MX" sz="2400" b="1" dirty="0" err="1">
                <a:solidFill>
                  <a:schemeClr val="bg1"/>
                </a:solidFill>
              </a:rPr>
              <a:t>Classic</a:t>
            </a:r>
            <a:r>
              <a:rPr lang="es-MX" sz="2400" b="1" dirty="0">
                <a:solidFill>
                  <a:schemeClr val="bg1"/>
                </a:solidFill>
              </a:rPr>
              <a:t> 6.4.9.0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33872" y="2996952"/>
            <a:ext cx="3490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/>
              <a:t>Convertidor de Videos 2.7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3872" y="45497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</a:rPr>
              <a:t>Power</a:t>
            </a:r>
            <a:r>
              <a:rPr lang="es-MX" sz="2400" b="1" dirty="0">
                <a:solidFill>
                  <a:schemeClr val="bg1"/>
                </a:solidFill>
              </a:rPr>
              <a:t> MP4 iPod PSP 3GP AVI MPG WMV Video </a:t>
            </a:r>
            <a:r>
              <a:rPr lang="es-MX" sz="2400" b="1" dirty="0" err="1">
                <a:solidFill>
                  <a:schemeClr val="bg1"/>
                </a:solidFill>
              </a:rPr>
              <a:t>Converter</a:t>
            </a:r>
            <a:r>
              <a:rPr lang="es-MX" sz="2400" b="1" dirty="0">
                <a:solidFill>
                  <a:schemeClr val="bg1"/>
                </a:solidFill>
              </a:rPr>
              <a:t> 9.6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33872" y="512757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GOM Media Player GOM Media Player 2.1.47.5133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33872" y="5692606"/>
            <a:ext cx="3322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Convertidor YouTube 1.6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33872" y="3901698"/>
            <a:ext cx="1995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</a:rPr>
              <a:t>BS.Player</a:t>
            </a:r>
            <a:r>
              <a:rPr lang="es-MX" sz="2400" b="1" dirty="0">
                <a:solidFill>
                  <a:schemeClr val="bg1"/>
                </a:solidFill>
              </a:rPr>
              <a:t> 2.64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33872" y="3272560"/>
            <a:ext cx="5324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Media Player Classic 6.4.9.1 revision 108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23528" y="6277962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</a:rPr>
              <a:t>DivX</a:t>
            </a:r>
            <a:r>
              <a:rPr lang="es-MX" sz="2400" b="1" dirty="0">
                <a:solidFill>
                  <a:schemeClr val="bg1"/>
                </a:solidFill>
              </a:rPr>
              <a:t> Plus 9.0</a:t>
            </a:r>
          </a:p>
        </p:txBody>
      </p:sp>
      <p:pic>
        <p:nvPicPr>
          <p:cNvPr id="16" name="MS900082211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56592" y="22012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8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170197" y="2492896"/>
            <a:ext cx="4572000" cy="24857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s-MX" sz="2000" b="1" dirty="0"/>
              <a:t> </a:t>
            </a:r>
            <a:r>
              <a:rPr lang="es-MX" sz="2000" b="1" dirty="0" smtClean="0"/>
              <a:t>Es </a:t>
            </a:r>
            <a:r>
              <a:rPr lang="es-MX" sz="2000" b="1" dirty="0"/>
              <a:t>un formato comprimido de archivo de video que utiliza compresión </a:t>
            </a:r>
            <a:r>
              <a:rPr lang="es-MX" sz="2000" b="1" dirty="0" err="1"/>
              <a:t>Ogg</a:t>
            </a:r>
            <a:r>
              <a:rPr lang="es-MX" sz="2000" b="1" dirty="0"/>
              <a:t> </a:t>
            </a:r>
            <a:r>
              <a:rPr lang="es-MX" sz="2000" b="1" dirty="0" err="1"/>
              <a:t>Vorbis</a:t>
            </a:r>
            <a:r>
              <a:rPr lang="es-MX" sz="2000" b="1" dirty="0"/>
              <a:t>; contiene en general audio </a:t>
            </a:r>
            <a:r>
              <a:rPr lang="es-MX" sz="2000" b="1" dirty="0" err="1"/>
              <a:t>Ogg</a:t>
            </a:r>
            <a:r>
              <a:rPr lang="es-MX" sz="2000" b="1" dirty="0"/>
              <a:t> </a:t>
            </a:r>
            <a:r>
              <a:rPr lang="es-MX" sz="2000" b="1" dirty="0" err="1"/>
              <a:t>Vorbis</a:t>
            </a:r>
            <a:r>
              <a:rPr lang="es-MX" sz="2000" b="1" dirty="0"/>
              <a:t> 5.1 y un canal de vídeo (archivos de sólo audio usan la extensión OGG), también pueden incluir hasta 65.000 subtítulos intercambiables.</a:t>
            </a:r>
            <a:endParaRPr lang="es-MX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040375" y="5172205"/>
            <a:ext cx="2387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/>
              <a:t>VLC media </a:t>
            </a:r>
            <a:r>
              <a:rPr lang="es-MX" sz="2400" b="1" dirty="0" err="1"/>
              <a:t>player</a:t>
            </a:r>
            <a:endParaRPr lang="es-MX" sz="2400" dirty="0"/>
          </a:p>
        </p:txBody>
      </p:sp>
      <p:sp>
        <p:nvSpPr>
          <p:cNvPr id="5" name="4 Rectángulo"/>
          <p:cNvSpPr/>
          <p:nvPr/>
        </p:nvSpPr>
        <p:spPr>
          <a:xfrm>
            <a:off x="1403648" y="5517232"/>
            <a:ext cx="1414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err="1"/>
              <a:t>KMPlayer</a:t>
            </a:r>
            <a:endParaRPr lang="es-MX" sz="2400" dirty="0"/>
          </a:p>
        </p:txBody>
      </p:sp>
      <p:sp>
        <p:nvSpPr>
          <p:cNvPr id="7" name="6 Rectángulo"/>
          <p:cNvSpPr/>
          <p:nvPr/>
        </p:nvSpPr>
        <p:spPr>
          <a:xfrm>
            <a:off x="3704145" y="202288"/>
            <a:ext cx="16722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OGM</a:t>
            </a:r>
            <a:endParaRPr lang="es-MX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500" b="85000" l="750" r="3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31" r="66836" b="14358"/>
          <a:stretch/>
        </p:blipFill>
        <p:spPr bwMode="auto">
          <a:xfrm>
            <a:off x="815575" y="1687813"/>
            <a:ext cx="2904951" cy="288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S900082202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00608" y="2188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6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69420" y="332656"/>
            <a:ext cx="265810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RM</a:t>
            </a:r>
            <a:endParaRPr lang="es-MX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6024" y="561254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MX" sz="2000" b="1" dirty="0"/>
              <a:t/>
            </a:r>
            <a:br>
              <a:rPr lang="es-MX" sz="2000" b="1" dirty="0"/>
            </a:br>
            <a:r>
              <a:rPr lang="es-MX" sz="2000" b="1" dirty="0"/>
              <a:t>Reproductor </a:t>
            </a:r>
            <a:r>
              <a:rPr lang="es-MX" sz="2000" b="1" dirty="0" smtClean="0"/>
              <a:t>VLC</a:t>
            </a:r>
            <a:r>
              <a:rPr lang="es-MX" sz="2000" dirty="0"/>
              <a:t> 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16024" y="495917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MX" sz="2000" b="1" dirty="0"/>
              <a:t/>
            </a:r>
            <a:br>
              <a:rPr lang="es-MX" sz="2000" b="1" dirty="0"/>
            </a:br>
            <a:r>
              <a:rPr lang="es-MX" sz="2000" b="1" dirty="0" err="1" smtClean="0"/>
              <a:t>Recuva</a:t>
            </a:r>
            <a:r>
              <a:rPr lang="es-MX" sz="2000" dirty="0"/>
              <a:t> 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6024" y="426667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MX" sz="2000" b="1" dirty="0" smtClean="0"/>
              <a:t>RealPlayer</a:t>
            </a:r>
            <a:endParaRPr lang="es-MX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216024" y="3943512"/>
            <a:ext cx="769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/>
              <a:t>AIMP</a:t>
            </a:r>
            <a:endParaRPr lang="es-MX" sz="2000" dirty="0"/>
          </a:p>
        </p:txBody>
      </p:sp>
      <p:sp>
        <p:nvSpPr>
          <p:cNvPr id="7" name="6 Rectángulo"/>
          <p:cNvSpPr/>
          <p:nvPr/>
        </p:nvSpPr>
        <p:spPr>
          <a:xfrm>
            <a:off x="216024" y="59492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MX" sz="2000" b="1" dirty="0"/>
              <a:t/>
            </a:r>
            <a:br>
              <a:rPr lang="es-MX" sz="2000" b="1" dirty="0"/>
            </a:br>
            <a:r>
              <a:rPr lang="es-MX" sz="2000" b="1" dirty="0"/>
              <a:t>Windows Media </a:t>
            </a:r>
            <a:r>
              <a:rPr lang="es-MX" sz="2000" b="1" dirty="0" smtClean="0"/>
              <a:t>Player</a:t>
            </a:r>
            <a:endParaRPr lang="es-MX" sz="2000" b="1" dirty="0"/>
          </a:p>
        </p:txBody>
      </p:sp>
      <p:sp>
        <p:nvSpPr>
          <p:cNvPr id="8" name="7 Rectángulo"/>
          <p:cNvSpPr/>
          <p:nvPr/>
        </p:nvSpPr>
        <p:spPr>
          <a:xfrm>
            <a:off x="216024" y="357418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MX" sz="2000" b="1" dirty="0" err="1" smtClean="0"/>
              <a:t>Winamp</a:t>
            </a:r>
            <a:endParaRPr lang="es-MX" sz="2000" b="1" dirty="0"/>
          </a:p>
        </p:txBody>
      </p:sp>
      <p:sp>
        <p:nvSpPr>
          <p:cNvPr id="9" name="8 Rectángulo"/>
          <p:cNvSpPr/>
          <p:nvPr/>
        </p:nvSpPr>
        <p:spPr>
          <a:xfrm>
            <a:off x="216024" y="431284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MX" sz="2000" b="1" dirty="0"/>
              <a:t/>
            </a:r>
            <a:br>
              <a:rPr lang="es-MX" sz="2000" b="1" dirty="0"/>
            </a:br>
            <a:r>
              <a:rPr lang="es-MX" sz="2000" b="1" dirty="0"/>
              <a:t>Total Video </a:t>
            </a:r>
            <a:r>
              <a:rPr lang="es-MX" sz="2000" b="1" dirty="0" smtClean="0"/>
              <a:t>Player</a:t>
            </a:r>
            <a:endParaRPr lang="es-MX" sz="2000" b="1" dirty="0"/>
          </a:p>
        </p:txBody>
      </p:sp>
      <p:sp>
        <p:nvSpPr>
          <p:cNvPr id="10" name="9 Rectángulo"/>
          <p:cNvSpPr/>
          <p:nvPr/>
        </p:nvSpPr>
        <p:spPr>
          <a:xfrm>
            <a:off x="216024" y="486916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MX" sz="2000" b="1" dirty="0" err="1"/>
              <a:t>Vuze</a:t>
            </a:r>
            <a:r>
              <a:rPr lang="es-MX" sz="2000" b="1" dirty="0"/>
              <a:t> (antes </a:t>
            </a:r>
            <a:r>
              <a:rPr lang="es-MX" sz="2000" b="1" dirty="0" err="1"/>
              <a:t>Azureus</a:t>
            </a:r>
            <a:r>
              <a:rPr lang="es-MX" sz="2000" b="1" dirty="0"/>
              <a:t>)</a:t>
            </a:r>
          </a:p>
          <a:p>
            <a:r>
              <a:rPr lang="es-MX" sz="2000" dirty="0"/>
              <a:t> </a:t>
            </a:r>
            <a:endParaRPr lang="es-MX" sz="2000" dirty="0"/>
          </a:p>
        </p:txBody>
      </p:sp>
      <p:sp>
        <p:nvSpPr>
          <p:cNvPr id="11" name="10 Rectángulo"/>
          <p:cNvSpPr/>
          <p:nvPr/>
        </p:nvSpPr>
        <p:spPr>
          <a:xfrm>
            <a:off x="216024" y="5597084"/>
            <a:ext cx="2568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/>
              <a:t>CyberLink</a:t>
            </a:r>
            <a:r>
              <a:rPr lang="es-MX" sz="2000" b="1" dirty="0"/>
              <a:t> Media Suite</a:t>
            </a:r>
            <a:endParaRPr lang="es-MX" sz="2000" dirty="0"/>
          </a:p>
        </p:txBody>
      </p:sp>
      <p:sp>
        <p:nvSpPr>
          <p:cNvPr id="12" name="11 Rectángulo"/>
          <p:cNvSpPr/>
          <p:nvPr/>
        </p:nvSpPr>
        <p:spPr>
          <a:xfrm>
            <a:off x="216024" y="2873592"/>
            <a:ext cx="3481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DFX for Windows Media Player</a:t>
            </a:r>
            <a:endParaRPr lang="es-MX" sz="2000" dirty="0"/>
          </a:p>
        </p:txBody>
      </p:sp>
      <p:sp>
        <p:nvSpPr>
          <p:cNvPr id="13" name="12 Rectángulo"/>
          <p:cNvSpPr/>
          <p:nvPr/>
        </p:nvSpPr>
        <p:spPr>
          <a:xfrm>
            <a:off x="216024" y="3204848"/>
            <a:ext cx="2203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/>
              <a:t>GOM Media Player</a:t>
            </a:r>
            <a:endParaRPr lang="es-MX" sz="2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4146716" y="3073647"/>
            <a:ext cx="4731579" cy="347329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/>
              <a:t>E</a:t>
            </a:r>
            <a:r>
              <a:rPr lang="es-MX" b="1" dirty="0" smtClean="0"/>
              <a:t>s </a:t>
            </a:r>
            <a:r>
              <a:rPr lang="es-MX" b="1" dirty="0"/>
              <a:t>un propietario multimedia formato contenedor creado por </a:t>
            </a:r>
            <a:r>
              <a:rPr lang="es-MX" b="1" dirty="0" err="1" smtClean="0"/>
              <a:t>RealNetworks</a:t>
            </a:r>
            <a:r>
              <a:rPr lang="es-MX" b="1" dirty="0"/>
              <a:t> . Su extensión es ". </a:t>
            </a:r>
            <a:r>
              <a:rPr lang="es-MX" b="1" dirty="0" err="1"/>
              <a:t>Rm</a:t>
            </a:r>
            <a:r>
              <a:rPr lang="es-MX" b="1" dirty="0"/>
              <a:t>". Se utiliza típicamente en conjunción </a:t>
            </a:r>
            <a:r>
              <a:rPr lang="es-MX" b="1" dirty="0" smtClean="0"/>
              <a:t>con </a:t>
            </a:r>
            <a:r>
              <a:rPr lang="es-MX" b="1" dirty="0" err="1" smtClean="0"/>
              <a:t>RealVideo</a:t>
            </a:r>
            <a:r>
              <a:rPr lang="es-MX" b="1" dirty="0"/>
              <a:t> y </a:t>
            </a:r>
            <a:r>
              <a:rPr lang="es-MX" b="1" dirty="0" smtClean="0"/>
              <a:t>RealAudio</a:t>
            </a:r>
            <a:r>
              <a:rPr lang="es-MX" b="1" dirty="0"/>
              <a:t> y se utiliza para la transmisión de contenido a través de Internet. Normalmente estas corrientes están en CBR ( tasa de bits constante ), sino un contenedor para VBR ( velocidad de bits variable ) corrientes, llamado RMVB (</a:t>
            </a:r>
            <a:r>
              <a:rPr lang="es-MX" b="1" dirty="0" err="1"/>
              <a:t>RealMedia</a:t>
            </a:r>
            <a:r>
              <a:rPr lang="es-MX" b="1" dirty="0"/>
              <a:t> Variable </a:t>
            </a:r>
            <a:r>
              <a:rPr lang="es-MX" b="1" dirty="0" err="1"/>
              <a:t>Bitrate</a:t>
            </a:r>
            <a:r>
              <a:rPr lang="es-MX" b="1" dirty="0"/>
              <a:t>), ha sido desarrollado.</a:t>
            </a:r>
            <a:endParaRPr lang="es-MX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67" b="95000" l="1667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1714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MS900044783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28600" y="2076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8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755576" y="1124744"/>
            <a:ext cx="7560840" cy="11237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b="1" dirty="0" smtClean="0"/>
              <a:t>(</a:t>
            </a:r>
            <a:r>
              <a:rPr lang="es-MX" sz="2000" b="1" dirty="0"/>
              <a:t>DVD-Video </a:t>
            </a:r>
            <a:r>
              <a:rPr lang="es-MX" sz="2000" b="1" dirty="0" err="1"/>
              <a:t>Object</a:t>
            </a:r>
            <a:r>
              <a:rPr lang="es-MX" sz="2000" b="1" dirty="0"/>
              <a:t> o </a:t>
            </a:r>
            <a:r>
              <a:rPr lang="es-MX" sz="2000" b="1" dirty="0" err="1"/>
              <a:t>Versioned</a:t>
            </a:r>
            <a:r>
              <a:rPr lang="es-MX" sz="2000" b="1" dirty="0"/>
              <a:t> </a:t>
            </a:r>
            <a:r>
              <a:rPr lang="es-MX" sz="2000" b="1" dirty="0" err="1"/>
              <a:t>Object</a:t>
            </a:r>
            <a:r>
              <a:rPr lang="es-MX" sz="2000" b="1" dirty="0"/>
              <a:t> Base) es un tipo de fichero contenido en los DVD-Video. Incluye el video, audio, subtítulos y menús en forma de </a:t>
            </a:r>
            <a:r>
              <a:rPr lang="es-MX" sz="2000" b="1" dirty="0" err="1" smtClean="0"/>
              <a:t>stream</a:t>
            </a:r>
            <a:r>
              <a:rPr lang="es-MX" sz="2000" b="1" dirty="0" smtClean="0"/>
              <a:t>.</a:t>
            </a:r>
            <a:endParaRPr lang="es-MX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65" y="3617815"/>
            <a:ext cx="2579427" cy="257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068028" y="188640"/>
            <a:ext cx="14034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VOB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01596" y="2959146"/>
            <a:ext cx="33948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</a:rPr>
              <a:t>Softonic</a:t>
            </a:r>
            <a:r>
              <a:rPr lang="es-MX" sz="2000" b="1" dirty="0">
                <a:solidFill>
                  <a:schemeClr val="bg1"/>
                </a:solidFill>
              </a:rPr>
              <a:t> (para Windows) 1.4.5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01596" y="332835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GOM Media Player GOM Media Player 2.1.47.5133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35560" y="3974683"/>
            <a:ext cx="1696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</a:rPr>
              <a:t>BS.Player</a:t>
            </a:r>
            <a:r>
              <a:rPr lang="es-MX" sz="2000" b="1" dirty="0">
                <a:solidFill>
                  <a:schemeClr val="bg1"/>
                </a:solidFill>
              </a:rPr>
              <a:t> 2.64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38575" y="4347113"/>
            <a:ext cx="1555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</a:rPr>
              <a:t>DivX</a:t>
            </a:r>
            <a:r>
              <a:rPr lang="es-MX" sz="2000" b="1" dirty="0">
                <a:solidFill>
                  <a:schemeClr val="bg1"/>
                </a:solidFill>
              </a:rPr>
              <a:t> Plus 9.0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13789" y="4716445"/>
            <a:ext cx="3126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Media Player </a:t>
            </a:r>
            <a:r>
              <a:rPr lang="es-MX" sz="2000" b="1" dirty="0" err="1">
                <a:solidFill>
                  <a:schemeClr val="bg1"/>
                </a:solidFill>
              </a:rPr>
              <a:t>Classic</a:t>
            </a:r>
            <a:r>
              <a:rPr lang="es-MX" sz="2000" b="1" dirty="0">
                <a:solidFill>
                  <a:schemeClr val="bg1"/>
                </a:solidFill>
              </a:rPr>
              <a:t> 6.4.9.0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38575" y="5104473"/>
            <a:ext cx="2614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Total Video Player 1.31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35560" y="5492501"/>
            <a:ext cx="2365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</a:rPr>
              <a:t>SMPlayer</a:t>
            </a:r>
            <a:r>
              <a:rPr lang="es-MX" sz="2000" b="1" dirty="0">
                <a:solidFill>
                  <a:schemeClr val="bg1"/>
                </a:solidFill>
              </a:rPr>
              <a:t> 0.8.3.5148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01596" y="5861833"/>
            <a:ext cx="3092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</a:rPr>
              <a:t>Prism</a:t>
            </a:r>
            <a:r>
              <a:rPr lang="es-MX" sz="2000" b="1" dirty="0">
                <a:solidFill>
                  <a:schemeClr val="bg1"/>
                </a:solidFill>
              </a:rPr>
              <a:t> Video </a:t>
            </a:r>
            <a:r>
              <a:rPr lang="es-MX" sz="2000" b="1" dirty="0" err="1">
                <a:solidFill>
                  <a:schemeClr val="bg1"/>
                </a:solidFill>
              </a:rPr>
              <a:t>Converter</a:t>
            </a:r>
            <a:r>
              <a:rPr lang="es-MX" sz="2000" b="1" dirty="0">
                <a:solidFill>
                  <a:schemeClr val="bg1"/>
                </a:solidFill>
              </a:rPr>
              <a:t> 1.82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35560" y="6197242"/>
            <a:ext cx="1960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PSP Video 9 6.00</a:t>
            </a:r>
          </a:p>
        </p:txBody>
      </p:sp>
      <p:pic>
        <p:nvPicPr>
          <p:cNvPr id="6" name="MS900044820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8600" y="17728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285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725380" y="1135479"/>
            <a:ext cx="7653171" cy="132802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dirty="0"/>
              <a:t>Conjunto de algoritmos para la compresión de videos, propiedad de Microsoft. Por lo general suele combinarse con el formato de sonido WMA (Windows Media Audio).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6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030" y="3212976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74568" y="4797152"/>
            <a:ext cx="2400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/>
              <a:t>M</a:t>
            </a:r>
            <a:r>
              <a:rPr lang="es-MX" sz="2000" b="1" dirty="0" smtClean="0"/>
              <a:t>edia </a:t>
            </a:r>
            <a:r>
              <a:rPr lang="es-MX" sz="2000" b="1" dirty="0"/>
              <a:t>P</a:t>
            </a:r>
            <a:r>
              <a:rPr lang="es-MX" sz="2000" b="1" dirty="0" smtClean="0"/>
              <a:t>layer </a:t>
            </a:r>
            <a:r>
              <a:rPr lang="es-MX" sz="2000" b="1" dirty="0" err="1"/>
              <a:t>C</a:t>
            </a:r>
            <a:r>
              <a:rPr lang="es-MX" sz="2000" b="1" dirty="0" err="1" smtClean="0"/>
              <a:t>lassic</a:t>
            </a:r>
            <a:r>
              <a:rPr lang="es-MX" sz="2000" b="1" dirty="0"/>
              <a:t> 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34087" y="5507940"/>
            <a:ext cx="3269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/>
              <a:t>VideoLAN</a:t>
            </a:r>
            <a:r>
              <a:rPr lang="es-MX" sz="2000" b="1" dirty="0"/>
              <a:t> - VLC media </a:t>
            </a:r>
            <a:r>
              <a:rPr lang="es-MX" sz="2000" b="1" dirty="0" err="1"/>
              <a:t>player</a:t>
            </a:r>
            <a:endParaRPr lang="es-MX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3579625" y="116632"/>
            <a:ext cx="17844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WMV</a:t>
            </a:r>
            <a:endParaRPr lang="es-MX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75210" y="288981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b="1" dirty="0"/>
              <a:t>GOM Media Player GOM Media Player 2.1.47.5133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75210" y="3491716"/>
            <a:ext cx="2607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/>
              <a:t>VLC media </a:t>
            </a:r>
            <a:r>
              <a:rPr lang="es-MX" sz="2000" b="1" dirty="0" err="1"/>
              <a:t>player</a:t>
            </a:r>
            <a:r>
              <a:rPr lang="es-MX" sz="2000" b="1" dirty="0"/>
              <a:t> 2.0.5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66393" y="3789040"/>
            <a:ext cx="2348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/>
              <a:t>RealPlayer 15.0.6.14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60040" y="415082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b="1" dirty="0" err="1"/>
              <a:t>Power</a:t>
            </a:r>
            <a:r>
              <a:rPr lang="es-MX" sz="2000" b="1" dirty="0"/>
              <a:t> MP4 iPod PSP 3GP AVI MPG WMV Video </a:t>
            </a:r>
            <a:r>
              <a:rPr lang="es-MX" sz="2000" b="1" dirty="0" err="1"/>
              <a:t>Converter</a:t>
            </a:r>
            <a:r>
              <a:rPr lang="es-MX" sz="2000" b="1" dirty="0"/>
              <a:t> 9.6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75210" y="5147900"/>
            <a:ext cx="2365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/>
              <a:t>SMPlayer</a:t>
            </a:r>
            <a:r>
              <a:rPr lang="es-MX" sz="2000" b="1" dirty="0"/>
              <a:t> 0.8.3.5148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34087" y="5867980"/>
            <a:ext cx="1696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/>
              <a:t>BS.Player</a:t>
            </a:r>
            <a:r>
              <a:rPr lang="es-MX" sz="2000" b="1" dirty="0"/>
              <a:t> 2.64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74568" y="6228020"/>
            <a:ext cx="3131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/>
              <a:t>VSO Media Player 0.2.1.412</a:t>
            </a:r>
          </a:p>
        </p:txBody>
      </p:sp>
      <p:pic>
        <p:nvPicPr>
          <p:cNvPr id="13" name="MS90011660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6632" y="21587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4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55576" y="1502624"/>
            <a:ext cx="7632848" cy="17366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Es </a:t>
            </a:r>
            <a:r>
              <a:rPr lang="es-ES" sz="2400" dirty="0"/>
              <a:t>una versión simplificada del formato MPEG-4 </a:t>
            </a:r>
            <a:r>
              <a:rPr lang="es-ES" sz="2400" dirty="0" err="1"/>
              <a:t>Part</a:t>
            </a:r>
            <a:r>
              <a:rPr lang="es-ES" sz="2400" dirty="0"/>
              <a:t> 14 (MP4), diseñado para disminuir tanto los requerimientos de espacio como de ancho de banda para estos archivos por la menor capacidad de los celulares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5" name="4 Rectángulo"/>
          <p:cNvSpPr/>
          <p:nvPr/>
        </p:nvSpPr>
        <p:spPr>
          <a:xfrm>
            <a:off x="3633962" y="302295"/>
            <a:ext cx="17331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3GP</a:t>
            </a:r>
            <a:endParaRPr lang="es-E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7544" y="37170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VLC media </a:t>
            </a:r>
            <a:r>
              <a:rPr lang="es-ES" b="1" dirty="0" err="1">
                <a:solidFill>
                  <a:schemeClr val="bg1"/>
                </a:solidFill>
              </a:rPr>
              <a:t>player</a:t>
            </a:r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 err="1" smtClean="0">
                <a:solidFill>
                  <a:schemeClr val="bg1"/>
                </a:solidFill>
              </a:rPr>
              <a:t>Totem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Media </a:t>
            </a:r>
            <a:r>
              <a:rPr lang="es-ES" b="1" dirty="0">
                <a:solidFill>
                  <a:schemeClr val="bg1"/>
                </a:solidFill>
              </a:rPr>
              <a:t>Player </a:t>
            </a:r>
            <a:r>
              <a:rPr lang="es-ES" b="1" dirty="0" err="1" smtClean="0">
                <a:solidFill>
                  <a:schemeClr val="bg1"/>
                </a:solidFill>
              </a:rPr>
              <a:t>Classic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KMPlayer</a:t>
            </a:r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QuickTime</a:t>
            </a:r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RealPlayer </a:t>
            </a:r>
          </a:p>
          <a:p>
            <a:r>
              <a:rPr lang="es-ES" b="1" dirty="0" err="1" smtClean="0">
                <a:solidFill>
                  <a:schemeClr val="bg1"/>
                </a:solidFill>
              </a:rPr>
              <a:t>JetAudio</a:t>
            </a:r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GOM </a:t>
            </a:r>
            <a:r>
              <a:rPr lang="es-ES" b="1" dirty="0">
                <a:solidFill>
                  <a:schemeClr val="bg1"/>
                </a:solidFill>
              </a:rPr>
              <a:t>Player</a:t>
            </a:r>
          </a:p>
          <a:p>
            <a:r>
              <a:rPr lang="es-ES" b="1" dirty="0">
                <a:solidFill>
                  <a:schemeClr val="bg1"/>
                </a:solidFill>
              </a:rPr>
              <a:t>Windows Media Player (A partir de la versión 12, incluida en Windows 7)</a:t>
            </a:r>
          </a:p>
        </p:txBody>
      </p:sp>
      <p:pic>
        <p:nvPicPr>
          <p:cNvPr id="2050" name="Picture 2" descr="http://www.encoding.com/img/3gp-encoding.png"/>
          <p:cNvPicPr>
            <a:picLocks noChangeAspect="1" noChangeArrowheads="1"/>
          </p:cNvPicPr>
          <p:nvPr/>
        </p:nvPicPr>
        <p:blipFill rotWithShape="1">
          <a:blip r:embed="rId5"/>
          <a:srcRect l="29868" r="32192"/>
          <a:stretch/>
        </p:blipFill>
        <p:spPr bwMode="auto">
          <a:xfrm>
            <a:off x="6300192" y="3573016"/>
            <a:ext cx="2251881" cy="2828925"/>
          </a:xfrm>
          <a:prstGeom prst="rect">
            <a:avLst/>
          </a:prstGeom>
          <a:noFill/>
        </p:spPr>
      </p:pic>
      <p:pic>
        <p:nvPicPr>
          <p:cNvPr id="2" name="MS900082202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16632" y="89302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74182" y="1340768"/>
            <a:ext cx="7886250" cy="91940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(Audio </a:t>
            </a:r>
            <a:r>
              <a:rPr lang="es-ES" sz="2400" b="1" dirty="0"/>
              <a:t>Video </a:t>
            </a:r>
            <a:r>
              <a:rPr lang="es-ES" sz="2400" b="1" dirty="0" err="1"/>
              <a:t>Interleaved</a:t>
            </a:r>
            <a:r>
              <a:rPr lang="es-ES" sz="2400" b="1" dirty="0"/>
              <a:t>) Es el formato más utilizado en Windows para almacenar vídeo con sonido incorporado</a:t>
            </a:r>
            <a:r>
              <a:rPr lang="es-ES" sz="2400" b="1" dirty="0" smtClean="0"/>
              <a:t>.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3772166" y="140439"/>
            <a:ext cx="14902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7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AVI</a:t>
            </a:r>
            <a:endParaRPr lang="es-ES" sz="7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3.bp.blogspot.com/-PFwbwLPflUY/TgSkKfnC_9I/AAAAAAAAABY/QwEFgZtfRS8/s1600/AVI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68530" y="3074187"/>
            <a:ext cx="3291902" cy="3291902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107504" y="2704855"/>
            <a:ext cx="235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VLC media </a:t>
            </a:r>
            <a:r>
              <a:rPr lang="es-MX" b="1" dirty="0" err="1"/>
              <a:t>player</a:t>
            </a:r>
            <a:r>
              <a:rPr lang="es-MX" b="1" dirty="0"/>
              <a:t> 2.0.5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7504" y="3074187"/>
            <a:ext cx="2117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RealPlayer 15.0.6.14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7504" y="3437705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/>
              <a:t>Songr</a:t>
            </a:r>
            <a:r>
              <a:rPr lang="es-MX" b="1" dirty="0"/>
              <a:t> 1.9.1841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7082" y="3807037"/>
            <a:ext cx="2373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K-Lite </a:t>
            </a:r>
            <a:r>
              <a:rPr lang="es-MX" b="1" dirty="0" err="1"/>
              <a:t>Codec</a:t>
            </a:r>
            <a:r>
              <a:rPr lang="es-MX" b="1" dirty="0"/>
              <a:t> Pack 9.7.5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17082" y="41763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 err="1"/>
              <a:t>Power</a:t>
            </a:r>
            <a:r>
              <a:rPr lang="es-MX" b="1" dirty="0"/>
              <a:t> MP4 iPod PSP 3GP AVI MPG WMV Video </a:t>
            </a:r>
            <a:r>
              <a:rPr lang="es-MX" b="1" dirty="0" err="1"/>
              <a:t>Converter</a:t>
            </a:r>
            <a:r>
              <a:rPr lang="es-MX" b="1" dirty="0"/>
              <a:t> 9.6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07504" y="4822700"/>
            <a:ext cx="141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/>
              <a:t>DivX</a:t>
            </a:r>
            <a:r>
              <a:rPr lang="es-MX" b="1" dirty="0"/>
              <a:t> Plus 9.0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17082" y="5561364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/>
              <a:t>Winamp</a:t>
            </a:r>
            <a:r>
              <a:rPr lang="es-MX" b="1" dirty="0"/>
              <a:t> 5.63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07504" y="5192032"/>
            <a:ext cx="3552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/>
              <a:t>Haihaisoft</a:t>
            </a:r>
            <a:r>
              <a:rPr lang="es-MX" b="1" dirty="0"/>
              <a:t> Universal Player 1.5.7.0v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17082" y="5930696"/>
            <a:ext cx="3315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/>
              <a:t>CyberLink</a:t>
            </a:r>
            <a:r>
              <a:rPr lang="es-MX" b="1" dirty="0"/>
              <a:t> </a:t>
            </a:r>
            <a:r>
              <a:rPr lang="es-MX" b="1" dirty="0" err="1"/>
              <a:t>PowerDVD</a:t>
            </a:r>
            <a:r>
              <a:rPr lang="es-MX" b="1" dirty="0"/>
              <a:t> 12.0.11175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07504" y="6300028"/>
            <a:ext cx="2814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Media Player </a:t>
            </a:r>
            <a:r>
              <a:rPr lang="es-MX" b="1" dirty="0" err="1"/>
              <a:t>Classic</a:t>
            </a:r>
            <a:r>
              <a:rPr lang="es-MX" b="1" dirty="0"/>
              <a:t> 6.4.9.0</a:t>
            </a:r>
          </a:p>
        </p:txBody>
      </p:sp>
      <p:pic>
        <p:nvPicPr>
          <p:cNvPr id="14" name="MS900054275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44624" y="119086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8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626512" y="1320840"/>
            <a:ext cx="4572000" cy="2962513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s-ES" sz="2400" dirty="0" smtClean="0"/>
              <a:t>Es </a:t>
            </a:r>
            <a:r>
              <a:rPr lang="es-ES" sz="2400" dirty="0"/>
              <a:t>un códec de video comprimido basado en el estándar MPEG-4 Parte 2</a:t>
            </a:r>
            <a:r>
              <a:rPr lang="es-ES" sz="2400" dirty="0"/>
              <a:t>. Este formato permite una compresión importante y de gran </a:t>
            </a:r>
            <a:r>
              <a:rPr lang="es-ES" sz="2400" u="sng" dirty="0"/>
              <a:t>calidad</a:t>
            </a:r>
            <a:r>
              <a:rPr lang="es-ES" sz="2400" dirty="0"/>
              <a:t> para los videos digitales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16386" name="Picture 2" descr="http://www.fayerwayer.com/up/2010/06/divx-log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665" y="4872166"/>
            <a:ext cx="4317694" cy="1415164"/>
          </a:xfrm>
          <a:prstGeom prst="rect">
            <a:avLst/>
          </a:prstGeom>
          <a:noFill/>
        </p:spPr>
      </p:pic>
      <p:grpSp>
        <p:nvGrpSpPr>
          <p:cNvPr id="16" name="15 Grupo"/>
          <p:cNvGrpSpPr/>
          <p:nvPr/>
        </p:nvGrpSpPr>
        <p:grpSpPr>
          <a:xfrm>
            <a:off x="5615648" y="1909978"/>
            <a:ext cx="3350599" cy="3967294"/>
            <a:chOff x="5744775" y="2182707"/>
            <a:chExt cx="3350599" cy="3967294"/>
          </a:xfrm>
        </p:grpSpPr>
        <p:sp>
          <p:nvSpPr>
            <p:cNvPr id="5" name="4 Rectángulo"/>
            <p:cNvSpPr/>
            <p:nvPr/>
          </p:nvSpPr>
          <p:spPr>
            <a:xfrm>
              <a:off x="6300192" y="2182707"/>
              <a:ext cx="19271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 err="1"/>
                <a:t>OkioMail</a:t>
              </a:r>
              <a:r>
                <a:rPr lang="es-MX" b="1" dirty="0"/>
                <a:t> 2013 4.1</a:t>
              </a: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5868144" y="2519386"/>
              <a:ext cx="3068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 err="1"/>
                <a:t>Softonic</a:t>
              </a:r>
              <a:r>
                <a:rPr lang="es-MX" b="1" dirty="0"/>
                <a:t> (para Windows) 1.4.5</a:t>
              </a: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6300192" y="2894888"/>
              <a:ext cx="23519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/>
                <a:t>VLC media </a:t>
              </a:r>
              <a:r>
                <a:rPr lang="es-MX" b="1" dirty="0" err="1"/>
                <a:t>player</a:t>
              </a:r>
              <a:r>
                <a:rPr lang="es-MX" b="1" dirty="0"/>
                <a:t> 2.0.5</a:t>
              </a: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5995133" y="3244334"/>
              <a:ext cx="28148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/>
                <a:t>Media Player </a:t>
              </a:r>
              <a:r>
                <a:rPr lang="es-MX" b="1" dirty="0" err="1"/>
                <a:t>Classic</a:t>
              </a:r>
              <a:r>
                <a:rPr lang="es-MX" b="1" dirty="0"/>
                <a:t> 6.4.9.0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6556672" y="3613666"/>
              <a:ext cx="14141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 err="1"/>
                <a:t>DivX</a:t>
              </a:r>
              <a:r>
                <a:rPr lang="es-MX" b="1" dirty="0"/>
                <a:t> Plus 9.0</a:t>
              </a: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6077022" y="3982998"/>
              <a:ext cx="23734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/>
                <a:t>K-Lite </a:t>
              </a:r>
              <a:r>
                <a:rPr lang="es-MX" b="1" dirty="0" err="1"/>
                <a:t>Codec</a:t>
              </a:r>
              <a:r>
                <a:rPr lang="es-MX" b="1" dirty="0"/>
                <a:t> Pack 9.7.5</a:t>
              </a: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5744775" y="4352330"/>
              <a:ext cx="3315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 err="1"/>
                <a:t>CyberLink</a:t>
              </a:r>
              <a:r>
                <a:rPr lang="es-MX" b="1" dirty="0"/>
                <a:t> </a:t>
              </a:r>
              <a:r>
                <a:rPr lang="es-MX" b="1" dirty="0" err="1"/>
                <a:t>PowerDVD</a:t>
              </a:r>
              <a:r>
                <a:rPr lang="es-MX" b="1" dirty="0"/>
                <a:t> 12.0.11175</a:t>
              </a: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6436318" y="4721662"/>
              <a:ext cx="20797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/>
                <a:t>XP </a:t>
              </a:r>
              <a:r>
                <a:rPr lang="es-MX" b="1" dirty="0" err="1"/>
                <a:t>Codec</a:t>
              </a:r>
              <a:r>
                <a:rPr lang="es-MX" b="1" dirty="0"/>
                <a:t> Pack 2.5.1</a:t>
              </a: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5868144" y="5068381"/>
              <a:ext cx="32272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/>
                <a:t>VLC Media Player 2 64 bits 2.1.0</a:t>
              </a: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5772307" y="5411337"/>
              <a:ext cx="32611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/>
                <a:t>Cole2k Media - </a:t>
              </a:r>
              <a:r>
                <a:rPr lang="es-MX" b="1" dirty="0" err="1"/>
                <a:t>Codec</a:t>
              </a:r>
              <a:r>
                <a:rPr lang="es-MX" b="1" dirty="0"/>
                <a:t> Pack 7.9.7</a:t>
              </a: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5995133" y="5780669"/>
              <a:ext cx="2821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/>
                <a:t>VSO Media Player 0.2.1.412</a:t>
              </a:r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3676580" y="140437"/>
            <a:ext cx="20681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DIVX</a:t>
            </a:r>
            <a:endParaRPr lang="es-E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" name="MS900044783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4400" y="197451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1.bp.blogspot.com/--pTH1-ggNew/UHfyyxGoXVI/AAAAAAAAEyE/t1JQzcxxX8k/s1600/flv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064" y="3082692"/>
            <a:ext cx="3303364" cy="3303364"/>
          </a:xfrm>
          <a:prstGeom prst="rect">
            <a:avLst/>
          </a:prstGeom>
          <a:noFill/>
        </p:spPr>
      </p:pic>
      <p:sp>
        <p:nvSpPr>
          <p:cNvPr id="3" name="2 Rectángulo redondeado"/>
          <p:cNvSpPr/>
          <p:nvPr/>
        </p:nvSpPr>
        <p:spPr>
          <a:xfrm>
            <a:off x="107504" y="1268760"/>
            <a:ext cx="8892480" cy="1328023"/>
          </a:xfrm>
          <a:prstGeom prst="round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Es </a:t>
            </a:r>
            <a:r>
              <a:rPr lang="es-ES" sz="2400" dirty="0"/>
              <a:t>un formato y extensión de archivo que es utilizado para transmitir video </a:t>
            </a:r>
            <a:r>
              <a:rPr lang="es-ES" sz="2400" dirty="0" smtClean="0"/>
              <a:t>por internet</a:t>
            </a:r>
            <a:r>
              <a:rPr lang="es-ES" sz="2400" dirty="0"/>
              <a:t> empleando el reproductor Adobe Flash Player (antiguamente Macromedia Flash Player).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18428" y="116632"/>
            <a:ext cx="13502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FLV</a:t>
            </a:r>
            <a:endParaRPr lang="es-E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05358" y="3244334"/>
            <a:ext cx="3086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VLC media </a:t>
            </a:r>
            <a:r>
              <a:rPr lang="es-MX" sz="2400" b="1" dirty="0" err="1">
                <a:solidFill>
                  <a:schemeClr val="bg1"/>
                </a:solidFill>
              </a:rPr>
              <a:t>player</a:t>
            </a:r>
            <a:r>
              <a:rPr lang="es-MX" sz="2400" b="1" dirty="0">
                <a:solidFill>
                  <a:schemeClr val="bg1"/>
                </a:solidFill>
              </a:rPr>
              <a:t> 2.0.5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953210" y="3613666"/>
            <a:ext cx="3790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FLV-Media Player 2.0.3.2520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07538" y="3982998"/>
            <a:ext cx="3055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FLVPlayer4Free 3.8.0.0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642729" y="4352423"/>
            <a:ext cx="4367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 err="1">
                <a:solidFill>
                  <a:schemeClr val="bg1"/>
                </a:solidFill>
              </a:rPr>
              <a:t>CyberLink</a:t>
            </a:r>
            <a:r>
              <a:rPr lang="es-MX" sz="2400" b="1" dirty="0">
                <a:solidFill>
                  <a:schemeClr val="bg1"/>
                </a:solidFill>
              </a:rPr>
              <a:t> </a:t>
            </a:r>
            <a:r>
              <a:rPr lang="es-MX" sz="2400" b="1" dirty="0" err="1">
                <a:solidFill>
                  <a:schemeClr val="bg1"/>
                </a:solidFill>
              </a:rPr>
              <a:t>PowerDVD</a:t>
            </a:r>
            <a:r>
              <a:rPr lang="es-MX" sz="2400" b="1" dirty="0">
                <a:solidFill>
                  <a:schemeClr val="bg1"/>
                </a:solidFill>
              </a:rPr>
              <a:t> 12.0.11175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866500" y="4734374"/>
            <a:ext cx="1995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 err="1">
                <a:solidFill>
                  <a:schemeClr val="bg1"/>
                </a:solidFill>
              </a:rPr>
              <a:t>BS.Player</a:t>
            </a:r>
            <a:r>
              <a:rPr lang="es-MX" sz="2400" b="1" dirty="0">
                <a:solidFill>
                  <a:schemeClr val="bg1"/>
                </a:solidFill>
              </a:rPr>
              <a:t> 2.64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308674" y="5103706"/>
            <a:ext cx="2969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 err="1">
                <a:solidFill>
                  <a:schemeClr val="bg1"/>
                </a:solidFill>
              </a:rPr>
              <a:t>KaraokeMedia</a:t>
            </a:r>
            <a:r>
              <a:rPr lang="es-MX" sz="2400" b="1" dirty="0">
                <a:solidFill>
                  <a:schemeClr val="bg1"/>
                </a:solidFill>
              </a:rPr>
              <a:t> 2.5.0.0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357781" y="5473038"/>
            <a:ext cx="4700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 err="1">
                <a:solidFill>
                  <a:schemeClr val="bg1"/>
                </a:solidFill>
              </a:rPr>
              <a:t>Haihaisoft</a:t>
            </a:r>
            <a:r>
              <a:rPr lang="es-MX" sz="2400" b="1" dirty="0">
                <a:solidFill>
                  <a:schemeClr val="bg1"/>
                </a:solidFill>
              </a:rPr>
              <a:t> Universal Player 1.5.7.0v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621105" y="5842463"/>
            <a:ext cx="4319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 err="1">
                <a:solidFill>
                  <a:schemeClr val="bg1"/>
                </a:solidFill>
              </a:rPr>
              <a:t>Koyote</a:t>
            </a:r>
            <a:r>
              <a:rPr lang="es-MX" sz="2400" b="1" dirty="0">
                <a:solidFill>
                  <a:schemeClr val="bg1"/>
                </a:solidFill>
              </a:rPr>
              <a:t> iPod Video </a:t>
            </a:r>
            <a:r>
              <a:rPr lang="es-MX" sz="2400" b="1" dirty="0" err="1">
                <a:solidFill>
                  <a:schemeClr val="bg1"/>
                </a:solidFill>
              </a:rPr>
              <a:t>Converter</a:t>
            </a:r>
            <a:r>
              <a:rPr lang="es-MX" sz="2400" b="1" dirty="0">
                <a:solidFill>
                  <a:schemeClr val="bg1"/>
                </a:solidFill>
              </a:rPr>
              <a:t> 3.0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383364" y="6211795"/>
            <a:ext cx="2794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 err="1">
                <a:solidFill>
                  <a:schemeClr val="bg1"/>
                </a:solidFill>
              </a:rPr>
              <a:t>SMPlayer</a:t>
            </a:r>
            <a:r>
              <a:rPr lang="es-MX" sz="2400" b="1" dirty="0">
                <a:solidFill>
                  <a:schemeClr val="bg1"/>
                </a:solidFill>
              </a:rPr>
              <a:t> 0.8.3.5148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237234" y="2903464"/>
            <a:ext cx="326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Mac </a:t>
            </a:r>
            <a:r>
              <a:rPr lang="es-MX" sz="2400" b="1" dirty="0" err="1">
                <a:solidFill>
                  <a:schemeClr val="bg1"/>
                </a:solidFill>
              </a:rPr>
              <a:t>Blu-ray</a:t>
            </a:r>
            <a:r>
              <a:rPr lang="es-MX" sz="2400" b="1" dirty="0">
                <a:solidFill>
                  <a:schemeClr val="bg1"/>
                </a:solidFill>
              </a:rPr>
              <a:t> Player 2.1.0</a:t>
            </a:r>
          </a:p>
        </p:txBody>
      </p:sp>
      <p:pic>
        <p:nvPicPr>
          <p:cNvPr id="14" name="MS900044820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72616" y="229386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843886" y="1052736"/>
            <a:ext cx="7544538" cy="1804749"/>
          </a:xfrm>
          <a:prstGeom prst="round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E</a:t>
            </a:r>
            <a:r>
              <a:rPr lang="es-ES" sz="2000" b="1" dirty="0" smtClean="0">
                <a:solidFill>
                  <a:schemeClr val="bg1"/>
                </a:solidFill>
              </a:rPr>
              <a:t>s </a:t>
            </a:r>
            <a:r>
              <a:rPr lang="es-ES" sz="2000" b="1" dirty="0">
                <a:solidFill>
                  <a:schemeClr val="bg1"/>
                </a:solidFill>
              </a:rPr>
              <a:t>una </a:t>
            </a:r>
            <a:r>
              <a:rPr lang="es-ES" sz="2000" b="1" dirty="0" smtClean="0">
                <a:solidFill>
                  <a:schemeClr val="bg1"/>
                </a:solidFill>
              </a:rPr>
              <a:t>extensión </a:t>
            </a:r>
            <a:r>
              <a:rPr lang="es-ES" sz="2000" b="1" dirty="0">
                <a:solidFill>
                  <a:schemeClr val="bg1"/>
                </a:solidFill>
              </a:rPr>
              <a:t>que indica el tipo de archivo MPEG-4 Video. La </a:t>
            </a:r>
            <a:r>
              <a:rPr lang="es-ES" sz="2000" b="1" dirty="0" smtClean="0">
                <a:solidFill>
                  <a:schemeClr val="bg1"/>
                </a:solidFill>
              </a:rPr>
              <a:t>extensión </a:t>
            </a:r>
            <a:r>
              <a:rPr lang="es-ES" sz="2000" b="1" dirty="0">
                <a:solidFill>
                  <a:schemeClr val="bg1"/>
                </a:solidFill>
              </a:rPr>
              <a:t>.m4v fue desarrollado por ISO / IEC </a:t>
            </a:r>
            <a:r>
              <a:rPr lang="es-ES" sz="2000" b="1" dirty="0" err="1">
                <a:solidFill>
                  <a:schemeClr val="bg1"/>
                </a:solidFill>
              </a:rPr>
              <a:t>Moving</a:t>
            </a:r>
            <a:r>
              <a:rPr lang="es-ES" sz="2000" b="1" dirty="0">
                <a:solidFill>
                  <a:schemeClr val="bg1"/>
                </a:solidFill>
              </a:rPr>
              <a:t> Picture </a:t>
            </a:r>
            <a:r>
              <a:rPr lang="es-ES" sz="2000" b="1" dirty="0" err="1">
                <a:solidFill>
                  <a:schemeClr val="bg1"/>
                </a:solidFill>
              </a:rPr>
              <a:t>Experts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Group</a:t>
            </a:r>
            <a:r>
              <a:rPr lang="es-ES" sz="2000" b="1" dirty="0">
                <a:solidFill>
                  <a:schemeClr val="bg1"/>
                </a:solidFill>
              </a:rPr>
              <a:t> (MPEG). La </a:t>
            </a:r>
            <a:r>
              <a:rPr lang="es-ES" sz="2000" b="1" dirty="0" smtClean="0">
                <a:solidFill>
                  <a:schemeClr val="bg1"/>
                </a:solidFill>
              </a:rPr>
              <a:t>extensión </a:t>
            </a:r>
            <a:r>
              <a:rPr lang="es-ES" sz="2000" b="1" dirty="0">
                <a:solidFill>
                  <a:schemeClr val="bg1"/>
                </a:solidFill>
              </a:rPr>
              <a:t>de archivo *.m4v stands para </a:t>
            </a:r>
            <a:r>
              <a:rPr lang="es-ES" sz="2000" b="1" dirty="0" err="1">
                <a:solidFill>
                  <a:schemeClr val="bg1"/>
                </a:solidFill>
              </a:rPr>
              <a:t>Raw</a:t>
            </a:r>
            <a:r>
              <a:rPr lang="es-ES" sz="2000" b="1" dirty="0">
                <a:solidFill>
                  <a:schemeClr val="bg1"/>
                </a:solidFill>
              </a:rPr>
              <a:t> MPEG-4 Visual flujos de bits. Es un formato contenedor multimedia basadas en una parte de MPEG-4.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689978" y="-27384"/>
            <a:ext cx="18181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M4V</a:t>
            </a:r>
            <a:endParaRPr lang="es-MX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1" b="96094" l="976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3" r="11897"/>
          <a:stretch/>
        </p:blipFill>
        <p:spPr bwMode="auto">
          <a:xfrm>
            <a:off x="6146690" y="3353674"/>
            <a:ext cx="2241734" cy="292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4" y="3356992"/>
            <a:ext cx="3422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Zune software 4.8.2345.0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7544" y="3726324"/>
            <a:ext cx="2948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QuickTime 7.72.80.56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67544" y="4095656"/>
            <a:ext cx="3667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</a:rPr>
              <a:t>VideoPad</a:t>
            </a:r>
            <a:r>
              <a:rPr lang="es-MX" sz="2400" b="1" dirty="0">
                <a:solidFill>
                  <a:schemeClr val="bg1"/>
                </a:solidFill>
              </a:rPr>
              <a:t> Video Editor 2.42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67544" y="4446106"/>
            <a:ext cx="2063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</a:rPr>
              <a:t>UMPlayer</a:t>
            </a:r>
            <a:r>
              <a:rPr lang="es-MX" sz="2400" b="1" dirty="0">
                <a:solidFill>
                  <a:schemeClr val="bg1"/>
                </a:solidFill>
              </a:rPr>
              <a:t> 0.98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67544" y="4815438"/>
            <a:ext cx="2794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</a:rPr>
              <a:t>SMPlayer</a:t>
            </a:r>
            <a:r>
              <a:rPr lang="es-MX" sz="2400" b="1" dirty="0">
                <a:solidFill>
                  <a:schemeClr val="bg1"/>
                </a:solidFill>
              </a:rPr>
              <a:t> 0.8.3.5148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67544" y="5184770"/>
            <a:ext cx="3098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Total Video Player 1.31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67544" y="5539298"/>
            <a:ext cx="5196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Free Video to DVD Converter5.0.22.128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67544" y="5908630"/>
            <a:ext cx="3322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Convertidor YouTube 1.6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67544" y="6231994"/>
            <a:ext cx="2720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</a:rPr>
              <a:t>Songbird</a:t>
            </a:r>
            <a:r>
              <a:rPr lang="es-MX" sz="2400" b="1" dirty="0">
                <a:solidFill>
                  <a:schemeClr val="bg1"/>
                </a:solidFill>
              </a:rPr>
              <a:t> 2.2.0.2453</a:t>
            </a:r>
          </a:p>
        </p:txBody>
      </p:sp>
      <p:pic>
        <p:nvPicPr>
          <p:cNvPr id="14" name="MS90007499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88640" y="224788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7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438" l="4688" r="98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387" y="3484506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971600" y="1039962"/>
            <a:ext cx="7056784" cy="132802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dirty="0"/>
              <a:t>S</a:t>
            </a:r>
            <a:r>
              <a:rPr lang="es-MX" sz="2400" dirty="0" smtClean="0"/>
              <a:t>on </a:t>
            </a:r>
            <a:r>
              <a:rPr lang="es-MX" sz="2400" dirty="0"/>
              <a:t>archivos de vídeo creados por </a:t>
            </a:r>
            <a:r>
              <a:rPr lang="es-MX" sz="2400" dirty="0" err="1"/>
              <a:t>Matroska</a:t>
            </a:r>
            <a:r>
              <a:rPr lang="es-MX" sz="2400" dirty="0"/>
              <a:t>, un formato que apunta a convertirse en el Formato Contenedor Multimedia estándar algún día. 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83568" y="3615162"/>
            <a:ext cx="41210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- Media Player Clásico </a:t>
            </a:r>
            <a:br>
              <a:rPr lang="es-MX" sz="2400" b="1" dirty="0">
                <a:solidFill>
                  <a:schemeClr val="bg1"/>
                </a:solidFill>
              </a:rPr>
            </a:br>
            <a:r>
              <a:rPr lang="es-MX" sz="2400" b="1" dirty="0">
                <a:solidFill>
                  <a:schemeClr val="bg1"/>
                </a:solidFill>
              </a:rPr>
              <a:t>- </a:t>
            </a:r>
            <a:r>
              <a:rPr lang="es-MX" sz="2400" b="1" dirty="0" err="1">
                <a:solidFill>
                  <a:schemeClr val="bg1"/>
                </a:solidFill>
              </a:rPr>
              <a:t>The</a:t>
            </a:r>
            <a:r>
              <a:rPr lang="es-MX" sz="2400" b="1" dirty="0">
                <a:solidFill>
                  <a:schemeClr val="bg1"/>
                </a:solidFill>
              </a:rPr>
              <a:t> </a:t>
            </a:r>
            <a:r>
              <a:rPr lang="es-MX" sz="2400" b="1" dirty="0" err="1">
                <a:solidFill>
                  <a:schemeClr val="bg1"/>
                </a:solidFill>
              </a:rPr>
              <a:t>Core</a:t>
            </a:r>
            <a:r>
              <a:rPr lang="es-MX" sz="2400" b="1" dirty="0">
                <a:solidFill>
                  <a:schemeClr val="bg1"/>
                </a:solidFill>
              </a:rPr>
              <a:t> media </a:t>
            </a:r>
            <a:r>
              <a:rPr lang="es-MX" sz="2400" b="1" dirty="0" err="1">
                <a:solidFill>
                  <a:schemeClr val="bg1"/>
                </a:solidFill>
              </a:rPr>
              <a:t>player</a:t>
            </a:r>
            <a:r>
              <a:rPr lang="es-MX" sz="2400" b="1" dirty="0">
                <a:solidFill>
                  <a:schemeClr val="bg1"/>
                </a:solidFill>
              </a:rPr>
              <a:t> </a:t>
            </a:r>
            <a:br>
              <a:rPr lang="es-MX" sz="2400" b="1" dirty="0">
                <a:solidFill>
                  <a:schemeClr val="bg1"/>
                </a:solidFill>
              </a:rPr>
            </a:br>
            <a:r>
              <a:rPr lang="es-MX" sz="2400" b="1" dirty="0">
                <a:solidFill>
                  <a:schemeClr val="bg1"/>
                </a:solidFill>
              </a:rPr>
              <a:t>- VLC Media Player (Recomendado) </a:t>
            </a:r>
            <a:br>
              <a:rPr lang="es-MX" sz="2400" b="1" dirty="0">
                <a:solidFill>
                  <a:schemeClr val="bg1"/>
                </a:solidFill>
              </a:rPr>
            </a:br>
            <a:r>
              <a:rPr lang="es-MX" sz="2400" b="1" dirty="0">
                <a:solidFill>
                  <a:schemeClr val="bg1"/>
                </a:solidFill>
              </a:rPr>
              <a:t>- </a:t>
            </a:r>
            <a:r>
              <a:rPr lang="es-MX" sz="2400" b="1" dirty="0" err="1">
                <a:solidFill>
                  <a:schemeClr val="bg1"/>
                </a:solidFill>
              </a:rPr>
              <a:t>Zoomplayer</a:t>
            </a:r>
            <a:r>
              <a:rPr lang="es-MX" sz="2400" b="1" dirty="0">
                <a:solidFill>
                  <a:schemeClr val="bg1"/>
                </a:solidFill>
              </a:rPr>
              <a:t> </a:t>
            </a:r>
            <a:br>
              <a:rPr lang="es-MX" sz="2400" b="1" dirty="0">
                <a:solidFill>
                  <a:schemeClr val="bg1"/>
                </a:solidFill>
              </a:rPr>
            </a:br>
            <a:r>
              <a:rPr lang="es-MX" sz="2400" b="1" dirty="0">
                <a:solidFill>
                  <a:schemeClr val="bg1"/>
                </a:solidFill>
              </a:rPr>
              <a:t>- </a:t>
            </a:r>
            <a:r>
              <a:rPr lang="es-MX" sz="2400" b="1" dirty="0" err="1">
                <a:solidFill>
                  <a:schemeClr val="bg1"/>
                </a:solidFill>
              </a:rPr>
              <a:t>CorePlayer</a:t>
            </a:r>
            <a:r>
              <a:rPr lang="es-MX" sz="2400" b="1" dirty="0">
                <a:solidFill>
                  <a:schemeClr val="bg1"/>
                </a:solidFill>
              </a:rPr>
              <a:t> Pro </a:t>
            </a:r>
            <a:br>
              <a:rPr lang="es-MX" sz="2400" b="1" dirty="0">
                <a:solidFill>
                  <a:schemeClr val="bg1"/>
                </a:solidFill>
              </a:rPr>
            </a:br>
            <a:r>
              <a:rPr lang="es-MX" sz="2400" b="1" dirty="0">
                <a:solidFill>
                  <a:schemeClr val="bg1"/>
                </a:solidFill>
              </a:rPr>
              <a:t>- </a:t>
            </a:r>
            <a:r>
              <a:rPr lang="es-MX" sz="2400" b="1" dirty="0" err="1">
                <a:solidFill>
                  <a:schemeClr val="bg1"/>
                </a:solidFill>
              </a:rPr>
              <a:t>MPlayer</a:t>
            </a:r>
            <a:r>
              <a:rPr lang="es-MX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804711" y="116632"/>
            <a:ext cx="1577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MKV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MS900054240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56592" y="220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343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611560" y="1325759"/>
            <a:ext cx="7920880" cy="14642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Es el formato común para las películas QuickTime, la plataforma nativa de Macintosh para películas. Tipo de archivo: Binario Puede usar un número de aplicaciones para reproducir archivos .</a:t>
            </a:r>
            <a:r>
              <a:rPr lang="es-MX" sz="2000" b="1" dirty="0" err="1">
                <a:solidFill>
                  <a:schemeClr val="bg1"/>
                </a:solidFill>
              </a:rPr>
              <a:t>mov</a:t>
            </a:r>
            <a:r>
              <a:rPr lang="es-MX" sz="2000" b="1" dirty="0">
                <a:solidFill>
                  <a:schemeClr val="bg1"/>
                </a:solidFill>
              </a:rPr>
              <a:t> incluyendo </a:t>
            </a:r>
            <a:r>
              <a:rPr lang="es-MX" sz="2000" b="1" dirty="0" err="1">
                <a:solidFill>
                  <a:schemeClr val="bg1"/>
                </a:solidFill>
              </a:rPr>
              <a:t>Sparkle</a:t>
            </a:r>
            <a:r>
              <a:rPr lang="es-MX" sz="2000" b="1" dirty="0">
                <a:solidFill>
                  <a:schemeClr val="bg1"/>
                </a:solidFill>
              </a:rPr>
              <a:t> o </a:t>
            </a:r>
            <a:r>
              <a:rPr lang="es-MX" sz="2000" b="1" dirty="0" err="1">
                <a:solidFill>
                  <a:schemeClr val="bg1"/>
                </a:solidFill>
              </a:rPr>
              <a:t>MoviePlayer</a:t>
            </a:r>
            <a:r>
              <a:rPr lang="es-MX" sz="2000" b="1" dirty="0">
                <a:solidFill>
                  <a:schemeClr val="bg1"/>
                </a:solidFill>
              </a:rPr>
              <a:t> en Mac, y QuickTime para Windows</a:t>
            </a:r>
            <a:r>
              <a:rPr lang="es-MX" sz="2000" b="1" dirty="0" smtClean="0">
                <a:solidFill>
                  <a:schemeClr val="bg1"/>
                </a:solidFill>
              </a:rPr>
              <a:t>.</a:t>
            </a:r>
            <a:endParaRPr lang="es-MX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t="10378" r="7831" b="4391"/>
          <a:stretch/>
        </p:blipFill>
        <p:spPr bwMode="auto">
          <a:xfrm>
            <a:off x="5622877" y="3473027"/>
            <a:ext cx="2634019" cy="269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682846" y="310096"/>
            <a:ext cx="17783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MOV</a:t>
            </a:r>
            <a:endParaRPr lang="es-E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75485" y="3642836"/>
            <a:ext cx="2607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VLC media </a:t>
            </a:r>
            <a:r>
              <a:rPr lang="es-MX" sz="2000" b="1" dirty="0" err="1">
                <a:solidFill>
                  <a:schemeClr val="bg1"/>
                </a:solidFill>
              </a:rPr>
              <a:t>player</a:t>
            </a:r>
            <a:r>
              <a:rPr lang="es-MX" sz="2000" b="1" dirty="0">
                <a:solidFill>
                  <a:schemeClr val="bg1"/>
                </a:solidFill>
              </a:rPr>
              <a:t> 2.0.5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2403" y="4012168"/>
            <a:ext cx="3848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Sothink</a:t>
            </a:r>
            <a:r>
              <a:rPr lang="en-US" sz="2000" b="1" dirty="0">
                <a:solidFill>
                  <a:schemeClr val="bg1"/>
                </a:solidFill>
              </a:rPr>
              <a:t> Movie DVD Maker 3.7.341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75485" y="4381500"/>
            <a:ext cx="3126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Media Player </a:t>
            </a:r>
            <a:r>
              <a:rPr lang="es-MX" sz="2000" b="1" dirty="0" err="1">
                <a:solidFill>
                  <a:schemeClr val="bg1"/>
                </a:solidFill>
              </a:rPr>
              <a:t>Classic</a:t>
            </a:r>
            <a:r>
              <a:rPr lang="es-MX" sz="2000" b="1" dirty="0">
                <a:solidFill>
                  <a:schemeClr val="bg1"/>
                </a:solidFill>
              </a:rPr>
              <a:t> 6.4.9.0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75485" y="4750832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QuickTime 7.72.80.56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00470" y="5075892"/>
            <a:ext cx="4473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Media Player Classic 6.4.9.1 revision 108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00470" y="5426640"/>
            <a:ext cx="2173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</a:rPr>
              <a:t>XeMoviePlayer</a:t>
            </a:r>
            <a:r>
              <a:rPr lang="es-MX" sz="2000" b="1" dirty="0">
                <a:solidFill>
                  <a:schemeClr val="bg1"/>
                </a:solidFill>
              </a:rPr>
              <a:t> 3.0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00470" y="5795972"/>
            <a:ext cx="3575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VLC Media Player 2 64 bits 2.1.0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75485" y="6119336"/>
            <a:ext cx="1555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</a:rPr>
              <a:t>DivX</a:t>
            </a:r>
            <a:r>
              <a:rPr lang="es-MX" sz="2000" b="1" dirty="0">
                <a:solidFill>
                  <a:schemeClr val="bg1"/>
                </a:solidFill>
              </a:rPr>
              <a:t> Plus 9.0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75485" y="3288361"/>
            <a:ext cx="3558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</a:rPr>
              <a:t>Pivot</a:t>
            </a:r>
            <a:r>
              <a:rPr lang="es-MX" sz="2000" b="1" dirty="0">
                <a:solidFill>
                  <a:schemeClr val="bg1"/>
                </a:solidFill>
              </a:rPr>
              <a:t> </a:t>
            </a:r>
            <a:r>
              <a:rPr lang="es-MX" sz="2000" b="1" dirty="0" err="1">
                <a:solidFill>
                  <a:schemeClr val="bg1"/>
                </a:solidFill>
              </a:rPr>
              <a:t>Stickfigure</a:t>
            </a:r>
            <a:r>
              <a:rPr lang="es-MX" sz="2000" b="1" dirty="0">
                <a:solidFill>
                  <a:schemeClr val="bg1"/>
                </a:solidFill>
              </a:rPr>
              <a:t> </a:t>
            </a:r>
            <a:r>
              <a:rPr lang="es-MX" sz="2000" b="1" dirty="0" err="1">
                <a:solidFill>
                  <a:schemeClr val="bg1"/>
                </a:solidFill>
              </a:rPr>
              <a:t>Animator</a:t>
            </a:r>
            <a:r>
              <a:rPr lang="es-MX" sz="2000" b="1" dirty="0">
                <a:solidFill>
                  <a:schemeClr val="bg1"/>
                </a:solidFill>
              </a:rPr>
              <a:t> 2.2.7</a:t>
            </a:r>
          </a:p>
        </p:txBody>
      </p:sp>
      <p:pic>
        <p:nvPicPr>
          <p:cNvPr id="13" name="MS900082211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32476" y="5529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0704" y="1196752"/>
            <a:ext cx="8527760" cy="1328023"/>
          </a:xfrm>
          <a:prstGeom prst="round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E</a:t>
            </a:r>
            <a:r>
              <a:rPr lang="es-MX" sz="2400" dirty="0" smtClean="0"/>
              <a:t>s </a:t>
            </a:r>
            <a:r>
              <a:rPr lang="es-MX" sz="2400" dirty="0"/>
              <a:t>un estándar de formato multimedia que es parte del MPEG-4. Formalmente llamado ISO/IEC 14496-14:2003. La extensión de archivo oficial es .mp4.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35" y="3860057"/>
            <a:ext cx="2954512" cy="120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864785" y="231031"/>
            <a:ext cx="1510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MP4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2996952"/>
            <a:ext cx="235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VLC media </a:t>
            </a:r>
            <a:r>
              <a:rPr lang="es-MX" b="1" dirty="0" err="1">
                <a:solidFill>
                  <a:schemeClr val="bg1"/>
                </a:solidFill>
              </a:rPr>
              <a:t>player</a:t>
            </a:r>
            <a:r>
              <a:rPr lang="es-MX" b="1" dirty="0">
                <a:solidFill>
                  <a:schemeClr val="bg1"/>
                </a:solidFill>
              </a:rPr>
              <a:t> 2.0.5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7544" y="33662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 err="1">
                <a:solidFill>
                  <a:schemeClr val="bg1"/>
                </a:solidFill>
              </a:rPr>
              <a:t>Power</a:t>
            </a:r>
            <a:r>
              <a:rPr lang="es-MX" b="1" dirty="0">
                <a:solidFill>
                  <a:schemeClr val="bg1"/>
                </a:solidFill>
              </a:rPr>
              <a:t> MP4 iPod PSP 3GP AVI MPG WMV Video </a:t>
            </a:r>
            <a:r>
              <a:rPr lang="es-MX" b="1" dirty="0" err="1">
                <a:solidFill>
                  <a:schemeClr val="bg1"/>
                </a:solidFill>
              </a:rPr>
              <a:t>Converter</a:t>
            </a:r>
            <a:r>
              <a:rPr lang="es-MX" b="1" dirty="0">
                <a:solidFill>
                  <a:schemeClr val="bg1"/>
                </a:solidFill>
              </a:rPr>
              <a:t> 9.6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7544" y="40126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GOM Media Player GOM Media Player 2.1.47.5133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51670" y="4658946"/>
            <a:ext cx="326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Cole2k Media - </a:t>
            </a:r>
            <a:r>
              <a:rPr lang="es-MX" b="1" dirty="0" err="1">
                <a:solidFill>
                  <a:schemeClr val="bg1"/>
                </a:solidFill>
              </a:rPr>
              <a:t>Codec</a:t>
            </a:r>
            <a:r>
              <a:rPr lang="es-MX" b="1" dirty="0">
                <a:solidFill>
                  <a:schemeClr val="bg1"/>
                </a:solidFill>
              </a:rPr>
              <a:t> Pack 7.9.7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51670" y="5028278"/>
            <a:ext cx="2814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Media Player </a:t>
            </a:r>
            <a:r>
              <a:rPr lang="es-MX" b="1" dirty="0" err="1">
                <a:solidFill>
                  <a:schemeClr val="bg1"/>
                </a:solidFill>
              </a:rPr>
              <a:t>Classic</a:t>
            </a:r>
            <a:r>
              <a:rPr lang="es-MX" b="1" dirty="0">
                <a:solidFill>
                  <a:schemeClr val="bg1"/>
                </a:solidFill>
              </a:rPr>
              <a:t> 6.4.9.0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67544" y="5397610"/>
            <a:ext cx="2133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>
                <a:solidFill>
                  <a:schemeClr val="bg1"/>
                </a:solidFill>
              </a:rPr>
              <a:t>SMPlayer</a:t>
            </a:r>
            <a:r>
              <a:rPr lang="es-MX" b="1" dirty="0">
                <a:solidFill>
                  <a:schemeClr val="bg1"/>
                </a:solidFill>
              </a:rPr>
              <a:t> 0.8.3.5148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51670" y="5766942"/>
            <a:ext cx="153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>
                <a:solidFill>
                  <a:schemeClr val="bg1"/>
                </a:solidFill>
              </a:rPr>
              <a:t>BS.Player</a:t>
            </a:r>
            <a:r>
              <a:rPr lang="es-MX" b="1" dirty="0">
                <a:solidFill>
                  <a:schemeClr val="bg1"/>
                </a:solidFill>
              </a:rPr>
              <a:t> 2.64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67544" y="6136274"/>
            <a:ext cx="400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Media Player Classic 6.4.9.1 revision 108</a:t>
            </a:r>
          </a:p>
        </p:txBody>
      </p:sp>
      <p:pic>
        <p:nvPicPr>
          <p:cNvPr id="12" name="MS900074262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56592" y="1251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264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489</Words>
  <Application>Microsoft Office PowerPoint</Application>
  <PresentationFormat>Presentación en pantalla (4:3)</PresentationFormat>
  <Paragraphs>139</Paragraphs>
  <Slides>14</Slides>
  <Notes>1</Notes>
  <HiddenSlides>0</HiddenSlides>
  <MMClips>14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COMPUTO</dc:creator>
  <cp:lastModifiedBy>ale C O R T E Z</cp:lastModifiedBy>
  <cp:revision>34</cp:revision>
  <dcterms:created xsi:type="dcterms:W3CDTF">2013-02-07T17:49:05Z</dcterms:created>
  <dcterms:modified xsi:type="dcterms:W3CDTF">2013-02-14T00:41:06Z</dcterms:modified>
</cp:coreProperties>
</file>