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8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69" d="100"/>
          <a:sy n="69" d="100"/>
        </p:scale>
        <p:origin x="-8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3DF481-445C-4F36-885A-01A519093CFB}" type="datetimeFigureOut">
              <a:rPr lang="es-ES" smtClean="0"/>
              <a:pPr/>
              <a:t>08/02/2013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2C9D3B3-1D4E-4067-BD20-B79A9CB31A3E}"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9000" b="-2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F481-445C-4F36-885A-01A519093CFB}" type="datetimeFigureOut">
              <a:rPr lang="es-ES" smtClean="0"/>
              <a:pPr/>
              <a:t>08/02/2013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9D3B3-1D4E-4067-BD20-B79A9CB31A3E}"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1556792"/>
            <a:ext cx="6172216" cy="885830"/>
          </a:xfrm>
        </p:spPr>
        <p:txBody>
          <a:bodyPr>
            <a:normAutofit fontScale="90000"/>
          </a:bodyPr>
          <a:lstStyle/>
          <a:p>
            <a:r>
              <a:rPr lang="es-ES" dirty="0" smtClean="0">
                <a:latin typeface="Berlin Sans FB" pitchFamily="34" charset="0"/>
              </a:rPr>
              <a:t>Escuela Normal de Educación Preescolar</a:t>
            </a:r>
            <a:br>
              <a:rPr lang="es-ES" dirty="0" smtClean="0">
                <a:latin typeface="Berlin Sans FB" pitchFamily="34" charset="0"/>
              </a:rPr>
            </a:br>
            <a:r>
              <a:rPr lang="es-ES" dirty="0" smtClean="0">
                <a:latin typeface="Berlin Sans FB" pitchFamily="34" charset="0"/>
              </a:rPr>
              <a:t/>
            </a:r>
            <a:br>
              <a:rPr lang="es-ES" dirty="0" smtClean="0">
                <a:latin typeface="Berlin Sans FB" pitchFamily="34" charset="0"/>
              </a:rPr>
            </a:br>
            <a:r>
              <a:rPr lang="es-ES" dirty="0" smtClean="0">
                <a:latin typeface="Berlin Sans FB" pitchFamily="34" charset="0"/>
              </a:rPr>
              <a:t>Extensiones de video </a:t>
            </a:r>
            <a:endParaRPr lang="es-ES" dirty="0">
              <a:latin typeface="Berlin Sans FB" pitchFamily="34" charset="0"/>
            </a:endParaRPr>
          </a:p>
        </p:txBody>
      </p:sp>
      <p:sp>
        <p:nvSpPr>
          <p:cNvPr id="3" name="2 Subtítulo"/>
          <p:cNvSpPr>
            <a:spLocks noGrp="1"/>
          </p:cNvSpPr>
          <p:nvPr>
            <p:ph type="subTitle" idx="1"/>
          </p:nvPr>
        </p:nvSpPr>
        <p:spPr/>
        <p:txBody>
          <a:bodyPr/>
          <a:lstStyle/>
          <a:p>
            <a:r>
              <a:rPr lang="es-ES" dirty="0" smtClean="0">
                <a:solidFill>
                  <a:schemeClr val="tx1"/>
                </a:solidFill>
                <a:latin typeface="Berlin Sans FB" pitchFamily="34" charset="0"/>
              </a:rPr>
              <a:t>         Leslie Jemima Lope Fuentes</a:t>
            </a:r>
          </a:p>
          <a:p>
            <a:r>
              <a:rPr lang="es-ES" dirty="0" smtClean="0">
                <a:solidFill>
                  <a:schemeClr val="tx1"/>
                </a:solidFill>
                <a:latin typeface="Berlin Sans FB" pitchFamily="34" charset="0"/>
              </a:rPr>
              <a:t>2 ¨C¨</a:t>
            </a:r>
            <a:br>
              <a:rPr lang="es-ES" dirty="0" smtClean="0">
                <a:solidFill>
                  <a:schemeClr val="tx1"/>
                </a:solidFill>
                <a:latin typeface="Berlin Sans FB" pitchFamily="34" charset="0"/>
              </a:rPr>
            </a:br>
            <a:r>
              <a:rPr lang="es-ES" dirty="0" smtClean="0">
                <a:solidFill>
                  <a:schemeClr val="tx1"/>
                </a:solidFill>
                <a:latin typeface="Berlin Sans FB" pitchFamily="34" charset="0"/>
              </a:rPr>
              <a:t>NL: 19</a:t>
            </a:r>
          </a:p>
          <a:p>
            <a:endParaRPr lang="es-ES" dirty="0">
              <a:solidFill>
                <a:schemeClr val="tx1"/>
              </a:solidFill>
              <a:latin typeface="Berlin Sans FB" pitchFamily="34" charset="0"/>
            </a:endParaRPr>
          </a:p>
        </p:txBody>
      </p:sp>
      <p:sp>
        <p:nvSpPr>
          <p:cNvPr id="4" name="3 Rectángulo redondeado"/>
          <p:cNvSpPr/>
          <p:nvPr/>
        </p:nvSpPr>
        <p:spPr>
          <a:xfrm>
            <a:off x="2051720" y="764704"/>
            <a:ext cx="5112568" cy="1368152"/>
          </a:xfrm>
          <a:prstGeom prst="roundRect">
            <a:avLst/>
          </a:prstGeom>
          <a:noFill/>
          <a:ln w="76200">
            <a:solidFill>
              <a:srgbClr val="F41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Lágrima"/>
          <p:cNvSpPr/>
          <p:nvPr/>
        </p:nvSpPr>
        <p:spPr>
          <a:xfrm>
            <a:off x="2195736" y="3212976"/>
            <a:ext cx="5184576" cy="2376264"/>
          </a:xfrm>
          <a:prstGeom prst="teardrop">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555776" y="188640"/>
            <a:ext cx="4392488" cy="144016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a:spLocks noGrp="1"/>
          </p:cNvSpPr>
          <p:nvPr>
            <p:ph type="ctrTitle"/>
          </p:nvPr>
        </p:nvSpPr>
        <p:spPr>
          <a:xfrm>
            <a:off x="611560" y="116632"/>
            <a:ext cx="7772400" cy="1470025"/>
          </a:xfrm>
        </p:spPr>
        <p:txBody>
          <a:bodyPr/>
          <a:lstStyle/>
          <a:p>
            <a:r>
              <a:rPr lang="es-ES" dirty="0" smtClean="0">
                <a:solidFill>
                  <a:schemeClr val="bg1"/>
                </a:solidFill>
              </a:rPr>
              <a:t>Extensión MPG</a:t>
            </a:r>
            <a:endParaRPr lang="en-US" dirty="0">
              <a:solidFill>
                <a:schemeClr val="bg1"/>
              </a:solidFill>
            </a:endParaRPr>
          </a:p>
        </p:txBody>
      </p:sp>
      <p:sp>
        <p:nvSpPr>
          <p:cNvPr id="3" name="2 Subtítulo"/>
          <p:cNvSpPr>
            <a:spLocks noGrp="1"/>
          </p:cNvSpPr>
          <p:nvPr>
            <p:ph type="subTitle" idx="1"/>
          </p:nvPr>
        </p:nvSpPr>
        <p:spPr>
          <a:xfrm>
            <a:off x="323528" y="1916832"/>
            <a:ext cx="8496944" cy="4176464"/>
          </a:xfrm>
          <a:solidFill>
            <a:srgbClr val="00B0F0"/>
          </a:solidFill>
          <a:ln w="76200">
            <a:solidFill>
              <a:schemeClr val="tx1"/>
            </a:solidFill>
            <a:prstDash val="sysDot"/>
          </a:ln>
          <a:scene3d>
            <a:camera prst="orthographicFront"/>
            <a:lightRig rig="threePt" dir="t"/>
          </a:scene3d>
          <a:sp3d>
            <a:bevelT prst="angle"/>
          </a:sp3d>
        </p:spPr>
        <p:txBody>
          <a:bodyPr>
            <a:noAutofit/>
          </a:bodyPr>
          <a:lstStyle/>
          <a:p>
            <a:pPr algn="l"/>
            <a:r>
              <a:rPr lang="es-ES" sz="1600" dirty="0" smtClean="0">
                <a:solidFill>
                  <a:schemeClr val="tx1"/>
                </a:solidFill>
                <a:latin typeface="Berlin Sans FB" pitchFamily="34" charset="0"/>
              </a:rPr>
              <a:t>El nombre oficial de MPEG es ISO/IEC JTC1/SC29 WG11.</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Algunos de los formatos de compresión que ha estandarizado MPEG son:</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MPEG-1: Estándar inicial para la compresión de video y audio. Usado como estándar en Video CD e incluido en el formato de audio MP3 (Layer 3).</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MPEG-2: Estándar para la transmisión de televisión. Usado para la televisión digital ATSC, DVS y ISDB, señales digitales de televisión por cable, y (con pequeñas modificaciones) para DVD.</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MPEG-3: Originalmente fue diseñado para la televisión de alta definición (HDTV), fue abandonado cuando descubrieron que el MPEG-2 (con extensiones) era suficiente para la HDTV.</a:t>
            </a:r>
            <a:br>
              <a:rPr lang="es-ES" sz="1600" dirty="0" smtClean="0">
                <a:solidFill>
                  <a:schemeClr val="tx1"/>
                </a:solidFill>
                <a:latin typeface="Berlin Sans FB" pitchFamily="34" charset="0"/>
              </a:rPr>
            </a:br>
            <a:r>
              <a:rPr lang="es-ES" sz="1600" dirty="0" smtClean="0">
                <a:solidFill>
                  <a:schemeClr val="tx1"/>
                </a:solidFill>
                <a:latin typeface="Berlin Sans FB" pitchFamily="34" charset="0"/>
              </a:rPr>
              <a:t>* MPEG-4: Expande el MPEG-1 para soportar objetos video/audio, contenido 3D, soporte para Digital Rights Management, y codificación de bajo bitrate. Existen varias versiones, la más importante es la MPEG-4 Part 10 (o Advanced Video Coding o H.264). Es usado en HD-DVD y discos Blu-ray.</a:t>
            </a:r>
            <a:endParaRPr lang="en-US" sz="1600" dirty="0" smtClean="0">
              <a:solidFill>
                <a:schemeClr val="tx1"/>
              </a:solidFill>
              <a:latin typeface="Berlin Sans FB" pitchFamily="34" charset="0"/>
            </a:endParaRPr>
          </a:p>
          <a:p>
            <a:pPr algn="l"/>
            <a:endParaRPr lang="es-ES" sz="1600" u="sng" dirty="0" smtClean="0">
              <a:solidFill>
                <a:schemeClr val="tx1"/>
              </a:solidFill>
              <a:latin typeface="Berlin Sans FB" pitchFamily="34" charset="0"/>
            </a:endParaRPr>
          </a:p>
          <a:p>
            <a:pPr algn="l"/>
            <a:r>
              <a:rPr lang="es-ES" sz="1600" u="sng" dirty="0" smtClean="0">
                <a:solidFill>
                  <a:schemeClr val="tx1"/>
                </a:solidFill>
                <a:latin typeface="Berlin Sans FB" pitchFamily="34" charset="0"/>
              </a:rPr>
              <a:t>Programas que lo reproducen:  </a:t>
            </a:r>
            <a:r>
              <a:rPr lang="es-ES" sz="1600" dirty="0" smtClean="0">
                <a:solidFill>
                  <a:schemeClr val="tx1"/>
                </a:solidFill>
                <a:latin typeface="Berlin Sans FB" pitchFamily="34" charset="0"/>
              </a:rPr>
              <a:t>VLC media player, Winamp Full , DivX Video Player , DivX Codec, </a:t>
            </a:r>
            <a:r>
              <a:rPr lang="es-ES" sz="1600" dirty="0" smtClean="0">
                <a:solidFill>
                  <a:schemeClr val="bg1"/>
                </a:solidFill>
                <a:latin typeface="Berlin Sans FB" pitchFamily="34" charset="0"/>
              </a:rPr>
              <a:t/>
            </a:r>
            <a:br>
              <a:rPr lang="es-ES" sz="1600" dirty="0" smtClean="0">
                <a:solidFill>
                  <a:schemeClr val="bg1"/>
                </a:solidFill>
                <a:latin typeface="Berlin Sans FB" pitchFamily="34" charset="0"/>
              </a:rPr>
            </a:br>
            <a:endParaRPr lang="en-US" sz="1600" dirty="0">
              <a:solidFill>
                <a:schemeClr val="bg1"/>
              </a:solidFill>
              <a:latin typeface="Berlin Sans FB" pitchFamily="34"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1000">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to="" calcmode="lin" valueType="num">
                                      <p:cBhvr>
                                        <p:cTn id="13" dur="1" fill="hold"/>
                                        <p:tgtEl>
                                          <p:spTgt spid="3">
                                            <p:bg/>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to="" calcmode="lin" valueType="num">
                                      <p:cBhvr>
                                        <p:cTn id="18" dur="1" fill="hold"/>
                                        <p:tgtEl>
                                          <p:spTgt spid="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to="" calcmode="lin" valueType="num">
                                      <p:cBhvr>
                                        <p:cTn id="2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61033">
            <a:off x="28391" y="263001"/>
            <a:ext cx="5256584" cy="850106"/>
          </a:xfrm>
          <a:ln w="76200">
            <a:solidFill>
              <a:srgbClr val="F41876"/>
            </a:solidFill>
          </a:ln>
        </p:spPr>
        <p:txBody>
          <a:bodyPr/>
          <a:lstStyle/>
          <a:p>
            <a:r>
              <a:rPr lang="es-MX" dirty="0" smtClean="0">
                <a:latin typeface="Aharoni" pitchFamily="2" charset="-79"/>
                <a:cs typeface="Aharoni" pitchFamily="2" charset="-79"/>
              </a:rPr>
              <a:t>Extensión OGM</a:t>
            </a:r>
            <a:endParaRPr lang="es-MX" dirty="0">
              <a:latin typeface="Aharoni" pitchFamily="2" charset="-79"/>
              <a:cs typeface="Aharoni" pitchFamily="2" charset="-79"/>
            </a:endParaRPr>
          </a:p>
        </p:txBody>
      </p:sp>
      <p:sp>
        <p:nvSpPr>
          <p:cNvPr id="3" name="2 Marcador de contenido"/>
          <p:cNvSpPr>
            <a:spLocks noGrp="1"/>
          </p:cNvSpPr>
          <p:nvPr>
            <p:ph idx="1"/>
          </p:nvPr>
        </p:nvSpPr>
        <p:spPr>
          <a:xfrm>
            <a:off x="827584" y="1412776"/>
            <a:ext cx="7355160" cy="2409131"/>
          </a:xfrm>
          <a:gradFill flip="none" rotWithShape="1">
            <a:gsLst>
              <a:gs pos="0">
                <a:srgbClr val="F41876">
                  <a:tint val="66000"/>
                  <a:satMod val="160000"/>
                </a:srgbClr>
              </a:gs>
              <a:gs pos="50000">
                <a:srgbClr val="F41876">
                  <a:tint val="44500"/>
                  <a:satMod val="160000"/>
                </a:srgbClr>
              </a:gs>
              <a:gs pos="100000">
                <a:srgbClr val="F41876">
                  <a:tint val="23500"/>
                  <a:satMod val="160000"/>
                </a:srgbClr>
              </a:gs>
            </a:gsLst>
            <a:lin ang="18900000" scaled="1"/>
            <a:tileRect/>
          </a:gradFill>
        </p:spPr>
        <p:txBody>
          <a:bodyPr>
            <a:normAutofit fontScale="85000" lnSpcReduction="10000"/>
          </a:bodyPr>
          <a:lstStyle/>
          <a:p>
            <a:r>
              <a:rPr lang="es-MX" dirty="0" smtClean="0">
                <a:latin typeface="Arial Rounded MT Bold" pitchFamily="34" charset="0"/>
              </a:rPr>
              <a:t>Es  un contenedor multimedia, dentro del cual se puede introducir video, varias cadenas de audio y varios subtítulos dentro de un solo archivo. También permite la utilización del formato de audio OGG.</a:t>
            </a:r>
            <a:endParaRPr lang="es-MX" dirty="0">
              <a:latin typeface="Arial Rounded MT Bold" pitchFamily="34" charset="0"/>
            </a:endParaRPr>
          </a:p>
        </p:txBody>
      </p:sp>
      <p:sp>
        <p:nvSpPr>
          <p:cNvPr id="5" name="4 Elipse"/>
          <p:cNvSpPr/>
          <p:nvPr/>
        </p:nvSpPr>
        <p:spPr>
          <a:xfrm>
            <a:off x="395536" y="4005064"/>
            <a:ext cx="4536504" cy="2636912"/>
          </a:xfrm>
          <a:prstGeom prst="ellipse">
            <a:avLst/>
          </a:prstGeom>
          <a:solidFill>
            <a:schemeClr val="bg1"/>
          </a:solid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1115616" y="4293096"/>
            <a:ext cx="3096344" cy="2246769"/>
          </a:xfrm>
          <a:prstGeom prst="rect">
            <a:avLst/>
          </a:prstGeom>
          <a:noFill/>
        </p:spPr>
        <p:txBody>
          <a:bodyPr wrap="square" rtlCol="0">
            <a:spAutoFit/>
          </a:bodyPr>
          <a:lstStyle/>
          <a:p>
            <a:pPr algn="ctr"/>
            <a:r>
              <a:rPr lang="es-MX" sz="2800" dirty="0" smtClean="0">
                <a:latin typeface="Berlin Sans FB" pitchFamily="34" charset="0"/>
              </a:rPr>
              <a:t>Programas que lo reproducen: </a:t>
            </a:r>
            <a:br>
              <a:rPr lang="es-MX" sz="2800" dirty="0" smtClean="0">
                <a:latin typeface="Berlin Sans FB" pitchFamily="34" charset="0"/>
              </a:rPr>
            </a:br>
            <a:r>
              <a:rPr lang="es-MX" sz="2800" dirty="0" smtClean="0">
                <a:latin typeface="Berlin Sans FB" pitchFamily="34" charset="0"/>
              </a:rPr>
              <a:t>Media Player Classsic,  vlc media player.</a:t>
            </a:r>
            <a:endParaRPr lang="es-MX" sz="2800" dirty="0">
              <a:latin typeface="Berlin Sans FB"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4638"/>
            <a:ext cx="5688632" cy="1138138"/>
          </a:xfrm>
          <a:solidFill>
            <a:schemeClr val="bg1">
              <a:lumMod val="85000"/>
            </a:schemeClr>
          </a:solidFill>
          <a:ln w="76200">
            <a:solidFill>
              <a:srgbClr val="00B0F0"/>
            </a:solidFill>
          </a:ln>
        </p:spPr>
        <p:txBody>
          <a:bodyPr/>
          <a:lstStyle/>
          <a:p>
            <a:r>
              <a:rPr lang="es-MX" dirty="0" smtClean="0">
                <a:latin typeface="Berlin Sans FB" pitchFamily="34" charset="0"/>
                <a:cs typeface="Aharoni" pitchFamily="2" charset="-79"/>
              </a:rPr>
              <a:t>Extensión RM</a:t>
            </a:r>
            <a:endParaRPr lang="es-MX" dirty="0">
              <a:latin typeface="Berlin Sans FB" pitchFamily="34" charset="0"/>
              <a:cs typeface="Aharoni" pitchFamily="2" charset="-79"/>
            </a:endParaRPr>
          </a:p>
        </p:txBody>
      </p:sp>
      <p:sp>
        <p:nvSpPr>
          <p:cNvPr id="3" name="2 Marcador de contenido"/>
          <p:cNvSpPr>
            <a:spLocks noGrp="1"/>
          </p:cNvSpPr>
          <p:nvPr>
            <p:ph idx="1"/>
          </p:nvPr>
        </p:nvSpPr>
        <p:spPr>
          <a:xfrm>
            <a:off x="457200" y="1600201"/>
            <a:ext cx="8229600" cy="2764904"/>
          </a:xfrm>
        </p:spPr>
        <p:txBody>
          <a:bodyPr>
            <a:noAutofit/>
          </a:bodyPr>
          <a:lstStyle/>
          <a:p>
            <a:pPr algn="ctr">
              <a:buNone/>
            </a:pPr>
            <a:r>
              <a:rPr lang="es-MX" sz="2000" dirty="0" smtClean="0">
                <a:latin typeface="Berlin Sans FB" pitchFamily="34" charset="0"/>
              </a:rPr>
              <a:t>RealMedia, conocido también como RealAudio Es predominantemente utilizado en transmisiones por internet en tiempo real. Esto quiere decir que una estación de radio puede transmitir su señal en vivo, directamente al usuario final, sin necesidad de descargar primero el archivo completo de audio. O bien, el usuario puede escuchar, bajo petición (on demand), un archivo almacenado en un servidor externo. En ambos casos, el archivo de audio no se descarga en el ordenador del usuario final. La reproducción se realiza mediante "paquetes" que el servidor envía al usuario a un reproductor propio de la marca Real, llamado RealPlayer.</a:t>
            </a:r>
          </a:p>
          <a:p>
            <a:endParaRPr lang="es-MX" sz="1600" dirty="0"/>
          </a:p>
        </p:txBody>
      </p:sp>
      <p:sp>
        <p:nvSpPr>
          <p:cNvPr id="4" name="3 Lágrima"/>
          <p:cNvSpPr/>
          <p:nvPr/>
        </p:nvSpPr>
        <p:spPr>
          <a:xfrm>
            <a:off x="7668344" y="5013176"/>
            <a:ext cx="1080120" cy="1008112"/>
          </a:xfrm>
          <a:prstGeom prst="teardrop">
            <a:avLst/>
          </a:prstGeom>
          <a:solidFill>
            <a:srgbClr val="F418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Lágrima"/>
          <p:cNvSpPr/>
          <p:nvPr/>
        </p:nvSpPr>
        <p:spPr>
          <a:xfrm rot="2743672">
            <a:off x="6858089" y="5823749"/>
            <a:ext cx="1080120" cy="1008112"/>
          </a:xfrm>
          <a:prstGeom prst="teardrop">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Pentágono regular"/>
          <p:cNvSpPr/>
          <p:nvPr/>
        </p:nvSpPr>
        <p:spPr>
          <a:xfrm>
            <a:off x="611560" y="4365104"/>
            <a:ext cx="3096344" cy="2420888"/>
          </a:xfrm>
          <a:prstGeom prst="pentag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uadroTexto"/>
          <p:cNvSpPr txBox="1"/>
          <p:nvPr/>
        </p:nvSpPr>
        <p:spPr>
          <a:xfrm>
            <a:off x="1043608" y="5085184"/>
            <a:ext cx="2232248" cy="1200329"/>
          </a:xfrm>
          <a:prstGeom prst="rect">
            <a:avLst/>
          </a:prstGeom>
          <a:noFill/>
          <a:ln w="76200">
            <a:solidFill>
              <a:schemeClr val="bg1"/>
            </a:solidFill>
            <a:prstDash val="sysDash"/>
          </a:ln>
          <a:effectLst>
            <a:outerShdw blurRad="50800" dist="38100" dir="13500000" algn="br" rotWithShape="0">
              <a:prstClr val="black">
                <a:alpha val="40000"/>
              </a:prstClr>
            </a:outerShdw>
          </a:effectLst>
        </p:spPr>
        <p:txBody>
          <a:bodyPr wrap="square" rtlCol="0">
            <a:spAutoFit/>
          </a:bodyPr>
          <a:lstStyle/>
          <a:p>
            <a:pPr algn="ctr"/>
            <a:r>
              <a:rPr lang="es-MX" sz="2400" dirty="0" smtClean="0"/>
              <a:t>Programas que lo reproducen: RealPlayer</a:t>
            </a:r>
            <a:endParaRPr lang="es-MX" sz="2400" dirty="0"/>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ágrima"/>
          <p:cNvSpPr/>
          <p:nvPr/>
        </p:nvSpPr>
        <p:spPr>
          <a:xfrm>
            <a:off x="1691680" y="116632"/>
            <a:ext cx="4392488" cy="1512168"/>
          </a:xfrm>
          <a:prstGeom prst="teardrop">
            <a:avLst/>
          </a:prstGeom>
          <a:solidFill>
            <a:srgbClr val="00B050"/>
          </a:solidFill>
          <a:ln>
            <a:solidFill>
              <a:schemeClr val="bg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a:xfrm>
            <a:off x="457200" y="274638"/>
            <a:ext cx="7067128" cy="1138138"/>
          </a:xfrm>
        </p:spPr>
        <p:txBody>
          <a:bodyPr/>
          <a:lstStyle/>
          <a:p>
            <a:r>
              <a:rPr lang="es-MX" dirty="0" smtClean="0">
                <a:solidFill>
                  <a:schemeClr val="bg1"/>
                </a:solidFill>
                <a:latin typeface="Berlin Sans FB" pitchFamily="34" charset="0"/>
              </a:rPr>
              <a:t>Extensión VOB</a:t>
            </a:r>
            <a:endParaRPr lang="es-MX" dirty="0">
              <a:solidFill>
                <a:schemeClr val="bg1"/>
              </a:solidFill>
              <a:latin typeface="Berlin Sans FB" pitchFamily="34" charset="0"/>
            </a:endParaRPr>
          </a:p>
        </p:txBody>
      </p:sp>
      <p:sp>
        <p:nvSpPr>
          <p:cNvPr id="5" name="4 Rectángulo redondeado"/>
          <p:cNvSpPr/>
          <p:nvPr/>
        </p:nvSpPr>
        <p:spPr>
          <a:xfrm>
            <a:off x="755576" y="1772816"/>
            <a:ext cx="5184576" cy="2448272"/>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1475656" y="1844824"/>
            <a:ext cx="3816424" cy="2308324"/>
          </a:xfrm>
          <a:prstGeom prst="rect">
            <a:avLst/>
          </a:prstGeom>
          <a:noFill/>
        </p:spPr>
        <p:txBody>
          <a:bodyPr wrap="square" rtlCol="0">
            <a:spAutoFit/>
          </a:bodyPr>
          <a:lstStyle/>
          <a:p>
            <a:pPr algn="ctr"/>
            <a:r>
              <a:rPr lang="es-MX" sz="2400" dirty="0" smtClean="0">
                <a:latin typeface="Berlin Sans FB" pitchFamily="34" charset="0"/>
              </a:rPr>
              <a:t>VOB (DVD-Video Object o Versioned Object Base) es un tipo de fichero contenido en los DVD-Video. Incluye el video, audio, subtítulos y menús en forma de stream.</a:t>
            </a:r>
            <a:endParaRPr lang="es-MX" sz="2400" dirty="0">
              <a:latin typeface="Berlin Sans FB" pitchFamily="34" charset="0"/>
            </a:endParaRPr>
          </a:p>
        </p:txBody>
      </p:sp>
      <p:sp>
        <p:nvSpPr>
          <p:cNvPr id="7" name="6 Flecha abajo"/>
          <p:cNvSpPr/>
          <p:nvPr/>
        </p:nvSpPr>
        <p:spPr>
          <a:xfrm>
            <a:off x="6156176" y="1052736"/>
            <a:ext cx="2771800" cy="4608512"/>
          </a:xfrm>
          <a:prstGeom prst="downArrow">
            <a:avLst/>
          </a:prstGeom>
          <a:solidFill>
            <a:srgbClr val="F41876"/>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CuadroTexto"/>
          <p:cNvSpPr txBox="1"/>
          <p:nvPr/>
        </p:nvSpPr>
        <p:spPr>
          <a:xfrm>
            <a:off x="6876256" y="1757715"/>
            <a:ext cx="1512168" cy="2031325"/>
          </a:xfrm>
          <a:prstGeom prst="rect">
            <a:avLst/>
          </a:prstGeom>
          <a:noFill/>
        </p:spPr>
        <p:txBody>
          <a:bodyPr wrap="square" rtlCol="0">
            <a:spAutoFit/>
          </a:bodyPr>
          <a:lstStyle/>
          <a:p>
            <a:r>
              <a:rPr lang="es-MX" dirty="0" smtClean="0">
                <a:solidFill>
                  <a:schemeClr val="bg1"/>
                </a:solidFill>
                <a:latin typeface="Berlin Sans FB" pitchFamily="34" charset="0"/>
              </a:rPr>
              <a:t>Programas que lo reproducen:</a:t>
            </a:r>
          </a:p>
          <a:p>
            <a:r>
              <a:rPr lang="es-MX" dirty="0" smtClean="0">
                <a:solidFill>
                  <a:schemeClr val="bg1"/>
                </a:solidFill>
                <a:latin typeface="Berlin Sans FB" pitchFamily="34" charset="0"/>
              </a:rPr>
              <a:t>Power DVD.</a:t>
            </a:r>
          </a:p>
          <a:p>
            <a:r>
              <a:rPr lang="es-MX" dirty="0" smtClean="0">
                <a:solidFill>
                  <a:schemeClr val="bg1"/>
                </a:solidFill>
                <a:latin typeface="Berlin Sans FB" pitchFamily="34" charset="0"/>
              </a:rPr>
              <a:t>Nero show time</a:t>
            </a:r>
          </a:p>
          <a:p>
            <a:r>
              <a:rPr lang="es-MX" dirty="0" smtClean="0">
                <a:solidFill>
                  <a:schemeClr val="bg1"/>
                </a:solidFill>
                <a:latin typeface="Berlin Sans FB" pitchFamily="34" charset="0"/>
              </a:rPr>
              <a:t>Real player</a:t>
            </a:r>
            <a:endParaRPr lang="es-MX" dirty="0">
              <a:solidFill>
                <a:schemeClr val="bg1"/>
              </a:solidFill>
              <a:latin typeface="Berlin Sans FB" pitchFamily="34" charset="0"/>
            </a:endParaRPr>
          </a:p>
        </p:txBody>
      </p:sp>
      <p:pic>
        <p:nvPicPr>
          <p:cNvPr id="1026" name="Picture 2" descr="http://2.bp.blogspot.com/-tZuseG1snBE/Tgnq5rW6RXI/AAAAAAAACgM/VObU0tb9UqA/s1600/DVD_logo_90559o.gif"/>
          <p:cNvPicPr>
            <a:picLocks noChangeAspect="1" noChangeArrowheads="1"/>
          </p:cNvPicPr>
          <p:nvPr/>
        </p:nvPicPr>
        <p:blipFill>
          <a:blip r:embed="rId2" cstate="print"/>
          <a:srcRect/>
          <a:stretch>
            <a:fillRect/>
          </a:stretch>
        </p:blipFill>
        <p:spPr bwMode="auto">
          <a:xfrm rot="21285221">
            <a:off x="0" y="3858005"/>
            <a:ext cx="4499992" cy="2999994"/>
          </a:xfrm>
          <a:prstGeom prst="rect">
            <a:avLst/>
          </a:prstGeom>
          <a:noFill/>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76672"/>
            <a:ext cx="6995120" cy="940966"/>
          </a:xfrm>
          <a:solidFill>
            <a:srgbClr val="F41876"/>
          </a:solidFill>
          <a:scene3d>
            <a:camera prst="isometricOffAxis2Left"/>
            <a:lightRig rig="threePt" dir="t"/>
          </a:scene3d>
        </p:spPr>
        <p:txBody>
          <a:bodyPr>
            <a:normAutofit/>
          </a:bodyPr>
          <a:lstStyle/>
          <a:p>
            <a:r>
              <a:rPr lang="es-MX" dirty="0" smtClean="0"/>
              <a:t>Extensión WMV.</a:t>
            </a:r>
            <a:endParaRPr lang="es-MX" dirty="0"/>
          </a:p>
        </p:txBody>
      </p:sp>
      <p:sp>
        <p:nvSpPr>
          <p:cNvPr id="3" name="2 Marcador de contenido"/>
          <p:cNvSpPr>
            <a:spLocks noGrp="1"/>
          </p:cNvSpPr>
          <p:nvPr>
            <p:ph idx="1"/>
          </p:nvPr>
        </p:nvSpPr>
        <p:spPr>
          <a:xfrm>
            <a:off x="539552" y="1744216"/>
            <a:ext cx="8147248" cy="2116832"/>
          </a:xfrm>
          <a:solidFill>
            <a:schemeClr val="bg1"/>
          </a:solidFill>
          <a:ln w="76200">
            <a:solidFill>
              <a:schemeClr val="tx1"/>
            </a:solidFill>
            <a:prstDash val="dashDot"/>
          </a:ln>
        </p:spPr>
        <p:txBody>
          <a:bodyPr>
            <a:normAutofit fontScale="70000" lnSpcReduction="20000"/>
          </a:bodyPr>
          <a:lstStyle/>
          <a:p>
            <a:r>
              <a:rPr lang="es-MX" b="1" dirty="0" smtClean="0"/>
              <a:t>Windows Media Video</a:t>
            </a:r>
            <a:r>
              <a:rPr lang="es-MX" dirty="0" smtClean="0"/>
              <a:t>  es un nombre genérico que se da al conjunto de pasos de compresión ubicados en el set propietario de tecnologías de vídeo desarrolladas por Microsoft, que forma parte del framework Windows Media. </a:t>
            </a:r>
            <a:br>
              <a:rPr lang="es-MX" dirty="0" smtClean="0"/>
            </a:br>
            <a:r>
              <a:rPr lang="es-MX" dirty="0" smtClean="0"/>
              <a:t>WMV no se construye sólo con tecnología interna de Microsoft El vídeo a menudo se combina con sonido en formato Windows Media Audio. </a:t>
            </a:r>
            <a:endParaRPr lang="es-MX" dirty="0"/>
          </a:p>
        </p:txBody>
      </p:sp>
      <p:sp>
        <p:nvSpPr>
          <p:cNvPr id="4" name="3 Rectángulo redondeado"/>
          <p:cNvSpPr/>
          <p:nvPr/>
        </p:nvSpPr>
        <p:spPr>
          <a:xfrm>
            <a:off x="2123728" y="4437112"/>
            <a:ext cx="4896544" cy="2016224"/>
          </a:xfrm>
          <a:prstGeom prst="roundRect">
            <a:avLst/>
          </a:prstGeom>
          <a:solidFill>
            <a:schemeClr val="tx1"/>
          </a:solidFill>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CuadroTexto"/>
          <p:cNvSpPr txBox="1"/>
          <p:nvPr/>
        </p:nvSpPr>
        <p:spPr>
          <a:xfrm>
            <a:off x="2483768" y="4869160"/>
            <a:ext cx="4464496" cy="1754326"/>
          </a:xfrm>
          <a:prstGeom prst="rect">
            <a:avLst/>
          </a:prstGeom>
          <a:noFill/>
        </p:spPr>
        <p:txBody>
          <a:bodyPr wrap="square" rtlCol="0">
            <a:spAutoFit/>
          </a:bodyPr>
          <a:lstStyle/>
          <a:p>
            <a:r>
              <a:rPr lang="es-MX" dirty="0" smtClean="0">
                <a:solidFill>
                  <a:schemeClr val="bg1"/>
                </a:solidFill>
                <a:latin typeface="Berlin Sans FB" pitchFamily="34" charset="0"/>
              </a:rPr>
              <a:t>Programas que lo reproducen:</a:t>
            </a:r>
          </a:p>
          <a:p>
            <a:r>
              <a:rPr lang="es-MX" dirty="0" smtClean="0">
                <a:solidFill>
                  <a:schemeClr val="bg1"/>
                </a:solidFill>
                <a:latin typeface="Berlin Sans FB" pitchFamily="34" charset="0"/>
              </a:rPr>
              <a:t> BS.Player, MPlayer o Windows Media Player, Gom media player.</a:t>
            </a:r>
            <a:br>
              <a:rPr lang="es-MX" dirty="0" smtClean="0">
                <a:solidFill>
                  <a:schemeClr val="bg1"/>
                </a:solidFill>
                <a:latin typeface="Berlin Sans FB" pitchFamily="34" charset="0"/>
              </a:rPr>
            </a:br>
            <a:r>
              <a:rPr lang="es-MX" dirty="0" smtClean="0">
                <a:solidFill>
                  <a:schemeClr val="bg1"/>
                </a:solidFill>
                <a:latin typeface="Berlin Sans FB" pitchFamily="34" charset="0"/>
              </a:rPr>
              <a:t>Casi todos los reproductores pueden leer estos archivos.</a:t>
            </a:r>
            <a:br>
              <a:rPr lang="es-MX" dirty="0" smtClean="0">
                <a:solidFill>
                  <a:schemeClr val="bg1"/>
                </a:solidFill>
                <a:latin typeface="Berlin Sans FB" pitchFamily="34" charset="0"/>
              </a:rPr>
            </a:br>
            <a:endParaRPr lang="es-MX" dirty="0">
              <a:solidFill>
                <a:schemeClr val="bg1"/>
              </a:solidFill>
              <a:latin typeface="Berlin Sans FB"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2051720" y="260648"/>
            <a:ext cx="5184576" cy="1224136"/>
          </a:xfrm>
          <a:prstGeom prst="roundRect">
            <a:avLst/>
          </a:prstGeom>
          <a:solidFill>
            <a:srgbClr val="F41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sp>
        <p:nvSpPr>
          <p:cNvPr id="2" name="1 Título"/>
          <p:cNvSpPr>
            <a:spLocks noGrp="1"/>
          </p:cNvSpPr>
          <p:nvPr>
            <p:ph type="title"/>
          </p:nvPr>
        </p:nvSpPr>
        <p:spPr>
          <a:xfrm>
            <a:off x="428596" y="357166"/>
            <a:ext cx="8229600" cy="1143000"/>
          </a:xfrm>
        </p:spPr>
        <p:txBody>
          <a:bodyPr>
            <a:normAutofit/>
          </a:bodyPr>
          <a:lstStyle/>
          <a:p>
            <a:r>
              <a:rPr lang="es-ES_tradnl" sz="4800" dirty="0" smtClean="0">
                <a:latin typeface="Arial Rounded MT Bold" pitchFamily="34" charset="0"/>
              </a:rPr>
              <a:t> </a:t>
            </a:r>
            <a:r>
              <a:rPr lang="es-ES_tradnl" sz="4800" dirty="0" smtClean="0">
                <a:solidFill>
                  <a:schemeClr val="bg1"/>
                </a:solidFill>
                <a:latin typeface="Arial Rounded MT Bold" pitchFamily="34" charset="0"/>
              </a:rPr>
              <a:t>Extensión 3GP</a:t>
            </a:r>
            <a:endParaRPr lang="es-ES" sz="4800" dirty="0">
              <a:solidFill>
                <a:schemeClr val="bg1"/>
              </a:solidFill>
              <a:latin typeface="Arial Rounded MT Bold" pitchFamily="34" charset="0"/>
            </a:endParaRPr>
          </a:p>
        </p:txBody>
      </p:sp>
      <p:sp>
        <p:nvSpPr>
          <p:cNvPr id="3" name="2 Marcador de contenido"/>
          <p:cNvSpPr>
            <a:spLocks noGrp="1"/>
          </p:cNvSpPr>
          <p:nvPr>
            <p:ph idx="1"/>
          </p:nvPr>
        </p:nvSpPr>
        <p:spPr>
          <a:xfrm>
            <a:off x="457200" y="1643050"/>
            <a:ext cx="8115328" cy="4483113"/>
          </a:xfrm>
        </p:spPr>
        <p:txBody>
          <a:bodyPr>
            <a:normAutofit/>
          </a:bodyPr>
          <a:lstStyle/>
          <a:p>
            <a:r>
              <a:rPr lang="es-ES" sz="2400" dirty="0">
                <a:latin typeface="Berlin Sans FB" pitchFamily="34" charset="0"/>
              </a:rPr>
              <a:t>3rd Generation Partnership, </a:t>
            </a:r>
            <a:r>
              <a:rPr lang="es-ES" sz="2400" dirty="0" smtClean="0">
                <a:latin typeface="Berlin Sans FB" pitchFamily="34" charset="0"/>
              </a:rPr>
              <a:t>(en </a:t>
            </a:r>
            <a:r>
              <a:rPr lang="es-ES" sz="2400" dirty="0">
                <a:latin typeface="Berlin Sans FB" pitchFamily="34" charset="0"/>
              </a:rPr>
              <a:t>español Asociación de Tercera Generación), es un contenedor multimedia (o formato de archivos) usado por teléfonos móviles para almacenar información de multimedios (audio y video). </a:t>
            </a:r>
            <a:endParaRPr lang="es-ES_tradnl" sz="2400" dirty="0">
              <a:latin typeface="Berlin Sans FB" pitchFamily="34" charset="0"/>
            </a:endParaRPr>
          </a:p>
          <a:p>
            <a:endParaRPr lang="es-ES" sz="2000" dirty="0"/>
          </a:p>
        </p:txBody>
      </p:sp>
      <p:sp>
        <p:nvSpPr>
          <p:cNvPr id="4" name="3 Tarjeta"/>
          <p:cNvSpPr/>
          <p:nvPr/>
        </p:nvSpPr>
        <p:spPr>
          <a:xfrm>
            <a:off x="2928926" y="4429132"/>
            <a:ext cx="5643602" cy="2071702"/>
          </a:xfrm>
          <a:prstGeom prst="flowChartPunchedCar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3500430" y="4643446"/>
            <a:ext cx="5000660" cy="1754326"/>
          </a:xfrm>
          <a:prstGeom prst="rect">
            <a:avLst/>
          </a:prstGeom>
          <a:noFill/>
          <a:ln w="76200">
            <a:solidFill>
              <a:schemeClr val="bg1"/>
            </a:solidFill>
            <a:prstDash val="sysDash"/>
          </a:ln>
        </p:spPr>
        <p:txBody>
          <a:bodyPr wrap="square" rtlCol="0">
            <a:spAutoFit/>
          </a:bodyPr>
          <a:lstStyle/>
          <a:p>
            <a:pPr algn="ctr"/>
            <a:r>
              <a:rPr lang="es-ES_tradnl" sz="2800" u="sng" dirty="0" smtClean="0">
                <a:latin typeface="Berlin Sans FB" pitchFamily="34" charset="0"/>
              </a:rPr>
              <a:t>Programas que lo reproducen</a:t>
            </a:r>
            <a:endParaRPr lang="es-ES" sz="2800" u="sng" dirty="0" smtClean="0">
              <a:latin typeface="Berlin Sans FB" pitchFamily="34" charset="0"/>
            </a:endParaRPr>
          </a:p>
          <a:p>
            <a:pPr algn="ctr"/>
            <a:endParaRPr lang="es-ES" sz="2000" dirty="0" smtClean="0">
              <a:latin typeface="Arial Rounded MT Bold" pitchFamily="34" charset="0"/>
            </a:endParaRPr>
          </a:p>
          <a:p>
            <a:pPr algn="ctr"/>
            <a:r>
              <a:rPr lang="es-ES" sz="2000" dirty="0" smtClean="0">
                <a:latin typeface="Arial Rounded MT Bold" pitchFamily="34" charset="0"/>
              </a:rPr>
              <a:t>QUICK </a:t>
            </a:r>
            <a:r>
              <a:rPr lang="es-ES" sz="2000" dirty="0">
                <a:latin typeface="Arial Rounded MT Bold" pitchFamily="34" charset="0"/>
              </a:rPr>
              <a:t>TIME </a:t>
            </a:r>
            <a:r>
              <a:rPr lang="es-ES" sz="2000" dirty="0" smtClean="0">
                <a:latin typeface="Arial Rounded MT Bold" pitchFamily="34" charset="0"/>
              </a:rPr>
              <a:t>PLAYER</a:t>
            </a:r>
          </a:p>
          <a:p>
            <a:pPr algn="ctr"/>
            <a:r>
              <a:rPr lang="es-ES" sz="2000" dirty="0">
                <a:latin typeface="Arial Rounded MT Bold" pitchFamily="34" charset="0"/>
              </a:rPr>
              <a:t>GOM </a:t>
            </a:r>
            <a:r>
              <a:rPr lang="es-ES" sz="2000" dirty="0" smtClean="0">
                <a:latin typeface="Arial Rounded MT Bold" pitchFamily="34" charset="0"/>
              </a:rPr>
              <a:t>player</a:t>
            </a:r>
          </a:p>
          <a:p>
            <a:endParaRPr lang="es-ES" sz="2000" dirty="0"/>
          </a:p>
        </p:txBody>
      </p:sp>
      <p:pic>
        <p:nvPicPr>
          <p:cNvPr id="1026" name="Picture 2" descr="http://img1.mlstatic.com/celulares-sony-xperia-s-hd-15ghz-12mp-bravia-video-hd-32gb_MLM-O-2849426179_062012.jpg"/>
          <p:cNvPicPr>
            <a:picLocks noChangeAspect="1" noChangeArrowheads="1"/>
          </p:cNvPicPr>
          <p:nvPr/>
        </p:nvPicPr>
        <p:blipFill>
          <a:blip r:embed="rId2" cstate="print"/>
          <a:srcRect l="5999" t="2113" r="59500"/>
          <a:stretch>
            <a:fillRect/>
          </a:stretch>
        </p:blipFill>
        <p:spPr bwMode="auto">
          <a:xfrm rot="20830987">
            <a:off x="500034" y="3286124"/>
            <a:ext cx="1643074" cy="3309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lecha derecha"/>
          <p:cNvSpPr/>
          <p:nvPr/>
        </p:nvSpPr>
        <p:spPr>
          <a:xfrm rot="21238578">
            <a:off x="2036096" y="130261"/>
            <a:ext cx="4464496" cy="1665930"/>
          </a:xfrm>
          <a:prstGeom prst="rightArrow">
            <a:avLst/>
          </a:prstGeom>
          <a:solidFill>
            <a:srgbClr val="92D050"/>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sp>
        <p:nvSpPr>
          <p:cNvPr id="2" name="1 Título"/>
          <p:cNvSpPr>
            <a:spLocks noGrp="1"/>
          </p:cNvSpPr>
          <p:nvPr>
            <p:ph type="title"/>
          </p:nvPr>
        </p:nvSpPr>
        <p:spPr>
          <a:xfrm rot="21439096">
            <a:off x="2080747" y="386276"/>
            <a:ext cx="4249970" cy="1143000"/>
          </a:xfrm>
          <a:ln>
            <a:noFill/>
          </a:ln>
        </p:spPr>
        <p:txBody>
          <a:bodyPr/>
          <a:lstStyle/>
          <a:p>
            <a:r>
              <a:rPr lang="es-ES_tradnl" dirty="0" smtClean="0">
                <a:solidFill>
                  <a:schemeClr val="bg1"/>
                </a:solidFill>
                <a:latin typeface="Arial Rounded MT Bold" pitchFamily="34" charset="0"/>
              </a:rPr>
              <a:t>Extensión AVI</a:t>
            </a:r>
            <a:endParaRPr lang="es-ES" dirty="0">
              <a:solidFill>
                <a:schemeClr val="bg1"/>
              </a:solidFill>
              <a:latin typeface="Arial Rounded MT Bold" pitchFamily="34" charset="0"/>
            </a:endParaRPr>
          </a:p>
        </p:txBody>
      </p:sp>
      <p:sp>
        <p:nvSpPr>
          <p:cNvPr id="3" name="2 Marcador de contenido"/>
          <p:cNvSpPr>
            <a:spLocks noGrp="1"/>
          </p:cNvSpPr>
          <p:nvPr>
            <p:ph idx="1"/>
          </p:nvPr>
        </p:nvSpPr>
        <p:spPr>
          <a:xfrm>
            <a:off x="428596" y="1857364"/>
            <a:ext cx="8229600" cy="1400172"/>
          </a:xfrm>
          <a:noFill/>
          <a:ln w="76200">
            <a:solidFill>
              <a:schemeClr val="accent5">
                <a:lumMod val="60000"/>
                <a:lumOff val="40000"/>
              </a:schemeClr>
            </a:solidFill>
          </a:ln>
        </p:spPr>
        <p:txBody>
          <a:bodyPr>
            <a:noAutofit/>
          </a:bodyPr>
          <a:lstStyle/>
          <a:p>
            <a:r>
              <a:rPr lang="es-ES" sz="2000" dirty="0" smtClean="0">
                <a:latin typeface="Berlin Sans FB" pitchFamily="34" charset="0"/>
              </a:rPr>
              <a:t>AVI (siglas en inglés de Audio Video Interleave) es un formato contenedor de audio y video lanzado por Microsoft en 1992.  permite almacenar simultáneamente un flujo de datos de video y varios flujos de audio. </a:t>
            </a:r>
            <a:r>
              <a:rPr lang="es-ES" sz="2000" dirty="0">
                <a:latin typeface="Berlin Sans FB" pitchFamily="34" charset="0"/>
              </a:rPr>
              <a:t>S</a:t>
            </a:r>
            <a:r>
              <a:rPr lang="es-ES" sz="2000" dirty="0" smtClean="0">
                <a:latin typeface="Berlin Sans FB" pitchFamily="34" charset="0"/>
              </a:rPr>
              <a:t>e le considera un formato contenedor.</a:t>
            </a:r>
            <a:endParaRPr lang="es-ES" sz="2000" dirty="0">
              <a:latin typeface="Berlin Sans FB" pitchFamily="34" charset="0"/>
            </a:endParaRPr>
          </a:p>
        </p:txBody>
      </p:sp>
      <p:sp>
        <p:nvSpPr>
          <p:cNvPr id="4" name="3 Lágrima"/>
          <p:cNvSpPr/>
          <p:nvPr/>
        </p:nvSpPr>
        <p:spPr>
          <a:xfrm rot="232378">
            <a:off x="78692" y="4366549"/>
            <a:ext cx="2922564" cy="2428868"/>
          </a:xfrm>
          <a:prstGeom prst="teardrop">
            <a:avLst/>
          </a:prstGeom>
          <a:solidFill>
            <a:srgbClr val="F41876"/>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571472" y="4572008"/>
            <a:ext cx="2214578" cy="1200329"/>
          </a:xfrm>
          <a:prstGeom prst="rect">
            <a:avLst/>
          </a:prstGeom>
          <a:noFill/>
        </p:spPr>
        <p:txBody>
          <a:bodyPr wrap="square" rtlCol="0">
            <a:spAutoFit/>
          </a:bodyPr>
          <a:lstStyle/>
          <a:p>
            <a:r>
              <a:rPr lang="es-ES_tradnl" b="1" dirty="0" smtClean="0">
                <a:solidFill>
                  <a:schemeClr val="bg1">
                    <a:lumMod val="95000"/>
                  </a:schemeClr>
                </a:solidFill>
                <a:latin typeface="Arial Rounded MT Bold" pitchFamily="34" charset="0"/>
              </a:rPr>
              <a:t>Programas que lo reproducen:</a:t>
            </a:r>
          </a:p>
          <a:p>
            <a:endParaRPr lang="es-ES_tradnl" b="1" dirty="0">
              <a:solidFill>
                <a:schemeClr val="bg1">
                  <a:lumMod val="95000"/>
                </a:schemeClr>
              </a:solidFill>
              <a:latin typeface="Arial Rounded MT Bold" pitchFamily="34" charset="0"/>
            </a:endParaRPr>
          </a:p>
          <a:p>
            <a:endParaRPr lang="es-ES" b="1" dirty="0">
              <a:solidFill>
                <a:schemeClr val="bg1">
                  <a:lumMod val="95000"/>
                </a:schemeClr>
              </a:solidFill>
              <a:latin typeface="Arial Rounded MT Bold" pitchFamily="34" charset="0"/>
            </a:endParaRPr>
          </a:p>
        </p:txBody>
      </p:sp>
      <p:sp>
        <p:nvSpPr>
          <p:cNvPr id="6" name="5 CuadroTexto"/>
          <p:cNvSpPr txBox="1"/>
          <p:nvPr/>
        </p:nvSpPr>
        <p:spPr>
          <a:xfrm>
            <a:off x="571472" y="5166382"/>
            <a:ext cx="2214578" cy="1477328"/>
          </a:xfrm>
          <a:prstGeom prst="rect">
            <a:avLst/>
          </a:prstGeom>
          <a:noFill/>
        </p:spPr>
        <p:txBody>
          <a:bodyPr wrap="square" rtlCol="0">
            <a:spAutoFit/>
          </a:bodyPr>
          <a:lstStyle/>
          <a:p>
            <a:pPr algn="ctr"/>
            <a:r>
              <a:rPr lang="es-ES" b="1" dirty="0">
                <a:solidFill>
                  <a:schemeClr val="bg1">
                    <a:lumMod val="95000"/>
                  </a:schemeClr>
                </a:solidFill>
              </a:rPr>
              <a:t> Dvix</a:t>
            </a:r>
            <a:r>
              <a:rPr lang="es-ES" b="1" dirty="0" smtClean="0">
                <a:solidFill>
                  <a:schemeClr val="bg1">
                    <a:lumMod val="95000"/>
                  </a:schemeClr>
                </a:solidFill>
              </a:rPr>
              <a:t>,</a:t>
            </a:r>
            <a:r>
              <a:rPr lang="es-ES" b="1" dirty="0">
                <a:solidFill>
                  <a:schemeClr val="bg1">
                    <a:lumMod val="95000"/>
                  </a:schemeClr>
                </a:solidFill>
              </a:rPr>
              <a:t> windows </a:t>
            </a:r>
            <a:r>
              <a:rPr lang="es-ES" b="1" dirty="0" smtClean="0">
                <a:solidFill>
                  <a:schemeClr val="bg1">
                    <a:lumMod val="95000"/>
                  </a:schemeClr>
                </a:solidFill>
              </a:rPr>
              <a:t>media, </a:t>
            </a:r>
            <a:r>
              <a:rPr lang="es-ES" b="1" dirty="0">
                <a:solidFill>
                  <a:schemeClr val="bg1">
                    <a:lumMod val="95000"/>
                  </a:schemeClr>
                </a:solidFill>
              </a:rPr>
              <a:t> vlc media player </a:t>
            </a:r>
            <a:r>
              <a:rPr lang="es-ES" b="1" dirty="0" smtClean="0">
                <a:solidFill>
                  <a:schemeClr val="bg1">
                    <a:lumMod val="95000"/>
                  </a:schemeClr>
                </a:solidFill>
              </a:rPr>
              <a:t>,</a:t>
            </a:r>
            <a:r>
              <a:rPr lang="es-ES" b="1" dirty="0">
                <a:solidFill>
                  <a:schemeClr val="bg1">
                    <a:lumMod val="95000"/>
                  </a:schemeClr>
                </a:solidFill>
              </a:rPr>
              <a:t> winDVD </a:t>
            </a:r>
            <a:r>
              <a:rPr lang="es-ES" b="1" dirty="0" smtClean="0">
                <a:solidFill>
                  <a:schemeClr val="bg1">
                    <a:lumMod val="95000"/>
                  </a:schemeClr>
                </a:solidFill>
              </a:rPr>
              <a:t>, powerDVD, realplayer-</a:t>
            </a:r>
            <a:endParaRPr lang="es-ES" b="1" dirty="0">
              <a:solidFill>
                <a:schemeClr val="bg1">
                  <a:lumMod val="95000"/>
                </a:schemeClr>
              </a:solidFill>
            </a:endParaRPr>
          </a:p>
        </p:txBody>
      </p:sp>
      <p:sp>
        <p:nvSpPr>
          <p:cNvPr id="6146" name="AutoShape 2" descr="data:image/jpeg;base64,/9j/4AAQSkZJRgABAQAAAQABAAD/2wCEAAkGBhQSEBQUEBQUFRQVFBUXFBcVFBQUFBUWFRQVFBUXFBQXHCYfFxwjGRQWHy8gIycpLCwsFh4xNTAqNSYrLCkBCQoKDgwOGA8PFywcHCQtKiksKSksKSwpKSksLCkpLSwsKSkpLCwsKSwsKSwpLCksKSksKSwpLCwpKSwpLCkpKf/AABEIALsBDgMBIgACEQEDEQH/xAAcAAABBQEBAQAAAAAAAAAAAAADAQIEBQYABwj/xABKEAACAQIDBAUHCAkBBgcAAAABAgMAEQQSIQUGMUETIlFhcQcUMoGRobEjQlJigpLB0RUzU1Ry0tPh8KIXVbKzwvEWQ2Nzg6Pj/8QAGQEAAwEBAQAAAAAAAAAAAAAAAAECAwQF/8QALhEAAgIBAwIEBQMFAAAAAAAAAAECEQMEEjETIRRBUVIFYZHR8DJxoRUiQoGx/9oADAMBAAIRAxEAPwD0jG7Nw8S5nQuSQNSzuxPiePsFQc2H/dZfuD+eom9Dy+bMw0KlWB7LG3wJrL7u7avKwxbgR9GwBudHJUKRbmAWPqoA2d8P+6y/cH89dmw37rL90fz1UYja+GyS9G8ZbIojzOwObI4Y+OYIbd9NfauGObLIoJLKMzNlUjDvlcN9AyZOI0IPK1AF1mw37rJ9z8nq0i2Hh2UMsaEMAQddQRcc++vMNs7Vk6VUw7qQUiQlSSDIUVZCpOpGfNW7xu0xhYWkmOWKMAd7EaKidrGwFNAJvNNgsDD0kyAk3EaLfPI3YovoBzY6D2A+V4/fSaRiUSKFb6KiliB3u97+weFV+3tuSYudppjqdEUG6xoOCL+fM3NV966oYkuSbLkbyT/SH3F/KpezNvSu+V2GoNuqo149lUCmi4abI6sORB9hrZ441wFlvid4MQjkBwLH6CH4itFun5QFMgix6xgNosyxooBPASqBa31hbv7ay224utmHBhcVUst6l4otcAfRv6Kj+iv3V/Kq/FRorlFjiOUC5YhdTrYAIfaawO4O+jADCzNqB8ixPEfsyTzHLu05Cpu9mOmScFPnIL/ZJH5V5mpbxRbR16XEs2RQZrcg/ZwffP8ASrso/ZwfeP8ASrzf9MYiiYfbU4dS1yoZSfAEE+4V5j1kkj138LSV2eiZB+zg+8f6VdkH7OD75/pVQz7RRRIFcExKzIbg9Izh7KO3LdaDjNoHJGEYEWhzHpIu1c91tnv26/jXKvik/ac3g4mkyD9nh/vn+lXZB+zg++f6VZjeDaTCM9Ey5ul0AZGJTLyycAD261n/ANMYit8WvnON1Rtj+HRnGz0cIP2cH3//AMqsMPs+J1VgijMAfRXmL9leT/pjEVpt595JYIlggNpWSwP7NAMpfx0sPWeVehpcjy3Zxa3TLT0l5nb371xwOYcIkbyA2kdkVkj7gPnP46DnfhWExm9E5Y9YH7EY9wAFMhj6MWZr9vjzquxTAsbV7MMUUebZOXeWf6Q+4v5URN5pr6kW52Vb/CqapLR3jzDiCA3ffgfw9lV04egG32BvfCGVcZEhRtBMgYZf/cS/w1HYa9FTYOHIBVEIIBBBJBB1BBvqK+fUfS1bjcHe8pbCyvZCfkWJ0RifQJ5Kx4dh7jpjlw0riOzf4vA4dGy9CXa17IL2BJAJJYdhoQiw/wA7DOo5kgWHebOTb1VTbwzzRyow0JUg3trlNxoePpGmbU2rLLKiqwK2RSw4sWsWvoObEWtpauUZfSYfDhmC4dnymxKjS44jVhXCHC2JaEqRl6pBzHMcq5bMQbnSszDtNhJIZAzKXYqFkCEEub3upvTfO5HMxW4AjzKGYMy5HRtWAF/ZzpAabzeD91k9i/1KmQbJhkS6KVFyCpvoRobqTofCsrHtY9AVN+ls1mtoNRZbX1JAPWt1b2seIut3ZJOhBPPMb+LEfAUwMjtjyvYaN3i6OSYC6uV6PoyeDKMx6w4i/CqD/aDs3/d3+iD+avNxXVVCPSf9oOzf93f6If5q4eUDZv8Au7/RB/NXm9LWscaYHp+G8ouzkYOmzyrqbqwWAEEcCDfQ99ZrevfWbHSAv1I0/Vxg3C34sT85j2+od+YQ0e+lenp8GPmu5DYYYpu33CkOJbt9woQp1dvTj6EkiLEnt9wqSZTx/Kq9DUyI1vDHB+SCzYQQpiNnFlHysB62p1Q87d1x7DWTaQgkdlWm7W1egm62qMMrjkVOh9xoG38B0UhA1XQqfpI2qn8D3g1McUItqh2Vksp7a2+zN9oMRAqbRZ1li0WVAeuv1rKddOz8awxoS8bHnWOo0eLMqaKhklB7oumenDEbOK5hPiMt7Xynsv8Asu4+yhLtPZh4Yif7rf0qye7m0VVjFL+rfqt3djDwNj7aj7X2c2HnKnkdLcCDqCD2EaivPXwbT3X2Onxuf3v6mz/Smy/3if7rf0q79K7L/eJ/ut/SrCzRA2ZeBoarc6Vf9D0/4l9heNz+9/U3p2rsv94n+639KlTaezCbDET3/hP9KsnFsUNGWzDTlVb5sVN191L+iYPyg8bn97+p6Bj9pYLDkFOnlcWIRiFTtBc5Bpw0HGs1jN4XkZ5HILubltfUFA0AHIVQ4vGlj1iaYB1b12abQYcF7VZjkzTyO5tsJidosTUcY1j/ANhTejJokcVq36Sb4MrJCTGtBsKINBiWbWyrbuYsOys4q3Ola3HR+a4OOE/rJT0snaF1CA+8+yqljh2VcgmZqdyGsKkSwXIsbXF+VBjiLsTyGtMxOItlrTpQ9EFm32Zv1khEWNj84CHqPcZwOxs3G3be9tNalYXyiYVXBTCsrDgbR3Hgb6V5w2INScOmov21w5dJprtr6DtnoGM36winM+FJL9a9o9fHXjQYPKlhY75MK63Fmt0Wo7Dc8O6sntBeql+w/GqxoAeQrmen0/tf1Ktm5/2kYH9yb/6v5q1W7u+keKQ9AChSwMbAAqPmkBdCvLTsrxWTC8xU3d3HPFKShsShB+8p/ClPR4pQbhyCbM2K6ko2HizG1eUlZQKnit1vT5LZcDCkkkkbh3CAIGvcqzX1H1ffUna3kinw+DOJkkjsqozIA2cZyq24WuM2vga6Mfau/Imee0SNq3Efkxk8wONeWNI8hfKwbORcqoFha7G1vEULaPk3kh2euNeSMIyxsEs+f5QgKL2tfW9dkMii+fkTRkKcKURmuyGvSXqScRR4XrTbmbhS4/OUZUVLXZwbEngosONhek25uS+FxiYd3Ql8hDAHKA7FL666Ea0LNBT2X39AopCNARVsknTwZTq8YJXtZPnr/wBQ8DVzvLuFJgI0aWSNw7lBlDaHKW1uO6j7pbgzTqZkdI1VrAvm1sLkiw4CreoxbOpu7eo6MAyWNvZ4UCSvTIfJqcXG2IgmiWK72zB7dX0ith6JtcV5tiLX0qVmhktRfAqHLJcAj0hx7xyNajBzDGQCFv18Y+RP7ReJi8RxX1jsrIg24UaGcqQVNiDfTke6r5QEuI5TY8Dxoj4e2o1FT5nGLXOthiAOuo06b6y/X7Rz4jW4quhxBXvHMGtoysDsrW0J8KCjsp7K0WyoYMQQrP0bHhf/ADWrPGeT7EKLqFkU8CDqaiWSMXTdBRjTMrekg8RTQo5A1cYjdeRT1onU/wAJrsPuxKxsqufst+VVujzYUUZjA5H209Ii2i6/CtfDuA4GadkiXtkYA+zjSyYnA4YdUnEP4ZI7/FvdWfVj/j3/AG+4URdhbKSIdPOOonAH5zDgB+J5VTbX2m08zO2pY8vYAB7qmbaxc8rIGX01BjRfonhZBqKgzIIBxBl52NxH3A839w8eFLnc+QH4yYRx9CvpNYysO3kgPYOff4VSysb68qkZb2okuGBIpSXYB2CXTXjRTJkIJpjJapO7+yWxmLihU2MjWvxyqASxt3KDXjZ87ir8ykhjTyTkLGjEgaBVLtx7AKFiIJYjaWN0J5OjIfUGFe3jbWF2Yhgw8dgg6x4Fm5s726x/zQWqRtjb2HMaJtLoGinuq2LNZrcLWuDrxXUG3bXm9fJd2XR4OrX4UbCRde/1T8VqXvDscYTGyQqcyAgoTxKOMy37xex8DQMOOt9k/EV6OHK5Q3EtGUqXs49aogqTgms1efD9RR9Pbw7F86bBAi8ccwlk8EjbKPWxA8L0PbjjH4HFRw6nO0IPa6SIGPgDf2UXejeRcJs+SYMMwjAjFxrIwCp7Cb+ANUXkexgOz2uwuJ3vc6nMqNf2k0knt3ej7DK/yrYwRwYbAQ/PKkgfQjskY9ba/YqPv5ujh4kwcMSESTTohPSSN1VAB6rMQNWHAVQttUY/eFSDeMTqia6dHASb+BysftVtd4J1m25gYswIhjeVtRa5zEf8tfbXUpbNqvybZJ209ytlQT4dZFyGRiqR5pG6RiVAzG5so4chdhrWS8qG6MGHnw4wqZTKr3RSSLqVAIB4XzW9VaDa+IWfePDpcFYI1Y66XAeX8Uq2xGBXE7aDsR0WEhS1yLGaQswA7bCzepaePLLG4ycm+10FWMw7LsnB4SAW6aeeJX7y7r0x8AtlHiKovLBBlxOGlHON19aOGH/HVntTyq4IYhomgaUxSFA4WNluCAxUsb2BHuofllCnDQSAg5J8psRwdG/FBSwblmjKa5v+QfBN8pcBnwOHZBmLTwlbczIjAe8iou++OGA2dFg4j8pMMlxxy8Zn9ZOX7R7Kv91cTHNs/CvIV6iIwuR1WjBQH1WJrx7eDeDz/aLyqeoCI4ByyA2BH8RJb7VVp4uclif6YtsGemgea7vtbQ+bNb+KY2HvkFeJPsKVpVjjRmc6BFBLXAvYDwFey+VXGLFs2OFWF3lij0I4Rguf+WKpdz3jnnw7khJ4WW9//MS2XX6wB4+qt9LJxhPLXLYmjzTD7uYiQBo4ZGBcpopPXVSzKO8AE25WqOuzJGRnVGKRgF2A0XMbDMeVzpXqGJaJJZoLq0eBws7sb9VsViGF2vzy5wPUaup9jYdAmFaOKOKTFRRgq4zzxwwGcGQg8Wk05Gx8KvxtcoW08OjLKbi4Iq0XECc9fSQ6ZgPTP1wOfeOPPtr0o7Jw7zP0eFhOJiw6HoXWOONmkmsHeJZWAyR8QWvwJ5VR7v8Amx2+RDkEKyydDqOjLrG2XKeFukFx4C3Ktoa1O6T7Kw2mW2lsGbDkdPE8eYXXMpGbwqTsjfDFYfqxuSn0G6y+w8K22F2bOZDHjJUxWIjglnjwrurKszuAA7X6wsc2W9gLcqscJgcCJyVhw7rJiinaiLDhc85j14dJcdnsFS9dFqpxv9uP5Db6GXPlFcjVGRu1HOX7rULbO9WIuvRzSdG6gix114jTvq+2dgcFImBLpEDi1WO2gI6N5Gle/JmtHGDx6xo+Omw0QlZ8NGDh8MWaNkRFLyzBYBkSRspyg3uQTxpLVYk+0P8Ag6Z5vtBZnXOxkYE2u17X42v21VLG19a9phhSeLBrJFEU83mxCqoBzy3ACBMwuLMGK3FyoF7A1RbwCCGHEzJhYmkMkGHRXRcqy9EzTOiIzAcR1bkXGtWtcm629xbTz87VYAhdLixPziOwtxt3C1R8JD0jhSwW54tfKPG1SoNgzvYLE7HuUmpkOx1hucS4DjhEhDSE/WIuE8NT3V6Fokv9m+TlnuemhIAucj5jYVQbSwixPYMCAeIo8u8zRIY47JfRgurW7Gc/AVncRjC51rNble52MnvrerjybbQWHaUDSGyktHc8AZFKqfvED11VYeO9r916Jt7ZjROM8bR3A0ItfkCLV4mrhaTRSPQ96MQsmKxKyzsgR0CKEZsymKNiQwNh1mccPmeNZ/HY0wo3Q4uSTKyWXIbFi3pC/AIFck8jk7TVZg9+ZFULiIknIAHSEKJSALDMxBzac9DQcbvK8wywQJHf5xCM4/hAWwPfXmlhd68WJtouV4IFQnvW5b2Xt6qgYQda3cfiKGsIiW17u3Hu7bntouE9M+B+Ir0dPBqDIZkhTkaxpgpa4kUazCT7Pyt0iyhiqEcSAxzZ1FjwHUsTxubij+dbOIa6Sr1Rl1Zutd7j0uFsmpPboOFY4A8gfZSlG7D7K13sDW9Ns7gRNa6+jmzAXTOWDGzfPtltpbnaq7By4boGVrrKXNmszALmjscoIB06XvuR6qI353pA1VHK0xFztGaHJGIRY5flLhtTkj7SQTn6U6WFivfVdfS1CDU4Gu+Mk0SFimtT9L3trUc05XrohLykIkvY8RTopSvChK1PFdca5QixwJjLBiovW42JsUy2aJtff4GvNrW4VdbD3nkw7Ag0SVxqPZgei7S3NgeDK4WKYa5hwY9jj8a822zu5JAxuPAjVWH1TW9O9kOMQCQ5XA0PP+4qqxkjopU2dD6x/asMONpVJfnyY2zzpjxFOjew0q72hhFY6CxqqOFKkX4VfRcXaER81E6TgLcKKsAvrUaVbGpcOmrGGEndSoRUcGlL09yXdgTxNrf1eqpeGx7JYobWNwRoapOkpemNPq4/NCNBjN4J3HXmc/aNVTYw/NPr5+3l6qhZzXCjrJ9ooA2cnhU/BYAk6/2FF2XsgkZm6o7T+FSsXjVQZUH9++ufJmrllJD3YKLf540m3t4HxGVXObLfU5b6m54ACoOEwUuIkCRo8jngqAsfYOXfWli8lG0Ct+hUdxljDey+leVm1Cn2S/2UkZWJbkXrSbHwUcwlUzdCVCiMdUZyc1yxOthl4DXUVT7V2HPhWy4iJ4zyzDQ/wsND6jUdMSeRIPOx41lhSd26Y2LmsTm5U7CT3f7J+IqNOtxQtln5Q/wn4rXsQko42/MgiQ4K/pad3OpKQgcBRBXV46LOrqSlpiOob4dTy9mlErr0ARWwX0T7aCVI46VYXpWUEWNdOJ+QmV1KKNPhCNRqPeKBXWnXZkjg1qKj0GureE2uAJatSlajrL20ZXrrjNSEOUkVOw+1XHBj4VDD0uQVohFl+kM3pAeqhySiogQ8qeL9lXYCPYnTjQZYQdfbRwvqpcmt6lxsCueIihEVaea34VMwm7M0pskbH7JrnnhXN0Mz1qesZPCvQ8B5J52GaUrGvedfYKmSbv4PCDrHpG7zlX2Ldj7RXOo426Tt/IZgtnbuzTGyKe88h3k8qvYtk4fDemRNL9FfQU9551I2pvDcZEIRBwVBkX8z66oPPbsAK6Omoq+AJ+Mxpb0tByAqswuHaWVUQXeRlVR2liAB76dM1wavPJ0B+lMLm/aG38WRsvvtXhaybbSLR7JsHYkGzMOsaANIw+UfgXYAXN/o9g5VOTe2DgSbjjYFgO+4qm38FoOlaQIIzrc2DBiOrbmbgWHPUViMHvS6YhZkgxGSTIVEaAIytaBejBPBpPe1cBR6vtLC4fF4cpKFkicePgynkR28RXzvvLsNsHipIGN8pujcMyMLq3s0PeDWx2LvG8eIkWSeVRIc8UUkaR+nzBUW1toFsDqbcqovKFiukxUZJuehAP32t+NNOgM2aj7OFpSOxT8VqVKtqBgz8u38J+K16an2IGilpoNLXGM6kvXGkvTAdXXpt6W9AC0oNNrqaYBQ1RsRhea+sflRgadeu+E9y7k0VgNKDR8VD84ev86jXoU3F0A+lBpgNLeto5EKgyy0VZKig04NXTDKImK9FWaoIkpwkrdZEIskxpHOpcO23Xhl9aIfiKpOkpekq96YGnj3znX0WUf/ABRfy0V9/cXb9cwHcAPgKyWenJMR+VRUPah9y8xO8s8npzOfFjVbNO55E0FZQe74UQeIrRV5dgAsGPI0qRkWNFVf8vSEjgDr3VMkqdsCV0dxQ8HinhlSRDZ42VlPepBF+7SidIKE9jXhamCmrRaPXNobRg2rgrEkAkEgGzxSAHt7LnuIPsoZVxaMnRzQWjUpHeAKVUpGoGh1sYY2BNyGQHurBwzyQtmjdkPap4jsI4EeNWA3vxNuMR7yhv7mt7q8yiy7OxFUpNipQRBHGi2XIoWIWTMSSWPsuazWJxZxGIaQ3ANgoPJF0F+/ifXSTST4kgyuWA4DRUHeFHxNdK6ouVDcn0j+ApxVgR55LsTy/ComzXvKf4T8Vo7C4oOy0tKb/RPxWu2HdUScDS3pgNLesQFJoLYgctaZPJc2/wAvXJF20DFGIp6zV1JYUAFBpb0IU+9ADgadeh3rr1cZtCC3qBiIsp7jwqYDTJkzD4VtuUhEK9KDTa69SpBQRRSkUwGnK9dcJxaoVHXrq4im3ocmgCBqcJKDeuvQs7QUG6Slz0C9KgJ4a1fimFBjJSZ6euDbnaneZHtHvo8UFDE1NhU6NAosKHBBlHfRaynmcgoW9KouQLgXIFzwFzxPhxptIWtXPKRRb7xbD82YKJVlQg2ZbcQSpBAJtqDzqnTiK6Wdmtc6Dh/YU2uKbsaLfBQ9POkJkESG92IuBlUtqLi5NrcedRtq7OMErRlg2Xgy6ggi4PvqGshHCnPKWNybnvrRU+AGkUfCDrfZPxFBFHwfp/ZPxFVdK0IqhJyIsaJenvHca/566juCvHUcj+dIYyEa3o1Ch50WmA0ya2Hurs/bTYRx8aIwpCOFOH+flQYjxHZRBTAdXVzUl6QC3rr0lLegZExC2PjQr1JxI0qNScmAt669JXU1NiCrJTSdaZelrbrOSphQtdekpyJcgDnUOYBcPh83hU9EAFhpSRrYWHKnE1nvGOFLQ+krsx7KqM4oAldemhqn7M2JLiBIYVzdGAW1AJzXsFHFjoeFaOaEQS1MCknv5Clk42rdeSLYCz4xpZBdMOoYA8DIxIS/hZm8QK58kvIZa7p+RwyIJMczIDqIk0e3/qMb5f4QL94rZr5K9nWt0F+8yS5v+Ko+0t57NKb36POSBcWWO+Y8OQBNA2Jvs2LJXDyxC1yM4YsQO+1v+xrEZS7z+RdQpfAO2Ya9FIQc3cj8j3G/jXlEsJRirAqykhgRYgg2II7a972Z5QYzO2GxDIs6sV0vZiOI8bajtrA+VzZ8fTR4mK3yt0kA5uoureJW4+yKYGDtRcCOv9k/EUFRpUjBnrfZPxFddJrcSQr0jC/GkBpagZDZch+qeH5UaiOtxY1Hj0OU8uHeKAFIsb8udL0g7aUmkyigQOLUk9v9qMONdauApgceApKc3wpppDFvXXpK6gBso0NRKtI8LfjTPNE7PeahsCurqmyYEfN/tUVoSDaxqQGUtS4MFzb2fnRxEvYPZVRlQFcyVJwK6k9n40c4VT/ajJCBoK1l/f8ApQHU3jT8tWW6WHV8dhVf0WxEQN+HpjjWEk1yM9G3P8lkCRLNtLVmGYRFiqovH5S2rHu4DhrrWok3L2ZKoTzeNb6Kyhozf6rg8apt+d4ymLTDoCZXVSg1OYsxAAGQgcDxPLlxqjn3pxiYZ0mjkESD9YrKpTKyrfRSD1nTkQc3rrMCg3/3DbZ8gZCXgckIx9JW45H7+w89eys3gNrSQkmMkE8bFhe3C4B19degbwbyed7IdjwBXLc5jmSRVBzEA3NyPXWAhwy5c0hsOQHE1SvhARSSSSeJr1PyJzDLi1J614m+zZ1+PxrzKUL8y/rqz3R3jOCxKy6lCMsgHEoSNR3ggEeHfRJNcgbzfIyx49VwgQs8LzOXcIqhLiQlmOW2UXN++qVMbjoJc7QRXAnJvIMoEUYeQkqbAZJFYdoYWq528rzzx4rCvA6HDyRESZ2R0luGFk+qbcQRVHioca6YiNpMPlxGTPZWGUIqIFi06ilI0UjW4UVIANrJOsgbE4eJTNiE+VjlDvHJlQqLqSUIQhsrDW540/frF3gjUnUyg/dRr/EUbaMWKmKGZsMqJKk0nRq6l2RVjzuWvchFCjUCsvt7a3nM10/VpdY/rX9J/XbTuFAEO1kHjTsH6f2T8RS4vSy9g18TSYL0/sn4itNzqgIww57qXzc91SQa6q3MRG82PdQpsESNLXHCp1dSsCCuGPd7accIe6pBFjTg1G5gRRgz3Uvmx7r1IvSinuYURPNW7q7zRu6pldRuAheaHuouHwRvc20qRRoOBpNjH7L2PLisQmHgF3c+pQNSzHkAK9TwXkPwyx/LTSs9tSuVFB52BBNvE1QeR1gMZieHSdAejv8Axrf/AKatdp7wYk4dikiCQyBHRs9wtrsx11Ata1ZtgY3fHcRsEFljYyQMxUMy5WVhyYDQgjUMNDblwqHsvY0MuGkZ5GWcElF+YVCg66cySL30t7fSN+8ev6LkjPAJGFvxLZ0sfG+teY4fYzMrZekbKuZwguFHIt/nKgCFs7Zj4jERwR2LSOFHZcnie4DX1V7Ps/cHZkCrG6CeVtMzMbsedrMFQd3vNeUbv45cJjYJmuUR+tYa5WBVrDtAYn1Vp8RsmVJbR55YZJA8M0Izo6EAZJLeh69O/SgCL5QdzYcOBPgyej6To5Y2N2ik1IFzrY2PG9ZDzc91b/fzHp0UeGXK07FGlKjUKpLkue0uSRftJ51in4m1VGTjwBG6A91MQtGyspsysGUjkym4PtFS6Qi/GqlNyVMRrsXjhtOePFRuI5440Vk6TK6srMcyAxtmXrGx7xe1tQYvZWJdGR5iUa2cF9GPElj0Wpvrfj7aypwIJBDWPLkR4GitgWYWkmYr2GRmHsvrWYwuMxfyK4SIhgrlpGU3U63CA2GbXUnwHbQMTHqALWXT18aNGVjFoxr9I/gKFVRe0Cy3k2t50Ubo0VwCGK31F+qNRc2GlUZwpqVXChytUAPBbUmgJ6JyoOpU9ZCe0qefeLVYf+NJ7ehFft64916jZxzAPupQU+h7/wC1SBHxu0p8TpI11+goyp6+Z9Zo0WE6MXa2bkOzvNE85t6IC+HH20EmgCKYGJ140TDRFWuew/EUWuFAEdTpS1N3lwaQ4uVIhlVXIAuTYcefjVfeqEErqZeuvQB0gpBSOdDQ1NAwt6UGh3rr0AFpaFenXoEPp8T2oN669MCxwWMkhmSaBssiHQ8j2gjmCNCK08u+ySHNNhH6Xn0bAox7dSPePbWJhc2oyzsODH2moYy72xtiTEsrTDo41OZIgbszcAznu9g141DwG8D4d2aMkFrZgMtjlN1vcG3qqtdzrUXNQBOM4c3I4nh+VHw8mQEJJNGDxEbsoPqBAqpvTw57TQBY9MqAhBa/pMTdm9dQnluaCTSXpgSYprcaODVfeiROaAJtdQr116QBKTOL2vQJXNqj3oAsKWo0Lm1EvQAWuoV669ABa6hXrr0AErogWbKgzGxJt4j86jTubV6N5MsAgw7zBR0pbIWOvVtmsAdBqBwHK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6148" name="Picture 4" descr="http://t1.gstatic.com/images?q=tbn:ANd9GcRDhrzHhk01Srl6HvtmW1gpackjp7qZTOuKX04bBq5lFM1mx1tVQg"/>
          <p:cNvPicPr>
            <a:picLocks noChangeAspect="1" noChangeArrowheads="1"/>
          </p:cNvPicPr>
          <p:nvPr/>
        </p:nvPicPr>
        <p:blipFill>
          <a:blip r:embed="rId2" cstate="print"/>
          <a:srcRect/>
          <a:stretch>
            <a:fillRect/>
          </a:stretch>
        </p:blipFill>
        <p:spPr bwMode="auto">
          <a:xfrm rot="20772831">
            <a:off x="2775005" y="3580424"/>
            <a:ext cx="2715939" cy="2034334"/>
          </a:xfrm>
          <a:prstGeom prst="rect">
            <a:avLst/>
          </a:prstGeom>
          <a:noFill/>
        </p:spPr>
      </p:pic>
      <p:pic>
        <p:nvPicPr>
          <p:cNvPr id="6150" name="Picture 6" descr="http://www.muywindows.com/wp-content/uploads/2011/02/2011-02-18_1428.jpg"/>
          <p:cNvPicPr>
            <a:picLocks noChangeAspect="1" noChangeArrowheads="1"/>
          </p:cNvPicPr>
          <p:nvPr/>
        </p:nvPicPr>
        <p:blipFill>
          <a:blip r:embed="rId3" cstate="print"/>
          <a:srcRect/>
          <a:stretch>
            <a:fillRect/>
          </a:stretch>
        </p:blipFill>
        <p:spPr bwMode="auto">
          <a:xfrm rot="304555">
            <a:off x="5857884" y="3714752"/>
            <a:ext cx="2928958" cy="2694641"/>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heckerboard(across)">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Horizontal)">
                                      <p:cBhvr>
                                        <p:cTn id="20" dur="500"/>
                                        <p:tgtEl>
                                          <p:spTgt spid="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Horizontal)">
                                      <p:cBhvr>
                                        <p:cTn id="26" dur="500"/>
                                        <p:tgtEl>
                                          <p:spTgt spid="6"/>
                                        </p:tgtEl>
                                      </p:cBhvr>
                                    </p:animEffect>
                                  </p:childTnLst>
                                </p:cTn>
                              </p:par>
                              <p:par>
                                <p:cTn id="27" presetID="16" presetClass="entr" presetSubtype="26" fill="hold"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barn(inHorizontal)">
                                      <p:cBhvr>
                                        <p:cTn id="29" dur="500"/>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mph" presetSubtype="0" fill="hold" nodeType="clickEffect">
                                  <p:stCondLst>
                                    <p:cond delay="0"/>
                                  </p:stCondLst>
                                  <p:childTnLst>
                                    <p:animClr clrSpc="rgb">
                                      <p:cBhvr override="childStyle">
                                        <p:cTn id="33" dur="1900" fill="hold">
                                          <p:stCondLst>
                                            <p:cond delay="100"/>
                                          </p:stCondLst>
                                        </p:cTn>
                                        <p:tgtEl>
                                          <p:spTgt spid="6148"/>
                                        </p:tgtEl>
                                        <p:attrNameLst>
                                          <p:attrName>style.color</p:attrName>
                                        </p:attrNameLst>
                                      </p:cBhvr>
                                      <p:to>
                                        <a:schemeClr val="accent2"/>
                                      </p:to>
                                    </p:animClr>
                                    <p:animClr clrSpc="rgb">
                                      <p:cBhvr>
                                        <p:cTn id="34" dur="1900" fill="hold">
                                          <p:stCondLst>
                                            <p:cond delay="100"/>
                                          </p:stCondLst>
                                        </p:cTn>
                                        <p:tgtEl>
                                          <p:spTgt spid="6148"/>
                                        </p:tgtEl>
                                        <p:attrNameLst>
                                          <p:attrName>fillColor</p:attrName>
                                        </p:attrNameLst>
                                      </p:cBhvr>
                                      <p:to>
                                        <a:schemeClr val="accent2"/>
                                      </p:to>
                                    </p:animClr>
                                    <p:set>
                                      <p:cBhvr>
                                        <p:cTn id="35" dur="1900" fill="hold">
                                          <p:stCondLst>
                                            <p:cond delay="100"/>
                                          </p:stCondLst>
                                        </p:cTn>
                                        <p:tgtEl>
                                          <p:spTgt spid="6148"/>
                                        </p:tgtEl>
                                        <p:attrNameLst>
                                          <p:attrName>fill.type</p:attrName>
                                        </p:attrNameLst>
                                      </p:cBhvr>
                                      <p:to>
                                        <p:strVal val="solid"/>
                                      </p:to>
                                    </p:set>
                                    <p:set>
                                      <p:cBhvr>
                                        <p:cTn id="36" dur="1900" fill="hold">
                                          <p:stCondLst>
                                            <p:cond delay="100"/>
                                          </p:stCondLst>
                                        </p:cTn>
                                        <p:tgtEl>
                                          <p:spTgt spid="6148"/>
                                        </p:tgtEl>
                                        <p:attrNameLst>
                                          <p:attrName>fill.on</p:attrName>
                                        </p:attrNameLst>
                                      </p:cBhvr>
                                      <p:to>
                                        <p:strVal val="true"/>
                                      </p:to>
                                    </p:set>
                                    <p:animScale>
                                      <p:cBhvr>
                                        <p:cTn id="37" dur="200" fill="hold">
                                          <p:stCondLst>
                                            <p:cond delay="0"/>
                                          </p:stCondLst>
                                        </p:cTn>
                                        <p:tgtEl>
                                          <p:spTgt spid="6148"/>
                                        </p:tgtEl>
                                      </p:cBhvr>
                                      <p:from x="100000" y="100000"/>
                                      <p:to x="100000" y="5000"/>
                                    </p:animScale>
                                    <p:animScale>
                                      <p:cBhvr>
                                        <p:cTn id="38" dur="200" fill="hold">
                                          <p:stCondLst>
                                            <p:cond delay="200"/>
                                          </p:stCondLst>
                                        </p:cTn>
                                        <p:tgtEl>
                                          <p:spTgt spid="6148"/>
                                        </p:tgtEl>
                                      </p:cBhvr>
                                      <p:from x="100000" y="5000"/>
                                      <p:to x="120000" y="150000"/>
                                    </p:animScale>
                                    <p:animScale>
                                      <p:cBhvr>
                                        <p:cTn id="39" dur="600" fill="hold">
                                          <p:stCondLst>
                                            <p:cond delay="1400"/>
                                          </p:stCondLst>
                                        </p:cTn>
                                        <p:tgtEl>
                                          <p:spTgt spid="6148"/>
                                        </p:tgtEl>
                                      </p:cBhvr>
                                      <p:to x="120000" y="150000"/>
                                    </p:animScale>
                                  </p:childTnLst>
                                </p:cTn>
                              </p:par>
                              <p:par>
                                <p:cTn id="40" presetID="14" presetClass="emph" presetSubtype="0" fill="hold" nodeType="withEffect">
                                  <p:stCondLst>
                                    <p:cond delay="0"/>
                                  </p:stCondLst>
                                  <p:childTnLst>
                                    <p:animClr clrSpc="rgb">
                                      <p:cBhvr override="childStyle">
                                        <p:cTn id="41" dur="1900" fill="hold">
                                          <p:stCondLst>
                                            <p:cond delay="100"/>
                                          </p:stCondLst>
                                        </p:cTn>
                                        <p:tgtEl>
                                          <p:spTgt spid="6150"/>
                                        </p:tgtEl>
                                        <p:attrNameLst>
                                          <p:attrName>style.color</p:attrName>
                                        </p:attrNameLst>
                                      </p:cBhvr>
                                      <p:to>
                                        <a:schemeClr val="accent2"/>
                                      </p:to>
                                    </p:animClr>
                                    <p:animClr clrSpc="rgb">
                                      <p:cBhvr>
                                        <p:cTn id="42" dur="1900" fill="hold">
                                          <p:stCondLst>
                                            <p:cond delay="100"/>
                                          </p:stCondLst>
                                        </p:cTn>
                                        <p:tgtEl>
                                          <p:spTgt spid="6150"/>
                                        </p:tgtEl>
                                        <p:attrNameLst>
                                          <p:attrName>fillColor</p:attrName>
                                        </p:attrNameLst>
                                      </p:cBhvr>
                                      <p:to>
                                        <a:schemeClr val="accent2"/>
                                      </p:to>
                                    </p:animClr>
                                    <p:set>
                                      <p:cBhvr>
                                        <p:cTn id="43" dur="1900" fill="hold">
                                          <p:stCondLst>
                                            <p:cond delay="100"/>
                                          </p:stCondLst>
                                        </p:cTn>
                                        <p:tgtEl>
                                          <p:spTgt spid="6150"/>
                                        </p:tgtEl>
                                        <p:attrNameLst>
                                          <p:attrName>fill.type</p:attrName>
                                        </p:attrNameLst>
                                      </p:cBhvr>
                                      <p:to>
                                        <p:strVal val="solid"/>
                                      </p:to>
                                    </p:set>
                                    <p:set>
                                      <p:cBhvr>
                                        <p:cTn id="44" dur="1900" fill="hold">
                                          <p:stCondLst>
                                            <p:cond delay="100"/>
                                          </p:stCondLst>
                                        </p:cTn>
                                        <p:tgtEl>
                                          <p:spTgt spid="6150"/>
                                        </p:tgtEl>
                                        <p:attrNameLst>
                                          <p:attrName>fill.on</p:attrName>
                                        </p:attrNameLst>
                                      </p:cBhvr>
                                      <p:to>
                                        <p:strVal val="true"/>
                                      </p:to>
                                    </p:set>
                                    <p:animScale>
                                      <p:cBhvr>
                                        <p:cTn id="45" dur="200" fill="hold">
                                          <p:stCondLst>
                                            <p:cond delay="0"/>
                                          </p:stCondLst>
                                        </p:cTn>
                                        <p:tgtEl>
                                          <p:spTgt spid="6150"/>
                                        </p:tgtEl>
                                      </p:cBhvr>
                                      <p:from x="100000" y="100000"/>
                                      <p:to x="100000" y="5000"/>
                                    </p:animScale>
                                    <p:animScale>
                                      <p:cBhvr>
                                        <p:cTn id="46" dur="200" fill="hold">
                                          <p:stCondLst>
                                            <p:cond delay="200"/>
                                          </p:stCondLst>
                                        </p:cTn>
                                        <p:tgtEl>
                                          <p:spTgt spid="6150"/>
                                        </p:tgtEl>
                                      </p:cBhvr>
                                      <p:from x="100000" y="5000"/>
                                      <p:to x="120000" y="150000"/>
                                    </p:animScale>
                                    <p:animScale>
                                      <p:cBhvr>
                                        <p:cTn id="47" dur="600" fill="hold">
                                          <p:stCondLst>
                                            <p:cond delay="1400"/>
                                          </p:stCondLst>
                                        </p:cTn>
                                        <p:tgtEl>
                                          <p:spTgt spid="615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2428860" y="357166"/>
            <a:ext cx="4572032" cy="1071570"/>
          </a:xfrm>
          <a:prstGeom prst="flowChartPunchedTap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rot="21310135">
            <a:off x="319233" y="369852"/>
            <a:ext cx="8229600" cy="1143000"/>
          </a:xfrm>
        </p:spPr>
        <p:txBody>
          <a:bodyPr/>
          <a:lstStyle/>
          <a:p>
            <a:r>
              <a:rPr lang="es-ES_tradnl" dirty="0" smtClean="0">
                <a:solidFill>
                  <a:schemeClr val="bg1"/>
                </a:solidFill>
              </a:rPr>
              <a:t>Extensión DivX</a:t>
            </a:r>
            <a:endParaRPr lang="es-ES" dirty="0">
              <a:solidFill>
                <a:schemeClr val="bg1"/>
              </a:solidFill>
            </a:endParaRPr>
          </a:p>
        </p:txBody>
      </p:sp>
      <p:sp>
        <p:nvSpPr>
          <p:cNvPr id="3" name="2 Marcador de contenido"/>
          <p:cNvSpPr>
            <a:spLocks noGrp="1"/>
          </p:cNvSpPr>
          <p:nvPr>
            <p:ph idx="1"/>
          </p:nvPr>
        </p:nvSpPr>
        <p:spPr>
          <a:xfrm rot="21435473">
            <a:off x="542486" y="1695900"/>
            <a:ext cx="8229600" cy="1971675"/>
          </a:xfrm>
          <a:solidFill>
            <a:schemeClr val="accent5">
              <a:lumMod val="40000"/>
              <a:lumOff val="60000"/>
            </a:schemeClr>
          </a:solidFill>
          <a:ln w="76200">
            <a:solidFill>
              <a:srgbClr val="FFFF00"/>
            </a:solidFill>
            <a:prstDash val="sysDash"/>
          </a:ln>
        </p:spPr>
        <p:txBody>
          <a:bodyPr>
            <a:normAutofit/>
          </a:bodyPr>
          <a:lstStyle/>
          <a:p>
            <a:pPr algn="ctr"/>
            <a:r>
              <a:rPr lang="es-ES" sz="2400" dirty="0" smtClean="0">
                <a:latin typeface="Berlin Sans FB" pitchFamily="34" charset="0"/>
              </a:rPr>
              <a:t>Es </a:t>
            </a:r>
            <a:r>
              <a:rPr lang="es-ES" sz="2400" dirty="0">
                <a:latin typeface="Berlin Sans FB" pitchFamily="34" charset="0"/>
              </a:rPr>
              <a:t>un formato de vídeo que funciona sobre los </a:t>
            </a:r>
            <a:r>
              <a:rPr lang="es-ES" sz="2400" dirty="0" smtClean="0">
                <a:latin typeface="Berlin Sans FB" pitchFamily="34" charset="0"/>
              </a:rPr>
              <a:t>sistemas operativos</a:t>
            </a:r>
            <a:r>
              <a:rPr lang="es-ES" sz="2400" dirty="0">
                <a:latin typeface="Berlin Sans FB" pitchFamily="34" charset="0"/>
              </a:rPr>
              <a:t> Windows, MacOS y GNU/Linux actuales y que, combinado con la compresión de audio MP3, consigue una alta calidad de imagen superior a la del VHS con un caudal inferior a 1 Mbit/s.</a:t>
            </a:r>
          </a:p>
        </p:txBody>
      </p:sp>
      <p:sp>
        <p:nvSpPr>
          <p:cNvPr id="5" name="4 Tarjeta"/>
          <p:cNvSpPr/>
          <p:nvPr/>
        </p:nvSpPr>
        <p:spPr>
          <a:xfrm>
            <a:off x="5143504" y="4572008"/>
            <a:ext cx="3643338" cy="2071702"/>
          </a:xfrm>
          <a:prstGeom prst="flowChartPunchedCard">
            <a:avLst/>
          </a:prstGeom>
          <a:solidFill>
            <a:schemeClr val="accent4">
              <a:lumMod val="40000"/>
              <a:lumOff val="60000"/>
            </a:schemeClr>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uadroTexto"/>
          <p:cNvSpPr txBox="1"/>
          <p:nvPr/>
        </p:nvSpPr>
        <p:spPr>
          <a:xfrm>
            <a:off x="5357818" y="4643446"/>
            <a:ext cx="3357586" cy="830997"/>
          </a:xfrm>
          <a:prstGeom prst="rect">
            <a:avLst/>
          </a:prstGeom>
          <a:noFill/>
        </p:spPr>
        <p:txBody>
          <a:bodyPr wrap="square" rtlCol="0">
            <a:spAutoFit/>
          </a:bodyPr>
          <a:lstStyle/>
          <a:p>
            <a:pPr algn="ctr"/>
            <a:r>
              <a:rPr lang="es-ES_tradnl" sz="2400" dirty="0" smtClean="0">
                <a:latin typeface="Berlin Sans FB" pitchFamily="34" charset="0"/>
              </a:rPr>
              <a:t>Programas que lo reproducen</a:t>
            </a:r>
            <a:endParaRPr lang="es-ES" sz="2400" dirty="0">
              <a:latin typeface="Berlin Sans FB" pitchFamily="34" charset="0"/>
            </a:endParaRPr>
          </a:p>
        </p:txBody>
      </p:sp>
      <p:sp>
        <p:nvSpPr>
          <p:cNvPr id="7" name="6 Rectángulo"/>
          <p:cNvSpPr/>
          <p:nvPr/>
        </p:nvSpPr>
        <p:spPr>
          <a:xfrm>
            <a:off x="5643570" y="5429264"/>
            <a:ext cx="2571768" cy="928694"/>
          </a:xfrm>
          <a:prstGeom prst="rect">
            <a:avLst/>
          </a:prstGeom>
          <a:solidFill>
            <a:srgbClr val="F41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CuadroTexto"/>
          <p:cNvSpPr txBox="1"/>
          <p:nvPr/>
        </p:nvSpPr>
        <p:spPr>
          <a:xfrm>
            <a:off x="5786446" y="5429264"/>
            <a:ext cx="2428892" cy="923330"/>
          </a:xfrm>
          <a:prstGeom prst="rect">
            <a:avLst/>
          </a:prstGeom>
          <a:noFill/>
        </p:spPr>
        <p:txBody>
          <a:bodyPr wrap="square" rtlCol="0">
            <a:spAutoFit/>
          </a:bodyPr>
          <a:lstStyle/>
          <a:p>
            <a:pPr algn="ctr"/>
            <a:r>
              <a:rPr lang="es-ES" b="1" dirty="0">
                <a:solidFill>
                  <a:schemeClr val="bg1"/>
                </a:solidFill>
                <a:latin typeface="Arial Rounded MT Bold" pitchFamily="34" charset="0"/>
              </a:rPr>
              <a:t>KMPlayer</a:t>
            </a:r>
            <a:r>
              <a:rPr lang="es-ES" b="1" dirty="0" smtClean="0">
                <a:solidFill>
                  <a:schemeClr val="bg1"/>
                </a:solidFill>
                <a:latin typeface="Arial Rounded MT Bold" pitchFamily="34" charset="0"/>
              </a:rPr>
              <a:t>,</a:t>
            </a:r>
            <a:r>
              <a:rPr lang="es-ES" b="1" dirty="0">
                <a:solidFill>
                  <a:schemeClr val="bg1"/>
                </a:solidFill>
                <a:latin typeface="Arial Rounded MT Bold" pitchFamily="34" charset="0"/>
              </a:rPr>
              <a:t>  Realplayer lite </a:t>
            </a:r>
            <a:r>
              <a:rPr lang="es-ES" b="1" dirty="0" smtClean="0">
                <a:solidFill>
                  <a:schemeClr val="bg1"/>
                </a:solidFill>
                <a:latin typeface="Arial Rounded MT Bold" pitchFamily="34" charset="0"/>
              </a:rPr>
              <a:t>,</a:t>
            </a:r>
            <a:r>
              <a:rPr lang="es-ES" b="1" dirty="0">
                <a:solidFill>
                  <a:schemeClr val="bg1"/>
                </a:solidFill>
                <a:latin typeface="Arial Rounded MT Bold" pitchFamily="34" charset="0"/>
              </a:rPr>
              <a:t> gom </a:t>
            </a:r>
            <a:r>
              <a:rPr lang="es-ES" b="1" dirty="0" smtClean="0">
                <a:solidFill>
                  <a:schemeClr val="bg1"/>
                </a:solidFill>
                <a:latin typeface="Arial Rounded MT Bold" pitchFamily="34" charset="0"/>
              </a:rPr>
              <a:t>player,</a:t>
            </a:r>
            <a:r>
              <a:rPr lang="es-ES" b="1" dirty="0">
                <a:solidFill>
                  <a:schemeClr val="bg1"/>
                </a:solidFill>
                <a:latin typeface="Arial Rounded MT Bold" pitchFamily="34" charset="0"/>
              </a:rPr>
              <a:t> BS player</a:t>
            </a:r>
          </a:p>
        </p:txBody>
      </p:sp>
      <p:pic>
        <p:nvPicPr>
          <p:cNvPr id="17410" name="Picture 2" descr="http://4.bp.blogspot.com/-eNVCFZ9aqDc/Tp_4sYWFA4I/AAAAAAAAHqI/qCt-BRSaMKY/s1600/cd-rom%2B2.jpg"/>
          <p:cNvPicPr>
            <a:picLocks noChangeAspect="1" noChangeArrowheads="1"/>
          </p:cNvPicPr>
          <p:nvPr/>
        </p:nvPicPr>
        <p:blipFill>
          <a:blip r:embed="rId2" cstate="print"/>
          <a:srcRect/>
          <a:stretch>
            <a:fillRect/>
          </a:stretch>
        </p:blipFill>
        <p:spPr bwMode="auto">
          <a:xfrm rot="20400033">
            <a:off x="2289466" y="4484645"/>
            <a:ext cx="2143140" cy="2069257"/>
          </a:xfrm>
          <a:prstGeom prst="rect">
            <a:avLst/>
          </a:prstGeom>
          <a:noFill/>
        </p:spPr>
      </p:pic>
      <p:pic>
        <p:nvPicPr>
          <p:cNvPr id="10" name="Picture 2" descr="http://4.bp.blogspot.com/-eNVCFZ9aqDc/Tp_4sYWFA4I/AAAAAAAAHqI/qCt-BRSaMKY/s1600/cd-rom%2B2.jpg"/>
          <p:cNvPicPr>
            <a:picLocks noChangeAspect="1" noChangeArrowheads="1"/>
          </p:cNvPicPr>
          <p:nvPr/>
        </p:nvPicPr>
        <p:blipFill>
          <a:blip r:embed="rId3" cstate="print"/>
          <a:srcRect/>
          <a:stretch>
            <a:fillRect/>
          </a:stretch>
        </p:blipFill>
        <p:spPr bwMode="auto">
          <a:xfrm rot="20400033">
            <a:off x="628736" y="5215719"/>
            <a:ext cx="1482981" cy="1431856"/>
          </a:xfrm>
          <a:prstGeom prst="rect">
            <a:avLst/>
          </a:prstGeom>
          <a:noFill/>
        </p:spPr>
      </p:pic>
      <p:pic>
        <p:nvPicPr>
          <p:cNvPr id="11" name="Picture 2" descr="http://4.bp.blogspot.com/-eNVCFZ9aqDc/Tp_4sYWFA4I/AAAAAAAAHqI/qCt-BRSaMKY/s1600/cd-rom%2B2.jpg"/>
          <p:cNvPicPr>
            <a:picLocks noChangeAspect="1" noChangeArrowheads="1"/>
          </p:cNvPicPr>
          <p:nvPr/>
        </p:nvPicPr>
        <p:blipFill>
          <a:blip r:embed="rId4" cstate="print"/>
          <a:srcRect/>
          <a:stretch>
            <a:fillRect/>
          </a:stretch>
        </p:blipFill>
        <p:spPr bwMode="auto">
          <a:xfrm rot="20400033">
            <a:off x="395563" y="4258866"/>
            <a:ext cx="813898" cy="785839"/>
          </a:xfrm>
          <a:prstGeom prst="rect">
            <a:avLst/>
          </a:prstGeom>
          <a:noFill/>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1000">
                                          <p:stCondLst>
                                            <p:cond delay="0"/>
                                          </p:stCondLst>
                                        </p:cTn>
                                        <p:tgtEl>
                                          <p:spTgt spid="3">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1" presetClass="entr" presetSubtype="0" fill="hold" grpId="0" nodeType="clickEffect">
                                  <p:stCondLst>
                                    <p:cond delay="0"/>
                                  </p:stCondLst>
                                  <p:childTnLst>
                                    <p:set>
                                      <p:cBhvr>
                                        <p:cTn id="12" dur="1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5"/>
                                        </p:tgtEl>
                                      </p:cBhvr>
                                      <p:by x="150000" y="150000"/>
                                    </p:animScale>
                                  </p:childTnLst>
                                </p:cTn>
                              </p:par>
                              <p:par>
                                <p:cTn id="17" presetID="6" presetClass="emph" presetSubtype="0" fill="hold" grpId="0" nodeType="withEffect">
                                  <p:stCondLst>
                                    <p:cond delay="0"/>
                                  </p:stCondLst>
                                  <p:childTnLst>
                                    <p:animScale>
                                      <p:cBhvr>
                                        <p:cTn id="18" dur="2000" fill="hold"/>
                                        <p:tgtEl>
                                          <p:spTgt spid="6"/>
                                        </p:tgtEl>
                                      </p:cBhvr>
                                      <p:by x="150000" y="150000"/>
                                    </p:animScale>
                                  </p:childTnLst>
                                </p:cTn>
                              </p:par>
                              <p:par>
                                <p:cTn id="19" presetID="6" presetClass="emph" presetSubtype="0" fill="hold" grpId="0" nodeType="withEffect">
                                  <p:stCondLst>
                                    <p:cond delay="0"/>
                                  </p:stCondLst>
                                  <p:childTnLst>
                                    <p:animScale>
                                      <p:cBhvr>
                                        <p:cTn id="20" dur="2000" fill="hold"/>
                                        <p:tgtEl>
                                          <p:spTgt spid="7"/>
                                        </p:tgtEl>
                                      </p:cBhvr>
                                      <p:by x="150000" y="150000"/>
                                    </p:animScale>
                                  </p:childTnLst>
                                </p:cTn>
                              </p:par>
                              <p:par>
                                <p:cTn id="21" presetID="6" presetClass="emph" presetSubtype="0" fill="hold" grpId="0" nodeType="withEffect">
                                  <p:stCondLst>
                                    <p:cond delay="0"/>
                                  </p:stCondLst>
                                  <p:childTnLst>
                                    <p:animScale>
                                      <p:cBhvr>
                                        <p:cTn id="22" dur="2000" fill="hold"/>
                                        <p:tgtEl>
                                          <p:spTgt spid="8"/>
                                        </p:tgtEl>
                                      </p:cBhvr>
                                      <p:by x="150000" y="150000"/>
                                    </p:animScale>
                                  </p:childTnLst>
                                </p:cTn>
                              </p:par>
                              <p:par>
                                <p:cTn id="23" presetID="6" presetClass="emph" presetSubtype="0" fill="hold" nodeType="withEffect">
                                  <p:stCondLst>
                                    <p:cond delay="0"/>
                                  </p:stCondLst>
                                  <p:childTnLst>
                                    <p:animScale>
                                      <p:cBhvr>
                                        <p:cTn id="24" dur="2000" fill="hold"/>
                                        <p:tgtEl>
                                          <p:spTgt spid="17410"/>
                                        </p:tgtEl>
                                      </p:cBhvr>
                                      <p:by x="150000" y="150000"/>
                                    </p:animScale>
                                  </p:childTnLst>
                                </p:cTn>
                              </p:par>
                              <p:par>
                                <p:cTn id="25" presetID="6" presetClass="emph" presetSubtype="0" fill="hold" nodeType="withEffect">
                                  <p:stCondLst>
                                    <p:cond delay="0"/>
                                  </p:stCondLst>
                                  <p:childTnLst>
                                    <p:animScale>
                                      <p:cBhvr>
                                        <p:cTn id="26" dur="2000" fill="hold"/>
                                        <p:tgtEl>
                                          <p:spTgt spid="10"/>
                                        </p:tgtEl>
                                      </p:cBhvr>
                                      <p:by x="150000" y="150000"/>
                                    </p:animScale>
                                  </p:childTnLst>
                                </p:cTn>
                              </p:par>
                              <p:par>
                                <p:cTn id="27" presetID="6" presetClass="emph" presetSubtype="0" fill="hold" nodeType="withEffect">
                                  <p:stCondLst>
                                    <p:cond delay="0"/>
                                  </p:stCondLst>
                                  <p:childTnLst>
                                    <p:animScale>
                                      <p:cBhvr>
                                        <p:cTn id="2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5" grpId="0" animBg="1"/>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500042"/>
            <a:ext cx="4786346" cy="917596"/>
          </a:xfrm>
          <a:ln w="57150">
            <a:solidFill>
              <a:srgbClr val="F41876"/>
            </a:solidFill>
            <a:prstDash val="lgDashDot"/>
          </a:ln>
        </p:spPr>
        <p:txBody>
          <a:bodyPr/>
          <a:lstStyle/>
          <a:p>
            <a:r>
              <a:rPr lang="es-ES_tradnl" dirty="0" smtClean="0"/>
              <a:t>Extensión </a:t>
            </a:r>
            <a:r>
              <a:rPr lang="es-ES" dirty="0"/>
              <a:t>FLV</a:t>
            </a:r>
          </a:p>
        </p:txBody>
      </p:sp>
      <p:sp>
        <p:nvSpPr>
          <p:cNvPr id="3" name="2 Marcador de contenido"/>
          <p:cNvSpPr>
            <a:spLocks noGrp="1"/>
          </p:cNvSpPr>
          <p:nvPr>
            <p:ph idx="1"/>
          </p:nvPr>
        </p:nvSpPr>
        <p:spPr>
          <a:xfrm>
            <a:off x="571472" y="2000240"/>
            <a:ext cx="8229600" cy="2328866"/>
          </a:xfrm>
          <a:solidFill>
            <a:schemeClr val="accent3">
              <a:lumMod val="60000"/>
              <a:lumOff val="40000"/>
            </a:schemeClr>
          </a:solidFill>
        </p:spPr>
        <p:txBody>
          <a:bodyPr>
            <a:normAutofit/>
          </a:bodyPr>
          <a:lstStyle/>
          <a:p>
            <a:r>
              <a:rPr lang="es-ES" sz="2000" dirty="0" smtClean="0">
                <a:latin typeface="Berlin Sans FB" pitchFamily="34" charset="0"/>
              </a:rPr>
              <a:t>Flash Video (FLV) es un formato contenedor propietario usado para transmitir video por Internet usando Adobe Flash Player(anteriormente conocido como Macromedia Flash Player), desde la versión 6 a la 10. Los contenidos FLV pueden ser incrustados dentro de archivos SWF. Entre los sitios más notables que utilizan el formato FLV se encuentran YouTube, Google Video,Reuters.com, Yahoo! Video y MySpace.</a:t>
            </a:r>
            <a:endParaRPr lang="es-ES" sz="2000" dirty="0">
              <a:latin typeface="Berlin Sans FB" pitchFamily="34" charset="0"/>
            </a:endParaRPr>
          </a:p>
        </p:txBody>
      </p:sp>
      <p:sp>
        <p:nvSpPr>
          <p:cNvPr id="4" name="3 Esquina doblada"/>
          <p:cNvSpPr/>
          <p:nvPr/>
        </p:nvSpPr>
        <p:spPr>
          <a:xfrm>
            <a:off x="3571868" y="4786322"/>
            <a:ext cx="5214974" cy="1857388"/>
          </a:xfrm>
          <a:prstGeom prst="folded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3714744" y="5072074"/>
            <a:ext cx="4929222" cy="1446550"/>
          </a:xfrm>
          <a:prstGeom prst="rect">
            <a:avLst/>
          </a:prstGeom>
          <a:noFill/>
        </p:spPr>
        <p:txBody>
          <a:bodyPr wrap="square" rtlCol="0">
            <a:spAutoFit/>
          </a:bodyPr>
          <a:lstStyle/>
          <a:p>
            <a:pPr algn="ctr"/>
            <a:r>
              <a:rPr lang="es-ES_tradnl" sz="2400" b="1" dirty="0" smtClean="0">
                <a:solidFill>
                  <a:schemeClr val="bg1"/>
                </a:solidFill>
              </a:rPr>
              <a:t>Programas que lo reproducen</a:t>
            </a:r>
            <a:endParaRPr lang="es-ES" sz="2400" b="1" dirty="0" smtClean="0">
              <a:solidFill>
                <a:schemeClr val="bg1"/>
              </a:solidFill>
            </a:endParaRPr>
          </a:p>
          <a:p>
            <a:r>
              <a:rPr lang="es-ES" sz="2400" b="1" dirty="0" smtClean="0">
                <a:solidFill>
                  <a:schemeClr val="bg1"/>
                </a:solidFill>
              </a:rPr>
              <a:t>Adobe flash player,</a:t>
            </a:r>
            <a:r>
              <a:rPr lang="es-ES" sz="2000" b="1" dirty="0" smtClean="0">
                <a:solidFill>
                  <a:schemeClr val="bg1"/>
                </a:solidFill>
              </a:rPr>
              <a:t> MPlayer, VLC media player, Media Player Classic, Windows Media Player, y Windows Media Center</a:t>
            </a:r>
            <a:endParaRPr lang="es-ES" sz="2000" b="1" dirty="0">
              <a:solidFill>
                <a:schemeClr val="bg1"/>
              </a:solidFill>
            </a:endParaRPr>
          </a:p>
        </p:txBody>
      </p:sp>
      <p:sp>
        <p:nvSpPr>
          <p:cNvPr id="16386" name="AutoShape 2" descr="data:image/jpeg;base64,/9j/4AAQSkZJRgABAQAAAQABAAD/2wCEAAkGBhASEBIQEBAQDw8QEBQQDw8VDw8PDw8UFBAVFBUQFRQXHCYeFxkkGRUUHy8gIycpLCwsFR4xNTAqNSYrLCkBCQoKDgwOGg8PGi8kHxwtKykpKSksKSksKSwsKiksKSwpKSwqKSwpKSkpLCkpKSwsKSksLCwpKSkpKSkpLCksKf/AABEIAMwAzAMBIgACEQEDEQH/xAAcAAABBAMBAAAAAAAAAAAAAAAABAUGBwECAwj/xABSEAABAwIBBQoGDAsIAwEAAAABAAIDBBEFBhIhMXEHEyJBUXJ0sbKzMmGBkZLBFCM0NTZCUlNzgqHRJCUzQ4STorTS0/AmVGJkg5TCwxZjoxX/xAAbAQABBQEBAAAAAAAAAAAAAAAAAQIDBAUGB//EADYRAAIBAgQCBwYFBQEAAAAAAAABAgMRBBIxMiFxBRMUFUFRYRYiobHB8CMzUmLhQlNjgZEG/9oADAMBAAIRAxEAPwC8UIQgAWCVlV/lFlrOcQdhMLN6LmsJqg672sdGHvzW2sHWuAb8d0qjmGykoriU5i+UlY2eYCsq2gTygAVdQAAJXgADP5ANCS/+TVt/dtZ/vKn+NX7geSdE25FPE4jW57GyPcTrcS69zrT8zDoW+DDE3ZFGOoK31iXBIp5JPjc8zjKGvOqrrj+lVX8S7R4nijvBnxJ2jimrXdRXpdrANQA2ADqQXeP7UnWLyDq35nnKI404cE4s7Y+u+9KYsPx92oYt+tqx1uXoMuWhKM/oHV+pREeA5RHV/wDpDbWTN65EoiyUyjPx6wbcQeP+xXcStCUZ/QOr9WU5DkVlEddRO3bicvqcu8WQePcdc9u3Eao9RKtslakozegZPUq5m57jXxsUc39NrnLuzc5xT42MSjZPXO/5hWQStSUZvuwZV9sgDNzmu48aq/I+q9cy7t3O6jjxnETsklHXKpvdakpLi5URFuQD+PFcVP6U8etdm5Dga8QxU/p8oUmJWpKAsiNVGTlRC0ugrayXNFzDLUPdngaSGyAgh23Qs4dVyyNa9k0xa9ocCZZNWy+tSMHSNo60y5E0mdRxHxyDyCaQBDtYWOvAm9Bfeo7m53ttzxk5o0ruudO2zGjkaB9i6KqXAQhCABCEIAFUOIfCl/R2/u7VbyqLEPhRJ0Zv7u1S0tSGtouZYeFHQ7aOopcSm/CjodtHUUtJTvEYtDPn8y1LlXGK4m6WRznE2DnAC50AOIAtxBIiRyDzBZM+koxk45dDoqXQU6kFJztf0LRMg5R57Lmaho1uaPrN+9VfYfJb6LfuWDbkb6LfuTO9V+n4k3s+/wC58P5LNfXRjXJH+sYPWuTsSh+ei/Wx/eq2v4h5gs74eVHev7fiO9nv8nw/ksR2L0/z8P61n3rU4zT/AD8XptKr32Q75TvSKPZDvlP9N33o70/aL7Ox/X8CfHG6f55nnJ6gtDjtP863zSfwqBOnd8p3pOWhl2+co70f6RV/56HjN/8ACeuyhpvnf2JT/wAVoMoaYm2+28ZZIGjxkkWHlUE3xYbKQbgkEauJC6Tnfag9n6Vt7+BZTXXAIsQdRvoOwrBKiGS9Q5hYwE5j26WX4IdruOQ3UsJW1TlnjmOVr0uqm4mzTpG0dabMj6wNw+Acftt/9xInAHSNo61Ecnq21HEL6RvnfPUqjm4FZyy8S0qR142HlY0+doXZJcLdeCI8sTD+wEqVN6l9aAhCEgoIQhAAqlxAf2mkP+Xb+7tVtKpcQ+EsvRW9wxS0tSGttJ5hZ0O2jqSwlIMMOh20dSWXT7ESKvnPCPOd2iuecs1buGdp6yuGeuOrL33zPUcOr0o8kdc9YLly3xa55P8AV01Rb0JuC1OhetS9a2d8l3olamN/yX+g/wC5PUH5DHOPmbl61Mi4GRbBj/kv9Bx9Sco3EcktTpviwZFwL1gyJ2Ua2ds9G+JOZFjPTlEY2STADw4dg6lMCVDcAPCg2DqUvJXTYbYjzzH/AJz+/FmzTpG0darXD6y0DRfU6TvXqxgdI2jrVOMqyG5vI5/eOWlh43kY2Knlij0LgDr0tOeWniP/AMmpemzJk/gVL0WHuWpzWXLVmvHagQhCaOBCEIAFUtef7SzdFZ3LFbSp7F/hLN0VvcMUtLUgr7Se4W7Q7aOpLCU04UeC7aOpLHFTWIkys8Rf7Yf64yku+JtxWX212vz+MpIKpw4z51x9Ve++Z6vhqf4MOPgh8MitLc+9wsP+OXvHKkhiD+W/kurl3NJi7DoyeOSXvnK7gV775GN07Fqguf0JRJVMabOe1p5C4ApNV4hFmP8AbY/Bd+cbyHxqrd1GoYK8B1r+x4zcgH40nGooHNOkBp2AFWp4nLJxtoZmH6I62nGpm146CrfNX9cav2DwW81vUF53fOBx/wBXXoaA8FvNb1BJhFqO6a/oXP6FDVb/AGx/0j+2VwM45R50kr3nfZNJ/Kv7ZSe6rdXdm3GfurkOO/DlHnWRImy6yHJVTEzk6yfPCg5o6lLiVD8AOmDmt6lLSVuYfYcHj/zX9+JsDpG0dapRh185/bKugHSNo61SjePnO7Tlp4bVmJi9qPR2S/uGk6LB3LU6JryW9w0nRIO5YnRZMtWbUdqBCEJo4EIQgAVPYz8JZuis7liuFU7jXwkn6KzuWKajuIK+0mOFHgu5w6kscUgws8F3OHUlbipiuij8XqgJ3g8RI+0pLv45VrjR/CJee4faUhJXM1IJybPWsPK1KPJfIXmVXZuWv/FkP0k/fOVCXV6blZ/FcP0k3fvU+FjaTMjpx3oLn9B2xvIuiq5d+qI3PkDAy4llYM1pNhZpA4ymyo3MsMDHOEMgIY4g+yKjWGkj4yjO6VlpXUtaIqefe4/Y8b83e4n8IueCbuaTqA8yiT907FSCDVXBFiN4p9R+orEp003dcTKoYTGSpxlCfB+F2MMNe4EA8IXG3Xyr1DTu0N2N6gvKrDpG0da9SQO0M2N6gjDPUf00tn+/oee64+2yfSv7ZXC6bquqc2aWx0b6/RrHhldoa5rtB4J+zzqvfia6i8i5Cq6yDpG1aXWWnSNo60pG2TvAtcPNHUpUSorg/hRKTkrZw2w4fHu9X78zYO0jaOtUqDr5zu0Vc4OkbR1qls7Sec7tFaFDVmPiVdI9JZK+4aTokHcsTqmrJT3BR9Eg7hidVlS1Zsx0QIQhNHAhCEACp7Gh/aOo6KzuWK4VUGN/CKo8VKzumKajuIK+0lGGHgu53qSolIsMPBdzvUlTirBWTKHxc+3y/SO7RSO6V4sfb5fpHdopGuanuZ6vRf4UeS+QK8ty134rg+km79yoxWPkZuj0lJRx08rJy9jpCSxjHM4cpcLEuB41NQaUuJmdLU51KSUVfiN+7Afxg3osXakUGupHl7lFFW1QnhDwwQsjs9oa67XPJ0AnRwgo0mVOMmyfCJwoRi/BBfj5NK9PYfVNfHFI03a+NjweKxaD/WxeYQrJyF3S4KelFNV757SbQvYzfLxnTmHTosbgcocORTUJJOzM/pWhKpGMoq9iBY7TOjqqiNws5k8jT5JCkClWX+KUVVUCppHSZ0jQJ2PiMfCaABIDfjAAPjbfjUVKikrPgXqE3Kmro7wVrm6NbeT7k5U0wcQQeMaOMaQmW63p3kPaQbcIdaELJItjDfDj2+sqRFyiuEVQL476DfyHSVJyVt4fYcBjfzTbO0+VUuTr5zu0Vcl9KplztJ5zu0VepamXW0R6XyT9wUfRIO4YnVNWSfuCj6JB3DE6rKlqzXjogQhCQcCEIQAKoMbH9oanosfdxq31T+N/CGq6LF3camo7iviNpJMNPBPO9SUuKRYceCed6kpLlZsVkUZi59vl+kd2ikd0qxf8vL9I7tFJFzU9zPVaL/CjyXyBYusErF0g5sCVhBKxdKRthdYJQsJRjZlYQStbpUMZlbQnhDaOtaLLDpG0JRjZYuFu0xHYpVFU8TvIfvUTwl35HY3qUhJW7heMDz/pB2rffmOWcqZc7Sec7tFWzBUWNjq4jyKo5Dwjzndoq5DgzNqcUenMkvcFH0On7hidk05I+99H0On7hidllPU146IEIQkHAhCEACp7HPhBVdFi7uNXCqex34QVXRYu7jU1HcQYjaP2HngnnepKCUkw88E871JQSrRTRSWMxkTyXB/KP7RSEqzsqMhY6pxljeYJj4RF8x/jIGkKKu3Mq0ap2H67lkVMFPM2js6HT1JU1GS4pEaKwpC7c5rx+daf9QrQ7n2IfLaf9RR9jqE3fmHYwXWLp8dkHiI+SfrhaHIjEfkjztR2SoHfWHGVCdXZHYgPzY/YXM5KYh819jEdlqeQd74d+I2rCcDk1Xj8yfRatDgFd8wfQR2ap5B3rh34iErLdflSo4NWDXTn0D96wzD6tpDhTm41XjLh5ijs8/IH0nh34k3wY8GDmt6lIiVEMloKouBlBbG0aM7wieQKVly2MNFxhxOOx1SNSreJnO61V+9kuNvlHrVm3UEoqa4vyuPF/iKtXKDPROSQ/AKPolP3DE7JsyZFqKlH+Vh7lqc1kvU2VoCEISCghCEACp3H/f8Aq+ixd2xXEqeyh9/qvo0PYjU1HcV8RtHigPBPOPUu5KS0J4P1ilCtlMLrBWwCzmoFORWhC7li0LEtxLHArQru5i5uagSxxJWq6FqxmJw04laEruWLmWpRDkVqV1zFhzEAcCVzJXR4XFxThAuo7hFLeNp5x/bKfs7r9a4ZN0t4Izzu8d9yZN2QsOLLkwEWpacf5eLumpekmEC1PCP/AEx9gJWsxmutAQhCQUEIQgAVPZRe/tX0aHsRq4VT2Ufv5WdGg7DFNQ3FfE7ByoTwfrHqSoJHRHg+UpW0q4ykd423UPrd1ahikdEW1Dyw5pcxkbmkg243gqZwaxtVXbmbR7Nr7gH8IGvT+ekUE5PRFiEU02x4buw0BNt7q/1Uf8amkEjXtDm3sQCLgtOkXGhKzE3Xmt9ELBCVXWokreAwZSZRQUTGvnzrPdmtDQHOOq5sSNVx40tjka9uc3SDxqCbt/5Gk+ll7DVMsF0wt2N7AQpPNYJQWVMUFqZsosqaei3vf8/20nNzWh1gCASbkfZdPZUY3RsE9kULy0XkpzvzOUgD2xvo3P1QnybS4DIJOSuP9PK2Rocw3aQCDygjQVkxKH7lmNb5TiJx4UJ3v6uuM+a48inZjRGWZXCUMrsN1VI2NjpHmzWjSdHLYBNeCZRwVbXOhEgDXZhz2hum19FiQfOmPdYxnMjjpWHhv4bwNfGGD7CfRTrkbgvselY0jhWu/wAb3aXebQPIkU25WQ7IlG7HKYJHIUsqHJBK5WEVZGt+tOeR1NekhPKHd45NF1LshKW9BTniLXd69R1uCRJQV2T3D22ijHJGwfshKFyphwG80dQXVZpqghCEACEIQAKncpD+PKzo9P2Gq4lTeU3v3WdHp+w1T0NxXxOwX0R4PlKWMKQUR4PlKVscrjKQ4U50jaqQycnxBtZV+wGxucZznh+Zb8q/NtcjjV0wP0jaFVe5661dV+OoHfPVaortFqk7JklpMSykz2iWlpCzOGe68Ys2+nSHqbxSOsM8AO4wDcLm6Vab6nqNhkp3K83cD7TSfSydhqmOT7rwD6vYaoVu1OvDS/SydhqmGTL7wD6vYCYt7Hy2IcXIHGCLgixHEQdBHq8qxItQ5TFcqTDWHDsXkpySIpHZrDxZriHxO6m+dXHHO0s3wmzc3OcfkgDheax8yrjddwe8cNYzQ6JwikI+STdjvI64+sFrX5Z3wgkeHMA0nibxSC/Fci31ieJQJ5G0Wms6TGanecQxV0xF44n54brGg5sbPsHolWgRmtDeT7TxlRDc3wfe4d8cOG/2x3Ldw4I8g0+VSmplUlGPC5DWlxsvAS1D0ikcuk0iTOcriRTbM52lbQZdCnw+CBh4YjcDbXffHn1rjnKBvdpO09ZTZxT1FhJx4o9SZNzl9HSvOt9NC87XQtPrTkmjJH3vo+h0/cMTusl6mytAQhCQUEIQgAVN5T+/dZ9BT921XIqQy1xBkWO1Aec1skMLc46ADvTSLqehvK2J2DnRu4PlKUtemqKoLdI0g+Y+VdxXjjBV1oo3HRkqaMNyWpYJZJo2vD5ZN8dd5LQbk2AtquSura9vjW3s9vKmuNxynYcHTrQTJvdWN+UsCqHKE7KNzCHLTJc18UbBKInRPLgXNLmuzgAQbaRqCYqfJHGIhaLEmBvJnSgarcbCpg2p8f2rf2Qo3STZKqrSsRjDcNxtkgM1ZDJF8YeESLcXAHHbjUsZKbDOILrC5Gq/Gk7p1ydOnRhYbKdztilIyeCWB/gysLL8hOp3nzfMqnpMha8yNhlicIGSFxOc3e3cpGnTcWCtH2R40GoTZUlJjoVnFWNqSPe42s0X1u2ni+wDyJPUSrEk6SSSqaMbEMpXNZHriXIc5aEqVIhbM5ygcjtJ2nrU5uoFKeEdpTKjsiSmrs9TZHn8X0XQ6fuGJ4TPkb73UXQqf93YnhZD1NlaAhCEgoIQhAAvO+64PxxP9HD3TV6IVe5Xbm9LV1b6mSWoa97WAtY6EM4LA0WzoydQ5VLSkoyuyDERzQsUdHUvb4D3t5r3N6irP3OMkW19HJNLU1ccrah8TSyUWDQyN3guBHxilR3H6L5+s9On/lKb5DZNxUVO6GF0j2uldITIWFwJaxpAzWtFrNHErFWqmvdKtGn71pDHJuUDRmYhVN5c5lNJf9gLg/crqLnNxEW4g6jaT5S2QdSsVZVfrZ+Zb6mHkVc/czxADRU0bzyGKZg84J6knl3PMUFrewpOW0szLekxWwi6VV5jXh6ZT78isVBP4LE4DjbVR6dmcB9qTPyfxNoucPntyNkgefMHq6CshO7RITs0CjpaGtbbOoa1t9Voc/sEpNJNM0kOhq2W13pagW2nNsr5Ql7U1qhnZF5nn044waTJmjlc1zRsuQgY5GdU0fpNXoB0YOggEch0hJp8Hp3m74IXkaAXRRuIHJchPWK9BrwnqUWMSB1OYdjgVqarxfaprje5PRS1EspkqI98dnb3GadsbNA0NbvRsNCQjcdov7xW+nTj/qUqxESu6Ek9SLGo8S1NQFLhuR0g1VVcP9WD+Uug3Kab+91/62n/AJSd2iInUSIRPWBoJOgDSoS51yTyn1q6JdyGkd4VTXO2yU/8pcXbitDb8vWenTfylHOsmSQpNFj5Ge91F0Kn/d2J5SLBaFsFPDAwuLIYY4mlxBcWsjawE2AF7AagEtVFmmgQhCQ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6388" name="Picture 4" descr="http://media.uccdn.com/images/1/9/8/img_como_mejorar_el_rendimiento_de_los_archivos_flv_891_orig.jpg"/>
          <p:cNvPicPr>
            <a:picLocks noChangeAspect="1" noChangeArrowheads="1"/>
          </p:cNvPicPr>
          <p:nvPr/>
        </p:nvPicPr>
        <p:blipFill>
          <a:blip r:embed="rId2" cstate="print"/>
          <a:srcRect/>
          <a:stretch>
            <a:fillRect/>
          </a:stretch>
        </p:blipFill>
        <p:spPr bwMode="auto">
          <a:xfrm rot="21131245">
            <a:off x="559787" y="4417447"/>
            <a:ext cx="2071702" cy="2071702"/>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diamond(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0" fill="hold"/>
                                        <p:tgtEl>
                                          <p:spTgt spid="4"/>
                                        </p:tgtEl>
                                        <p:attrNameLst>
                                          <p:attrName>ppt_x</p:attrName>
                                        </p:attrNameLst>
                                      </p:cBhvr>
                                      <p:tavLst>
                                        <p:tav tm="0">
                                          <p:val>
                                            <p:strVal val="#ppt_x"/>
                                          </p:val>
                                        </p:tav>
                                        <p:tav tm="100000">
                                          <p:val>
                                            <p:strVal val="#ppt_x"/>
                                          </p:val>
                                        </p:tav>
                                      </p:tavLst>
                                    </p:anim>
                                    <p:anim calcmode="lin" valueType="num">
                                      <p:cBhvr additive="base">
                                        <p:cTn id="24" dur="5000" fill="hold"/>
                                        <p:tgtEl>
                                          <p:spTgt spid="4"/>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0" fill="hold"/>
                                        <p:tgtEl>
                                          <p:spTgt spid="5"/>
                                        </p:tgtEl>
                                        <p:attrNameLst>
                                          <p:attrName>ppt_x</p:attrName>
                                        </p:attrNameLst>
                                      </p:cBhvr>
                                      <p:tavLst>
                                        <p:tav tm="0">
                                          <p:val>
                                            <p:strVal val="#ppt_x"/>
                                          </p:val>
                                        </p:tav>
                                        <p:tav tm="100000">
                                          <p:val>
                                            <p:strVal val="#ppt_x"/>
                                          </p:val>
                                        </p:tav>
                                      </p:tavLst>
                                    </p:anim>
                                    <p:anim calcmode="lin" valueType="num">
                                      <p:cBhvr additive="base">
                                        <p:cTn id="28" dur="5000" fill="hold"/>
                                        <p:tgtEl>
                                          <p:spTgt spid="5"/>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16388"/>
                                        </p:tgtEl>
                                        <p:attrNameLst>
                                          <p:attrName>style.visibility</p:attrName>
                                        </p:attrNameLst>
                                      </p:cBhvr>
                                      <p:to>
                                        <p:strVal val="visible"/>
                                      </p:to>
                                    </p:set>
                                    <p:anim calcmode="lin" valueType="num">
                                      <p:cBhvr additive="base">
                                        <p:cTn id="31" dur="5000" fill="hold"/>
                                        <p:tgtEl>
                                          <p:spTgt spid="16388"/>
                                        </p:tgtEl>
                                        <p:attrNameLst>
                                          <p:attrName>ppt_x</p:attrName>
                                        </p:attrNameLst>
                                      </p:cBhvr>
                                      <p:tavLst>
                                        <p:tav tm="0">
                                          <p:val>
                                            <p:strVal val="#ppt_x"/>
                                          </p:val>
                                        </p:tav>
                                        <p:tav tm="100000">
                                          <p:val>
                                            <p:strVal val="#ppt_x"/>
                                          </p:val>
                                        </p:tav>
                                      </p:tavLst>
                                    </p:anim>
                                    <p:anim calcmode="lin" valueType="num">
                                      <p:cBhvr additive="base">
                                        <p:cTn id="32" dur="50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Nube"/>
          <p:cNvSpPr/>
          <p:nvPr/>
        </p:nvSpPr>
        <p:spPr>
          <a:xfrm rot="21408132">
            <a:off x="1979712" y="234294"/>
            <a:ext cx="6192688" cy="1440160"/>
          </a:xfrm>
          <a:prstGeom prst="cloud">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a:spLocks noGrp="1"/>
          </p:cNvSpPr>
          <p:nvPr>
            <p:ph type="ctrTitle"/>
          </p:nvPr>
        </p:nvSpPr>
        <p:spPr>
          <a:xfrm rot="21395134">
            <a:off x="1835696" y="162286"/>
            <a:ext cx="6408712" cy="1323578"/>
          </a:xfrm>
        </p:spPr>
        <p:txBody>
          <a:bodyPr>
            <a:normAutofit/>
          </a:bodyPr>
          <a:lstStyle/>
          <a:p>
            <a:r>
              <a:rPr lang="en-US" dirty="0" smtClean="0">
                <a:latin typeface="Rockwell Condensed" pitchFamily="18" charset="0"/>
              </a:rPr>
              <a:t>Extension MPEG-4 </a:t>
            </a:r>
            <a:endParaRPr lang="en-US" dirty="0">
              <a:latin typeface="Rockwell Condensed" pitchFamily="18" charset="0"/>
            </a:endParaRPr>
          </a:p>
        </p:txBody>
      </p:sp>
      <p:sp>
        <p:nvSpPr>
          <p:cNvPr id="3" name="2 Subtítulo"/>
          <p:cNvSpPr>
            <a:spLocks noGrp="1"/>
          </p:cNvSpPr>
          <p:nvPr>
            <p:ph type="subTitle" idx="1"/>
          </p:nvPr>
        </p:nvSpPr>
        <p:spPr>
          <a:xfrm>
            <a:off x="539552" y="1988840"/>
            <a:ext cx="6624736" cy="2592288"/>
          </a:xfrm>
          <a:ln w="76200">
            <a:solidFill>
              <a:srgbClr val="7030A0"/>
            </a:solidFill>
          </a:ln>
        </p:spPr>
        <p:txBody>
          <a:bodyPr>
            <a:noAutofit/>
          </a:bodyPr>
          <a:lstStyle/>
          <a:p>
            <a:r>
              <a:rPr lang="es-ES" sz="2000" dirty="0" smtClean="0">
                <a:solidFill>
                  <a:schemeClr val="tx1"/>
                </a:solidFill>
                <a:latin typeface="AvantGarde Md BT" pitchFamily="34" charset="0"/>
              </a:rPr>
              <a:t>Es un formato contenedor especificado como parte del estándar IEC. Se utiliza para almacenar los formatos audiovisuales especificados por ISO/IEC y el grupo MPEG (Moving Picture Experts Group) al igual que otros formatos audiovisuales disponibles. Se utiliza típicamente para almacenar datos en archivos para ordenadores, para transmitir flujos audiovisuales y, probablemente, en muchas otras formas.</a:t>
            </a:r>
            <a:endParaRPr lang="en-US" sz="2000" dirty="0">
              <a:solidFill>
                <a:schemeClr val="tx1"/>
              </a:solidFill>
              <a:latin typeface="AvantGarde Md BT" pitchFamily="34" charset="0"/>
            </a:endParaRPr>
          </a:p>
        </p:txBody>
      </p:sp>
      <p:sp>
        <p:nvSpPr>
          <p:cNvPr id="6" name="5 Redondear rectángulo de esquina del mismo lado"/>
          <p:cNvSpPr/>
          <p:nvPr/>
        </p:nvSpPr>
        <p:spPr>
          <a:xfrm>
            <a:off x="4499992" y="4941168"/>
            <a:ext cx="3960440" cy="1512168"/>
          </a:xfrm>
          <a:prstGeom prst="round2SameRect">
            <a:avLst/>
          </a:prstGeom>
          <a:solidFill>
            <a:srgbClr val="FFC000"/>
          </a:solidFill>
          <a:ln w="762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6 CuadroTexto"/>
          <p:cNvSpPr txBox="1"/>
          <p:nvPr/>
        </p:nvSpPr>
        <p:spPr>
          <a:xfrm>
            <a:off x="4572000" y="5085184"/>
            <a:ext cx="3744416" cy="1200329"/>
          </a:xfrm>
          <a:prstGeom prst="rect">
            <a:avLst/>
          </a:prstGeom>
          <a:noFill/>
        </p:spPr>
        <p:txBody>
          <a:bodyPr wrap="square" rtlCol="0">
            <a:spAutoFit/>
          </a:bodyPr>
          <a:lstStyle/>
          <a:p>
            <a:pPr algn="ctr"/>
            <a:r>
              <a:rPr lang="es-ES" b="1" dirty="0" smtClean="0">
                <a:latin typeface="Century Gothic" pitchFamily="34" charset="0"/>
              </a:rPr>
              <a:t>Programas que lo reproducen:</a:t>
            </a:r>
            <a:br>
              <a:rPr lang="es-ES" b="1" dirty="0" smtClean="0">
                <a:latin typeface="Century Gothic" pitchFamily="34" charset="0"/>
              </a:rPr>
            </a:br>
            <a:r>
              <a:rPr lang="es-ES" b="1" dirty="0" smtClean="0">
                <a:latin typeface="Century Gothic" pitchFamily="34" charset="0"/>
              </a:rPr>
              <a:t/>
            </a:r>
            <a:br>
              <a:rPr lang="es-ES" b="1" dirty="0" smtClean="0">
                <a:latin typeface="Century Gothic" pitchFamily="34" charset="0"/>
              </a:rPr>
            </a:br>
            <a:r>
              <a:rPr lang="es-ES" b="1" dirty="0" smtClean="0">
                <a:latin typeface="Century Gothic" pitchFamily="34" charset="0"/>
              </a:rPr>
              <a:t>-</a:t>
            </a:r>
            <a:r>
              <a:rPr lang="en-US" b="1" dirty="0" smtClean="0">
                <a:latin typeface="Century Gothic" pitchFamily="34" charset="0"/>
              </a:rPr>
              <a:t>quicktime, iTunes, NeroShowtime</a:t>
            </a:r>
            <a:endParaRPr lang="en-US" b="1" dirty="0">
              <a:latin typeface="Century Gothic" pitchFamily="34" charset="0"/>
            </a:endParaRPr>
          </a:p>
        </p:txBody>
      </p:sp>
      <p:pic>
        <p:nvPicPr>
          <p:cNvPr id="1026" name="Picture 2"/>
          <p:cNvPicPr>
            <a:picLocks noChangeAspect="1" noChangeArrowheads="1"/>
          </p:cNvPicPr>
          <p:nvPr/>
        </p:nvPicPr>
        <p:blipFill>
          <a:blip r:embed="rId2" cstate="print"/>
          <a:srcRect l="19158" t="34120" r="51442" b="33960"/>
          <a:stretch>
            <a:fillRect/>
          </a:stretch>
        </p:blipFill>
        <p:spPr bwMode="auto">
          <a:xfrm rot="21181911">
            <a:off x="716783" y="4789049"/>
            <a:ext cx="2808312" cy="190564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Horizontal)">
                                      <p:cBhvr>
                                        <p:cTn id="18" dur="500"/>
                                        <p:tgtEl>
                                          <p:spTgt spid="7"/>
                                        </p:tgtEl>
                                      </p:cBhvr>
                                    </p:animEffect>
                                  </p:childTnLst>
                                </p:cTn>
                              </p:par>
                              <p:par>
                                <p:cTn id="19" presetID="16" presetClass="entr" presetSubtype="26"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555776" y="404664"/>
            <a:ext cx="4248472"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 name="1 Título"/>
          <p:cNvSpPr>
            <a:spLocks noGrp="1"/>
          </p:cNvSpPr>
          <p:nvPr>
            <p:ph type="title"/>
          </p:nvPr>
        </p:nvSpPr>
        <p:spPr/>
        <p:txBody>
          <a:bodyPr/>
          <a:lstStyle/>
          <a:p>
            <a:r>
              <a:rPr lang="es-ES" dirty="0" smtClean="0">
                <a:latin typeface="AvantGarde Md BT" pitchFamily="34" charset="0"/>
              </a:rPr>
              <a:t>Extensión </a:t>
            </a:r>
            <a:r>
              <a:rPr lang="en-US" dirty="0" smtClean="0">
                <a:latin typeface="AvantGarde Md BT" pitchFamily="34" charset="0"/>
              </a:rPr>
              <a:t>MKV,</a:t>
            </a:r>
            <a:endParaRPr lang="en-US" dirty="0">
              <a:latin typeface="AvantGarde Md BT" pitchFamily="34" charset="0"/>
            </a:endParaRPr>
          </a:p>
        </p:txBody>
      </p:sp>
      <p:sp>
        <p:nvSpPr>
          <p:cNvPr id="3" name="2 Marcador de contenido"/>
          <p:cNvSpPr>
            <a:spLocks noGrp="1"/>
          </p:cNvSpPr>
          <p:nvPr>
            <p:ph idx="1"/>
          </p:nvPr>
        </p:nvSpPr>
        <p:spPr>
          <a:xfrm>
            <a:off x="467544" y="1628800"/>
            <a:ext cx="7715200" cy="1900807"/>
          </a:xfrm>
          <a:ln w="76200">
            <a:solidFill>
              <a:srgbClr val="FF0000"/>
            </a:solidFill>
            <a:prstDash val="dash"/>
          </a:ln>
        </p:spPr>
        <p:txBody>
          <a:bodyPr>
            <a:normAutofit fontScale="70000" lnSpcReduction="20000"/>
          </a:bodyPr>
          <a:lstStyle/>
          <a:p>
            <a:r>
              <a:rPr lang="es-ES" dirty="0" smtClean="0">
                <a:latin typeface="Berlin Sans FB" pitchFamily="34" charset="0"/>
              </a:rPr>
              <a:t>Estos ficheros contienen los flujos multimedia de código abierto en matroska formato contenedor multimedia. El propósito de este formato es permitir el almacenamiento de un número ilimitado de flujos multimedia en un solo archivo. MKV, en particular, los archivos de vídeo y de audio y subtítulos opcionales. </a:t>
            </a:r>
            <a:endParaRPr lang="en-US" dirty="0">
              <a:latin typeface="Berlin Sans FB" pitchFamily="34" charset="0"/>
            </a:endParaRPr>
          </a:p>
        </p:txBody>
      </p:sp>
      <p:sp>
        <p:nvSpPr>
          <p:cNvPr id="5" name="4 Elipse"/>
          <p:cNvSpPr/>
          <p:nvPr/>
        </p:nvSpPr>
        <p:spPr>
          <a:xfrm>
            <a:off x="5148064" y="4077072"/>
            <a:ext cx="3600400" cy="2780928"/>
          </a:xfrm>
          <a:prstGeom prst="ellipse">
            <a:avLst/>
          </a:prstGeom>
          <a:solidFill>
            <a:schemeClr val="accent5">
              <a:lumMod val="60000"/>
              <a:lumOff val="40000"/>
            </a:schemeClr>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itchFamily="34" charset="0"/>
            </a:endParaRPr>
          </a:p>
        </p:txBody>
      </p:sp>
      <p:sp>
        <p:nvSpPr>
          <p:cNvPr id="6" name="5 CuadroTexto"/>
          <p:cNvSpPr txBox="1"/>
          <p:nvPr/>
        </p:nvSpPr>
        <p:spPr>
          <a:xfrm>
            <a:off x="5868144" y="4221088"/>
            <a:ext cx="2232248" cy="2308324"/>
          </a:xfrm>
          <a:prstGeom prst="rect">
            <a:avLst/>
          </a:prstGeom>
          <a:noFill/>
        </p:spPr>
        <p:txBody>
          <a:bodyPr wrap="square" rtlCol="0">
            <a:spAutoFit/>
          </a:bodyPr>
          <a:lstStyle/>
          <a:p>
            <a:pPr algn="ctr"/>
            <a:r>
              <a:rPr lang="es-ES" dirty="0" smtClean="0">
                <a:latin typeface="Berlin Sans FB" pitchFamily="34" charset="0"/>
              </a:rPr>
              <a:t>Programas que lo reproducen</a:t>
            </a:r>
            <a:br>
              <a:rPr lang="es-ES" dirty="0" smtClean="0">
                <a:latin typeface="Berlin Sans FB" pitchFamily="34" charset="0"/>
              </a:rPr>
            </a:br>
            <a:r>
              <a:rPr lang="es-ES" dirty="0" smtClean="0">
                <a:latin typeface="Berlin Sans FB" pitchFamily="34" charset="0"/>
              </a:rPr>
              <a:t>-</a:t>
            </a:r>
            <a:r>
              <a:rPr lang="en-US" dirty="0" smtClean="0">
                <a:latin typeface="Berlin Sans FB" pitchFamily="34" charset="0"/>
              </a:rPr>
              <a:t>- Media Player Clásico , The Core media player ,VLC Media Player , Zoomplayer ,CorePlayer Pro , MPlayer </a:t>
            </a:r>
            <a:endParaRPr lang="en-US" dirty="0">
              <a:latin typeface="Berlin Sans FB" pitchFamily="34"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2483768" y="404664"/>
            <a:ext cx="4536504" cy="864096"/>
          </a:xfrm>
          <a:prstGeom prst="homePlate">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a:spLocks noGrp="1"/>
          </p:cNvSpPr>
          <p:nvPr>
            <p:ph type="title"/>
          </p:nvPr>
        </p:nvSpPr>
        <p:spPr/>
        <p:txBody>
          <a:bodyPr/>
          <a:lstStyle/>
          <a:p>
            <a:r>
              <a:rPr lang="es-ES" dirty="0" smtClean="0"/>
              <a:t>Extensión Mov.</a:t>
            </a:r>
            <a:endParaRPr lang="en-US" dirty="0"/>
          </a:p>
        </p:txBody>
      </p:sp>
      <p:sp>
        <p:nvSpPr>
          <p:cNvPr id="3" name="2 Marcador de contenido"/>
          <p:cNvSpPr>
            <a:spLocks noGrp="1"/>
          </p:cNvSpPr>
          <p:nvPr>
            <p:ph idx="1"/>
          </p:nvPr>
        </p:nvSpPr>
        <p:spPr>
          <a:xfrm>
            <a:off x="457200" y="1600201"/>
            <a:ext cx="8229600" cy="2116832"/>
          </a:xfrm>
          <a:ln>
            <a:noFill/>
          </a:ln>
        </p:spPr>
        <p:style>
          <a:lnRef idx="1">
            <a:schemeClr val="accent2"/>
          </a:lnRef>
          <a:fillRef idx="2">
            <a:schemeClr val="accent2"/>
          </a:fillRef>
          <a:effectRef idx="1">
            <a:schemeClr val="accent2"/>
          </a:effectRef>
          <a:fontRef idx="minor">
            <a:schemeClr val="dk1"/>
          </a:fontRef>
        </p:style>
        <p:txBody>
          <a:bodyPr/>
          <a:lstStyle/>
          <a:p>
            <a:r>
              <a:rPr lang="es-ES" sz="2400" dirty="0" smtClean="0">
                <a:latin typeface="AvantGarde Md BT" pitchFamily="34" charset="0"/>
              </a:rPr>
              <a:t>La extensión y formato .Mov, pertenece al formato de archivo de video empleado en la aplicación QuickTime. También pueden tener extensión .qt. El formato también puede incluir audio, efectos, texto (ejemplo, subtítulos), etc.</a:t>
            </a:r>
          </a:p>
          <a:p>
            <a:endParaRPr lang="en-US" dirty="0"/>
          </a:p>
        </p:txBody>
      </p:sp>
      <p:sp>
        <p:nvSpPr>
          <p:cNvPr id="5" name="4 Onda"/>
          <p:cNvSpPr/>
          <p:nvPr/>
        </p:nvSpPr>
        <p:spPr>
          <a:xfrm>
            <a:off x="1835696" y="4293096"/>
            <a:ext cx="5112568" cy="2016224"/>
          </a:xfrm>
          <a:prstGeom prst="wav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5 CuadroTexto"/>
          <p:cNvSpPr txBox="1"/>
          <p:nvPr/>
        </p:nvSpPr>
        <p:spPr>
          <a:xfrm rot="267421">
            <a:off x="2051720" y="4622572"/>
            <a:ext cx="4824536" cy="1323439"/>
          </a:xfrm>
          <a:prstGeom prst="rect">
            <a:avLst/>
          </a:prstGeom>
          <a:noFill/>
        </p:spPr>
        <p:txBody>
          <a:bodyPr wrap="square" rtlCol="0">
            <a:spAutoFit/>
          </a:bodyPr>
          <a:lstStyle/>
          <a:p>
            <a:r>
              <a:rPr lang="es-ES" sz="1600" dirty="0" smtClean="0">
                <a:latin typeface="Arial Rounded MT Bold" pitchFamily="34" charset="0"/>
              </a:rPr>
              <a:t>Programas que lo reproducen:</a:t>
            </a:r>
            <a:br>
              <a:rPr lang="es-ES" sz="1600" dirty="0" smtClean="0">
                <a:latin typeface="Arial Rounded MT Bold" pitchFamily="34" charset="0"/>
              </a:rPr>
            </a:br>
            <a:r>
              <a:rPr lang="en-US" sz="1600" dirty="0" smtClean="0">
                <a:latin typeface="Arial Rounded MT Bold" pitchFamily="34" charset="0"/>
              </a:rPr>
              <a:t>QuickTime, Roxio Creator, CyberLink PowerDirector, CyberLink PowerDVD, Xilisoft Video Converter Ultimate, Bitberry Final Media Player.</a:t>
            </a:r>
            <a:endParaRPr lang="en-US" sz="1600" dirty="0">
              <a:latin typeface="Arial Rounded MT Bold"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3">
                                            <p:txEl>
                                              <p:pRg st="0" end="0"/>
                                            </p:txEl>
                                          </p:spTgt>
                                        </p:tgtEl>
                                        <p:attrNameLst>
                                          <p:attrName>style.visibility</p:attrName>
                                        </p:attrNameLst>
                                      </p:cBhvr>
                                      <p:to>
                                        <p:strVal val="visible"/>
                                      </p:to>
                                    </p:set>
                                  </p:childTnLst>
                                </p:cTn>
                              </p:par>
                              <p:par>
                                <p:cTn id="11" presetID="11" presetClass="entr" presetSubtype="0" fill="hold" grpId="0" nodeType="withEffect">
                                  <p:stCondLst>
                                    <p:cond delay="0"/>
                                  </p:stCondLst>
                                  <p:childTnLst>
                                    <p:set>
                                      <p:cBhvr>
                                        <p:cTn id="12" dur="1000">
                                          <p:stCondLst>
                                            <p:cond delay="0"/>
                                          </p:stCondLst>
                                        </p:cTn>
                                        <p:tgtEl>
                                          <p:spTgt spid="5"/>
                                        </p:tgtEl>
                                        <p:attrNameLst>
                                          <p:attrName>style.visibility</p:attrName>
                                        </p:attrNameLst>
                                      </p:cBhvr>
                                      <p:to>
                                        <p:strVal val="visible"/>
                                      </p:to>
                                    </p:set>
                                  </p:childTnLst>
                                </p:cTn>
                              </p:par>
                              <p:par>
                                <p:cTn id="13" presetID="11" presetClass="entr" presetSubtype="0" fill="hold" grpId="0" nodeType="withEffect">
                                  <p:stCondLst>
                                    <p:cond delay="0"/>
                                  </p:stCondLst>
                                  <p:childTnLst>
                                    <p:set>
                                      <p:cBhvr>
                                        <p:cTn id="14"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Extensión MP4</a:t>
            </a:r>
            <a:endParaRPr lang="en-US" dirty="0"/>
          </a:p>
        </p:txBody>
      </p:sp>
      <p:sp>
        <p:nvSpPr>
          <p:cNvPr id="3" name="2 Marcador de contenido"/>
          <p:cNvSpPr>
            <a:spLocks noGrp="1"/>
          </p:cNvSpPr>
          <p:nvPr>
            <p:ph idx="1"/>
          </p:nvPr>
        </p:nvSpPr>
        <p:spPr>
          <a:xfrm>
            <a:off x="539552" y="1844824"/>
            <a:ext cx="7920880" cy="2188839"/>
          </a:xfr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r>
              <a:rPr lang="es-ES" dirty="0" smtClean="0"/>
              <a:t>Es la extensión oficial para la nueva generación de archivos MPEG-4. Almacenarán diferentes tipos de datos, desde música a imágenes, y la idea es intentar ser un formato único, en el que se podría incluso almacenar datos de diferentes tipos en un mismo archivo</a:t>
            </a:r>
            <a:endParaRPr lang="en-US" dirty="0"/>
          </a:p>
        </p:txBody>
      </p:sp>
      <p:sp>
        <p:nvSpPr>
          <p:cNvPr id="4" name="3 Redondear rectángulo de esquina del mismo lado"/>
          <p:cNvSpPr/>
          <p:nvPr/>
        </p:nvSpPr>
        <p:spPr>
          <a:xfrm>
            <a:off x="2411760" y="332656"/>
            <a:ext cx="4104456" cy="1008112"/>
          </a:xfrm>
          <a:prstGeom prst="round2SameRect">
            <a:avLst/>
          </a:prstGeom>
          <a:noFill/>
          <a:ln w="76200">
            <a:solidFill>
              <a:srgbClr val="F41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 Disco magnético"/>
          <p:cNvSpPr/>
          <p:nvPr/>
        </p:nvSpPr>
        <p:spPr>
          <a:xfrm>
            <a:off x="5580112" y="4149080"/>
            <a:ext cx="1944216" cy="2708920"/>
          </a:xfrm>
          <a:prstGeom prst="flowChartMagneticDisk">
            <a:avLst/>
          </a:prstGeom>
          <a:solidFill>
            <a:schemeClr val="accent2">
              <a:lumMod val="40000"/>
              <a:lumOff val="60000"/>
            </a:schemeClr>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6 CuadroTexto"/>
          <p:cNvSpPr txBox="1"/>
          <p:nvPr/>
        </p:nvSpPr>
        <p:spPr>
          <a:xfrm>
            <a:off x="5796136" y="4293096"/>
            <a:ext cx="1728192" cy="584775"/>
          </a:xfrm>
          <a:prstGeom prst="rect">
            <a:avLst/>
          </a:prstGeom>
          <a:noFill/>
        </p:spPr>
        <p:txBody>
          <a:bodyPr wrap="square" rtlCol="0">
            <a:spAutoFit/>
          </a:bodyPr>
          <a:lstStyle/>
          <a:p>
            <a:r>
              <a:rPr lang="es-ES" sz="1600" dirty="0" smtClean="0">
                <a:latin typeface="AvantGarde Md BT" pitchFamily="34" charset="0"/>
              </a:rPr>
              <a:t>Programas que lo reproducen</a:t>
            </a:r>
            <a:endParaRPr lang="en-US" sz="1600" dirty="0">
              <a:latin typeface="AvantGarde Md BT" pitchFamily="34" charset="0"/>
            </a:endParaRPr>
          </a:p>
        </p:txBody>
      </p:sp>
      <p:sp>
        <p:nvSpPr>
          <p:cNvPr id="8" name="7 CuadroTexto"/>
          <p:cNvSpPr txBox="1"/>
          <p:nvPr/>
        </p:nvSpPr>
        <p:spPr>
          <a:xfrm>
            <a:off x="5724128" y="5157192"/>
            <a:ext cx="1512168" cy="1477328"/>
          </a:xfrm>
          <a:prstGeom prst="rect">
            <a:avLst/>
          </a:prstGeom>
          <a:noFill/>
        </p:spPr>
        <p:txBody>
          <a:bodyPr wrap="square" rtlCol="0">
            <a:spAutoFit/>
          </a:bodyPr>
          <a:lstStyle/>
          <a:p>
            <a:r>
              <a:rPr lang="en-US" dirty="0" smtClean="0"/>
              <a:t>BSPlayer, Quick Time, gom player, Real player, VCL, VLC</a:t>
            </a:r>
            <a:endParaRPr lang="en-US" dirty="0"/>
          </a:p>
        </p:txBody>
      </p:sp>
      <p:pic>
        <p:nvPicPr>
          <p:cNvPr id="2050" name="Picture 2"/>
          <p:cNvPicPr>
            <a:picLocks noChangeAspect="1" noChangeArrowheads="1"/>
          </p:cNvPicPr>
          <p:nvPr/>
        </p:nvPicPr>
        <p:blipFill>
          <a:blip r:embed="rId2" cstate="print"/>
          <a:srcRect l="20734" t="39160" r="53017" b="32280"/>
          <a:stretch>
            <a:fillRect/>
          </a:stretch>
        </p:blipFill>
        <p:spPr bwMode="auto">
          <a:xfrm rot="21178804">
            <a:off x="459640" y="4198895"/>
            <a:ext cx="3600400" cy="2448272"/>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413</Words>
  <Application>Microsoft Office PowerPoint</Application>
  <PresentationFormat>Presentación en pantalla (4:3)</PresentationFormat>
  <Paragraphs>54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Escuela Normal de Educación Preescolar  Extensiones de video </vt:lpstr>
      <vt:lpstr> Extensión 3GP</vt:lpstr>
      <vt:lpstr>Extensión AVI</vt:lpstr>
      <vt:lpstr>Extensión DivX</vt:lpstr>
      <vt:lpstr>Extensión FLV</vt:lpstr>
      <vt:lpstr>Extension MPEG-4 </vt:lpstr>
      <vt:lpstr>Extensión MKV,</vt:lpstr>
      <vt:lpstr>Extensión Mov.</vt:lpstr>
      <vt:lpstr>Extensión MP4</vt:lpstr>
      <vt:lpstr>Extensión MPG</vt:lpstr>
      <vt:lpstr>Extensión OGM</vt:lpstr>
      <vt:lpstr>Extensión RM</vt:lpstr>
      <vt:lpstr>Extensión VOB</vt:lpstr>
      <vt:lpstr>Extensión WMV.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COMPUTO</dc:creator>
  <cp:lastModifiedBy>sandra</cp:lastModifiedBy>
  <cp:revision>30</cp:revision>
  <dcterms:created xsi:type="dcterms:W3CDTF">2013-02-07T17:41:50Z</dcterms:created>
  <dcterms:modified xsi:type="dcterms:W3CDTF">2013-02-09T02:07:14Z</dcterms:modified>
</cp:coreProperties>
</file>