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56" r:id="rId3"/>
    <p:sldId id="257" r:id="rId4"/>
    <p:sldId id="260" r:id="rId5"/>
    <p:sldId id="261" r:id="rId6"/>
    <p:sldId id="264" r:id="rId7"/>
    <p:sldId id="258" r:id="rId8"/>
    <p:sldId id="263" r:id="rId9"/>
    <p:sldId id="262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5A0A-BE86-4D83-A764-B0D8E5E4F5D1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0211-8484-4490-A924-28ACBFFED2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5A0A-BE86-4D83-A764-B0D8E5E4F5D1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0211-8484-4490-A924-28ACBFFED2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5A0A-BE86-4D83-A764-B0D8E5E4F5D1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0211-8484-4490-A924-28ACBFFED2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5A0A-BE86-4D83-A764-B0D8E5E4F5D1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0211-8484-4490-A924-28ACBFFED2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5A0A-BE86-4D83-A764-B0D8E5E4F5D1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0211-8484-4490-A924-28ACBFFED2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5A0A-BE86-4D83-A764-B0D8E5E4F5D1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0211-8484-4490-A924-28ACBFFED2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5A0A-BE86-4D83-A764-B0D8E5E4F5D1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0211-8484-4490-A924-28ACBFFED2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5A0A-BE86-4D83-A764-B0D8E5E4F5D1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0211-8484-4490-A924-28ACBFFED2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5A0A-BE86-4D83-A764-B0D8E5E4F5D1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0211-8484-4490-A924-28ACBFFED2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5A0A-BE86-4D83-A764-B0D8E5E4F5D1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0211-8484-4490-A924-28ACBFFED2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5A0A-BE86-4D83-A764-B0D8E5E4F5D1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0211-8484-4490-A924-28ACBFFED2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B5A0A-BE86-4D83-A764-B0D8E5E4F5D1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20211-8484-4490-A924-28ACBFFED29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Flower silhouette | Fondos de pantalla y otras imagen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7892" name="Picture 4" descr="Fondos de Belleza floral | Fondos de pantalla de Belleza floral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"/>
            <a:ext cx="9180512" cy="6858001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0" y="4214818"/>
            <a:ext cx="49292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6600" b="1" dirty="0" smtClean="0">
                <a:latin typeface="Century Gothic" pitchFamily="34" charset="0"/>
              </a:rPr>
              <a:t>Extensiones de video</a:t>
            </a:r>
            <a:endParaRPr lang="es-ES" sz="6600" b="1" dirty="0">
              <a:latin typeface="Century Gothic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500694" y="0"/>
            <a:ext cx="36433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 smtClean="0">
                <a:solidFill>
                  <a:schemeClr val="bg1"/>
                </a:solidFill>
              </a:rPr>
              <a:t>Ma. </a:t>
            </a:r>
            <a:r>
              <a:rPr lang="es-ES_tradnl" sz="2400" dirty="0">
                <a:solidFill>
                  <a:schemeClr val="bg1"/>
                </a:solidFill>
              </a:rPr>
              <a:t> </a:t>
            </a:r>
            <a:r>
              <a:rPr lang="es-ES_tradnl" sz="2400" dirty="0" smtClean="0">
                <a:solidFill>
                  <a:schemeClr val="bg1"/>
                </a:solidFill>
              </a:rPr>
              <a:t>Magdalena </a:t>
            </a:r>
            <a:r>
              <a:rPr lang="es-ES_tradnl" sz="2400" dirty="0" err="1" smtClean="0">
                <a:solidFill>
                  <a:schemeClr val="bg1"/>
                </a:solidFill>
              </a:rPr>
              <a:t>Sifuentes</a:t>
            </a:r>
            <a:r>
              <a:rPr lang="es-ES_tradnl" sz="2400" dirty="0" smtClean="0">
                <a:solidFill>
                  <a:schemeClr val="bg1"/>
                </a:solidFill>
              </a:rPr>
              <a:t> Vásquez </a:t>
            </a:r>
            <a:br>
              <a:rPr lang="es-ES_tradnl" sz="2400" dirty="0" smtClean="0">
                <a:solidFill>
                  <a:schemeClr val="bg1"/>
                </a:solidFill>
              </a:rPr>
            </a:br>
            <a:r>
              <a:rPr lang="es-ES_tradnl" sz="2400" dirty="0" smtClean="0">
                <a:solidFill>
                  <a:schemeClr val="bg1"/>
                </a:solidFill>
              </a:rPr>
              <a:t>2C		N.L.: </a:t>
            </a:r>
            <a:r>
              <a:rPr lang="es-ES_tradnl" sz="2400" u="sng" dirty="0" smtClean="0">
                <a:solidFill>
                  <a:schemeClr val="bg1"/>
                </a:solidFill>
              </a:rPr>
              <a:t>29</a:t>
            </a:r>
            <a:endParaRPr lang="es-ES" sz="2400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300">
        <p:fade/>
      </p:transition>
    </mc:Choice>
    <mc:Fallback>
      <p:transition spd="med" advClick="0" advTm="13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lower silhouette | Fondos de pantalla y otras imagenes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571472" y="642918"/>
            <a:ext cx="8215370" cy="5500726"/>
          </a:xfrm>
          <a:prstGeom prst="rect">
            <a:avLst/>
          </a:prstGeom>
          <a:solidFill>
            <a:schemeClr val="lt1">
              <a:alpha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571472" y="642918"/>
            <a:ext cx="82153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MPEG-1</a:t>
            </a:r>
            <a:r>
              <a:rPr lang="es-MX" sz="2000" dirty="0"/>
              <a:t> es el nombre de un grupo de estándares de codificación de audio y vídeo normalizados por el grupo MPEG (</a:t>
            </a:r>
            <a:r>
              <a:rPr lang="es-MX" sz="2000" dirty="0" err="1"/>
              <a:t>Moving</a:t>
            </a:r>
            <a:r>
              <a:rPr lang="es-MX" sz="2000" dirty="0"/>
              <a:t> </a:t>
            </a:r>
            <a:r>
              <a:rPr lang="es-MX" sz="2000" dirty="0" err="1"/>
              <a:t>Pictures</a:t>
            </a:r>
            <a:r>
              <a:rPr lang="es-MX" sz="2000" dirty="0"/>
              <a:t> </a:t>
            </a:r>
            <a:r>
              <a:rPr lang="es-MX" sz="2000" dirty="0" err="1"/>
              <a:t>Experts</a:t>
            </a:r>
            <a:r>
              <a:rPr lang="es-MX" sz="2000" dirty="0"/>
              <a:t> </a:t>
            </a:r>
            <a:r>
              <a:rPr lang="es-MX" sz="2000" dirty="0" err="1"/>
              <a:t>Group</a:t>
            </a:r>
            <a:r>
              <a:rPr lang="es-MX" sz="2000" dirty="0"/>
              <a:t>). </a:t>
            </a:r>
            <a:r>
              <a:rPr lang="es-MX" sz="2000" i="1" dirty="0"/>
              <a:t>MPEG-1 vídeo</a:t>
            </a:r>
            <a:r>
              <a:rPr lang="es-MX" sz="2000" dirty="0"/>
              <a:t> se utiliza en el formato Video CD. La calidad de salida con la tasa de compresión usual usada en VCD es similar a la de un </a:t>
            </a:r>
            <a:r>
              <a:rPr lang="es-MX" sz="2000" dirty="0" err="1"/>
              <a:t>cassette</a:t>
            </a:r>
            <a:r>
              <a:rPr lang="es-MX" sz="2000" dirty="0"/>
              <a:t> vídeo VHS doméstico. Para el audio, el grupo MPEG definió el </a:t>
            </a:r>
            <a:r>
              <a:rPr lang="es-MX" sz="2000" i="1" dirty="0"/>
              <a:t>MPEG-1 audio </a:t>
            </a:r>
            <a:r>
              <a:rPr lang="es-MX" sz="2000" i="1" dirty="0" err="1"/>
              <a:t>layer</a:t>
            </a:r>
            <a:r>
              <a:rPr lang="es-MX" sz="2000" i="1" dirty="0"/>
              <a:t> 3</a:t>
            </a:r>
            <a:r>
              <a:rPr lang="es-MX" sz="2000" dirty="0"/>
              <a:t> más conocido como MP3</a:t>
            </a:r>
            <a:r>
              <a:rPr lang="es-MX" sz="2000" dirty="0" smtClean="0"/>
              <a:t>.</a:t>
            </a:r>
          </a:p>
          <a:p>
            <a:endParaRPr lang="es-MX" sz="2000" dirty="0" smtClean="0"/>
          </a:p>
          <a:p>
            <a:r>
              <a:rPr lang="es-MX" sz="2000" b="1" dirty="0" smtClean="0"/>
              <a:t>Para reproducir:</a:t>
            </a:r>
            <a:endParaRPr lang="es-MX" sz="2000" b="1" dirty="0"/>
          </a:p>
          <a:p>
            <a:r>
              <a:rPr lang="es-MX" sz="2000" dirty="0"/>
              <a:t>Los archivos de video </a:t>
            </a:r>
            <a:r>
              <a:rPr lang="es-MX" sz="2000" dirty="0" err="1"/>
              <a:t>estan</a:t>
            </a:r>
            <a:r>
              <a:rPr lang="es-MX" sz="2000" dirty="0"/>
              <a:t> grabados en </a:t>
            </a:r>
            <a:r>
              <a:rPr lang="es-MX" sz="2000" dirty="0" smtClean="0"/>
              <a:t>formato .</a:t>
            </a:r>
            <a:r>
              <a:rPr lang="es-MX" sz="2000" dirty="0" err="1" smtClean="0"/>
              <a:t>mpg</a:t>
            </a:r>
            <a:r>
              <a:rPr lang="es-MX" sz="2000" dirty="0" smtClean="0"/>
              <a:t> </a:t>
            </a:r>
            <a:r>
              <a:rPr lang="es-MX" sz="2000" dirty="0"/>
              <a:t>(MPEG</a:t>
            </a:r>
            <a:r>
              <a:rPr lang="es-MX" sz="2000" dirty="0" smtClean="0"/>
              <a:t>), </a:t>
            </a:r>
            <a:r>
              <a:rPr lang="es-MX" sz="2000" dirty="0"/>
              <a:t>para poder verlos se necesita el Media </a:t>
            </a:r>
            <a:r>
              <a:rPr lang="es-MX" sz="2000" dirty="0" err="1"/>
              <a:t>player</a:t>
            </a:r>
            <a:r>
              <a:rPr lang="es-MX" sz="2000" dirty="0"/>
              <a:t> (incluido dentro de Windows) o el </a:t>
            </a:r>
            <a:r>
              <a:rPr lang="es-MX" sz="2000" dirty="0" err="1"/>
              <a:t>ActiveMovie</a:t>
            </a:r>
            <a:r>
              <a:rPr lang="es-MX" sz="2000" dirty="0"/>
              <a:t>. Además algunos pueden estar comprimidos con PKZIP (para reducir su tamaño). Para poder descomprimirlos se necesita utilitarios de descompresión como el PKUNZIP o el WinZip. El visor de archivos .</a:t>
            </a:r>
            <a:r>
              <a:rPr lang="es-MX" sz="2000" dirty="0" err="1"/>
              <a:t>rm</a:t>
            </a:r>
            <a:r>
              <a:rPr lang="es-MX" sz="2000" dirty="0"/>
              <a:t> es el </a:t>
            </a:r>
            <a:r>
              <a:rPr lang="es-MX" sz="2000" dirty="0" err="1"/>
              <a:t>RealVideo</a:t>
            </a:r>
            <a:r>
              <a:rPr lang="es-MX" sz="2000" dirty="0"/>
              <a:t>.</a:t>
            </a:r>
            <a:endParaRPr lang="es-MX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887069" y="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bg1"/>
                </a:solidFill>
              </a:rPr>
              <a:t>MPG</a:t>
            </a:r>
            <a:endParaRPr lang="es-MX" sz="3600" b="1" dirty="0">
              <a:solidFill>
                <a:schemeClr val="bg1"/>
              </a:solidFill>
            </a:endParaRPr>
          </a:p>
        </p:txBody>
      </p:sp>
      <p:pic>
        <p:nvPicPr>
          <p:cNvPr id="9218" name="Picture 2" descr="http://www.seeklogo.com/images/M/MPG-logo-5B6BB1803B-seeklogo.com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50" b="23750"/>
          <a:stretch/>
        </p:blipFill>
        <p:spPr bwMode="auto">
          <a:xfrm>
            <a:off x="3582641" y="4797152"/>
            <a:ext cx="2193032" cy="1096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240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300">
        <p:fade/>
      </p:transition>
    </mc:Choice>
    <mc:Fallback>
      <p:transition spd="med" advClick="0" advTm="13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lower silhouette | Fondos de pantalla y otras imagenes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571472" y="642918"/>
            <a:ext cx="8215370" cy="5500726"/>
          </a:xfrm>
          <a:prstGeom prst="rect">
            <a:avLst/>
          </a:prstGeom>
          <a:solidFill>
            <a:schemeClr val="lt1">
              <a:alpha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571472" y="642918"/>
            <a:ext cx="82153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OGM</a:t>
            </a:r>
            <a:r>
              <a:rPr lang="es-MX" dirty="0"/>
              <a:t> siglas de </a:t>
            </a:r>
            <a:r>
              <a:rPr lang="es-MX" b="1" dirty="0" err="1"/>
              <a:t>Ogg</a:t>
            </a:r>
            <a:r>
              <a:rPr lang="es-MX" b="1" dirty="0"/>
              <a:t> Media</a:t>
            </a:r>
            <a:r>
              <a:rPr lang="es-MX" dirty="0"/>
              <a:t>, es un Contenedor Multimedia (no un códec) cuya función es contener el audio (normalmente en formato </a:t>
            </a:r>
            <a:r>
              <a:rPr lang="es-MX" dirty="0" err="1"/>
              <a:t>Vorbis</a:t>
            </a:r>
            <a:r>
              <a:rPr lang="es-MX" dirty="0"/>
              <a:t>), el vídeo (normalmente </a:t>
            </a:r>
            <a:r>
              <a:rPr lang="es-MX" dirty="0" err="1"/>
              <a:t>DivX</a:t>
            </a:r>
            <a:r>
              <a:rPr lang="es-MX" dirty="0"/>
              <a:t> o </a:t>
            </a:r>
            <a:r>
              <a:rPr lang="es-MX" dirty="0" err="1"/>
              <a:t>Xvid</a:t>
            </a:r>
            <a:r>
              <a:rPr lang="es-MX" dirty="0"/>
              <a:t>) y subtítulos. Fue desarrollado por </a:t>
            </a:r>
            <a:r>
              <a:rPr lang="es-MX" dirty="0" err="1"/>
              <a:t>Tobias</a:t>
            </a:r>
            <a:r>
              <a:rPr lang="es-MX" dirty="0"/>
              <a:t> </a:t>
            </a:r>
            <a:r>
              <a:rPr lang="es-MX" dirty="0" err="1"/>
              <a:t>Waldvogel</a:t>
            </a:r>
            <a:r>
              <a:rPr lang="es-MX" dirty="0"/>
              <a:t> debido a que él quería usar el formato de audio "</a:t>
            </a:r>
            <a:r>
              <a:rPr lang="es-MX" dirty="0" err="1"/>
              <a:t>Ogg</a:t>
            </a:r>
            <a:r>
              <a:rPr lang="es-MX" dirty="0"/>
              <a:t> </a:t>
            </a:r>
            <a:r>
              <a:rPr lang="es-MX" dirty="0" err="1"/>
              <a:t>Vorbis</a:t>
            </a:r>
            <a:r>
              <a:rPr lang="es-MX" dirty="0"/>
              <a:t>" junto con vídeo MPEG-4 en un AVI, pero era prácticamente imposible obtener sincronización debido a la arquitectura del AVI, por lo que en vez de insertar el audio </a:t>
            </a:r>
            <a:r>
              <a:rPr lang="es-MX" dirty="0" err="1"/>
              <a:t>Vorbis</a:t>
            </a:r>
            <a:r>
              <a:rPr lang="es-MX" dirty="0"/>
              <a:t> en un AVI, decidió insertar el vídeo en un </a:t>
            </a:r>
            <a:r>
              <a:rPr lang="es-MX" dirty="0" err="1"/>
              <a:t>Ogg</a:t>
            </a:r>
            <a:r>
              <a:rPr lang="es-MX" dirty="0"/>
              <a:t> modificado y así surgió el OGM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b="1" dirty="0" smtClean="0"/>
              <a:t>Para reproducir:</a:t>
            </a:r>
            <a:endParaRPr lang="es-MX" b="1" dirty="0"/>
          </a:p>
          <a:p>
            <a:r>
              <a:rPr lang="es-MX" dirty="0" smtClean="0"/>
              <a:t>Se deben tener instalados </a:t>
            </a:r>
            <a:r>
              <a:rPr lang="es-MX" dirty="0"/>
              <a:t>los </a:t>
            </a:r>
            <a:r>
              <a:rPr lang="es-MX" dirty="0" err="1"/>
              <a:t>codecs</a:t>
            </a:r>
            <a:r>
              <a:rPr lang="es-MX" dirty="0"/>
              <a:t> correspondientes de audio y </a:t>
            </a:r>
            <a:r>
              <a:rPr lang="es-MX" dirty="0" smtClean="0"/>
              <a:t>video</a:t>
            </a:r>
          </a:p>
          <a:p>
            <a:r>
              <a:rPr lang="es-MX" dirty="0"/>
              <a:t>Normalmente </a:t>
            </a:r>
            <a:r>
              <a:rPr lang="es-MX" dirty="0" smtClean="0"/>
              <a:t>se necesitan </a:t>
            </a:r>
            <a:r>
              <a:rPr lang="es-MX" dirty="0"/>
              <a:t>los últimos </a:t>
            </a:r>
            <a:r>
              <a:rPr lang="es-MX" dirty="0" err="1"/>
              <a:t>codecs</a:t>
            </a:r>
            <a:r>
              <a:rPr lang="es-MX" dirty="0"/>
              <a:t> </a:t>
            </a:r>
            <a:r>
              <a:rPr lang="es-MX" dirty="0" err="1"/>
              <a:t>Xvid</a:t>
            </a:r>
            <a:r>
              <a:rPr lang="es-MX" dirty="0"/>
              <a:t> , </a:t>
            </a:r>
            <a:r>
              <a:rPr lang="es-MX" dirty="0" err="1"/>
              <a:t>Divx</a:t>
            </a:r>
            <a:r>
              <a:rPr lang="es-MX" dirty="0"/>
              <a:t> y </a:t>
            </a:r>
            <a:r>
              <a:rPr lang="es-MX" dirty="0" err="1"/>
              <a:t>Ogg</a:t>
            </a:r>
            <a:r>
              <a:rPr lang="es-MX" dirty="0"/>
              <a:t> </a:t>
            </a:r>
            <a:r>
              <a:rPr lang="es-MX" dirty="0" err="1"/>
              <a:t>Vorbis</a:t>
            </a:r>
            <a:r>
              <a:rPr lang="es-MX" dirty="0"/>
              <a:t> </a:t>
            </a:r>
            <a:r>
              <a:rPr lang="es-MX" dirty="0" smtClean="0"/>
              <a:t>.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>También </a:t>
            </a:r>
            <a:r>
              <a:rPr lang="es-MX" dirty="0" smtClean="0"/>
              <a:t>se puede bajar </a:t>
            </a:r>
            <a:r>
              <a:rPr lang="es-MX" dirty="0"/>
              <a:t>el </a:t>
            </a:r>
            <a:r>
              <a:rPr lang="es-MX" dirty="0" err="1"/>
              <a:t>Videolan</a:t>
            </a:r>
            <a:r>
              <a:rPr lang="es-MX" dirty="0"/>
              <a:t> que incluye sus propios </a:t>
            </a:r>
            <a:r>
              <a:rPr lang="es-MX" dirty="0" err="1"/>
              <a:t>codecs</a:t>
            </a:r>
            <a:r>
              <a:rPr lang="es-MX" dirty="0"/>
              <a:t> y no debería </a:t>
            </a:r>
            <a:r>
              <a:rPr lang="es-MX" dirty="0" smtClean="0"/>
              <a:t>dar </a:t>
            </a:r>
            <a:r>
              <a:rPr lang="es-MX" dirty="0"/>
              <a:t>problemas , además de que un archivo *.</a:t>
            </a:r>
            <a:r>
              <a:rPr lang="es-MX" dirty="0" err="1"/>
              <a:t>ogm</a:t>
            </a:r>
            <a:r>
              <a:rPr lang="es-MX" dirty="0"/>
              <a:t> suele incorporar dos o más audios y a veces hasta subtítulos , para lo cual necesitarás un reproductor que te permita seleccionar el audio y si los hubiese y te interesase los subtítulos , como el </a:t>
            </a:r>
            <a:r>
              <a:rPr lang="es-MX" dirty="0" err="1"/>
              <a:t>Videolan</a:t>
            </a:r>
            <a:r>
              <a:rPr lang="es-MX" dirty="0"/>
              <a:t>.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905071" y="1"/>
            <a:ext cx="1548172" cy="642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chemeClr val="bg1"/>
                </a:solidFill>
              </a:rPr>
              <a:t>OGM</a:t>
            </a:r>
            <a:endParaRPr lang="es-MX" sz="3600" dirty="0">
              <a:solidFill>
                <a:schemeClr val="bg1"/>
              </a:solidFill>
            </a:endParaRPr>
          </a:p>
        </p:txBody>
      </p:sp>
      <p:pic>
        <p:nvPicPr>
          <p:cNvPr id="10244" name="Picture 4" descr="http://t1.gstatic.com/images?q=tbn:ANd9GcTD0OglCRxblaOfrmPoDFArXaN9izzphgiIoKctW9G4iNd5aFi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3" b="933"/>
          <a:stretch/>
        </p:blipFill>
        <p:spPr bwMode="auto">
          <a:xfrm>
            <a:off x="3905071" y="4890234"/>
            <a:ext cx="1800199" cy="1726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421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300">
        <p:fade/>
      </p:transition>
    </mc:Choice>
    <mc:Fallback>
      <p:transition spd="med" advClick="0" advTm="13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lower silhouette | Fondos de pantalla y otras imagenes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571472" y="642918"/>
            <a:ext cx="8215370" cy="5500726"/>
          </a:xfrm>
          <a:prstGeom prst="rect">
            <a:avLst/>
          </a:prstGeom>
          <a:solidFill>
            <a:schemeClr val="lt1">
              <a:alpha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4175101" y="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bg1"/>
                </a:solidFill>
              </a:rPr>
              <a:t>RM</a:t>
            </a:r>
            <a:endParaRPr lang="es-MX" sz="3600" dirty="0">
              <a:solidFill>
                <a:schemeClr val="bg1"/>
              </a:solidFill>
            </a:endParaRPr>
          </a:p>
        </p:txBody>
      </p:sp>
      <p:pic>
        <p:nvPicPr>
          <p:cNvPr id="11266" name="Picture 2" descr="http://t2.gstatic.com/images?q=tbn:ANd9GcR-WwbAQagCGeVnmlgGlYJj2pVUq6XkHMbBd_RJle0i8RnPWh6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892" y="4383297"/>
            <a:ext cx="1711077" cy="171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571472" y="642918"/>
            <a:ext cx="82153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/>
              <a:t>E</a:t>
            </a:r>
            <a:r>
              <a:rPr lang="es-MX" sz="2200" dirty="0" smtClean="0"/>
              <a:t>l </a:t>
            </a:r>
            <a:r>
              <a:rPr lang="es-MX" sz="2200" dirty="0"/>
              <a:t>formato *.</a:t>
            </a:r>
            <a:r>
              <a:rPr lang="es-MX" sz="2200" dirty="0" err="1"/>
              <a:t>rm</a:t>
            </a:r>
            <a:r>
              <a:rPr lang="es-MX" sz="2200" dirty="0"/>
              <a:t> es un formato de video creado por la empresa real media, que se ocupa mayormente en video </a:t>
            </a:r>
            <a:r>
              <a:rPr lang="es-MX" sz="2200" dirty="0" err="1"/>
              <a:t>streaming</a:t>
            </a:r>
            <a:r>
              <a:rPr lang="es-MX" sz="2200" dirty="0"/>
              <a:t>, es decir para sitios de internet, la </a:t>
            </a:r>
            <a:r>
              <a:rPr lang="es-MX" sz="2200" dirty="0" smtClean="0"/>
              <a:t>diferencia </a:t>
            </a:r>
            <a:r>
              <a:rPr lang="es-MX" sz="2200" dirty="0"/>
              <a:t>contra </a:t>
            </a:r>
            <a:r>
              <a:rPr lang="es-MX" sz="2200" dirty="0" smtClean="0"/>
              <a:t>otros tipos </a:t>
            </a:r>
            <a:r>
              <a:rPr lang="es-MX" sz="2200" dirty="0"/>
              <a:t>de </a:t>
            </a:r>
            <a:r>
              <a:rPr lang="es-MX" sz="2200" dirty="0" smtClean="0"/>
              <a:t>archivos, </a:t>
            </a:r>
            <a:r>
              <a:rPr lang="es-MX" sz="2200" dirty="0"/>
              <a:t>es que el formato </a:t>
            </a:r>
            <a:r>
              <a:rPr lang="es-MX" sz="2200" dirty="0" err="1"/>
              <a:t>rm</a:t>
            </a:r>
            <a:r>
              <a:rPr lang="es-MX" sz="2200" dirty="0"/>
              <a:t>, tiene un menor espacio</a:t>
            </a:r>
            <a:r>
              <a:rPr lang="es-MX" sz="2200" dirty="0" smtClean="0"/>
              <a:t>.</a:t>
            </a:r>
          </a:p>
          <a:p>
            <a:endParaRPr lang="es-MX" sz="2200" dirty="0" smtClean="0"/>
          </a:p>
          <a:p>
            <a:r>
              <a:rPr lang="es-MX" sz="2200" b="1" dirty="0" smtClean="0"/>
              <a:t>Para reproducirlo:</a:t>
            </a:r>
            <a:endParaRPr lang="es-MX" sz="2200" b="1" dirty="0"/>
          </a:p>
          <a:p>
            <a:r>
              <a:rPr lang="es-MX" sz="2200" dirty="0"/>
              <a:t>Los archivos de video </a:t>
            </a:r>
            <a:r>
              <a:rPr lang="es-MX" sz="2200" dirty="0" smtClean="0"/>
              <a:t>están </a:t>
            </a:r>
            <a:r>
              <a:rPr lang="es-MX" sz="2200" dirty="0"/>
              <a:t>grabados en formato </a:t>
            </a:r>
            <a:r>
              <a:rPr lang="es-MX" sz="2200" dirty="0" smtClean="0"/>
              <a:t>.</a:t>
            </a:r>
            <a:r>
              <a:rPr lang="es-MX" sz="2200" dirty="0" err="1"/>
              <a:t>rm</a:t>
            </a:r>
            <a:r>
              <a:rPr lang="es-MX" sz="2200" dirty="0"/>
              <a:t> (</a:t>
            </a:r>
            <a:r>
              <a:rPr lang="es-MX" sz="2200" dirty="0" err="1"/>
              <a:t>RealVideo</a:t>
            </a:r>
            <a:r>
              <a:rPr lang="es-MX" sz="2200" dirty="0"/>
              <a:t>), para poder verlos se necesita el Media </a:t>
            </a:r>
            <a:r>
              <a:rPr lang="es-MX" sz="2200" dirty="0" err="1"/>
              <a:t>player</a:t>
            </a:r>
            <a:r>
              <a:rPr lang="es-MX" sz="2200" dirty="0"/>
              <a:t> (incluido dentro de Windows) o el </a:t>
            </a:r>
            <a:r>
              <a:rPr lang="es-MX" sz="2200" dirty="0" err="1"/>
              <a:t>ActiveMovie</a:t>
            </a:r>
            <a:r>
              <a:rPr lang="es-MX" sz="2200" dirty="0"/>
              <a:t>. Además algunos pueden estar comprimidos con PKZIP (para reducir su tamaño). Para poder descomprimirlos se necesita utilitarios de descompresión como el PKUNZIP o el WinZip. El visor de archivos .</a:t>
            </a:r>
            <a:r>
              <a:rPr lang="es-MX" sz="2200" dirty="0" err="1"/>
              <a:t>rm</a:t>
            </a:r>
            <a:r>
              <a:rPr lang="es-MX" sz="2200" dirty="0"/>
              <a:t> es el </a:t>
            </a:r>
            <a:r>
              <a:rPr lang="es-MX" sz="2200" dirty="0" err="1"/>
              <a:t>RealVideo</a:t>
            </a:r>
            <a:r>
              <a:rPr lang="es-MX" sz="2200" dirty="0"/>
              <a:t>.</a:t>
            </a: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1869655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300">
        <p:fade/>
      </p:transition>
    </mc:Choice>
    <mc:Fallback>
      <p:transition spd="med" advClick="0" advTm="13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lower silhouette | Fondos de pantalla y otras imagenes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571472" y="642918"/>
            <a:ext cx="8215370" cy="5500726"/>
          </a:xfrm>
          <a:prstGeom prst="rect">
            <a:avLst/>
          </a:prstGeom>
          <a:solidFill>
            <a:schemeClr val="lt1">
              <a:alpha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3563888" y="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bg1"/>
                </a:solidFill>
              </a:rPr>
              <a:t>VOB</a:t>
            </a:r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71472" y="642918"/>
            <a:ext cx="821537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VOB</a:t>
            </a:r>
            <a:r>
              <a:rPr lang="es-MX" sz="2000" dirty="0"/>
              <a:t> (DVD-Video </a:t>
            </a:r>
            <a:r>
              <a:rPr lang="es-MX" sz="2000" dirty="0" err="1"/>
              <a:t>Object</a:t>
            </a:r>
            <a:r>
              <a:rPr lang="es-MX" sz="2000" dirty="0"/>
              <a:t> o </a:t>
            </a:r>
            <a:r>
              <a:rPr lang="es-MX" sz="2000" dirty="0" err="1"/>
              <a:t>Versioned</a:t>
            </a:r>
            <a:r>
              <a:rPr lang="es-MX" sz="2000" dirty="0"/>
              <a:t> </a:t>
            </a:r>
            <a:r>
              <a:rPr lang="es-MX" sz="2000" dirty="0" err="1"/>
              <a:t>Object</a:t>
            </a:r>
            <a:r>
              <a:rPr lang="es-MX" sz="2000" dirty="0"/>
              <a:t> Base) es un tipo de fichero contenido en los DVD-Video. Incluye el video, audio, subtítulos y menús en forma de </a:t>
            </a:r>
            <a:r>
              <a:rPr lang="es-MX" sz="2000" i="1" dirty="0" err="1"/>
              <a:t>stream</a:t>
            </a:r>
            <a:r>
              <a:rPr lang="es-MX" sz="2000" dirty="0"/>
              <a:t>.</a:t>
            </a:r>
          </a:p>
          <a:p>
            <a:r>
              <a:rPr lang="es-MX" sz="2000" dirty="0"/>
              <a:t>Los ficheros VOB están codificados normalmente siguiendo el estándar MPEG-2. Si cambiamos la extensión de .</a:t>
            </a:r>
            <a:r>
              <a:rPr lang="es-MX" sz="2000" dirty="0" err="1"/>
              <a:t>vob</a:t>
            </a:r>
            <a:r>
              <a:rPr lang="es-MX" sz="2000" dirty="0"/>
              <a:t> a .</a:t>
            </a:r>
            <a:r>
              <a:rPr lang="es-MX" sz="2000" dirty="0" err="1"/>
              <a:t>mpg</a:t>
            </a:r>
            <a:r>
              <a:rPr lang="es-MX" sz="2000" dirty="0"/>
              <a:t> o .</a:t>
            </a:r>
            <a:r>
              <a:rPr lang="es-MX" sz="2000" dirty="0" err="1"/>
              <a:t>mpeg</a:t>
            </a:r>
            <a:r>
              <a:rPr lang="es-MX" sz="2000" dirty="0"/>
              <a:t>, el fichero es legible y continúa teniendo toda la información, aunque algunos visualizadores no soportan las pistas de subtítulos.</a:t>
            </a:r>
          </a:p>
          <a:p>
            <a:r>
              <a:rPr lang="es-MX" sz="2000" dirty="0"/>
              <a:t>Para grabar los ficheros VOB en un disco DVD±R, son necesarios además otros ficheros DVD-Video, por ejemplo los IFO y BUP.</a:t>
            </a:r>
          </a:p>
          <a:p>
            <a:endParaRPr lang="es-MX" sz="2000" dirty="0" smtClean="0"/>
          </a:p>
          <a:p>
            <a:r>
              <a:rPr lang="es-MX" sz="2000" b="1" dirty="0" smtClean="0"/>
              <a:t>Los archivos que los reproducen son:</a:t>
            </a:r>
          </a:p>
          <a:p>
            <a:r>
              <a:rPr lang="es-MX" sz="2000" dirty="0"/>
              <a:t>A</a:t>
            </a:r>
            <a:r>
              <a:rPr lang="es-MX" sz="2000" dirty="0" smtClean="0"/>
              <a:t>rchivos </a:t>
            </a:r>
            <a:r>
              <a:rPr lang="es-MX" sz="2000" dirty="0"/>
              <a:t>que acompañan a las películas en formato DVD. Tienes </a:t>
            </a:r>
            <a:r>
              <a:rPr lang="es-MX" sz="2000" dirty="0" err="1"/>
              <a:t>Power</a:t>
            </a:r>
            <a:r>
              <a:rPr lang="es-MX" sz="2000" dirty="0"/>
              <a:t> DVD y montones de reproductores de DVD.</a:t>
            </a:r>
            <a:endParaRPr lang="es-MX" sz="2000" dirty="0"/>
          </a:p>
        </p:txBody>
      </p:sp>
      <p:pic>
        <p:nvPicPr>
          <p:cNvPr id="12292" name="Picture 4" descr="http://t2.gstatic.com/images?q=tbn:ANd9GcT6Zp_0YlmP-M9-b9cIW4yI1LRVAFeVPkJr-9RmuJTBtnVw9yDE_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435443"/>
            <a:ext cx="2009204" cy="150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448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300">
        <p:fade/>
      </p:transition>
    </mc:Choice>
    <mc:Fallback>
      <p:transition spd="med" advClick="0" advTm="13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lower silhouette | Fondos de pantalla y otras imagenes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571472" y="642918"/>
            <a:ext cx="8215370" cy="5500726"/>
          </a:xfrm>
          <a:prstGeom prst="rect">
            <a:avLst/>
          </a:prstGeom>
          <a:solidFill>
            <a:schemeClr val="lt1">
              <a:alpha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571472" y="642918"/>
            <a:ext cx="82153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Windows Media Video</a:t>
            </a:r>
            <a:r>
              <a:rPr lang="es-MX" dirty="0"/>
              <a:t> (</a:t>
            </a:r>
            <a:r>
              <a:rPr lang="es-MX" b="1" dirty="0"/>
              <a:t>WMV</a:t>
            </a:r>
            <a:r>
              <a:rPr lang="es-MX" dirty="0"/>
              <a:t>) es un nombre genérico que se da al conjunto de algoritmos de compresión ubicados en el set propietario de tecnologías de vídeo desarrolladas por Microsoft, que forma parte del </a:t>
            </a:r>
            <a:r>
              <a:rPr lang="es-MX" dirty="0" err="1"/>
              <a:t>framework</a:t>
            </a:r>
            <a:r>
              <a:rPr lang="es-MX" dirty="0"/>
              <a:t> Windows Media.</a:t>
            </a:r>
          </a:p>
          <a:p>
            <a:r>
              <a:rPr lang="es-MX" dirty="0"/>
              <a:t>WMV no se construye sólo con tecnología interna de Microsoft. Desde la versión 7 (WMV1), Microsoft ha utilizado su propia versión no estandarizada de MPEG-4. El vídeo a menudo se combina con sonido en formato Windows Media Audio</a:t>
            </a:r>
            <a:r>
              <a:rPr lang="es-MX" dirty="0" smtClean="0"/>
              <a:t>.</a:t>
            </a:r>
          </a:p>
          <a:p>
            <a:endParaRPr lang="es-MX" dirty="0"/>
          </a:p>
          <a:p>
            <a:r>
              <a:rPr lang="es-MX" b="1" dirty="0" smtClean="0"/>
              <a:t>Programas que lo reproducen:</a:t>
            </a:r>
          </a:p>
          <a:p>
            <a:r>
              <a:rPr lang="es-MX" dirty="0"/>
              <a:t>El formato WMV es reproducido por una amplia gama de reproductores, como </a:t>
            </a:r>
            <a:r>
              <a:rPr lang="es-MX" dirty="0" err="1"/>
              <a:t>BS.Player</a:t>
            </a:r>
            <a:r>
              <a:rPr lang="es-MX" dirty="0"/>
              <a:t>, </a:t>
            </a:r>
            <a:r>
              <a:rPr lang="es-MX" dirty="0" err="1"/>
              <a:t>MPlayer</a:t>
            </a:r>
            <a:r>
              <a:rPr lang="es-MX" dirty="0"/>
              <a:t> o Windows Media Player, el último sólo disponible en plataformas Windows y Macintosh (sin compatibilidad completa). En el caso de reproductores ajenos a Microsoft, como por ejemplo el citado </a:t>
            </a:r>
            <a:r>
              <a:rPr lang="es-MX" dirty="0" err="1"/>
              <a:t>MPlayer</a:t>
            </a:r>
            <a:r>
              <a:rPr lang="es-MX" dirty="0"/>
              <a:t>, es frecuente utilizar una implementación alternativa de los formatos, como por ejemplo la de </a:t>
            </a:r>
            <a:r>
              <a:rPr lang="es-MX" dirty="0" err="1"/>
              <a:t>FFmpeg</a:t>
            </a:r>
            <a:r>
              <a:rPr lang="es-MX" dirty="0"/>
              <a:t>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599892" y="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bg1"/>
                </a:solidFill>
              </a:rPr>
              <a:t>WMV</a:t>
            </a:r>
            <a:endParaRPr lang="es-MX" sz="3600" b="1" dirty="0">
              <a:solidFill>
                <a:schemeClr val="bg1"/>
              </a:solidFill>
            </a:endParaRPr>
          </a:p>
        </p:txBody>
      </p:sp>
      <p:pic>
        <p:nvPicPr>
          <p:cNvPr id="13314" name="Picture 2" descr="http://www.easyflv.com/images/medialogos/logo_wmv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389" y="4437112"/>
            <a:ext cx="1519535" cy="1519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9991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300">
        <p:fade/>
      </p:transition>
    </mc:Choice>
    <mc:Fallback>
      <p:transition spd="med" advClick="0" advTm="13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lower silhouette | Fondos de pantalla y otras imagenes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571472" y="642918"/>
            <a:ext cx="8215370" cy="5500726"/>
          </a:xfrm>
          <a:prstGeom prst="rect">
            <a:avLst/>
          </a:prstGeom>
          <a:solidFill>
            <a:schemeClr val="lt1">
              <a:alpha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606568" y="668037"/>
            <a:ext cx="821537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3GP (3rd </a:t>
            </a:r>
            <a:r>
              <a:rPr lang="es-ES" dirty="0" err="1" smtClean="0"/>
              <a:t>Generation</a:t>
            </a:r>
            <a:r>
              <a:rPr lang="es-ES" dirty="0" smtClean="0"/>
              <a:t> </a:t>
            </a:r>
            <a:r>
              <a:rPr lang="es-ES" dirty="0" err="1" smtClean="0"/>
              <a:t>Partnership</a:t>
            </a:r>
            <a:r>
              <a:rPr lang="es-ES" dirty="0" smtClean="0"/>
              <a:t>, en español Asociación de Tercera Generación), es un contenedor multimedia (o formato de archivos) usado por teléfonos móviles para almacenar información de multimedios (audio y video). Este formato de archivo es una versión simplificada del "ISO 14496-1 Media </a:t>
            </a:r>
            <a:r>
              <a:rPr lang="es-ES" dirty="0" err="1" smtClean="0"/>
              <a:t>Format</a:t>
            </a:r>
            <a:r>
              <a:rPr lang="es-ES" dirty="0" smtClean="0"/>
              <a:t>", que es similar al formato de </a:t>
            </a:r>
            <a:r>
              <a:rPr lang="es-ES" dirty="0" err="1" smtClean="0"/>
              <a:t>Quicktime</a:t>
            </a:r>
            <a:r>
              <a:rPr lang="es-ES" dirty="0" smtClean="0"/>
              <a:t>. 3GP guarda video como MPEG-4 o H.263. El audio es almacenado en los formatos AMR-NB o AAC-LC.</a:t>
            </a:r>
          </a:p>
          <a:p>
            <a:endParaRPr lang="es-ES_tradnl" dirty="0"/>
          </a:p>
          <a:p>
            <a:r>
              <a:rPr lang="es-ES" b="1" dirty="0" smtClean="0"/>
              <a:t>Reproducción</a:t>
            </a:r>
          </a:p>
          <a:p>
            <a:r>
              <a:rPr lang="es-ES" dirty="0" smtClean="0"/>
              <a:t>Este formato se puede reproducir desde los siguientes reproductores:</a:t>
            </a:r>
          </a:p>
          <a:p>
            <a:r>
              <a:rPr lang="es-ES" dirty="0" smtClean="0"/>
              <a:t>VLC media </a:t>
            </a:r>
            <a:r>
              <a:rPr lang="es-ES" dirty="0" err="1" smtClean="0"/>
              <a:t>player</a:t>
            </a:r>
            <a:endParaRPr lang="es-ES" dirty="0" smtClean="0"/>
          </a:p>
          <a:p>
            <a:r>
              <a:rPr lang="es-ES" dirty="0" err="1" smtClean="0"/>
              <a:t>Totem</a:t>
            </a:r>
            <a:endParaRPr lang="es-ES" dirty="0" smtClean="0"/>
          </a:p>
          <a:p>
            <a:r>
              <a:rPr lang="es-ES" dirty="0" smtClean="0"/>
              <a:t>Media Player </a:t>
            </a:r>
            <a:r>
              <a:rPr lang="es-ES" dirty="0" err="1" smtClean="0"/>
              <a:t>Classic</a:t>
            </a:r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KMPlayer</a:t>
            </a:r>
            <a:endParaRPr lang="es-ES" dirty="0" smtClean="0"/>
          </a:p>
          <a:p>
            <a:r>
              <a:rPr lang="es-ES" dirty="0" smtClean="0"/>
              <a:t>QuickTime</a:t>
            </a:r>
          </a:p>
          <a:p>
            <a:r>
              <a:rPr lang="es-ES" dirty="0" err="1" smtClean="0"/>
              <a:t>RealPlayer</a:t>
            </a:r>
            <a:endParaRPr lang="es-ES" dirty="0" smtClean="0"/>
          </a:p>
          <a:p>
            <a:r>
              <a:rPr lang="es-ES" dirty="0" err="1" smtClean="0"/>
              <a:t>JetAudio</a:t>
            </a:r>
            <a:endParaRPr lang="es-ES" dirty="0" smtClean="0"/>
          </a:p>
          <a:p>
            <a:r>
              <a:rPr lang="es-ES" dirty="0" smtClean="0"/>
              <a:t>GOM Player</a:t>
            </a:r>
          </a:p>
          <a:p>
            <a:r>
              <a:rPr lang="es-ES" dirty="0" smtClean="0"/>
              <a:t>Windows Media Player (A partir de la versión 12, incluida en Windows 7)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2000232" y="0"/>
            <a:ext cx="464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solidFill>
                  <a:schemeClr val="bg1"/>
                </a:solidFill>
              </a:rPr>
              <a:t>3GP</a:t>
            </a:r>
            <a:endParaRPr lang="es-ES" sz="36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nliten.me/wp-content/uploads/2010/09/3gp-logo-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50" y="3645024"/>
            <a:ext cx="2484261" cy="1075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300">
        <p:fade/>
      </p:transition>
    </mc:Choice>
    <mc:Fallback>
      <p:transition spd="med" advClick="0" advTm="13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lower silhouette | Fondos de pantalla y otras imagenes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571472" y="642918"/>
            <a:ext cx="8215370" cy="5500726"/>
          </a:xfrm>
          <a:prstGeom prst="rect">
            <a:avLst/>
          </a:prstGeom>
          <a:solidFill>
            <a:schemeClr val="lt1">
              <a:alpha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785786" y="928670"/>
            <a:ext cx="77153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AVI</a:t>
            </a:r>
            <a:r>
              <a:rPr lang="es-ES" dirty="0" smtClean="0"/>
              <a:t> (siglas en inglés de </a:t>
            </a:r>
            <a:r>
              <a:rPr lang="es-ES" i="1" dirty="0" smtClean="0"/>
              <a:t>Audio Video </a:t>
            </a:r>
            <a:r>
              <a:rPr lang="es-ES" i="1" dirty="0" err="1" smtClean="0"/>
              <a:t>Interleave</a:t>
            </a:r>
            <a:r>
              <a:rPr lang="es-ES" dirty="0" smtClean="0"/>
              <a:t>) es un formato contenedor de audio y video lanzado por Microsoft en 1992.</a:t>
            </a:r>
          </a:p>
          <a:p>
            <a:endParaRPr lang="es-ES_tradnl" dirty="0" smtClean="0"/>
          </a:p>
          <a:p>
            <a:r>
              <a:rPr lang="es-ES" b="1" dirty="0" smtClean="0"/>
              <a:t>Para reproducir un archivo AVI es necesario lo siguiente:</a:t>
            </a:r>
          </a:p>
          <a:p>
            <a:r>
              <a:rPr lang="es-ES" dirty="0" smtClean="0"/>
              <a:t>Un reproductor de video capaz de interpretar el formato AVI.</a:t>
            </a:r>
          </a:p>
          <a:p>
            <a:r>
              <a:rPr lang="es-ES" dirty="0" smtClean="0"/>
              <a:t>El </a:t>
            </a:r>
            <a:r>
              <a:rPr lang="es-ES" i="1" dirty="0" smtClean="0"/>
              <a:t>códec</a:t>
            </a:r>
            <a:r>
              <a:rPr lang="es-ES" dirty="0" smtClean="0"/>
              <a:t> de video para interpretar el flujo de video.</a:t>
            </a:r>
          </a:p>
          <a:p>
            <a:r>
              <a:rPr lang="es-ES" dirty="0" smtClean="0"/>
              <a:t>El </a:t>
            </a:r>
            <a:r>
              <a:rPr lang="es-ES" i="1" dirty="0" smtClean="0"/>
              <a:t>códec</a:t>
            </a:r>
            <a:r>
              <a:rPr lang="es-ES" dirty="0" smtClean="0"/>
              <a:t> de audio para interpretar el flujo de audio</a:t>
            </a:r>
            <a:r>
              <a:rPr lang="es-ES" dirty="0" smtClean="0"/>
              <a:t>.</a:t>
            </a:r>
          </a:p>
          <a:p>
            <a:r>
              <a:rPr lang="es-MX" dirty="0"/>
              <a:t>Los archivos de video </a:t>
            </a:r>
            <a:r>
              <a:rPr lang="es-MX" dirty="0" err="1"/>
              <a:t>estan</a:t>
            </a:r>
            <a:r>
              <a:rPr lang="es-MX" dirty="0"/>
              <a:t> grabados en formato .</a:t>
            </a:r>
            <a:r>
              <a:rPr lang="es-MX" dirty="0" err="1"/>
              <a:t>avi</a:t>
            </a:r>
            <a:r>
              <a:rPr lang="es-MX" dirty="0"/>
              <a:t> (Video </a:t>
            </a:r>
            <a:r>
              <a:rPr lang="es-MX" dirty="0" err="1"/>
              <a:t>for</a:t>
            </a:r>
            <a:r>
              <a:rPr lang="es-MX" dirty="0"/>
              <a:t> </a:t>
            </a:r>
            <a:r>
              <a:rPr lang="es-MX" dirty="0" smtClean="0"/>
              <a:t>Windows), </a:t>
            </a:r>
            <a:r>
              <a:rPr lang="es-MX" dirty="0"/>
              <a:t>para poder verlos se necesita el Media </a:t>
            </a:r>
            <a:r>
              <a:rPr lang="es-MX" dirty="0" err="1"/>
              <a:t>player</a:t>
            </a:r>
            <a:r>
              <a:rPr lang="es-MX" dirty="0"/>
              <a:t> (incluido dentro de Windows) o el </a:t>
            </a:r>
            <a:r>
              <a:rPr lang="es-MX" dirty="0" err="1"/>
              <a:t>ActiveMovie</a:t>
            </a:r>
            <a:r>
              <a:rPr lang="es-MX" dirty="0"/>
              <a:t>. Además algunos pueden estar comprimidos con PKZIP (para reducir su tamaño). Para poder descomprimirlos se necesita utilitarios de descompresión como el PKUNZIP o el WinZip. El visor de archivos .</a:t>
            </a:r>
            <a:r>
              <a:rPr lang="es-MX" dirty="0" err="1"/>
              <a:t>rm</a:t>
            </a:r>
            <a:r>
              <a:rPr lang="es-MX" dirty="0"/>
              <a:t> es el </a:t>
            </a:r>
            <a:r>
              <a:rPr lang="es-MX" dirty="0" err="1"/>
              <a:t>RealVideo</a:t>
            </a:r>
            <a:r>
              <a:rPr lang="es-MX" dirty="0"/>
              <a:t>.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000232" y="0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chemeClr val="bg1"/>
                </a:solidFill>
              </a:rPr>
              <a:t>AVI</a:t>
            </a:r>
            <a:endParaRPr lang="es-ES" sz="3600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t0.gstatic.com/images?q=tbn:ANd9GcQp2q7gJBaPDUycDzRSFLSe1657Gn7B8Mr1T0EYzLRCoiu-kTv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798">
            <a:off x="6881975" y="4514839"/>
            <a:ext cx="1365337" cy="1365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300">
        <p:fade/>
      </p:transition>
    </mc:Choice>
    <mc:Fallback>
      <p:transition spd="med" advClick="0" advTm="13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lower silhouette | Fondos de pantalla y otras imagenes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571472" y="642918"/>
            <a:ext cx="8215370" cy="5500726"/>
          </a:xfrm>
          <a:prstGeom prst="rect">
            <a:avLst/>
          </a:prstGeom>
          <a:solidFill>
            <a:schemeClr val="lt1">
              <a:alpha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755576" y="836712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DIVX significa Digital </a:t>
            </a:r>
            <a:r>
              <a:rPr lang="es-MX" dirty="0"/>
              <a:t>Video </a:t>
            </a:r>
            <a:r>
              <a:rPr lang="es-MX" dirty="0" smtClean="0"/>
              <a:t>Express. </a:t>
            </a:r>
            <a:r>
              <a:rPr lang="es-MX" dirty="0"/>
              <a:t> </a:t>
            </a:r>
            <a:r>
              <a:rPr lang="es-MX" dirty="0" smtClean="0"/>
              <a:t>Fue </a:t>
            </a:r>
            <a:r>
              <a:rPr lang="es-MX" dirty="0"/>
              <a:t>un sistema “</a:t>
            </a:r>
            <a:r>
              <a:rPr lang="es-MX" dirty="0" err="1"/>
              <a:t>pay</a:t>
            </a:r>
            <a:r>
              <a:rPr lang="es-MX" dirty="0"/>
              <a:t>-per-</a:t>
            </a:r>
            <a:r>
              <a:rPr lang="es-MX" dirty="0" err="1"/>
              <a:t>view</a:t>
            </a:r>
            <a:r>
              <a:rPr lang="es-MX" dirty="0"/>
              <a:t>” (pago por visión) de DVD de vídeo que se conseguía mediante un disco similar a un DVD y una conexión </a:t>
            </a:r>
            <a:r>
              <a:rPr lang="es-MX" dirty="0" smtClean="0"/>
              <a:t>telefónica.</a:t>
            </a:r>
          </a:p>
          <a:p>
            <a:r>
              <a:rPr lang="es-MX" dirty="0"/>
              <a:t>Técnicamente, </a:t>
            </a:r>
            <a:r>
              <a:rPr lang="es-MX" dirty="0" err="1"/>
              <a:t>DivX</a:t>
            </a:r>
            <a:r>
              <a:rPr lang="es-MX" dirty="0"/>
              <a:t> es un formato de vídeo que funciona sobre los sistemas operativos Windows, </a:t>
            </a:r>
            <a:r>
              <a:rPr lang="es-MX" dirty="0" err="1"/>
              <a:t>MacOS</a:t>
            </a:r>
            <a:r>
              <a:rPr lang="es-MX" dirty="0"/>
              <a:t> y GNU/Linux actuales y que, combinado con la compresión de audio MP3, consigue una alta calidad de imagen superior a la del VHS con un caudal inferior a 1 Mbit/s.</a:t>
            </a:r>
            <a:endParaRPr lang="es-MX" dirty="0" smtClean="0"/>
          </a:p>
          <a:p>
            <a:endParaRPr lang="es-MX" dirty="0" smtClean="0"/>
          </a:p>
          <a:p>
            <a:r>
              <a:rPr lang="es-MX" b="1" dirty="0" smtClean="0"/>
              <a:t>Para reproducir:</a:t>
            </a:r>
            <a:endParaRPr lang="es-MX" b="1" dirty="0"/>
          </a:p>
          <a:p>
            <a:r>
              <a:rPr lang="es-MX" dirty="0" smtClean="0"/>
              <a:t>Se debe </a:t>
            </a:r>
            <a:r>
              <a:rPr lang="es-MX" dirty="0"/>
              <a:t>convertir el contenido de audio original en codificación Dolby AC3 a formato MP3 de un modo análogo al anterior.</a:t>
            </a:r>
          </a:p>
          <a:p>
            <a:r>
              <a:rPr lang="es-MX" dirty="0" smtClean="0"/>
              <a:t>Luego, </a:t>
            </a:r>
            <a:r>
              <a:rPr lang="es-MX" dirty="0"/>
              <a:t>se han mezclar ambas fuentes de información para producir un vídeo en formato </a:t>
            </a:r>
            <a:r>
              <a:rPr lang="es-MX" dirty="0" smtClean="0"/>
              <a:t>AVI</a:t>
            </a:r>
            <a:r>
              <a:rPr lang="es-MX" dirty="0"/>
              <a:t> con una calidad notablemente superior a la del vídeo convencional.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383868" y="-3413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chemeClr val="bg1"/>
                </a:solidFill>
              </a:rPr>
              <a:t>DIVX</a:t>
            </a:r>
          </a:p>
        </p:txBody>
      </p:sp>
      <p:pic>
        <p:nvPicPr>
          <p:cNvPr id="3074" name="Picture 2" descr="http://3.bp.blogspot.com/-PDxjoT3yrug/TVXXpDBbsiI/AAAAAAAABgU/AIRIqaOlDa8/s1600/Div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004" y="4519120"/>
            <a:ext cx="3443991" cy="162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300">
        <p:fade/>
      </p:transition>
    </mc:Choice>
    <mc:Fallback>
      <p:transition spd="med" advClick="0" advTm="13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lower silhouette | Fondos de pantalla y otras imagenes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571472" y="642918"/>
            <a:ext cx="8215370" cy="5500726"/>
          </a:xfrm>
          <a:prstGeom prst="rect">
            <a:avLst/>
          </a:prstGeom>
          <a:solidFill>
            <a:schemeClr val="lt1">
              <a:alpha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4157880" y="-3413"/>
            <a:ext cx="8282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600" b="1" dirty="0">
                <a:solidFill>
                  <a:schemeClr val="bg1"/>
                </a:solidFill>
              </a:rPr>
              <a:t>FLV</a:t>
            </a:r>
            <a:endParaRPr lang="es-MX" sz="3600" b="1" dirty="0">
              <a:solidFill>
                <a:schemeClr val="bg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71472" y="652532"/>
            <a:ext cx="8215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Flash Video</a:t>
            </a:r>
            <a:r>
              <a:rPr lang="es-MX" dirty="0"/>
              <a:t> (</a:t>
            </a:r>
            <a:r>
              <a:rPr lang="es-MX" b="1" dirty="0"/>
              <a:t>FLV</a:t>
            </a:r>
            <a:r>
              <a:rPr lang="es-MX" dirty="0"/>
              <a:t>) es un formato contenedor propietario usado para transmitir video por Internet usando Adobe </a:t>
            </a:r>
            <a:r>
              <a:rPr lang="es-MX" dirty="0" smtClean="0"/>
              <a:t>Flash </a:t>
            </a:r>
            <a:r>
              <a:rPr lang="es-MX" dirty="0"/>
              <a:t>Player (anteriormente conocido como Macromedia Flash Player), desde la versión 6 a la 10. Los contenidos FLV pueden ser incrustados dentro de archivos SWF. Entre los sitios más notables que utilizan el formato FLV se encuentran YouTube, Google Video</a:t>
            </a:r>
            <a:r>
              <a:rPr lang="es-MX" dirty="0" smtClean="0"/>
              <a:t>, Reuters.com</a:t>
            </a:r>
            <a:r>
              <a:rPr lang="es-MX" dirty="0"/>
              <a:t>, Yahoo! Video y MySpace.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590827" y="2406858"/>
            <a:ext cx="821537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Reproductores </a:t>
            </a:r>
            <a:r>
              <a:rPr lang="es-MX" b="1" dirty="0" err="1" smtClean="0"/>
              <a:t>FLV</a:t>
            </a:r>
            <a:r>
              <a:rPr lang="es-MX" dirty="0" err="1" smtClean="0"/>
              <a:t>Actualmente</a:t>
            </a:r>
            <a:r>
              <a:rPr lang="es-MX" dirty="0" smtClean="0"/>
              <a:t> </a:t>
            </a:r>
            <a:r>
              <a:rPr lang="es-MX" dirty="0"/>
              <a:t>existen muchos reproductores capaces de reproducir el formato FLV. Entre ellos se incluyen:</a:t>
            </a:r>
          </a:p>
          <a:p>
            <a:r>
              <a:rPr lang="es-MX" dirty="0" smtClean="0"/>
              <a:t>*Flash </a:t>
            </a:r>
            <a:r>
              <a:rPr lang="es-MX" dirty="0"/>
              <a:t>Video </a:t>
            </a:r>
            <a:r>
              <a:rPr lang="es-MX" dirty="0" smtClean="0"/>
              <a:t>Player				 *VLC </a:t>
            </a:r>
            <a:r>
              <a:rPr lang="es-MX" dirty="0"/>
              <a:t>media </a:t>
            </a:r>
            <a:r>
              <a:rPr lang="es-MX" dirty="0" err="1"/>
              <a:t>player</a:t>
            </a:r>
            <a:endParaRPr lang="es-MX" dirty="0"/>
          </a:p>
          <a:p>
            <a:r>
              <a:rPr lang="es-MX" dirty="0" smtClean="0"/>
              <a:t>*FLV Player				</a:t>
            </a:r>
            <a:r>
              <a:rPr lang="es-MX" dirty="0"/>
              <a:t> </a:t>
            </a:r>
            <a:r>
              <a:rPr lang="es-MX" dirty="0" smtClean="0"/>
              <a:t>*</a:t>
            </a:r>
            <a:r>
              <a:rPr lang="es-MX" dirty="0" err="1" smtClean="0"/>
              <a:t>Xine</a:t>
            </a:r>
            <a:endParaRPr lang="es-MX" dirty="0"/>
          </a:p>
          <a:p>
            <a:r>
              <a:rPr lang="es-MX" dirty="0" smtClean="0"/>
              <a:t>*</a:t>
            </a:r>
            <a:r>
              <a:rPr lang="es-MX" dirty="0" err="1" smtClean="0"/>
              <a:t>BitComet</a:t>
            </a:r>
            <a:r>
              <a:rPr lang="es-MX" dirty="0"/>
              <a:t> FLV </a:t>
            </a:r>
            <a:r>
              <a:rPr lang="es-MX" dirty="0" smtClean="0"/>
              <a:t>Player			*</a:t>
            </a:r>
            <a:r>
              <a:rPr lang="es-MX" dirty="0" err="1" smtClean="0"/>
              <a:t>Winamp</a:t>
            </a:r>
            <a:endParaRPr lang="es-MX" dirty="0"/>
          </a:p>
          <a:p>
            <a:r>
              <a:rPr lang="es-MX" dirty="0" smtClean="0"/>
              <a:t>*GOM Player				*SWF </a:t>
            </a:r>
            <a:r>
              <a:rPr lang="es-MX" dirty="0"/>
              <a:t>&amp; FLV Player</a:t>
            </a:r>
          </a:p>
          <a:p>
            <a:r>
              <a:rPr lang="es-MX" dirty="0" smtClean="0"/>
              <a:t>*K-Lite </a:t>
            </a:r>
            <a:r>
              <a:rPr lang="es-MX" dirty="0" err="1"/>
              <a:t>Codec</a:t>
            </a:r>
            <a:r>
              <a:rPr lang="es-MX" dirty="0"/>
              <a:t> </a:t>
            </a:r>
            <a:r>
              <a:rPr lang="es-MX" dirty="0" smtClean="0"/>
              <a:t>Pack				*</a:t>
            </a:r>
            <a:r>
              <a:rPr lang="es-MX" dirty="0" err="1" smtClean="0"/>
              <a:t>JetAudio</a:t>
            </a:r>
            <a:endParaRPr lang="es-MX" dirty="0"/>
          </a:p>
          <a:p>
            <a:r>
              <a:rPr lang="es-MX" dirty="0" smtClean="0"/>
              <a:t>*</a:t>
            </a:r>
            <a:r>
              <a:rPr lang="es-MX" dirty="0" err="1" smtClean="0"/>
              <a:t>Mplayer</a:t>
            </a:r>
            <a:r>
              <a:rPr lang="es-MX" dirty="0" smtClean="0"/>
              <a:t>					*</a:t>
            </a:r>
            <a:r>
              <a:rPr lang="es-MX" dirty="0" err="1" smtClean="0"/>
              <a:t>Ashampoo</a:t>
            </a:r>
            <a:r>
              <a:rPr lang="es-MX" dirty="0" smtClean="0"/>
              <a:t> </a:t>
            </a:r>
            <a:r>
              <a:rPr lang="es-MX" dirty="0" err="1"/>
              <a:t>Clipfinder</a:t>
            </a:r>
            <a:r>
              <a:rPr lang="es-MX" dirty="0"/>
              <a:t> </a:t>
            </a:r>
            <a:endParaRPr lang="es-MX" dirty="0"/>
          </a:p>
          <a:p>
            <a:r>
              <a:rPr lang="es-MX" dirty="0" smtClean="0"/>
              <a:t>*</a:t>
            </a:r>
            <a:r>
              <a:rPr lang="es-MX" dirty="0" err="1" smtClean="0"/>
              <a:t>Perian</a:t>
            </a:r>
            <a:r>
              <a:rPr lang="es-MX" dirty="0" smtClean="0"/>
              <a:t>					*</a:t>
            </a:r>
            <a:r>
              <a:rPr lang="es-MX" dirty="0" err="1" smtClean="0"/>
              <a:t>JavaFX</a:t>
            </a:r>
            <a:endParaRPr lang="es-MX" dirty="0"/>
          </a:p>
          <a:p>
            <a:r>
              <a:rPr lang="es-MX" dirty="0" smtClean="0"/>
              <a:t>*</a:t>
            </a:r>
            <a:r>
              <a:rPr lang="es-MX" dirty="0" err="1" smtClean="0"/>
              <a:t>Kmplayer</a:t>
            </a:r>
            <a:r>
              <a:rPr lang="es-MX" dirty="0" smtClean="0"/>
              <a:t>				</a:t>
            </a:r>
            <a:endParaRPr lang="es-MX" dirty="0"/>
          </a:p>
          <a:p>
            <a:r>
              <a:rPr lang="es-MX" dirty="0" smtClean="0"/>
              <a:t>*</a:t>
            </a:r>
            <a:r>
              <a:rPr lang="es-MX" dirty="0" err="1" smtClean="0"/>
              <a:t>Kaffeine</a:t>
            </a:r>
            <a:endParaRPr lang="es-MX" dirty="0"/>
          </a:p>
          <a:p>
            <a:r>
              <a:rPr lang="es-MX" dirty="0" smtClean="0"/>
              <a:t>*RealPlayer</a:t>
            </a:r>
            <a:endParaRPr lang="es-MX" dirty="0"/>
          </a:p>
          <a:p>
            <a:endParaRPr lang="es-MX" dirty="0"/>
          </a:p>
        </p:txBody>
      </p:sp>
      <p:pic>
        <p:nvPicPr>
          <p:cNvPr id="4098" name="Picture 2" descr="http://3.bp.blogspot.com/_5PtXXB69szc/TBECYuGlnII/AAAAAAAAAHA/3e1uXzrEVIA/s1600/adobe_flash_8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605" y="3933056"/>
            <a:ext cx="1583909" cy="1583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793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300">
        <p:fade/>
      </p:transition>
    </mc:Choice>
    <mc:Fallback>
      <p:transition spd="med" advClick="0" advTm="13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lower silhouette | Fondos de pantalla y otras imagenes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571472" y="642918"/>
            <a:ext cx="8215370" cy="5500726"/>
          </a:xfrm>
          <a:prstGeom prst="rect">
            <a:avLst/>
          </a:prstGeom>
          <a:solidFill>
            <a:schemeClr val="lt1">
              <a:alpha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571472" y="642918"/>
            <a:ext cx="821537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El </a:t>
            </a:r>
            <a:r>
              <a:rPr lang="es-MX" b="1" dirty="0"/>
              <a:t>M4V </a:t>
            </a:r>
            <a:r>
              <a:rPr lang="es-MX" dirty="0"/>
              <a:t>formato de archivo es un formato de archivo de vídeo desarrollado por </a:t>
            </a:r>
            <a:r>
              <a:rPr lang="es-MX" dirty="0" smtClean="0"/>
              <a:t>Apple</a:t>
            </a:r>
            <a:r>
              <a:rPr lang="es-MX" dirty="0"/>
              <a:t> y está muy cerca del MP4 formato. Las diferencias son la opcional de Apple </a:t>
            </a:r>
            <a:r>
              <a:rPr lang="es-MX" dirty="0" smtClean="0"/>
              <a:t>DRM</a:t>
            </a:r>
            <a:r>
              <a:rPr lang="es-MX" dirty="0"/>
              <a:t> protección de copia , y el tratamiento de AC3 ( Dolby Digital ) de audio que no está estandarizada para el contenedor MP4.</a:t>
            </a:r>
          </a:p>
          <a:p>
            <a:r>
              <a:rPr lang="es-MX" dirty="0"/>
              <a:t>Apple utiliza los archivos de M4V para codificar series de televisión, películas y videos musicales en la tienda iTunes Store . El copyright de los archivos M4V pueden ser protegidos mediante el uso de Apple </a:t>
            </a:r>
            <a:r>
              <a:rPr lang="es-MX" dirty="0" err="1" smtClean="0"/>
              <a:t>FairPlay</a:t>
            </a:r>
            <a:r>
              <a:rPr lang="es-MX" dirty="0"/>
              <a:t> </a:t>
            </a:r>
            <a:r>
              <a:rPr lang="es-MX" dirty="0" smtClean="0"/>
              <a:t>DRM </a:t>
            </a:r>
            <a:r>
              <a:rPr lang="es-MX" dirty="0"/>
              <a:t>de protección de copia.</a:t>
            </a:r>
          </a:p>
          <a:p>
            <a:endParaRPr lang="es-MX" dirty="0" smtClean="0"/>
          </a:p>
          <a:p>
            <a:r>
              <a:rPr lang="es-MX" b="1" dirty="0" smtClean="0"/>
              <a:t>Para su reproducción:</a:t>
            </a:r>
          </a:p>
          <a:p>
            <a:r>
              <a:rPr lang="es-MX" dirty="0"/>
              <a:t>Para reproducir un archivo protegido M4V, el equipo debe ser autorizado (con iTunes ) con la cuenta que se utilizó para comprar el video. Sin embargo, los archivos no protegidos M4V sin audio AC3 puede ser reconocido e interpretado por otros reproductores de vídeo al cambiar la extensión del archivo de. "M4v" a " . mp4 ". En QuickTime , vídeo M4V con </a:t>
            </a:r>
            <a:r>
              <a:rPr lang="es-MX" dirty="0" err="1"/>
              <a:t>FairPlay</a:t>
            </a:r>
            <a:r>
              <a:rPr lang="es-MX" dirty="0"/>
              <a:t> que se le atribuye es identificado como AVC0 Media.</a:t>
            </a:r>
          </a:p>
          <a:p>
            <a:r>
              <a:rPr lang="es-MX" dirty="0"/>
              <a:t>Además de iTunes de Apple y Apple QuickTime Player, M4V archivos también se pueden abrir y jugó con Media Player </a:t>
            </a:r>
            <a:r>
              <a:rPr lang="es-MX" dirty="0" err="1"/>
              <a:t>Classic</a:t>
            </a:r>
            <a:r>
              <a:rPr lang="es-MX" dirty="0"/>
              <a:t> , RealPlayer , VLC Media Player , </a:t>
            </a:r>
            <a:r>
              <a:rPr lang="es-MX" dirty="0" err="1"/>
              <a:t>MPlayer</a:t>
            </a:r>
            <a:r>
              <a:rPr lang="es-MX" dirty="0"/>
              <a:t> , </a:t>
            </a:r>
            <a:r>
              <a:rPr lang="es-MX" dirty="0" err="1"/>
              <a:t>DivX</a:t>
            </a:r>
            <a:r>
              <a:rPr lang="es-MX" dirty="0"/>
              <a:t> Plus Player y Nero </a:t>
            </a:r>
            <a:r>
              <a:rPr lang="es-MX" dirty="0" err="1"/>
              <a:t>Showtime</a:t>
            </a:r>
            <a:r>
              <a:rPr lang="es-MX" dirty="0"/>
              <a:t> (incluido con Nero Multimedia Suite ). </a:t>
            </a:r>
          </a:p>
          <a:p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779912" y="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bg1"/>
                </a:solidFill>
              </a:rPr>
              <a:t>M4V</a:t>
            </a:r>
            <a:endParaRPr lang="es-MX" sz="3600" b="1" dirty="0">
              <a:solidFill>
                <a:schemeClr val="bg1"/>
              </a:solidFill>
            </a:endParaRPr>
          </a:p>
        </p:txBody>
      </p:sp>
      <p:pic>
        <p:nvPicPr>
          <p:cNvPr id="5122" name="Picture 2" descr="http://www.m4vconverterplus.com/images/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842" y="5781694"/>
            <a:ext cx="38100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47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300">
        <p:fade/>
      </p:transition>
    </mc:Choice>
    <mc:Fallback>
      <p:transition spd="med" advClick="0" advTm="13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lower silhouette | Fondos de pantalla y otras imagenes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571472" y="642918"/>
            <a:ext cx="8215370" cy="5500726"/>
          </a:xfrm>
          <a:prstGeom prst="rect">
            <a:avLst/>
          </a:prstGeom>
          <a:solidFill>
            <a:schemeClr val="lt1">
              <a:alpha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571472" y="642918"/>
            <a:ext cx="821537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La extensión de archivo (*.mkv) pertenece a </a:t>
            </a:r>
            <a:r>
              <a:rPr lang="es-ES" sz="2400" dirty="0" err="1" smtClean="0"/>
              <a:t>Matroska</a:t>
            </a:r>
            <a:r>
              <a:rPr lang="es-ES" sz="2400" dirty="0" smtClean="0"/>
              <a:t> Audio/Video </a:t>
            </a:r>
            <a:r>
              <a:rPr lang="es-ES" sz="2400" dirty="0" err="1" smtClean="0"/>
              <a:t>Stream</a:t>
            </a:r>
            <a:r>
              <a:rPr lang="es-ES" sz="2400" dirty="0" smtClean="0"/>
              <a:t> </a:t>
            </a:r>
            <a:r>
              <a:rPr lang="es-ES" sz="2400" dirty="0" err="1" smtClean="0"/>
              <a:t>File</a:t>
            </a:r>
            <a:r>
              <a:rPr lang="es-ES" sz="2400" dirty="0" smtClean="0"/>
              <a:t>. La extensión (*.mkv) es un formato de video similar a *.AVI y *.MOV que soporta una variedad de tipos de compresión para videos y </a:t>
            </a:r>
            <a:r>
              <a:rPr lang="es-ES" sz="2400" dirty="0" err="1" smtClean="0"/>
              <a:t>codecs</a:t>
            </a:r>
            <a:r>
              <a:rPr lang="es-ES" sz="2400" dirty="0" smtClean="0"/>
              <a:t> de videos. La extensión (*.mkv) soporta los </a:t>
            </a:r>
            <a:r>
              <a:rPr lang="es-ES" sz="2400" dirty="0" err="1" smtClean="0"/>
              <a:t>subtitulos</a:t>
            </a:r>
            <a:r>
              <a:rPr lang="es-ES" sz="2400" dirty="0" smtClean="0"/>
              <a:t> SRT, SSA y USF. </a:t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b="1" dirty="0" smtClean="0"/>
              <a:t>Programas de reproducción: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• Windows Media Player con </a:t>
            </a:r>
            <a:r>
              <a:rPr lang="es-ES" sz="2400" dirty="0" err="1" smtClean="0"/>
              <a:t>Matroska</a:t>
            </a:r>
            <a:r>
              <a:rPr lang="es-ES" sz="2400" dirty="0" smtClean="0"/>
              <a:t> </a:t>
            </a:r>
            <a:r>
              <a:rPr lang="es-ES" sz="2400" dirty="0" err="1" smtClean="0"/>
              <a:t>DirectShow</a:t>
            </a:r>
            <a:r>
              <a:rPr lang="es-ES" sz="2400" dirty="0" smtClean="0"/>
              <a:t> playback pack.</a:t>
            </a:r>
            <a:br>
              <a:rPr lang="es-ES" sz="2400" dirty="0" smtClean="0"/>
            </a:br>
            <a:r>
              <a:rPr lang="es-ES" sz="2400" dirty="0" smtClean="0"/>
              <a:t>• </a:t>
            </a:r>
            <a:r>
              <a:rPr lang="es-ES" sz="2400" dirty="0" err="1" smtClean="0"/>
              <a:t>Core</a:t>
            </a:r>
            <a:r>
              <a:rPr lang="es-ES" sz="2400" dirty="0" smtClean="0"/>
              <a:t> Media Player con CDL </a:t>
            </a:r>
            <a:r>
              <a:rPr lang="es-ES" sz="2400" dirty="0" err="1" smtClean="0"/>
              <a:t>plugin</a:t>
            </a:r>
            <a:r>
              <a:rPr lang="es-ES" sz="2400" dirty="0" smtClean="0"/>
              <a:t>.</a:t>
            </a:r>
            <a:br>
              <a:rPr lang="es-ES" sz="2400" dirty="0" smtClean="0"/>
            </a:br>
            <a:r>
              <a:rPr lang="es-ES" sz="2400" dirty="0" smtClean="0"/>
              <a:t>• Arpa </a:t>
            </a:r>
            <a:r>
              <a:rPr lang="es-ES" sz="2400" dirty="0" err="1" smtClean="0"/>
              <a:t>Kolla</a:t>
            </a:r>
            <a:r>
              <a:rPr lang="es-ES" sz="2400" dirty="0" smtClean="0"/>
              <a:t> Player.</a:t>
            </a:r>
            <a:br>
              <a:rPr lang="es-ES" sz="2400" dirty="0" smtClean="0"/>
            </a:br>
            <a:r>
              <a:rPr lang="es-ES" sz="2400" dirty="0" smtClean="0"/>
              <a:t>• </a:t>
            </a:r>
            <a:r>
              <a:rPr lang="es-ES" sz="2400" dirty="0" err="1" smtClean="0"/>
              <a:t>Matroska</a:t>
            </a:r>
            <a:r>
              <a:rPr lang="es-ES" sz="2400" dirty="0" smtClean="0"/>
              <a:t> </a:t>
            </a:r>
            <a:r>
              <a:rPr lang="es-ES" sz="2400" dirty="0" err="1" smtClean="0"/>
              <a:t>Splitter</a:t>
            </a:r>
            <a:r>
              <a:rPr lang="es-ES" sz="2400" dirty="0" smtClean="0"/>
              <a:t>.</a:t>
            </a:r>
            <a:br>
              <a:rPr lang="es-ES" sz="2400" dirty="0" smtClean="0"/>
            </a:br>
            <a:endParaRPr lang="es-ES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428860" y="0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solidFill>
                  <a:schemeClr val="bg1"/>
                </a:solidFill>
              </a:rPr>
              <a:t>MKV</a:t>
            </a:r>
            <a:endParaRPr lang="es-ES" sz="3600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upload.wikimedia.org/wikipedia/fi/2/2d/Logo3_mkv_256x25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807546"/>
            <a:ext cx="1994492" cy="1994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300">
        <p:fade/>
      </p:transition>
    </mc:Choice>
    <mc:Fallback>
      <p:transition spd="med" advClick="0" advTm="13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lower silhouette | Fondos de pantalla y otras imagenes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571472" y="642918"/>
            <a:ext cx="8215370" cy="5500726"/>
          </a:xfrm>
          <a:prstGeom prst="rect">
            <a:avLst/>
          </a:prstGeom>
          <a:solidFill>
            <a:schemeClr val="lt1">
              <a:alpha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3707049" y="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chemeClr val="bg1"/>
                </a:solidFill>
              </a:rPr>
              <a:t>MOV</a:t>
            </a:r>
            <a:endParaRPr lang="es-MX" sz="3600" b="1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71472" y="642918"/>
            <a:ext cx="821537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err="1"/>
              <a:t>Mov</a:t>
            </a:r>
            <a:r>
              <a:rPr lang="es-MX" sz="2000" dirty="0"/>
              <a:t> </a:t>
            </a:r>
            <a:r>
              <a:rPr lang="es-MX" sz="2000" dirty="0" smtClean="0"/>
              <a:t>(Mobile Online Video)es </a:t>
            </a:r>
            <a:r>
              <a:rPr lang="es-MX" sz="2000" dirty="0"/>
              <a:t>una instrucción en el </a:t>
            </a:r>
            <a:r>
              <a:rPr lang="es-MX" sz="2000" dirty="0" smtClean="0"/>
              <a:t>lenguaje</a:t>
            </a:r>
            <a:r>
              <a:rPr lang="es-MX" sz="2000" dirty="0"/>
              <a:t> ensamblador de la mayoría de procesadores, cuyo propósito es la transferencia de datos entre registros de procesador o registro y memoria.</a:t>
            </a:r>
          </a:p>
          <a:p>
            <a:r>
              <a:rPr lang="es-MX" sz="2000" dirty="0"/>
              <a:t>Adicionalmente </a:t>
            </a:r>
            <a:r>
              <a:rPr lang="es-MX" sz="2000" b="1" dirty="0" err="1"/>
              <a:t>mov</a:t>
            </a:r>
            <a:r>
              <a:rPr lang="es-MX" sz="2000" dirty="0"/>
              <a:t> también permite el uso de datos absolutos, como por ejemplo mover el número 10 a un registro del procesador.</a:t>
            </a:r>
          </a:p>
          <a:p>
            <a:endParaRPr lang="es-MX" sz="2000" dirty="0" smtClean="0"/>
          </a:p>
          <a:p>
            <a:r>
              <a:rPr lang="es-MX" sz="2000" b="1" dirty="0" smtClean="0"/>
              <a:t>Programa que lo reproduce:</a:t>
            </a:r>
          </a:p>
          <a:p>
            <a:r>
              <a:rPr lang="es-MX" sz="2000" dirty="0"/>
              <a:t>Los archivos de video </a:t>
            </a:r>
            <a:r>
              <a:rPr lang="es-MX" sz="2000" dirty="0" err="1"/>
              <a:t>estan</a:t>
            </a:r>
            <a:r>
              <a:rPr lang="es-MX" sz="2000" dirty="0"/>
              <a:t> grabados en formato .</a:t>
            </a:r>
            <a:r>
              <a:rPr lang="es-MX" sz="2000" dirty="0" err="1" smtClean="0"/>
              <a:t>mov</a:t>
            </a:r>
            <a:r>
              <a:rPr lang="es-MX" sz="2000" dirty="0" smtClean="0"/>
              <a:t> </a:t>
            </a:r>
            <a:r>
              <a:rPr lang="es-MX" sz="2000" dirty="0"/>
              <a:t>(</a:t>
            </a:r>
            <a:r>
              <a:rPr lang="es-MX" sz="2000" dirty="0" smtClean="0"/>
              <a:t>MOV), </a:t>
            </a:r>
            <a:r>
              <a:rPr lang="es-MX" sz="2000" dirty="0"/>
              <a:t>para poder verlos se necesita el Media </a:t>
            </a:r>
            <a:r>
              <a:rPr lang="es-MX" sz="2000" dirty="0" err="1"/>
              <a:t>player</a:t>
            </a:r>
            <a:r>
              <a:rPr lang="es-MX" sz="2000" dirty="0"/>
              <a:t> (incluido dentro de Windows) o el </a:t>
            </a:r>
            <a:r>
              <a:rPr lang="es-MX" sz="2000" dirty="0" err="1"/>
              <a:t>ActiveMovie</a:t>
            </a:r>
            <a:r>
              <a:rPr lang="es-MX" sz="2000" dirty="0"/>
              <a:t>. Además algunos pueden estar comprimidos con PKZIP (para reducir su tamaño). Para poder descomprimirlos se necesita utilitarios de descompresión como el PKUNZIP o el WinZip. El visor de archivos .</a:t>
            </a:r>
            <a:r>
              <a:rPr lang="es-MX" sz="2000" dirty="0" err="1"/>
              <a:t>rm</a:t>
            </a:r>
            <a:r>
              <a:rPr lang="es-MX" sz="2000" dirty="0"/>
              <a:t> es el </a:t>
            </a:r>
            <a:r>
              <a:rPr lang="es-MX" sz="2000" dirty="0" err="1"/>
              <a:t>RealVideo</a:t>
            </a:r>
            <a:r>
              <a:rPr lang="es-MX" sz="2000" dirty="0"/>
              <a:t>.</a:t>
            </a:r>
          </a:p>
          <a:p>
            <a:endParaRPr lang="es-MX" sz="2000" dirty="0"/>
          </a:p>
        </p:txBody>
      </p:sp>
      <p:pic>
        <p:nvPicPr>
          <p:cNvPr id="7170" name="Picture 2" descr="http://annenberg.usc.edu/~/media/MOV%20logo%20high%20res.ashx?h=246&amp;w=499&amp;as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377" y="3933056"/>
            <a:ext cx="5117559" cy="2522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29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300">
        <p:fade/>
      </p:transition>
    </mc:Choice>
    <mc:Fallback>
      <p:transition spd="med" advClick="0" advTm="13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lower silhouette | Fondos de pantalla y otras imagenes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571472" y="642918"/>
            <a:ext cx="8215370" cy="5500726"/>
          </a:xfrm>
          <a:prstGeom prst="rect">
            <a:avLst/>
          </a:prstGeom>
          <a:solidFill>
            <a:schemeClr val="lt1">
              <a:alpha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3743908" y="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chemeClr val="bg1"/>
                </a:solidFill>
              </a:rPr>
              <a:t>MP4</a:t>
            </a:r>
            <a:endParaRPr lang="es-MX" sz="3600" b="1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71472" y="642918"/>
            <a:ext cx="821537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MPEG-4 Parte 14</a:t>
            </a:r>
            <a:r>
              <a:rPr lang="es-MX" dirty="0"/>
              <a:t> (no confundir con </a:t>
            </a:r>
            <a:r>
              <a:rPr lang="es-MX" i="1" dirty="0"/>
              <a:t>reproductor MP4</a:t>
            </a:r>
            <a:r>
              <a:rPr lang="es-MX" dirty="0"/>
              <a:t>) es un formato contenedor especificado como parte del estándar IEC. Se utiliza para almacenar los formatos audiovisuales especificados por ISO/IEC y el grupo MPEG (</a:t>
            </a:r>
            <a:r>
              <a:rPr lang="es-MX" i="1" dirty="0" err="1"/>
              <a:t>Moving</a:t>
            </a:r>
            <a:r>
              <a:rPr lang="es-MX" i="1" dirty="0"/>
              <a:t> Picture </a:t>
            </a:r>
            <a:r>
              <a:rPr lang="es-MX" i="1" dirty="0" err="1"/>
              <a:t>Experts</a:t>
            </a:r>
            <a:r>
              <a:rPr lang="es-MX" i="1" dirty="0"/>
              <a:t> </a:t>
            </a:r>
            <a:r>
              <a:rPr lang="es-MX" i="1" dirty="0" err="1"/>
              <a:t>Group</a:t>
            </a:r>
            <a:r>
              <a:rPr lang="es-MX" dirty="0"/>
              <a:t>) al igual que otros formatos audiovisuales disponibles. Se utiliza típicamente para almacenar datos en archivos para ordenadores, para transmitir flujos audiovisuales y, probablemente, en muchas otras formas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b="1" dirty="0" smtClean="0"/>
              <a:t>Programas que lo reproducen:</a:t>
            </a:r>
          </a:p>
          <a:p>
            <a:r>
              <a:rPr lang="es-MX" dirty="0" smtClean="0"/>
              <a:t>.</a:t>
            </a:r>
            <a:r>
              <a:rPr lang="es-MX" dirty="0"/>
              <a:t>mp4: extensión oficial para audio, vídeo y contenidos avanzados (ver más abajo)</a:t>
            </a:r>
          </a:p>
          <a:p>
            <a:r>
              <a:rPr lang="es-MX" dirty="0"/>
              <a:t>.m4a: Sólo para archivos de audio; los archivos pueden ser renombrados como .mp4, si bien no todos los expertos recomiendan esto.</a:t>
            </a:r>
          </a:p>
          <a:p>
            <a:r>
              <a:rPr lang="es-MX" dirty="0"/>
              <a:t>.m4p: </a:t>
            </a:r>
            <a:r>
              <a:rPr lang="es-MX" dirty="0" err="1"/>
              <a:t>FairPlay</a:t>
            </a:r>
            <a:r>
              <a:rPr lang="es-MX" dirty="0"/>
              <a:t> archivos protegidos</a:t>
            </a:r>
          </a:p>
          <a:p>
            <a:r>
              <a:rPr lang="es-MX" dirty="0"/>
              <a:t>.m4v: sólo vídeo (algunas veces se utiliza para flujos mpeg-4 de vídeo no especificados en la definición del formato)</a:t>
            </a:r>
          </a:p>
          <a:p>
            <a:r>
              <a:rPr lang="es-MX" dirty="0"/>
              <a:t>.3gp, .3g2: utilizados por la telefonía móvil 3G, también puede almacenar contenido no directamente especificados en la definición de .mp4 (H.263, AMR, TX3G)</a:t>
            </a:r>
          </a:p>
          <a:p>
            <a:endParaRPr lang="es-MX" dirty="0"/>
          </a:p>
        </p:txBody>
      </p:sp>
      <p:pic>
        <p:nvPicPr>
          <p:cNvPr id="8194" name="Picture 2" descr="http://images2.wikia.nocookie.net/__cb20111007213547/applezone/es/images/f/fd/MP4_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533" y="5085184"/>
            <a:ext cx="2192934" cy="89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262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300">
        <p:fade/>
      </p:transition>
    </mc:Choice>
    <mc:Fallback>
      <p:transition spd="med" advClick="0" advTm="13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501</Words>
  <Application>Microsoft Office PowerPoint</Application>
  <PresentationFormat>Presentación en pantalla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COMPUTO</dc:creator>
  <cp:lastModifiedBy>Magda</cp:lastModifiedBy>
  <cp:revision>56</cp:revision>
  <dcterms:created xsi:type="dcterms:W3CDTF">2013-02-07T17:47:21Z</dcterms:created>
  <dcterms:modified xsi:type="dcterms:W3CDTF">2013-02-14T02:00:52Z</dcterms:modified>
</cp:coreProperties>
</file>