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8" r:id="rId4"/>
    <p:sldId id="260" r:id="rId5"/>
    <p:sldId id="262" r:id="rId6"/>
    <p:sldId id="261" r:id="rId7"/>
    <p:sldId id="263" r:id="rId8"/>
    <p:sldId id="265" r:id="rId9"/>
    <p:sldId id="264" r:id="rId10"/>
    <p:sldId id="266" r:id="rId11"/>
    <p:sldId id="268" r:id="rId12"/>
    <p:sldId id="267" r:id="rId13"/>
    <p:sldId id="269" r:id="rId14"/>
    <p:sldId id="285" r:id="rId15"/>
    <p:sldId id="270" r:id="rId16"/>
    <p:sldId id="271" r:id="rId17"/>
    <p:sldId id="286" r:id="rId18"/>
    <p:sldId id="272" r:id="rId19"/>
    <p:sldId id="273" r:id="rId20"/>
    <p:sldId id="287" r:id="rId21"/>
    <p:sldId id="274" r:id="rId22"/>
    <p:sldId id="275" r:id="rId23"/>
    <p:sldId id="288" r:id="rId24"/>
    <p:sldId id="276" r:id="rId25"/>
    <p:sldId id="277" r:id="rId26"/>
    <p:sldId id="289" r:id="rId27"/>
    <p:sldId id="278" r:id="rId28"/>
    <p:sldId id="279" r:id="rId29"/>
    <p:sldId id="290" r:id="rId30"/>
    <p:sldId id="280" r:id="rId31"/>
    <p:sldId id="291" r:id="rId32"/>
    <p:sldId id="281" r:id="rId33"/>
    <p:sldId id="292" r:id="rId34"/>
    <p:sldId id="282" r:id="rId35"/>
    <p:sldId id="293" r:id="rId36"/>
    <p:sldId id="283" r:id="rId37"/>
    <p:sldId id="284" r:id="rId3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47" autoAdjust="0"/>
    <p:restoredTop sz="94660"/>
  </p:normalViewPr>
  <p:slideViewPr>
    <p:cSldViewPr>
      <p:cViewPr varScale="1">
        <p:scale>
          <a:sx n="68" d="100"/>
          <a:sy n="68" d="100"/>
        </p:scale>
        <p:origin x="-156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F62A081B-F64E-4714-B416-7981E552DB00}" type="datetimeFigureOut">
              <a:rPr lang="es-MX" smtClean="0"/>
              <a:t>12/02/2013</a:t>
            </a:fld>
            <a:endParaRPr lang="es-MX"/>
          </a:p>
        </p:txBody>
      </p:sp>
      <p:sp>
        <p:nvSpPr>
          <p:cNvPr id="17" name="16 Marcador de pie de página"/>
          <p:cNvSpPr>
            <a:spLocks noGrp="1"/>
          </p:cNvSpPr>
          <p:nvPr>
            <p:ph type="ftr" sz="quarter" idx="11"/>
          </p:nvPr>
        </p:nvSpPr>
        <p:spPr/>
        <p:txBody>
          <a:bodyPr/>
          <a:lstStyle/>
          <a:p>
            <a:endParaRPr lang="es-MX"/>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802C99B7-3551-4657-AA8B-A1734C303006}" type="slidenum">
              <a:rPr lang="es-MX" smtClean="0"/>
              <a:t>‹Nº›</a:t>
            </a:fld>
            <a:endParaRPr lang="es-MX"/>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62A081B-F64E-4714-B416-7981E552DB00}" type="datetimeFigureOut">
              <a:rPr lang="es-MX" smtClean="0"/>
              <a:t>12/02/2013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02C99B7-3551-4657-AA8B-A1734C303006}" type="slidenum">
              <a:rPr lang="es-MX" smtClean="0"/>
              <a:t>‹Nº›</a:t>
            </a:fld>
            <a:endParaRPr lang="es-MX"/>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62A081B-F64E-4714-B416-7981E552DB00}" type="datetimeFigureOut">
              <a:rPr lang="es-MX" smtClean="0"/>
              <a:t>12/02/2013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02C99B7-3551-4657-AA8B-A1734C303006}" type="slidenum">
              <a:rPr lang="es-MX" smtClean="0"/>
              <a:t>‹Nº›</a:t>
            </a:fld>
            <a:endParaRPr lang="es-MX"/>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F62A081B-F64E-4714-B416-7981E552DB00}" type="datetimeFigureOut">
              <a:rPr lang="es-MX" smtClean="0"/>
              <a:t>12/02/2013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02C99B7-3551-4657-AA8B-A1734C303006}" type="slidenum">
              <a:rPr lang="es-MX" smtClean="0"/>
              <a:t>‹Nº›</a:t>
            </a:fld>
            <a:endParaRPr lang="es-MX"/>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F62A081B-F64E-4714-B416-7981E552DB00}" type="datetimeFigureOut">
              <a:rPr lang="es-MX" smtClean="0"/>
              <a:t>12/02/2013</a:t>
            </a:fld>
            <a:endParaRPr lang="es-MX"/>
          </a:p>
        </p:txBody>
      </p:sp>
      <p:sp>
        <p:nvSpPr>
          <p:cNvPr id="5" name="4 Marcador de pie de página"/>
          <p:cNvSpPr>
            <a:spLocks noGrp="1"/>
          </p:cNvSpPr>
          <p:nvPr>
            <p:ph type="ftr" sz="quarter" idx="11"/>
          </p:nvPr>
        </p:nvSpPr>
        <p:spPr>
          <a:xfrm>
            <a:off x="800100" y="6172200"/>
            <a:ext cx="4000500" cy="457200"/>
          </a:xfrm>
        </p:spPr>
        <p:txBody>
          <a:bodyPr/>
          <a:lstStyle/>
          <a:p>
            <a:endParaRPr lang="es-MX"/>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802C99B7-3551-4657-AA8B-A1734C303006}" type="slidenum">
              <a:rPr lang="es-MX" smtClean="0"/>
              <a:t>‹Nº›</a:t>
            </a:fld>
            <a:endParaRPr lang="es-MX"/>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F62A081B-F64E-4714-B416-7981E552DB00}" type="datetimeFigureOut">
              <a:rPr lang="es-MX" smtClean="0"/>
              <a:t>12/02/2013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802C99B7-3551-4657-AA8B-A1734C303006}" type="slidenum">
              <a:rPr lang="es-MX" smtClean="0"/>
              <a:t>‹Nº›</a:t>
            </a:fld>
            <a:endParaRPr lang="es-MX"/>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F62A081B-F64E-4714-B416-7981E552DB00}" type="datetimeFigureOut">
              <a:rPr lang="es-MX" smtClean="0"/>
              <a:t>12/02/2013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802C99B7-3551-4657-AA8B-A1734C303006}" type="slidenum">
              <a:rPr lang="es-MX" smtClean="0"/>
              <a:t>‹Nº›</a:t>
            </a:fld>
            <a:endParaRPr lang="es-MX"/>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F62A081B-F64E-4714-B416-7981E552DB00}" type="datetimeFigureOut">
              <a:rPr lang="es-MX" smtClean="0"/>
              <a:t>12/02/2013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802C99B7-3551-4657-AA8B-A1734C303006}" type="slidenum">
              <a:rPr lang="es-MX" smtClean="0"/>
              <a:t>‹Nº›</a:t>
            </a:fld>
            <a:endParaRPr lang="es-MX"/>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62A081B-F64E-4714-B416-7981E552DB00}" type="datetimeFigureOut">
              <a:rPr lang="es-MX" smtClean="0"/>
              <a:t>12/02/2013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802C99B7-3551-4657-AA8B-A1734C303006}" type="slidenum">
              <a:rPr lang="es-MX" smtClean="0"/>
              <a:t>‹Nº›</a:t>
            </a:fld>
            <a:endParaRPr lang="es-MX"/>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F62A081B-F64E-4714-B416-7981E552DB00}" type="datetimeFigureOut">
              <a:rPr lang="es-MX" smtClean="0"/>
              <a:t>12/02/2013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802C99B7-3551-4657-AA8B-A1734C303006}" type="slidenum">
              <a:rPr lang="es-MX" smtClean="0"/>
              <a:t>‹Nº›</a:t>
            </a:fld>
            <a:endParaRPr lang="es-MX"/>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F62A081B-F64E-4714-B416-7981E552DB00}" type="datetimeFigureOut">
              <a:rPr lang="es-MX" smtClean="0"/>
              <a:t>12/02/2013</a:t>
            </a:fld>
            <a:endParaRPr lang="es-MX"/>
          </a:p>
        </p:txBody>
      </p:sp>
      <p:sp>
        <p:nvSpPr>
          <p:cNvPr id="6" name="5 Marcador de pie de página"/>
          <p:cNvSpPr>
            <a:spLocks noGrp="1"/>
          </p:cNvSpPr>
          <p:nvPr>
            <p:ph type="ftr" sz="quarter" idx="11"/>
          </p:nvPr>
        </p:nvSpPr>
        <p:spPr>
          <a:xfrm>
            <a:off x="914400" y="6172200"/>
            <a:ext cx="3886200" cy="457200"/>
          </a:xfrm>
        </p:spPr>
        <p:txBody>
          <a:bodyPr/>
          <a:lstStyle/>
          <a:p>
            <a:endParaRPr lang="es-MX"/>
          </a:p>
        </p:txBody>
      </p:sp>
      <p:sp>
        <p:nvSpPr>
          <p:cNvPr id="7" name="6 Marcador de número de diapositiva"/>
          <p:cNvSpPr>
            <a:spLocks noGrp="1"/>
          </p:cNvSpPr>
          <p:nvPr>
            <p:ph type="sldNum" sz="quarter" idx="12"/>
          </p:nvPr>
        </p:nvSpPr>
        <p:spPr>
          <a:xfrm>
            <a:off x="146304" y="6208776"/>
            <a:ext cx="457200" cy="457200"/>
          </a:xfrm>
        </p:spPr>
        <p:txBody>
          <a:bodyPr/>
          <a:lstStyle/>
          <a:p>
            <a:fld id="{802C99B7-3551-4657-AA8B-A1734C303006}" type="slidenum">
              <a:rPr lang="es-MX" smtClean="0"/>
              <a:t>‹Nº›</a:t>
            </a:fld>
            <a:endParaRPr lang="es-MX"/>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s-ES" smtClean="0"/>
              <a:t>Haga clic en el icono para agregar una imagen</a:t>
            </a:r>
            <a:endParaRPr kumimoji="0" lang="en-US" dirty="0"/>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62A081B-F64E-4714-B416-7981E552DB00}" type="datetimeFigureOut">
              <a:rPr lang="es-MX" smtClean="0"/>
              <a:t>12/02/2013</a:t>
            </a:fld>
            <a:endParaRPr lang="es-MX"/>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s-MX"/>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02C99B7-3551-4657-AA8B-A1734C303006}"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d"/>
  </p:transition>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gif"/><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p:txBody>
          <a:bodyPr/>
          <a:lstStyle/>
          <a:p>
            <a:r>
              <a:rPr lang="es-MX" dirty="0" smtClean="0"/>
              <a:t>Alejandra Laguna </a:t>
            </a:r>
            <a:r>
              <a:rPr lang="es-MX" dirty="0" err="1" smtClean="0"/>
              <a:t>Rodriguez</a:t>
            </a:r>
            <a:endParaRPr lang="es-MX" dirty="0"/>
          </a:p>
        </p:txBody>
      </p:sp>
      <p:sp>
        <p:nvSpPr>
          <p:cNvPr id="2" name="1 Título"/>
          <p:cNvSpPr>
            <a:spLocks noGrp="1"/>
          </p:cNvSpPr>
          <p:nvPr>
            <p:ph type="ctrTitle"/>
          </p:nvPr>
        </p:nvSpPr>
        <p:spPr/>
        <p:txBody>
          <a:bodyPr/>
          <a:lstStyle/>
          <a:p>
            <a:r>
              <a:rPr lang="es-MX" dirty="0" smtClean="0"/>
              <a:t>Extensiones de Video</a:t>
            </a:r>
            <a:endParaRPr lang="es-MX" dirty="0"/>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p:txBody>
          <a:bodyPr/>
          <a:lstStyle/>
          <a:p>
            <a:pPr>
              <a:buNone/>
            </a:pPr>
            <a:r>
              <a:rPr lang="es-MX" dirty="0" smtClean="0"/>
              <a:t>Pueden ser ejecutados con las aplicaciones: </a:t>
            </a:r>
          </a:p>
          <a:p>
            <a:r>
              <a:rPr lang="es-MX" dirty="0" smtClean="0"/>
              <a:t>1. Esta extensión puede abrirse con el programa de Windows </a:t>
            </a:r>
            <a:r>
              <a:rPr lang="es-MX" dirty="0" smtClean="0"/>
              <a:t>media o cualquier otro, pero para que se vea y escuche tienes que </a:t>
            </a:r>
            <a:r>
              <a:rPr lang="es-MX" dirty="0" smtClean="0"/>
              <a:t>tener </a:t>
            </a:r>
            <a:r>
              <a:rPr lang="es-MX" dirty="0" smtClean="0"/>
              <a:t>los </a:t>
            </a:r>
            <a:r>
              <a:rPr lang="es-MX" dirty="0" err="1" smtClean="0"/>
              <a:t>codecs</a:t>
            </a:r>
            <a:r>
              <a:rPr lang="es-MX" dirty="0" smtClean="0"/>
              <a:t> adecuados.</a:t>
            </a:r>
            <a:endParaRPr lang="es-MX" dirty="0"/>
          </a:p>
        </p:txBody>
      </p:sp>
      <p:pic>
        <p:nvPicPr>
          <p:cNvPr id="20482" name="Picture 2" descr="http://www.mundonets.com/images/programas/Vista-Codec-Package.jpg"/>
          <p:cNvPicPr>
            <a:picLocks noChangeAspect="1" noChangeArrowheads="1"/>
          </p:cNvPicPr>
          <p:nvPr/>
        </p:nvPicPr>
        <p:blipFill>
          <a:blip r:embed="rId2" cstate="print"/>
          <a:srcRect/>
          <a:stretch>
            <a:fillRect/>
          </a:stretch>
        </p:blipFill>
        <p:spPr bwMode="auto">
          <a:xfrm>
            <a:off x="4427984" y="3140968"/>
            <a:ext cx="4286250" cy="2924176"/>
          </a:xfrm>
          <a:prstGeom prst="rect">
            <a:avLst/>
          </a:prstGeom>
          <a:noFill/>
        </p:spPr>
      </p:pic>
    </p:spTree>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914400" y="2492896"/>
            <a:ext cx="7772400" cy="3526904"/>
          </a:xfrm>
        </p:spPr>
        <p:txBody>
          <a:bodyPr>
            <a:normAutofit/>
          </a:bodyPr>
          <a:lstStyle/>
          <a:p>
            <a:pPr algn="ctr">
              <a:buNone/>
            </a:pPr>
            <a:r>
              <a:rPr lang="es-MX" sz="8800" dirty="0" smtClean="0"/>
              <a:t>¿Qué es FLV?</a:t>
            </a:r>
            <a:endParaRPr lang="es-MX" sz="8800" dirty="0"/>
          </a:p>
        </p:txBody>
      </p:sp>
    </p:spTree>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FLV</a:t>
            </a:r>
            <a:endParaRPr lang="es-MX" dirty="0"/>
          </a:p>
        </p:txBody>
      </p:sp>
      <p:sp>
        <p:nvSpPr>
          <p:cNvPr id="3" name="2 Marcador de contenido"/>
          <p:cNvSpPr>
            <a:spLocks noGrp="1"/>
          </p:cNvSpPr>
          <p:nvPr>
            <p:ph sz="quarter" idx="1"/>
          </p:nvPr>
        </p:nvSpPr>
        <p:spPr/>
        <p:txBody>
          <a:bodyPr>
            <a:normAutofit fontScale="92500" lnSpcReduction="20000"/>
          </a:bodyPr>
          <a:lstStyle/>
          <a:p>
            <a:endParaRPr lang="es-MX" dirty="0" smtClean="0"/>
          </a:p>
          <a:p>
            <a:pPr>
              <a:buNone/>
            </a:pPr>
            <a:r>
              <a:rPr lang="es-MX" dirty="0" smtClean="0"/>
              <a:t>(Flash Video). FLV es un formato y extensión de archivo que es utilizado para transmitir video por internet empleando el reproductor Adobe Flash Player (antiguamente Macromedia Flash Player). Los FLV pueden estar integrados también dentro de los archivos SWF.</a:t>
            </a:r>
          </a:p>
          <a:p>
            <a:pPr>
              <a:buNone/>
            </a:pPr>
            <a:endParaRPr lang="es-MX" dirty="0" smtClean="0"/>
          </a:p>
          <a:p>
            <a:pPr>
              <a:buNone/>
            </a:pPr>
            <a:r>
              <a:rPr lang="es-MX" dirty="0" smtClean="0"/>
              <a:t>FLV o Flash Video puede ser visto en la mayoría de los sistemas operativos, pues casi todos incluyen el reproductor Adobe Flash Player o el </a:t>
            </a:r>
            <a:r>
              <a:rPr lang="es-MX" dirty="0" err="1" smtClean="0"/>
              <a:t>plugin</a:t>
            </a:r>
            <a:r>
              <a:rPr lang="es-MX" dirty="0" smtClean="0"/>
              <a:t> para el navegador, u otros programas de terceros como </a:t>
            </a:r>
            <a:r>
              <a:rPr lang="es-MX" dirty="0" err="1" smtClean="0"/>
              <a:t>MPlayer</a:t>
            </a:r>
            <a:r>
              <a:rPr lang="es-MX" dirty="0" smtClean="0"/>
              <a:t>, VLC, etc.</a:t>
            </a:r>
          </a:p>
          <a:p>
            <a:pPr>
              <a:buNone/>
            </a:pPr>
            <a:endParaRPr lang="es-MX" dirty="0" smtClean="0"/>
          </a:p>
          <a:p>
            <a:pPr>
              <a:buNone/>
            </a:pPr>
            <a:r>
              <a:rPr lang="es-MX" dirty="0" smtClean="0"/>
              <a:t>Sitios web como </a:t>
            </a:r>
            <a:r>
              <a:rPr lang="es-MX" dirty="0" err="1" smtClean="0"/>
              <a:t>YouTube</a:t>
            </a:r>
            <a:r>
              <a:rPr lang="es-MX" dirty="0" smtClean="0"/>
              <a:t>, Google Video, Yahoo! Video, y </a:t>
            </a:r>
            <a:r>
              <a:rPr lang="es-MX" dirty="0" err="1" smtClean="0"/>
              <a:t>MySpace</a:t>
            </a:r>
            <a:r>
              <a:rPr lang="es-MX" dirty="0" smtClean="0"/>
              <a:t>, entre otros, emplean el formato FLV para mostrar videos.</a:t>
            </a:r>
          </a:p>
          <a:p>
            <a:endParaRPr lang="es-MX" dirty="0"/>
          </a:p>
        </p:txBody>
      </p:sp>
    </p:spTree>
  </p:cSld>
  <p:clrMapOvr>
    <a:masterClrMapping/>
  </p:clrMapOvr>
  <p:transition>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914400" y="1772816"/>
            <a:ext cx="7772400" cy="4246984"/>
          </a:xfrm>
        </p:spPr>
        <p:txBody>
          <a:bodyPr/>
          <a:lstStyle/>
          <a:p>
            <a:pPr>
              <a:buNone/>
            </a:pPr>
            <a:r>
              <a:rPr lang="es-MX" dirty="0" smtClean="0"/>
              <a:t>Pueden ser ejecutados con las aplicaciones</a:t>
            </a:r>
            <a:r>
              <a:rPr lang="es-MX" dirty="0" smtClean="0"/>
              <a:t>:</a:t>
            </a:r>
          </a:p>
          <a:p>
            <a:pPr marL="514350" indent="-514350">
              <a:buFont typeface="+mj-lt"/>
              <a:buAutoNum type="arabicPeriod"/>
            </a:pPr>
            <a:r>
              <a:rPr lang="es-MX" dirty="0" smtClean="0"/>
              <a:t>Adobe Flash Player </a:t>
            </a:r>
            <a:endParaRPr lang="es-MX" dirty="0" smtClean="0"/>
          </a:p>
          <a:p>
            <a:pPr marL="514350" indent="-514350">
              <a:buFont typeface="+mj-lt"/>
              <a:buAutoNum type="arabicPeriod"/>
            </a:pPr>
            <a:r>
              <a:rPr lang="es-MX" dirty="0" err="1" smtClean="0"/>
              <a:t>P</a:t>
            </a:r>
            <a:r>
              <a:rPr lang="es-MX" dirty="0" err="1" smtClean="0"/>
              <a:t>lugin</a:t>
            </a:r>
            <a:r>
              <a:rPr lang="es-MX" dirty="0" smtClean="0"/>
              <a:t> </a:t>
            </a:r>
            <a:r>
              <a:rPr lang="es-MX" dirty="0" smtClean="0"/>
              <a:t>para el </a:t>
            </a:r>
            <a:r>
              <a:rPr lang="es-MX" dirty="0" smtClean="0"/>
              <a:t>navegador</a:t>
            </a:r>
          </a:p>
          <a:p>
            <a:pPr marL="514350" indent="-514350">
              <a:buFont typeface="+mj-lt"/>
              <a:buAutoNum type="arabicPeriod"/>
            </a:pPr>
            <a:r>
              <a:rPr lang="es-MX" dirty="0" err="1" smtClean="0"/>
              <a:t>Mplayer</a:t>
            </a:r>
            <a:endParaRPr lang="es-MX" dirty="0" smtClean="0"/>
          </a:p>
          <a:p>
            <a:pPr marL="514350" indent="-514350">
              <a:buFont typeface="+mj-lt"/>
              <a:buAutoNum type="arabicPeriod"/>
            </a:pPr>
            <a:r>
              <a:rPr lang="es-MX" dirty="0" smtClean="0"/>
              <a:t>VLC</a:t>
            </a:r>
            <a:endParaRPr lang="es-MX" dirty="0" smtClean="0"/>
          </a:p>
          <a:p>
            <a:endParaRPr lang="es-MX" dirty="0"/>
          </a:p>
        </p:txBody>
      </p:sp>
      <p:pic>
        <p:nvPicPr>
          <p:cNvPr id="23554" name="Picture 2" descr="http://www.dotpod.com.ar/wp-content/uploads/Adobe-Flash-Player-abandona-Android-a-partir-del-15-de-Agosto.jpg"/>
          <p:cNvPicPr>
            <a:picLocks noChangeAspect="1" noChangeArrowheads="1"/>
          </p:cNvPicPr>
          <p:nvPr/>
        </p:nvPicPr>
        <p:blipFill>
          <a:blip r:embed="rId2" cstate="print"/>
          <a:srcRect/>
          <a:stretch>
            <a:fillRect/>
          </a:stretch>
        </p:blipFill>
        <p:spPr bwMode="auto">
          <a:xfrm>
            <a:off x="6732240" y="4437112"/>
            <a:ext cx="2195736" cy="2195736"/>
          </a:xfrm>
          <a:prstGeom prst="rect">
            <a:avLst/>
          </a:prstGeom>
          <a:noFill/>
        </p:spPr>
      </p:pic>
      <p:pic>
        <p:nvPicPr>
          <p:cNvPr id="23556" name="Picture 4" descr="https://encrypted-tbn0.gstatic.com/images?q=tbn:ANd9GcSFlWflIUhqfcP5vhMyfnXIgpVzUatqH5a0t9cEnWd4gnXIDtmG7Q"/>
          <p:cNvPicPr>
            <a:picLocks noChangeAspect="1" noChangeArrowheads="1"/>
          </p:cNvPicPr>
          <p:nvPr/>
        </p:nvPicPr>
        <p:blipFill>
          <a:blip r:embed="rId3" cstate="print"/>
          <a:srcRect/>
          <a:stretch>
            <a:fillRect/>
          </a:stretch>
        </p:blipFill>
        <p:spPr bwMode="auto">
          <a:xfrm>
            <a:off x="5076056" y="2996952"/>
            <a:ext cx="1905000" cy="1905000"/>
          </a:xfrm>
          <a:prstGeom prst="rect">
            <a:avLst/>
          </a:prstGeom>
          <a:noFill/>
        </p:spPr>
      </p:pic>
      <p:pic>
        <p:nvPicPr>
          <p:cNvPr id="6" name="Picture 2" descr="http://www.muylinux.com/wp-content/uploads/2010/05/mplayer.png"/>
          <p:cNvPicPr>
            <a:picLocks noChangeAspect="1" noChangeArrowheads="1"/>
          </p:cNvPicPr>
          <p:nvPr/>
        </p:nvPicPr>
        <p:blipFill>
          <a:blip r:embed="rId4" cstate="print"/>
          <a:srcRect/>
          <a:stretch>
            <a:fillRect/>
          </a:stretch>
        </p:blipFill>
        <p:spPr bwMode="auto">
          <a:xfrm>
            <a:off x="4355976" y="4941168"/>
            <a:ext cx="2443486" cy="1728192"/>
          </a:xfrm>
          <a:prstGeom prst="rect">
            <a:avLst/>
          </a:prstGeom>
          <a:noFill/>
        </p:spPr>
      </p:pic>
      <p:pic>
        <p:nvPicPr>
          <p:cNvPr id="7" name="Picture 4" descr="http://instalaya.com/wp-content/uploads/2011/03/VLC-Media-Player.png"/>
          <p:cNvPicPr>
            <a:picLocks noChangeAspect="1" noChangeArrowheads="1"/>
          </p:cNvPicPr>
          <p:nvPr/>
        </p:nvPicPr>
        <p:blipFill>
          <a:blip r:embed="rId5" cstate="print"/>
          <a:srcRect/>
          <a:stretch>
            <a:fillRect/>
          </a:stretch>
        </p:blipFill>
        <p:spPr bwMode="auto">
          <a:xfrm>
            <a:off x="6948264" y="2420888"/>
            <a:ext cx="2006352" cy="2006352"/>
          </a:xfrm>
          <a:prstGeom prst="rect">
            <a:avLst/>
          </a:prstGeom>
          <a:noFill/>
        </p:spPr>
      </p:pic>
    </p:spTree>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914400" y="2492896"/>
            <a:ext cx="7772400" cy="3526904"/>
          </a:xfrm>
        </p:spPr>
        <p:txBody>
          <a:bodyPr>
            <a:normAutofit/>
          </a:bodyPr>
          <a:lstStyle/>
          <a:p>
            <a:pPr algn="ctr">
              <a:buNone/>
            </a:pPr>
            <a:r>
              <a:rPr lang="es-MX" sz="8800" dirty="0" smtClean="0"/>
              <a:t>¿Qué </a:t>
            </a:r>
            <a:r>
              <a:rPr lang="es-MX" sz="8800" dirty="0" smtClean="0"/>
              <a:t>es MP4?</a:t>
            </a:r>
            <a:endParaRPr lang="es-MX" sz="8000" dirty="0"/>
          </a:p>
        </p:txBody>
      </p:sp>
    </p:spTree>
  </p:cSld>
  <p:clrMapOvr>
    <a:masterClrMapping/>
  </p:clrMapOvr>
  <p:transition>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MP4</a:t>
            </a:r>
            <a:endParaRPr lang="es-MX" dirty="0"/>
          </a:p>
        </p:txBody>
      </p:sp>
      <p:sp>
        <p:nvSpPr>
          <p:cNvPr id="3" name="2 Marcador de contenido"/>
          <p:cNvSpPr>
            <a:spLocks noGrp="1"/>
          </p:cNvSpPr>
          <p:nvPr>
            <p:ph sz="quarter" idx="1"/>
          </p:nvPr>
        </p:nvSpPr>
        <p:spPr/>
        <p:txBody>
          <a:bodyPr>
            <a:normAutofit fontScale="85000" lnSpcReduction="20000"/>
          </a:bodyPr>
          <a:lstStyle/>
          <a:p>
            <a:pPr>
              <a:buNone/>
            </a:pPr>
            <a:r>
              <a:rPr lang="es-MX" dirty="0" smtClean="0"/>
              <a:t>MP4 o MPEG-4 </a:t>
            </a:r>
            <a:r>
              <a:rPr lang="es-MX" dirty="0" err="1" smtClean="0"/>
              <a:t>Part</a:t>
            </a:r>
            <a:r>
              <a:rPr lang="es-MX" dirty="0" smtClean="0"/>
              <a:t> 14, es un estándar de formato multimedia que es parte del MPEG-4. Formalmente llamado ISO/IEC  </a:t>
            </a:r>
            <a:r>
              <a:rPr lang="es-MX" dirty="0" smtClean="0"/>
              <a:t>14496-14 :</a:t>
            </a:r>
            <a:r>
              <a:rPr lang="es-MX" dirty="0" smtClean="0"/>
              <a:t>2003. La extensión de archivo oficial es .mp4.</a:t>
            </a:r>
          </a:p>
          <a:p>
            <a:pPr>
              <a:buNone/>
            </a:pPr>
            <a:endParaRPr lang="es-MX" dirty="0" smtClean="0"/>
          </a:p>
          <a:p>
            <a:pPr>
              <a:buNone/>
            </a:pPr>
            <a:r>
              <a:rPr lang="es-MX" dirty="0" smtClean="0"/>
              <a:t>Se usa especialmente para el almacenamiento de video y audio digital, especialmente los definidos por MPEG, pero también puede almacenar otros datos como subtítulos e imágenes.</a:t>
            </a:r>
          </a:p>
          <a:p>
            <a:pPr>
              <a:buNone/>
            </a:pPr>
            <a:endParaRPr lang="es-MX" dirty="0" smtClean="0"/>
          </a:p>
          <a:p>
            <a:pPr>
              <a:buNone/>
            </a:pPr>
            <a:r>
              <a:rPr lang="es-MX" dirty="0" smtClean="0"/>
              <a:t>MP4 también permite video fluyente (</a:t>
            </a:r>
            <a:r>
              <a:rPr lang="es-MX" dirty="0" err="1" smtClean="0"/>
              <a:t>streaming</a:t>
            </a:r>
            <a:r>
              <a:rPr lang="es-MX" dirty="0" smtClean="0"/>
              <a:t>) por internet.</a:t>
            </a:r>
          </a:p>
          <a:p>
            <a:pPr>
              <a:buNone/>
            </a:pPr>
            <a:endParaRPr lang="es-MX" dirty="0" smtClean="0"/>
          </a:p>
          <a:p>
            <a:pPr>
              <a:buNone/>
            </a:pPr>
            <a:r>
              <a:rPr lang="es-MX" dirty="0" smtClean="0"/>
              <a:t>Algunos dispositivos publicitados como "reproductores de MP4", son simples reproductores de MP3 que también pueden ejecutar videos AMV u otros formatos de video, pero no necesariamente ejecutan el formato MPEG-4 </a:t>
            </a:r>
            <a:r>
              <a:rPr lang="es-MX" dirty="0" err="1" smtClean="0"/>
              <a:t>part</a:t>
            </a:r>
            <a:r>
              <a:rPr lang="es-MX" dirty="0" smtClean="0"/>
              <a:t> 14.</a:t>
            </a:r>
          </a:p>
          <a:p>
            <a:endParaRPr lang="es-MX" dirty="0"/>
          </a:p>
        </p:txBody>
      </p:sp>
    </p:spTree>
  </p:cSld>
  <p:clrMapOvr>
    <a:masterClrMapping/>
  </p:clrMapOvr>
  <p:transition>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914400" y="2276872"/>
            <a:ext cx="7772400" cy="3742928"/>
          </a:xfrm>
        </p:spPr>
        <p:txBody>
          <a:bodyPr>
            <a:normAutofit/>
          </a:bodyPr>
          <a:lstStyle/>
          <a:p>
            <a:pPr>
              <a:buNone/>
            </a:pPr>
            <a:r>
              <a:rPr lang="es-MX" sz="3600" dirty="0" smtClean="0"/>
              <a:t>Pueden ser ejecutados con las aplicaciones:</a:t>
            </a:r>
          </a:p>
          <a:p>
            <a:pPr>
              <a:buNone/>
            </a:pPr>
            <a:r>
              <a:rPr lang="es-MX" sz="3600" dirty="0" smtClean="0"/>
              <a:t>1. </a:t>
            </a:r>
            <a:r>
              <a:rPr lang="es-MX" sz="4000" dirty="0" err="1" smtClean="0"/>
              <a:t>Quicktime</a:t>
            </a:r>
            <a:r>
              <a:rPr lang="es-MX" sz="4000" dirty="0" smtClean="0"/>
              <a:t> </a:t>
            </a:r>
            <a:endParaRPr lang="es-MX" sz="3600" dirty="0"/>
          </a:p>
        </p:txBody>
      </p:sp>
      <p:pic>
        <p:nvPicPr>
          <p:cNvPr id="4" name="Picture 8" descr="http://www.zdnet.com/i/story/60/80/009205/quicktime_logo.gif"/>
          <p:cNvPicPr>
            <a:picLocks noChangeAspect="1" noChangeArrowheads="1"/>
          </p:cNvPicPr>
          <p:nvPr/>
        </p:nvPicPr>
        <p:blipFill>
          <a:blip r:embed="rId2" cstate="print"/>
          <a:srcRect/>
          <a:stretch>
            <a:fillRect/>
          </a:stretch>
        </p:blipFill>
        <p:spPr bwMode="auto">
          <a:xfrm>
            <a:off x="5076056" y="2852936"/>
            <a:ext cx="3744416" cy="3633196"/>
          </a:xfrm>
          <a:prstGeom prst="rect">
            <a:avLst/>
          </a:prstGeom>
          <a:noFill/>
        </p:spPr>
      </p:pic>
    </p:spTree>
  </p:cSld>
  <p:clrMapOvr>
    <a:masterClrMapping/>
  </p:clrMapOvr>
  <p:transition>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Título"/>
          <p:cNvSpPr>
            <a:spLocks noGrp="1"/>
          </p:cNvSpPr>
          <p:nvPr>
            <p:ph sz="quarter" idx="1"/>
          </p:nvPr>
        </p:nvSpPr>
        <p:spPr>
          <a:xfrm>
            <a:off x="914400" y="2132856"/>
            <a:ext cx="7772400" cy="3886944"/>
          </a:xfrm>
        </p:spPr>
        <p:txBody>
          <a:bodyPr>
            <a:normAutofit/>
          </a:bodyPr>
          <a:lstStyle/>
          <a:p>
            <a:pPr algn="ctr">
              <a:buNone/>
            </a:pPr>
            <a:r>
              <a:rPr lang="es-MX" sz="8000" dirty="0" smtClean="0"/>
              <a:t>¿Qué es MKV?</a:t>
            </a:r>
            <a:endParaRPr lang="es-MX" sz="8000" dirty="0"/>
          </a:p>
        </p:txBody>
      </p:sp>
    </p:spTree>
  </p:cSld>
  <p:clrMapOvr>
    <a:masterClrMapping/>
  </p:clrMapOvr>
  <p:transition>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MKV</a:t>
            </a:r>
            <a:endParaRPr lang="es-MX" dirty="0"/>
          </a:p>
        </p:txBody>
      </p:sp>
      <p:sp>
        <p:nvSpPr>
          <p:cNvPr id="3" name="2 Marcador de contenido"/>
          <p:cNvSpPr>
            <a:spLocks noGrp="1"/>
          </p:cNvSpPr>
          <p:nvPr>
            <p:ph sz="quarter" idx="1"/>
          </p:nvPr>
        </p:nvSpPr>
        <p:spPr/>
        <p:txBody>
          <a:bodyPr/>
          <a:lstStyle/>
          <a:p>
            <a:pPr>
              <a:buNone/>
            </a:pPr>
            <a:r>
              <a:rPr lang="es-MX" dirty="0" err="1" smtClean="0"/>
              <a:t>Matroska</a:t>
            </a:r>
            <a:r>
              <a:rPr lang="es-MX" dirty="0" smtClean="0"/>
              <a:t> (que es el nombre de las muñecas rusas que van una dentro de la otra) no es un </a:t>
            </a:r>
            <a:r>
              <a:rPr lang="es-MX" dirty="0" err="1" smtClean="0"/>
              <a:t>codec</a:t>
            </a:r>
            <a:r>
              <a:rPr lang="es-MX" dirty="0" smtClean="0"/>
              <a:t> de video como el mp3, sino que es un contenedor que envuelve audio. video y subtítulos dentro de un mismo paquete, y que permite reproducir el archivo tanto en tu PC como en algún otro dispositivo que soporte este formato.</a:t>
            </a:r>
          </a:p>
          <a:p>
            <a:pPr>
              <a:buNone/>
            </a:pPr>
            <a:endParaRPr lang="es-MX" dirty="0" smtClean="0"/>
          </a:p>
          <a:p>
            <a:pPr>
              <a:buNone/>
            </a:pPr>
            <a:r>
              <a:rPr lang="es-MX" dirty="0" err="1" smtClean="0"/>
              <a:t>Matroska</a:t>
            </a:r>
            <a:r>
              <a:rPr lang="es-MX" dirty="0" smtClean="0"/>
              <a:t> en un software totalmente libre que apunta a convertirse en un estándar dentro de la industria. </a:t>
            </a:r>
            <a:endParaRPr lang="es-MX" dirty="0"/>
          </a:p>
        </p:txBody>
      </p:sp>
    </p:spTree>
  </p:cSld>
  <p:clrMapOvr>
    <a:masterClrMapping/>
  </p:clrMapOvr>
  <p:transition>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914400" y="1988840"/>
            <a:ext cx="7772400" cy="4030960"/>
          </a:xfrm>
        </p:spPr>
        <p:txBody>
          <a:bodyPr>
            <a:normAutofit/>
          </a:bodyPr>
          <a:lstStyle/>
          <a:p>
            <a:pPr>
              <a:buNone/>
            </a:pPr>
            <a:r>
              <a:rPr lang="es-MX" sz="3600" dirty="0" smtClean="0"/>
              <a:t>Pueden ser ejecutados con las </a:t>
            </a:r>
            <a:r>
              <a:rPr lang="es-MX" sz="3600" dirty="0" smtClean="0"/>
              <a:t>aplicaciones:</a:t>
            </a:r>
          </a:p>
          <a:p>
            <a:pPr>
              <a:buNone/>
            </a:pPr>
            <a:r>
              <a:rPr lang="es-MX" sz="3600" dirty="0" smtClean="0"/>
              <a:t>1. </a:t>
            </a:r>
            <a:r>
              <a:rPr lang="es-MX" sz="3600" dirty="0" err="1" smtClean="0"/>
              <a:t>Blu-Ray</a:t>
            </a:r>
            <a:endParaRPr lang="es-MX" sz="3600" dirty="0"/>
          </a:p>
        </p:txBody>
      </p:sp>
      <p:pic>
        <p:nvPicPr>
          <p:cNvPr id="26626" name="Picture 2" descr="http://upload.wikimedia.org/wikipedia/commons/e/e2/Blu_ray_3d_logo.png"/>
          <p:cNvPicPr>
            <a:picLocks noChangeAspect="1" noChangeArrowheads="1"/>
          </p:cNvPicPr>
          <p:nvPr/>
        </p:nvPicPr>
        <p:blipFill>
          <a:blip r:embed="rId2" cstate="print"/>
          <a:srcRect/>
          <a:stretch>
            <a:fillRect/>
          </a:stretch>
        </p:blipFill>
        <p:spPr bwMode="auto">
          <a:xfrm>
            <a:off x="4211960" y="3789040"/>
            <a:ext cx="4344373" cy="2499822"/>
          </a:xfrm>
          <a:prstGeom prst="rect">
            <a:avLst/>
          </a:prstGeom>
          <a:noFill/>
        </p:spPr>
      </p:pic>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2348880"/>
            <a:ext cx="8229600" cy="3777283"/>
          </a:xfrm>
        </p:spPr>
        <p:txBody>
          <a:bodyPr/>
          <a:lstStyle/>
          <a:p>
            <a:pPr algn="ctr">
              <a:buNone/>
            </a:pPr>
            <a:r>
              <a:rPr lang="es-MX" sz="9600" dirty="0" smtClean="0"/>
              <a:t>¿Que es 3GPP?</a:t>
            </a:r>
          </a:p>
          <a:p>
            <a:endParaRPr lang="es-MX" dirty="0"/>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914400" y="2132856"/>
            <a:ext cx="7772400" cy="3886944"/>
          </a:xfrm>
        </p:spPr>
        <p:txBody>
          <a:bodyPr>
            <a:normAutofit/>
          </a:bodyPr>
          <a:lstStyle/>
          <a:p>
            <a:pPr algn="ctr">
              <a:buNone/>
            </a:pPr>
            <a:r>
              <a:rPr lang="es-MX" sz="8000" dirty="0" smtClean="0"/>
              <a:t>¿Qué es MOV?</a:t>
            </a:r>
            <a:endParaRPr lang="es-MX" sz="8000" dirty="0"/>
          </a:p>
        </p:txBody>
      </p:sp>
    </p:spTree>
  </p:cSld>
  <p:clrMapOvr>
    <a:masterClrMapping/>
  </p:clrMapOvr>
  <p:transition>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MOV</a:t>
            </a:r>
            <a:endParaRPr lang="es-MX" dirty="0"/>
          </a:p>
        </p:txBody>
      </p:sp>
      <p:sp>
        <p:nvSpPr>
          <p:cNvPr id="3" name="2 Marcador de contenido"/>
          <p:cNvSpPr>
            <a:spLocks noGrp="1"/>
          </p:cNvSpPr>
          <p:nvPr>
            <p:ph sz="quarter" idx="1"/>
          </p:nvPr>
        </p:nvSpPr>
        <p:spPr/>
        <p:txBody>
          <a:bodyPr/>
          <a:lstStyle/>
          <a:p>
            <a:pPr>
              <a:buNone/>
            </a:pPr>
            <a:r>
              <a:rPr lang="es-MX" dirty="0" smtClean="0"/>
              <a:t>MOV</a:t>
            </a:r>
            <a:br>
              <a:rPr lang="es-MX" dirty="0" smtClean="0"/>
            </a:br>
            <a:r>
              <a:rPr lang="es-MX" dirty="0" smtClean="0"/>
              <a:t>Es el formato común para las películas QuickTime, la plataforma nativa de Macintosh para películas. Tipo de archivo: Binario Puede usar un número de aplicaciones para reproducir archivos .</a:t>
            </a:r>
            <a:r>
              <a:rPr lang="es-MX" dirty="0" err="1" smtClean="0"/>
              <a:t>mov</a:t>
            </a:r>
            <a:r>
              <a:rPr lang="es-MX" dirty="0" smtClean="0"/>
              <a:t> incluyendo </a:t>
            </a:r>
            <a:r>
              <a:rPr lang="es-MX" dirty="0" err="1" smtClean="0"/>
              <a:t>Sparkle</a:t>
            </a:r>
            <a:r>
              <a:rPr lang="es-MX" dirty="0" smtClean="0"/>
              <a:t> o </a:t>
            </a:r>
            <a:r>
              <a:rPr lang="es-MX" dirty="0" err="1" smtClean="0"/>
              <a:t>MoviePlayer</a:t>
            </a:r>
            <a:r>
              <a:rPr lang="es-MX" dirty="0" smtClean="0"/>
              <a:t> en Mac, y QuickTime para Windows.</a:t>
            </a:r>
            <a:br>
              <a:rPr lang="es-MX" dirty="0" smtClean="0"/>
            </a:br>
            <a:r>
              <a:rPr lang="es-MX" dirty="0" smtClean="0"/>
              <a:t/>
            </a:r>
            <a:br>
              <a:rPr lang="es-MX" dirty="0" smtClean="0"/>
            </a:br>
            <a:endParaRPr lang="es-MX" dirty="0"/>
          </a:p>
        </p:txBody>
      </p:sp>
    </p:spTree>
  </p:cSld>
  <p:clrMapOvr>
    <a:masterClrMapping/>
  </p:clrMapOvr>
  <p:transition>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p:txBody>
          <a:bodyPr/>
          <a:lstStyle/>
          <a:p>
            <a:pPr>
              <a:buNone/>
            </a:pPr>
            <a:endParaRPr lang="es-MX" dirty="0" smtClean="0"/>
          </a:p>
          <a:p>
            <a:pPr>
              <a:buNone/>
            </a:pPr>
            <a:r>
              <a:rPr lang="es-MX" sz="3200" dirty="0" smtClean="0"/>
              <a:t>Pueden ser ejecutados con las aplicaciones:</a:t>
            </a:r>
          </a:p>
          <a:p>
            <a:pPr marL="514350" indent="-514350">
              <a:buAutoNum type="arabicPeriod"/>
            </a:pPr>
            <a:r>
              <a:rPr lang="es-MX" sz="3200" dirty="0" err="1" smtClean="0"/>
              <a:t>Sparkle</a:t>
            </a:r>
            <a:endParaRPr lang="es-MX" sz="3200" dirty="0" smtClean="0"/>
          </a:p>
          <a:p>
            <a:pPr marL="514350" indent="-514350">
              <a:buAutoNum type="arabicPeriod"/>
            </a:pPr>
            <a:r>
              <a:rPr lang="es-MX" sz="3200" dirty="0" err="1" smtClean="0"/>
              <a:t>MoviePlayer</a:t>
            </a:r>
            <a:r>
              <a:rPr lang="es-MX" sz="3200" dirty="0" smtClean="0"/>
              <a:t> </a:t>
            </a:r>
            <a:r>
              <a:rPr lang="es-MX" sz="3200" dirty="0" smtClean="0"/>
              <a:t>en </a:t>
            </a:r>
            <a:r>
              <a:rPr lang="es-MX" sz="3200" dirty="0" smtClean="0"/>
              <a:t>Mac</a:t>
            </a:r>
          </a:p>
          <a:p>
            <a:pPr marL="514350" indent="-514350">
              <a:buAutoNum type="arabicPeriod"/>
            </a:pPr>
            <a:r>
              <a:rPr lang="es-MX" sz="3200" dirty="0" smtClean="0"/>
              <a:t>QuickTime </a:t>
            </a:r>
            <a:r>
              <a:rPr lang="es-MX" sz="3200" dirty="0" smtClean="0"/>
              <a:t>para Windows.</a:t>
            </a:r>
            <a:endParaRPr lang="es-MX" sz="3200" dirty="0"/>
          </a:p>
        </p:txBody>
      </p:sp>
      <p:pic>
        <p:nvPicPr>
          <p:cNvPr id="30722" name="Picture 2" descr="https://encrypted-tbn3.gstatic.com/images?q=tbn:ANd9GcQymopTuTcYCeS3cHq6qmaflEqL21Snt7ihALLNQ2ec_-pcOuts6Q"/>
          <p:cNvPicPr>
            <a:picLocks noChangeAspect="1" noChangeArrowheads="1"/>
          </p:cNvPicPr>
          <p:nvPr/>
        </p:nvPicPr>
        <p:blipFill>
          <a:blip r:embed="rId2" cstate="print"/>
          <a:srcRect/>
          <a:stretch>
            <a:fillRect/>
          </a:stretch>
        </p:blipFill>
        <p:spPr bwMode="auto">
          <a:xfrm>
            <a:off x="6516216" y="4293096"/>
            <a:ext cx="2303139" cy="2303141"/>
          </a:xfrm>
          <a:prstGeom prst="rect">
            <a:avLst/>
          </a:prstGeom>
          <a:noFill/>
        </p:spPr>
      </p:pic>
      <p:pic>
        <p:nvPicPr>
          <p:cNvPr id="5" name="Picture 8" descr="http://www.zdnet.com/i/story/60/80/009205/quicktime_logo.gif"/>
          <p:cNvPicPr>
            <a:picLocks noChangeAspect="1" noChangeArrowheads="1"/>
          </p:cNvPicPr>
          <p:nvPr/>
        </p:nvPicPr>
        <p:blipFill>
          <a:blip r:embed="rId3" cstate="print"/>
          <a:srcRect/>
          <a:stretch>
            <a:fillRect/>
          </a:stretch>
        </p:blipFill>
        <p:spPr bwMode="auto">
          <a:xfrm>
            <a:off x="4644008" y="4005064"/>
            <a:ext cx="2111745" cy="2049020"/>
          </a:xfrm>
          <a:prstGeom prst="rect">
            <a:avLst/>
          </a:prstGeom>
          <a:noFill/>
        </p:spPr>
      </p:pic>
    </p:spTree>
  </p:cSld>
  <p:clrMapOvr>
    <a:masterClrMapping/>
  </p:clrMapOvr>
  <p:transition>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914400" y="2276872"/>
            <a:ext cx="7772400" cy="3742928"/>
          </a:xfrm>
        </p:spPr>
        <p:txBody>
          <a:bodyPr>
            <a:normAutofit/>
          </a:bodyPr>
          <a:lstStyle/>
          <a:p>
            <a:pPr algn="ctr">
              <a:buNone/>
            </a:pPr>
            <a:r>
              <a:rPr lang="es-MX" sz="8000" dirty="0" smtClean="0"/>
              <a:t>¿Qué es M4V?</a:t>
            </a:r>
            <a:endParaRPr lang="es-MX" sz="8000" dirty="0"/>
          </a:p>
        </p:txBody>
      </p:sp>
    </p:spTree>
  </p:cSld>
  <p:clrMapOvr>
    <a:masterClrMapping/>
  </p:clrMapOvr>
  <p:transition>
    <p:wipe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M4V</a:t>
            </a:r>
            <a:endParaRPr lang="es-MX" dirty="0"/>
          </a:p>
        </p:txBody>
      </p:sp>
      <p:sp>
        <p:nvSpPr>
          <p:cNvPr id="3" name="2 Marcador de contenido"/>
          <p:cNvSpPr>
            <a:spLocks noGrp="1"/>
          </p:cNvSpPr>
          <p:nvPr>
            <p:ph sz="quarter" idx="1"/>
          </p:nvPr>
        </p:nvSpPr>
        <p:spPr/>
        <p:txBody>
          <a:bodyPr/>
          <a:lstStyle/>
          <a:p>
            <a:pPr>
              <a:buNone/>
            </a:pPr>
            <a:r>
              <a:rPr lang="es-MX" b="1" dirty="0" smtClean="0"/>
              <a:t>M4V</a:t>
            </a:r>
            <a:r>
              <a:rPr lang="es-MX" dirty="0" smtClean="0"/>
              <a:t> es uno de los formatos utilizados para </a:t>
            </a:r>
            <a:r>
              <a:rPr lang="es-MX" dirty="0" err="1" smtClean="0"/>
              <a:t>podcasts</a:t>
            </a:r>
            <a:r>
              <a:rPr lang="es-MX" dirty="0" smtClean="0"/>
              <a:t> de vídeo, basado en un códec utilizado por el QuickTime. Este </a:t>
            </a:r>
            <a:r>
              <a:rPr lang="es-MX" dirty="0" err="1" smtClean="0"/>
              <a:t>codec</a:t>
            </a:r>
            <a:r>
              <a:rPr lang="es-MX" dirty="0" smtClean="0"/>
              <a:t> es parte del </a:t>
            </a:r>
            <a:r>
              <a:rPr lang="es-MX" b="1" dirty="0" smtClean="0"/>
              <a:t>MPEG-4</a:t>
            </a:r>
            <a:r>
              <a:rPr lang="es-MX" dirty="0" smtClean="0"/>
              <a:t> , un estándar global y multimedia de esta norma se introdujo para ofrecer </a:t>
            </a:r>
            <a:r>
              <a:rPr lang="es-MX" dirty="0" err="1" smtClean="0"/>
              <a:t>podcasts</a:t>
            </a:r>
            <a:r>
              <a:rPr lang="es-MX" dirty="0" smtClean="0"/>
              <a:t> de vídeo optimizados para el </a:t>
            </a:r>
            <a:r>
              <a:rPr lang="es-MX" dirty="0" err="1" smtClean="0"/>
              <a:t>iPod</a:t>
            </a:r>
            <a:r>
              <a:rPr lang="es-MX" dirty="0" smtClean="0"/>
              <a:t> video. En una palabra, M4V es MPEG-4 extensión de archivo utilizado para videos descargados desde la tienda </a:t>
            </a:r>
            <a:r>
              <a:rPr lang="es-MX" dirty="0" err="1" smtClean="0"/>
              <a:t>iTunes</a:t>
            </a:r>
            <a:r>
              <a:rPr lang="es-MX" dirty="0" smtClean="0"/>
              <a:t> de Apple, incluye videos musicales, episodios de televisión y películas de larga duración, similar a un archivo MP4, pero pueden ser protegidos contra copia con DRM </a:t>
            </a:r>
            <a:r>
              <a:rPr lang="es-MX" dirty="0" err="1" smtClean="0"/>
              <a:t>FairPlay</a:t>
            </a:r>
            <a:r>
              <a:rPr lang="es-MX" dirty="0" smtClean="0"/>
              <a:t> de Apple de protección de copyright.</a:t>
            </a:r>
            <a:endParaRPr lang="es-MX" dirty="0"/>
          </a:p>
        </p:txBody>
      </p:sp>
    </p:spTree>
  </p:cSld>
  <p:clrMapOvr>
    <a:masterClrMapping/>
  </p:clrMapOvr>
  <p:transition>
    <p:wipe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p:txBody>
          <a:bodyPr/>
          <a:lstStyle/>
          <a:p>
            <a:pPr>
              <a:buNone/>
            </a:pPr>
            <a:r>
              <a:rPr lang="es-MX" sz="3600" dirty="0" smtClean="0"/>
              <a:t>Pueden ser ejecutados con las aplicaciones</a:t>
            </a:r>
            <a:r>
              <a:rPr lang="es-MX" sz="3600" dirty="0" smtClean="0"/>
              <a:t>:</a:t>
            </a:r>
          </a:p>
          <a:p>
            <a:pPr>
              <a:buNone/>
            </a:pPr>
            <a:r>
              <a:rPr lang="es-MX" sz="3600" dirty="0" smtClean="0"/>
              <a:t>1. </a:t>
            </a:r>
            <a:r>
              <a:rPr lang="es-MX" sz="3600" dirty="0" err="1" smtClean="0"/>
              <a:t>iTunes</a:t>
            </a:r>
            <a:endParaRPr lang="es-MX" sz="3600" dirty="0" smtClean="0"/>
          </a:p>
          <a:p>
            <a:endParaRPr lang="es-MX" dirty="0"/>
          </a:p>
        </p:txBody>
      </p:sp>
      <p:pic>
        <p:nvPicPr>
          <p:cNvPr id="32770" name="Picture 2" descr="https://encrypted-tbn0.gstatic.com/images?q=tbn:ANd9GcSj9IBgAYuoqyJ-vncBE6kWVgOWVHZxwmhb1MH0ysn5jROlPfXu6Q"/>
          <p:cNvPicPr>
            <a:picLocks noChangeAspect="1" noChangeArrowheads="1"/>
          </p:cNvPicPr>
          <p:nvPr/>
        </p:nvPicPr>
        <p:blipFill>
          <a:blip r:embed="rId2" cstate="print"/>
          <a:srcRect/>
          <a:stretch>
            <a:fillRect/>
          </a:stretch>
        </p:blipFill>
        <p:spPr bwMode="auto">
          <a:xfrm>
            <a:off x="5436096" y="2852936"/>
            <a:ext cx="2817862" cy="3253731"/>
          </a:xfrm>
          <a:prstGeom prst="rect">
            <a:avLst/>
          </a:prstGeom>
          <a:noFill/>
        </p:spPr>
      </p:pic>
    </p:spTree>
  </p:cSld>
  <p:clrMapOvr>
    <a:masterClrMapping/>
  </p:clrMapOvr>
  <p:transition>
    <p:wipe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914400" y="2204864"/>
            <a:ext cx="7772400" cy="3814936"/>
          </a:xfrm>
        </p:spPr>
        <p:txBody>
          <a:bodyPr>
            <a:normAutofit/>
          </a:bodyPr>
          <a:lstStyle/>
          <a:p>
            <a:pPr algn="ctr">
              <a:buNone/>
            </a:pPr>
            <a:r>
              <a:rPr lang="es-MX" sz="8000" dirty="0" smtClean="0"/>
              <a:t>¿Qué es MPEG?</a:t>
            </a:r>
            <a:endParaRPr lang="es-MX" sz="8000" dirty="0"/>
          </a:p>
        </p:txBody>
      </p:sp>
    </p:spTree>
  </p:cSld>
  <p:clrMapOvr>
    <a:masterClrMapping/>
  </p:clrMapOvr>
  <p:transition>
    <p:wipe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MPEG</a:t>
            </a:r>
            <a:endParaRPr lang="es-MX" dirty="0"/>
          </a:p>
        </p:txBody>
      </p:sp>
      <p:sp>
        <p:nvSpPr>
          <p:cNvPr id="3" name="2 Marcador de contenido"/>
          <p:cNvSpPr>
            <a:spLocks noGrp="1"/>
          </p:cNvSpPr>
          <p:nvPr>
            <p:ph sz="quarter" idx="1"/>
          </p:nvPr>
        </p:nvSpPr>
        <p:spPr/>
        <p:txBody>
          <a:bodyPr/>
          <a:lstStyle/>
          <a:p>
            <a:pPr>
              <a:buNone/>
            </a:pPr>
            <a:r>
              <a:rPr lang="es-MX" dirty="0" smtClean="0"/>
              <a:t>MPEG son las siglas de </a:t>
            </a:r>
            <a:r>
              <a:rPr lang="es-MX" dirty="0" err="1" smtClean="0"/>
              <a:t>Moving</a:t>
            </a:r>
            <a:r>
              <a:rPr lang="es-MX" dirty="0" smtClean="0"/>
              <a:t> Picture </a:t>
            </a:r>
            <a:r>
              <a:rPr lang="es-MX" dirty="0" err="1" smtClean="0"/>
              <a:t>Experts</a:t>
            </a:r>
            <a:r>
              <a:rPr lang="es-MX" dirty="0" smtClean="0"/>
              <a:t> </a:t>
            </a:r>
            <a:r>
              <a:rPr lang="es-MX" dirty="0" err="1" smtClean="0"/>
              <a:t>Group</a:t>
            </a:r>
            <a:r>
              <a:rPr lang="es-MX" dirty="0" smtClean="0"/>
              <a:t> y se pronuncia m-</a:t>
            </a:r>
            <a:r>
              <a:rPr lang="es-MX" dirty="0" err="1" smtClean="0"/>
              <a:t>peg</a:t>
            </a:r>
            <a:r>
              <a:rPr lang="es-MX" dirty="0" smtClean="0"/>
              <a:t>. MPEG es un grupo de la ISO y la familia de estándares de compresión y de formatos de archivo de video digital desarrollados por el grupo.</a:t>
            </a:r>
          </a:p>
          <a:p>
            <a:endParaRPr lang="es-MX" dirty="0" smtClean="0"/>
          </a:p>
          <a:p>
            <a:pPr>
              <a:buNone/>
            </a:pPr>
            <a:r>
              <a:rPr lang="es-MX" dirty="0" smtClean="0"/>
              <a:t>El MPEG produce generalmente vídeos de mejor calidad que otros formatos, como vídeo para Windows, </a:t>
            </a:r>
            <a:r>
              <a:rPr lang="es-MX" dirty="0" err="1" smtClean="0"/>
              <a:t>Indeo</a:t>
            </a:r>
            <a:r>
              <a:rPr lang="es-MX" dirty="0" smtClean="0"/>
              <a:t> y QuickTime.</a:t>
            </a:r>
            <a:endParaRPr lang="es-MX" dirty="0"/>
          </a:p>
        </p:txBody>
      </p:sp>
    </p:spTree>
  </p:cSld>
  <p:clrMapOvr>
    <a:masterClrMapping/>
  </p:clrMapOvr>
  <p:transition>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p:txBody>
          <a:bodyPr>
            <a:normAutofit/>
          </a:bodyPr>
          <a:lstStyle/>
          <a:p>
            <a:pPr>
              <a:buNone/>
            </a:pPr>
            <a:r>
              <a:rPr lang="es-MX" sz="3600" dirty="0" smtClean="0"/>
              <a:t>Pueden ser ejecutados con las aplicaciones:</a:t>
            </a:r>
          </a:p>
          <a:p>
            <a:pPr marL="514350" indent="-514350">
              <a:buAutoNum type="arabicPeriod"/>
            </a:pPr>
            <a:r>
              <a:rPr lang="es-MX" sz="3600" dirty="0" smtClean="0"/>
              <a:t>Windows</a:t>
            </a:r>
          </a:p>
          <a:p>
            <a:pPr marL="514350" indent="-514350">
              <a:buAutoNum type="arabicPeriod"/>
            </a:pPr>
            <a:r>
              <a:rPr lang="es-MX" sz="3600" dirty="0" err="1" smtClean="0"/>
              <a:t>Indeo</a:t>
            </a:r>
            <a:endParaRPr lang="es-MX" sz="3600" dirty="0" smtClean="0"/>
          </a:p>
          <a:p>
            <a:pPr marL="514350" indent="-514350">
              <a:buAutoNum type="arabicPeriod"/>
            </a:pPr>
            <a:r>
              <a:rPr lang="es-MX" sz="3600" dirty="0" smtClean="0"/>
              <a:t>QuickTime</a:t>
            </a:r>
            <a:r>
              <a:rPr lang="es-MX" sz="3600" dirty="0" smtClean="0"/>
              <a:t>.</a:t>
            </a:r>
            <a:endParaRPr lang="es-MX" sz="3600" dirty="0"/>
          </a:p>
        </p:txBody>
      </p:sp>
      <p:pic>
        <p:nvPicPr>
          <p:cNvPr id="5" name="Picture 2" descr="http://ucapanama.org/wp-content/uploads/2011/11/WindowsMediaPlayerLogo.jpg"/>
          <p:cNvPicPr>
            <a:picLocks noChangeAspect="1" noChangeArrowheads="1"/>
          </p:cNvPicPr>
          <p:nvPr/>
        </p:nvPicPr>
        <p:blipFill>
          <a:blip r:embed="rId2" cstate="print"/>
          <a:srcRect/>
          <a:stretch>
            <a:fillRect/>
          </a:stretch>
        </p:blipFill>
        <p:spPr bwMode="auto">
          <a:xfrm>
            <a:off x="5940152" y="3789040"/>
            <a:ext cx="2857500" cy="2857500"/>
          </a:xfrm>
          <a:prstGeom prst="rect">
            <a:avLst/>
          </a:prstGeom>
          <a:noFill/>
        </p:spPr>
      </p:pic>
      <p:pic>
        <p:nvPicPr>
          <p:cNvPr id="34818" name="Picture 2" descr="http://www.logotypes101.com/logos/563/C8A9F089527C33BC84E0A8870F131DA9/Indeo.png"/>
          <p:cNvPicPr>
            <a:picLocks noChangeAspect="1" noChangeArrowheads="1"/>
          </p:cNvPicPr>
          <p:nvPr/>
        </p:nvPicPr>
        <p:blipFill>
          <a:blip r:embed="rId3" cstate="print"/>
          <a:srcRect/>
          <a:stretch>
            <a:fillRect/>
          </a:stretch>
        </p:blipFill>
        <p:spPr bwMode="auto">
          <a:xfrm>
            <a:off x="2699792" y="3789040"/>
            <a:ext cx="2857500" cy="2857500"/>
          </a:xfrm>
          <a:prstGeom prst="rect">
            <a:avLst/>
          </a:prstGeom>
          <a:noFill/>
        </p:spPr>
      </p:pic>
      <p:pic>
        <p:nvPicPr>
          <p:cNvPr id="4" name="Picture 8" descr="http://www.zdnet.com/i/story/60/80/009205/quicktime_logo.gif"/>
          <p:cNvPicPr>
            <a:picLocks noChangeAspect="1" noChangeArrowheads="1"/>
          </p:cNvPicPr>
          <p:nvPr/>
        </p:nvPicPr>
        <p:blipFill>
          <a:blip r:embed="rId4" cstate="print"/>
          <a:srcRect/>
          <a:stretch>
            <a:fillRect/>
          </a:stretch>
        </p:blipFill>
        <p:spPr bwMode="auto">
          <a:xfrm>
            <a:off x="4211960" y="2492896"/>
            <a:ext cx="2111745" cy="2049020"/>
          </a:xfrm>
          <a:prstGeom prst="rect">
            <a:avLst/>
          </a:prstGeom>
          <a:noFill/>
        </p:spPr>
      </p:pic>
    </p:spTree>
  </p:cSld>
  <p:clrMapOvr>
    <a:masterClrMapping/>
  </p:clrMapOvr>
  <p:transition>
    <p:wipe di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914400" y="2420888"/>
            <a:ext cx="7772400" cy="3598912"/>
          </a:xfrm>
        </p:spPr>
        <p:txBody>
          <a:bodyPr>
            <a:normAutofit/>
          </a:bodyPr>
          <a:lstStyle/>
          <a:p>
            <a:pPr algn="ctr">
              <a:buNone/>
            </a:pPr>
            <a:r>
              <a:rPr lang="es-MX" sz="8000" dirty="0" smtClean="0"/>
              <a:t>¿Qué es OGG?</a:t>
            </a:r>
            <a:endParaRPr lang="es-MX" sz="8000" dirty="0"/>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800" dirty="0" smtClean="0"/>
              <a:t>3GPP</a:t>
            </a:r>
            <a:endParaRPr lang="es-MX" sz="4800" dirty="0"/>
          </a:p>
        </p:txBody>
      </p:sp>
      <p:sp>
        <p:nvSpPr>
          <p:cNvPr id="4" name="3 Rectángulo"/>
          <p:cNvSpPr/>
          <p:nvPr/>
        </p:nvSpPr>
        <p:spPr>
          <a:xfrm>
            <a:off x="683568" y="1340768"/>
            <a:ext cx="7992888" cy="4370427"/>
          </a:xfrm>
          <a:prstGeom prst="rect">
            <a:avLst/>
          </a:prstGeom>
        </p:spPr>
        <p:txBody>
          <a:bodyPr wrap="square">
            <a:spAutoFit/>
          </a:bodyPr>
          <a:lstStyle/>
          <a:p>
            <a:endParaRPr lang="es-MX" sz="2000" dirty="0" smtClean="0"/>
          </a:p>
          <a:p>
            <a:r>
              <a:rPr lang="es-MX" sz="2000" dirty="0" smtClean="0"/>
              <a:t>Formato contenedor de multimedia definido por </a:t>
            </a:r>
            <a:r>
              <a:rPr lang="es-MX" sz="2000" dirty="0" err="1" smtClean="0"/>
              <a:t>Third</a:t>
            </a:r>
            <a:r>
              <a:rPr lang="es-MX" sz="2000" dirty="0" smtClean="0"/>
              <a:t> </a:t>
            </a:r>
            <a:r>
              <a:rPr lang="es-MX" sz="2000" dirty="0" err="1" smtClean="0"/>
              <a:t>Generation</a:t>
            </a:r>
            <a:r>
              <a:rPr lang="es-MX" sz="2000" dirty="0" smtClean="0"/>
              <a:t> </a:t>
            </a:r>
            <a:r>
              <a:rPr lang="es-MX" sz="2000" dirty="0" err="1" smtClean="0"/>
              <a:t>Partnership</a:t>
            </a:r>
            <a:r>
              <a:rPr lang="es-MX" sz="2000" dirty="0" smtClean="0"/>
              <a:t> Project (3GPP) para ser usado en teléfonos celulares de tercera generación (3G).</a:t>
            </a:r>
          </a:p>
          <a:p>
            <a:endParaRPr lang="es-MX" sz="2000" dirty="0" smtClean="0"/>
          </a:p>
          <a:p>
            <a:r>
              <a:rPr lang="es-MX" sz="2000" dirty="0" smtClean="0"/>
              <a:t>Los archivos en este formato suelen tener la extensión ".3gp" o ".3g2".</a:t>
            </a:r>
          </a:p>
          <a:p>
            <a:endParaRPr lang="es-MX" sz="2000" dirty="0" smtClean="0"/>
          </a:p>
          <a:p>
            <a:r>
              <a:rPr lang="es-MX" sz="2000" dirty="0" smtClean="0"/>
              <a:t>3GP es una versión simplificada del formato MPEG-4 </a:t>
            </a:r>
            <a:r>
              <a:rPr lang="es-MX" sz="2000" dirty="0" err="1" smtClean="0"/>
              <a:t>Part</a:t>
            </a:r>
            <a:r>
              <a:rPr lang="es-MX" sz="2000" dirty="0" smtClean="0"/>
              <a:t> 14 (MP4), diseñado para disminuir tanto los requerimientos de espacio como de ancho de banda para estos archivos por la menor capacidad de los celulares.</a:t>
            </a:r>
          </a:p>
          <a:p>
            <a:endParaRPr lang="es-MX" sz="2000" dirty="0" smtClean="0"/>
          </a:p>
          <a:p>
            <a:r>
              <a:rPr lang="es-MX" sz="2000" dirty="0" smtClean="0"/>
              <a:t>Hay dos estándares diferentes para este formato:</a:t>
            </a:r>
          </a:p>
          <a:p>
            <a:r>
              <a:rPr lang="es-MX" sz="2000" dirty="0" smtClean="0"/>
              <a:t>3GPP: Para teléfonos basados en GSM, generalmente con extensión ".3gp".</a:t>
            </a:r>
          </a:p>
          <a:p>
            <a:r>
              <a:rPr lang="es-MX" sz="2000" dirty="0" smtClean="0"/>
              <a:t>3GPP2: Para teléfonos basados en CDMA, generalmente con extensión ".3g2".</a:t>
            </a:r>
          </a:p>
          <a:p>
            <a:endParaRPr lang="es-MX" dirty="0" smtClean="0"/>
          </a:p>
        </p:txBody>
      </p:sp>
    </p:spTree>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OGG</a:t>
            </a:r>
            <a:endParaRPr lang="es-MX" dirty="0"/>
          </a:p>
        </p:txBody>
      </p:sp>
      <p:sp>
        <p:nvSpPr>
          <p:cNvPr id="3" name="2 Marcador de contenido"/>
          <p:cNvSpPr>
            <a:spLocks noGrp="1"/>
          </p:cNvSpPr>
          <p:nvPr>
            <p:ph sz="quarter" idx="1"/>
          </p:nvPr>
        </p:nvSpPr>
        <p:spPr/>
        <p:txBody>
          <a:bodyPr>
            <a:normAutofit fontScale="85000" lnSpcReduction="20000"/>
          </a:bodyPr>
          <a:lstStyle/>
          <a:p>
            <a:r>
              <a:rPr lang="es-MX" dirty="0" smtClean="0"/>
              <a:t>1. </a:t>
            </a:r>
            <a:r>
              <a:rPr lang="es-MX" dirty="0" err="1" smtClean="0"/>
              <a:t>Ogg</a:t>
            </a:r>
            <a:r>
              <a:rPr lang="es-MX" dirty="0" smtClean="0"/>
              <a:t> es un estándar abierto y libre que funciona como formato contenedor multimedia desarrollado por la fundación </a:t>
            </a:r>
            <a:r>
              <a:rPr lang="es-MX" dirty="0" err="1" smtClean="0"/>
              <a:t>Xiph.Org</a:t>
            </a:r>
            <a:r>
              <a:rPr lang="es-MX" dirty="0" smtClean="0"/>
              <a:t>.</a:t>
            </a:r>
          </a:p>
          <a:p>
            <a:endParaRPr lang="es-MX" dirty="0" smtClean="0"/>
          </a:p>
          <a:p>
            <a:pPr>
              <a:buNone/>
            </a:pPr>
            <a:r>
              <a:rPr lang="es-MX" dirty="0" smtClean="0"/>
              <a:t>Es un formato muy eficiente para la transmisión (</a:t>
            </a:r>
            <a:r>
              <a:rPr lang="es-MX" dirty="0" err="1" smtClean="0"/>
              <a:t>streaming</a:t>
            </a:r>
            <a:r>
              <a:rPr lang="es-MX" dirty="0" smtClean="0"/>
              <a:t>) y para la compresión de los datos contenidos.</a:t>
            </a:r>
          </a:p>
          <a:p>
            <a:pPr>
              <a:buNone/>
            </a:pPr>
            <a:endParaRPr lang="es-MX" dirty="0" smtClean="0"/>
          </a:p>
          <a:p>
            <a:pPr>
              <a:buNone/>
            </a:pPr>
            <a:r>
              <a:rPr lang="es-MX" dirty="0" smtClean="0"/>
              <a:t>El nombre "</a:t>
            </a:r>
            <a:r>
              <a:rPr lang="es-MX" dirty="0" err="1" smtClean="0"/>
              <a:t>Ogg</a:t>
            </a:r>
            <a:r>
              <a:rPr lang="es-MX" dirty="0" smtClean="0"/>
              <a:t>" hace referencia al formato de archivo que puede </a:t>
            </a:r>
            <a:r>
              <a:rPr lang="es-MX" dirty="0" err="1" smtClean="0"/>
              <a:t>multiplexar</a:t>
            </a:r>
            <a:r>
              <a:rPr lang="es-MX" dirty="0" smtClean="0"/>
              <a:t> un número separado de </a:t>
            </a:r>
            <a:r>
              <a:rPr lang="es-MX" dirty="0" err="1" smtClean="0"/>
              <a:t>códecs</a:t>
            </a:r>
            <a:r>
              <a:rPr lang="es-MX" dirty="0" smtClean="0"/>
              <a:t> abiertos de audio, video y texto de forma independiente.</a:t>
            </a:r>
          </a:p>
          <a:p>
            <a:pPr>
              <a:buNone/>
            </a:pPr>
            <a:endParaRPr lang="es-MX" dirty="0" smtClean="0"/>
          </a:p>
          <a:p>
            <a:pPr>
              <a:buNone/>
            </a:pPr>
            <a:r>
              <a:rPr lang="es-MX" dirty="0" smtClean="0"/>
              <a:t>Por lo general los archivos poseen la extensión ".</a:t>
            </a:r>
            <a:r>
              <a:rPr lang="es-MX" dirty="0" err="1" smtClean="0"/>
              <a:t>ogg</a:t>
            </a:r>
            <a:r>
              <a:rPr lang="es-MX" dirty="0" smtClean="0"/>
              <a:t>".</a:t>
            </a:r>
          </a:p>
          <a:p>
            <a:endParaRPr lang="es-MX" dirty="0" smtClean="0"/>
          </a:p>
          <a:p>
            <a:r>
              <a:rPr lang="es-MX" dirty="0" smtClean="0"/>
              <a:t>2. El término "</a:t>
            </a:r>
            <a:r>
              <a:rPr lang="es-MX" dirty="0" err="1" smtClean="0"/>
              <a:t>oog</a:t>
            </a:r>
            <a:r>
              <a:rPr lang="es-MX" dirty="0" smtClean="0"/>
              <a:t>" también es usado para hacer referencia al formato de audio </a:t>
            </a:r>
            <a:r>
              <a:rPr lang="es-MX" dirty="0" err="1" smtClean="0"/>
              <a:t>Vorbis</a:t>
            </a:r>
            <a:r>
              <a:rPr lang="es-MX" dirty="0" smtClean="0"/>
              <a:t> (que está contenido dentro del </a:t>
            </a:r>
            <a:r>
              <a:rPr lang="es-MX" dirty="0" err="1" smtClean="0"/>
              <a:t>Ogg</a:t>
            </a:r>
            <a:r>
              <a:rPr lang="es-MX" dirty="0" smtClean="0"/>
              <a:t>). Ver </a:t>
            </a:r>
            <a:r>
              <a:rPr lang="es-MX" dirty="0" err="1" smtClean="0"/>
              <a:t>Vorbis</a:t>
            </a:r>
            <a:r>
              <a:rPr lang="es-MX" dirty="0" smtClean="0"/>
              <a:t>.</a:t>
            </a:r>
            <a:endParaRPr lang="es-MX" dirty="0"/>
          </a:p>
        </p:txBody>
      </p:sp>
    </p:spTree>
  </p:cSld>
  <p:clrMapOvr>
    <a:masterClrMapping/>
  </p:clrMapOvr>
  <p:transition>
    <p:wipe di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914400" y="2276872"/>
            <a:ext cx="7772400" cy="3742928"/>
          </a:xfrm>
        </p:spPr>
        <p:txBody>
          <a:bodyPr>
            <a:normAutofit/>
          </a:bodyPr>
          <a:lstStyle/>
          <a:p>
            <a:pPr algn="ctr">
              <a:buNone/>
            </a:pPr>
            <a:r>
              <a:rPr lang="es-MX" sz="8000" dirty="0" smtClean="0"/>
              <a:t>¿Qué es RM ?</a:t>
            </a:r>
            <a:endParaRPr lang="es-MX" sz="8000" dirty="0"/>
          </a:p>
        </p:txBody>
      </p:sp>
    </p:spTree>
  </p:cSld>
  <p:clrMapOvr>
    <a:masterClrMapping/>
  </p:clrMapOvr>
  <p:transition>
    <p:wipe di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RM</a:t>
            </a:r>
            <a:endParaRPr lang="es-MX" dirty="0"/>
          </a:p>
        </p:txBody>
      </p:sp>
      <p:sp>
        <p:nvSpPr>
          <p:cNvPr id="3" name="2 Marcador de contenido"/>
          <p:cNvSpPr>
            <a:spLocks noGrp="1"/>
          </p:cNvSpPr>
          <p:nvPr>
            <p:ph sz="quarter" idx="1"/>
          </p:nvPr>
        </p:nvSpPr>
        <p:spPr/>
        <p:txBody>
          <a:bodyPr>
            <a:normAutofit/>
          </a:bodyPr>
          <a:lstStyle/>
          <a:p>
            <a:pPr>
              <a:buNone/>
            </a:pPr>
            <a:r>
              <a:rPr lang="es-MX" sz="3200" dirty="0" smtClean="0"/>
              <a:t>El formato RM es exclusivo de Real Media Player, por lo que sólo ese reproductor puede reproducirlo.</a:t>
            </a:r>
            <a:endParaRPr lang="es-MX" sz="3200" dirty="0"/>
          </a:p>
        </p:txBody>
      </p:sp>
      <p:pic>
        <p:nvPicPr>
          <p:cNvPr id="36866" name="Picture 2" descr="http://imagecache.te3p.com/imgcache/61902009460fea28c407da33846daf5d.png"/>
          <p:cNvPicPr>
            <a:picLocks noChangeAspect="1" noChangeArrowheads="1"/>
          </p:cNvPicPr>
          <p:nvPr/>
        </p:nvPicPr>
        <p:blipFill>
          <a:blip r:embed="rId2" cstate="print"/>
          <a:srcRect/>
          <a:stretch>
            <a:fillRect/>
          </a:stretch>
        </p:blipFill>
        <p:spPr bwMode="auto">
          <a:xfrm>
            <a:off x="4283968" y="2924944"/>
            <a:ext cx="3816424" cy="3073524"/>
          </a:xfrm>
          <a:prstGeom prst="rect">
            <a:avLst/>
          </a:prstGeom>
          <a:noFill/>
        </p:spPr>
      </p:pic>
    </p:spTree>
  </p:cSld>
  <p:clrMapOvr>
    <a:masterClrMapping/>
  </p:clrMapOvr>
  <p:transition>
    <p:wipe dir="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914400" y="2276872"/>
            <a:ext cx="7772400" cy="3742928"/>
          </a:xfrm>
        </p:spPr>
        <p:txBody>
          <a:bodyPr>
            <a:normAutofit/>
          </a:bodyPr>
          <a:lstStyle/>
          <a:p>
            <a:pPr algn="ctr">
              <a:buNone/>
            </a:pPr>
            <a:r>
              <a:rPr lang="es-MX" sz="8000" dirty="0" smtClean="0"/>
              <a:t>¿Qué es VOB?</a:t>
            </a:r>
            <a:endParaRPr lang="es-MX" sz="8000" dirty="0"/>
          </a:p>
        </p:txBody>
      </p:sp>
    </p:spTree>
  </p:cSld>
  <p:clrMapOvr>
    <a:masterClrMapping/>
  </p:clrMapOvr>
  <p:transition>
    <p:wipe di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VOB</a:t>
            </a:r>
            <a:endParaRPr lang="es-MX" dirty="0"/>
          </a:p>
        </p:txBody>
      </p:sp>
      <p:sp>
        <p:nvSpPr>
          <p:cNvPr id="3" name="2 Marcador de contenido"/>
          <p:cNvSpPr>
            <a:spLocks noGrp="1"/>
          </p:cNvSpPr>
          <p:nvPr>
            <p:ph sz="quarter" idx="1"/>
          </p:nvPr>
        </p:nvSpPr>
        <p:spPr/>
        <p:txBody>
          <a:bodyPr>
            <a:normAutofit lnSpcReduction="10000"/>
          </a:bodyPr>
          <a:lstStyle/>
          <a:p>
            <a:pPr>
              <a:buNone/>
            </a:pPr>
            <a:r>
              <a:rPr lang="es-MX" dirty="0" smtClean="0"/>
              <a:t>VOB (DVD-Video </a:t>
            </a:r>
            <a:r>
              <a:rPr lang="es-MX" dirty="0" err="1" smtClean="0"/>
              <a:t>Object</a:t>
            </a:r>
            <a:r>
              <a:rPr lang="es-MX" dirty="0" smtClean="0"/>
              <a:t> o </a:t>
            </a:r>
            <a:r>
              <a:rPr lang="es-MX" dirty="0" err="1" smtClean="0"/>
              <a:t>Versioned</a:t>
            </a:r>
            <a:r>
              <a:rPr lang="es-MX" dirty="0" smtClean="0"/>
              <a:t> </a:t>
            </a:r>
            <a:r>
              <a:rPr lang="es-MX" dirty="0" err="1" smtClean="0"/>
              <a:t>Object</a:t>
            </a:r>
            <a:r>
              <a:rPr lang="es-MX" dirty="0" smtClean="0"/>
              <a:t> Base) es un tipo de fichero contenido en los DVD-Video. Incluye el video, audio, subtítulos y menús en forma de </a:t>
            </a:r>
            <a:r>
              <a:rPr lang="es-MX" dirty="0" err="1" smtClean="0"/>
              <a:t>stream</a:t>
            </a:r>
            <a:r>
              <a:rPr lang="es-MX" dirty="0" smtClean="0"/>
              <a:t>.</a:t>
            </a:r>
          </a:p>
          <a:p>
            <a:pPr>
              <a:buNone/>
            </a:pPr>
            <a:r>
              <a:rPr lang="es-MX" dirty="0" smtClean="0"/>
              <a:t>Los ficheros VOB están codificados normalmente siguiendo el estándar MPEG-2. Si cambiamos la extensión de .</a:t>
            </a:r>
            <a:r>
              <a:rPr lang="es-MX" dirty="0" err="1" smtClean="0"/>
              <a:t>vob</a:t>
            </a:r>
            <a:r>
              <a:rPr lang="es-MX" dirty="0" smtClean="0"/>
              <a:t> a .</a:t>
            </a:r>
            <a:r>
              <a:rPr lang="es-MX" dirty="0" err="1" smtClean="0"/>
              <a:t>mpg</a:t>
            </a:r>
            <a:r>
              <a:rPr lang="es-MX" dirty="0" smtClean="0"/>
              <a:t> o .</a:t>
            </a:r>
            <a:r>
              <a:rPr lang="es-MX" dirty="0" err="1" smtClean="0"/>
              <a:t>mpeg</a:t>
            </a:r>
            <a:r>
              <a:rPr lang="es-MX" dirty="0" smtClean="0"/>
              <a:t>, el fichero es legible y continúa teniendo toda la información, aunque algunos visualizadores no soportan las pistas de subtítulos.</a:t>
            </a:r>
          </a:p>
          <a:p>
            <a:pPr>
              <a:buNone/>
            </a:pPr>
            <a:r>
              <a:rPr lang="es-MX" dirty="0" smtClean="0"/>
              <a:t>Para grabar los ficheros VOB en un disco DVD±R, son necesarios además otros ficheros DVD-Video, por ejemplo los IFO y BUP.</a:t>
            </a:r>
            <a:endParaRPr lang="es-MX" dirty="0"/>
          </a:p>
        </p:txBody>
      </p:sp>
    </p:spTree>
  </p:cSld>
  <p:clrMapOvr>
    <a:masterClrMapping/>
  </p:clrMapOvr>
  <p:transition>
    <p:wipe di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914400" y="2276872"/>
            <a:ext cx="7772400" cy="3742928"/>
          </a:xfrm>
        </p:spPr>
        <p:txBody>
          <a:bodyPr>
            <a:normAutofit/>
          </a:bodyPr>
          <a:lstStyle/>
          <a:p>
            <a:pPr algn="ctr">
              <a:buNone/>
            </a:pPr>
            <a:r>
              <a:rPr lang="es-MX" sz="8000" dirty="0" smtClean="0"/>
              <a:t>¿Qué es WMV?</a:t>
            </a:r>
            <a:endParaRPr lang="es-MX" sz="8000" dirty="0"/>
          </a:p>
        </p:txBody>
      </p:sp>
    </p:spTree>
  </p:cSld>
  <p:clrMapOvr>
    <a:masterClrMapping/>
  </p:clrMapOvr>
  <p:transition>
    <p:wipe di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WMV</a:t>
            </a:r>
            <a:endParaRPr lang="es-MX" dirty="0"/>
          </a:p>
        </p:txBody>
      </p:sp>
      <p:sp>
        <p:nvSpPr>
          <p:cNvPr id="3" name="2 Marcador de contenido"/>
          <p:cNvSpPr>
            <a:spLocks noGrp="1"/>
          </p:cNvSpPr>
          <p:nvPr>
            <p:ph sz="quarter" idx="1"/>
          </p:nvPr>
        </p:nvSpPr>
        <p:spPr/>
        <p:txBody>
          <a:bodyPr>
            <a:normAutofit fontScale="92500" lnSpcReduction="10000"/>
          </a:bodyPr>
          <a:lstStyle/>
          <a:p>
            <a:endParaRPr lang="es-MX" dirty="0" smtClean="0"/>
          </a:p>
          <a:p>
            <a:pPr>
              <a:buNone/>
            </a:pPr>
            <a:r>
              <a:rPr lang="es-MX" dirty="0" smtClean="0"/>
              <a:t>(Windows Media Video). Conjunto de algoritmos para la compresión de videos, propiedad de Microsoft. Por lo general suele combinarse con el formato de sonido WMA (Windows Media Audio).</a:t>
            </a:r>
          </a:p>
          <a:p>
            <a:pPr>
              <a:buNone/>
            </a:pPr>
            <a:endParaRPr lang="es-MX" dirty="0" smtClean="0"/>
          </a:p>
          <a:p>
            <a:pPr>
              <a:buNone/>
            </a:pPr>
            <a:r>
              <a:rPr lang="es-MX" dirty="0" smtClean="0"/>
              <a:t>WMV desde la versión 7 utiliza su propia tecnología no estandarizada de MPEG-4.</a:t>
            </a:r>
          </a:p>
          <a:p>
            <a:pPr>
              <a:buNone/>
            </a:pPr>
            <a:endParaRPr lang="es-MX" dirty="0" smtClean="0"/>
          </a:p>
          <a:p>
            <a:pPr>
              <a:buNone/>
            </a:pPr>
            <a:r>
              <a:rPr lang="es-MX" dirty="0" smtClean="0"/>
              <a:t>Este formato puede ser reproducido por la mayoría de los reproductores y los archivos que lo utilizan suelen tener la extensión ".</a:t>
            </a:r>
            <a:r>
              <a:rPr lang="es-MX" dirty="0" err="1" smtClean="0"/>
              <a:t>wmv</a:t>
            </a:r>
            <a:r>
              <a:rPr lang="es-MX" dirty="0" smtClean="0"/>
              <a:t>".</a:t>
            </a:r>
            <a:endParaRPr lang="es-MX" dirty="0"/>
          </a:p>
        </p:txBody>
      </p:sp>
    </p:spTree>
  </p:cSld>
  <p:clrMapOvr>
    <a:masterClrMapping/>
  </p:clrMapOvr>
  <p:transition>
    <p:wipe dir="d"/>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p:txBody>
          <a:bodyPr/>
          <a:lstStyle/>
          <a:p>
            <a:pPr>
              <a:buNone/>
            </a:pPr>
            <a:r>
              <a:rPr lang="es-MX" sz="2800" dirty="0" smtClean="0"/>
              <a:t>Pueden ser ejecutados con las aplicaciones</a:t>
            </a:r>
            <a:r>
              <a:rPr lang="es-MX" sz="2800" dirty="0" smtClean="0"/>
              <a:t>:</a:t>
            </a:r>
          </a:p>
          <a:p>
            <a:r>
              <a:rPr lang="es-MX" sz="2800" dirty="0" smtClean="0"/>
              <a:t>La mayoría de ellos.</a:t>
            </a:r>
            <a:endParaRPr lang="es-MX" dirty="0"/>
          </a:p>
        </p:txBody>
      </p:sp>
      <p:pic>
        <p:nvPicPr>
          <p:cNvPr id="38914" name="Picture 2" descr="http://m1.paperblog.com/i/56/565163/un-programa-abrir-cualquier-formato-archivo-L-FL-aXb.png"/>
          <p:cNvPicPr>
            <a:picLocks noChangeAspect="1" noChangeArrowheads="1"/>
          </p:cNvPicPr>
          <p:nvPr/>
        </p:nvPicPr>
        <p:blipFill>
          <a:blip r:embed="rId2" cstate="print"/>
          <a:srcRect/>
          <a:stretch>
            <a:fillRect/>
          </a:stretch>
        </p:blipFill>
        <p:spPr bwMode="auto">
          <a:xfrm>
            <a:off x="3419872" y="2276872"/>
            <a:ext cx="5112568" cy="3888855"/>
          </a:xfrm>
          <a:prstGeom prst="rect">
            <a:avLst/>
          </a:prstGeom>
          <a:noFill/>
        </p:spPr>
      </p:pic>
    </p:spTree>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p:txBody>
          <a:bodyPr/>
          <a:lstStyle/>
          <a:p>
            <a:pPr marL="514350" indent="-514350">
              <a:buNone/>
            </a:pPr>
            <a:r>
              <a:rPr lang="es-MX" dirty="0" smtClean="0"/>
              <a:t>Pueden ser ejecutados con las aplicaciones: </a:t>
            </a:r>
          </a:p>
          <a:p>
            <a:pPr marL="514350" indent="-514350">
              <a:buNone/>
            </a:pPr>
            <a:r>
              <a:rPr lang="es-MX" sz="3200" dirty="0" smtClean="0"/>
              <a:t>1.  </a:t>
            </a:r>
            <a:r>
              <a:rPr lang="es-MX" sz="3200" dirty="0" err="1" smtClean="0"/>
              <a:t>Mplayer</a:t>
            </a:r>
            <a:endParaRPr lang="es-MX" sz="3200" dirty="0" smtClean="0"/>
          </a:p>
          <a:p>
            <a:pPr marL="514350" indent="-514350">
              <a:buNone/>
            </a:pPr>
            <a:r>
              <a:rPr lang="es-MX" sz="3200" dirty="0" smtClean="0"/>
              <a:t>2.VLC Player</a:t>
            </a:r>
          </a:p>
          <a:p>
            <a:pPr marL="514350" indent="-514350">
              <a:buNone/>
            </a:pPr>
            <a:r>
              <a:rPr lang="es-MX" sz="3200" dirty="0" smtClean="0"/>
              <a:t>3. </a:t>
            </a:r>
            <a:r>
              <a:rPr lang="es-MX" sz="3200" dirty="0" err="1" smtClean="0"/>
              <a:t>The</a:t>
            </a:r>
            <a:r>
              <a:rPr lang="es-MX" sz="3200" dirty="0" smtClean="0"/>
              <a:t> </a:t>
            </a:r>
            <a:r>
              <a:rPr lang="es-MX" sz="3200" dirty="0" err="1" smtClean="0"/>
              <a:t>KMPlayer</a:t>
            </a:r>
            <a:endParaRPr lang="es-MX" sz="3200" dirty="0" smtClean="0"/>
          </a:p>
          <a:p>
            <a:pPr marL="514350" indent="-514350">
              <a:buNone/>
            </a:pPr>
            <a:r>
              <a:rPr lang="es-MX" sz="3200" dirty="0" smtClean="0"/>
              <a:t>4. </a:t>
            </a:r>
            <a:r>
              <a:rPr lang="es-MX" sz="3200" dirty="0" err="1" smtClean="0"/>
              <a:t>Quicktime</a:t>
            </a:r>
            <a:r>
              <a:rPr lang="es-MX" sz="3200" dirty="0" smtClean="0"/>
              <a:t> </a:t>
            </a:r>
            <a:endParaRPr lang="es-MX" sz="3200" dirty="0" smtClean="0"/>
          </a:p>
          <a:p>
            <a:endParaRPr lang="es-MX" dirty="0"/>
          </a:p>
        </p:txBody>
      </p:sp>
      <p:pic>
        <p:nvPicPr>
          <p:cNvPr id="1026" name="Picture 2" descr="http://www.muylinux.com/wp-content/uploads/2010/05/mplayer.png"/>
          <p:cNvPicPr>
            <a:picLocks noChangeAspect="1" noChangeArrowheads="1"/>
          </p:cNvPicPr>
          <p:nvPr/>
        </p:nvPicPr>
        <p:blipFill>
          <a:blip r:embed="rId2" cstate="print"/>
          <a:srcRect/>
          <a:stretch>
            <a:fillRect/>
          </a:stretch>
        </p:blipFill>
        <p:spPr bwMode="auto">
          <a:xfrm>
            <a:off x="5004048" y="2204864"/>
            <a:ext cx="2443486" cy="1728192"/>
          </a:xfrm>
          <a:prstGeom prst="rect">
            <a:avLst/>
          </a:prstGeom>
          <a:noFill/>
        </p:spPr>
      </p:pic>
      <p:pic>
        <p:nvPicPr>
          <p:cNvPr id="1028" name="Picture 4" descr="http://instalaya.com/wp-content/uploads/2011/03/VLC-Media-Player.png"/>
          <p:cNvPicPr>
            <a:picLocks noChangeAspect="1" noChangeArrowheads="1"/>
          </p:cNvPicPr>
          <p:nvPr/>
        </p:nvPicPr>
        <p:blipFill>
          <a:blip r:embed="rId3" cstate="print"/>
          <a:srcRect/>
          <a:stretch>
            <a:fillRect/>
          </a:stretch>
        </p:blipFill>
        <p:spPr bwMode="auto">
          <a:xfrm>
            <a:off x="6372200" y="3789040"/>
            <a:ext cx="2438400" cy="2438400"/>
          </a:xfrm>
          <a:prstGeom prst="rect">
            <a:avLst/>
          </a:prstGeom>
          <a:noFill/>
        </p:spPr>
      </p:pic>
      <p:pic>
        <p:nvPicPr>
          <p:cNvPr id="1030" name="Picture 6" descr="http://2.bp.blogspot.com/-up-ZvqYE-G0/TVtR58fp0GI/AAAAAAAAAC4/yRjN2sAe8Yo/s1600/kmpplayeryq3.png"/>
          <p:cNvPicPr>
            <a:picLocks noChangeAspect="1" noChangeArrowheads="1"/>
          </p:cNvPicPr>
          <p:nvPr/>
        </p:nvPicPr>
        <p:blipFill>
          <a:blip r:embed="rId4" cstate="print"/>
          <a:srcRect/>
          <a:stretch>
            <a:fillRect/>
          </a:stretch>
        </p:blipFill>
        <p:spPr bwMode="auto">
          <a:xfrm>
            <a:off x="4572000" y="3789040"/>
            <a:ext cx="1800200" cy="1800200"/>
          </a:xfrm>
          <a:prstGeom prst="rect">
            <a:avLst/>
          </a:prstGeom>
          <a:noFill/>
        </p:spPr>
      </p:pic>
      <p:pic>
        <p:nvPicPr>
          <p:cNvPr id="1032" name="Picture 8" descr="http://www.zdnet.com/i/story/60/80/009205/quicktime_logo.gif"/>
          <p:cNvPicPr>
            <a:picLocks noChangeAspect="1" noChangeArrowheads="1"/>
          </p:cNvPicPr>
          <p:nvPr/>
        </p:nvPicPr>
        <p:blipFill>
          <a:blip r:embed="rId5" cstate="print"/>
          <a:srcRect/>
          <a:stretch>
            <a:fillRect/>
          </a:stretch>
        </p:blipFill>
        <p:spPr bwMode="auto">
          <a:xfrm>
            <a:off x="2987824" y="4725144"/>
            <a:ext cx="1872208" cy="1816598"/>
          </a:xfrm>
          <a:prstGeom prst="rect">
            <a:avLst/>
          </a:prstGeom>
          <a:noFill/>
        </p:spPr>
      </p:pic>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914400" y="2348880"/>
            <a:ext cx="7772400" cy="3670920"/>
          </a:xfrm>
        </p:spPr>
        <p:txBody>
          <a:bodyPr>
            <a:normAutofit/>
          </a:bodyPr>
          <a:lstStyle/>
          <a:p>
            <a:pPr algn="ctr">
              <a:buNone/>
            </a:pPr>
            <a:r>
              <a:rPr lang="es-MX" sz="8800" dirty="0" smtClean="0"/>
              <a:t>¿Qué es AVI?</a:t>
            </a:r>
            <a:endParaRPr lang="es-MX" sz="8800" dirty="0"/>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AVI</a:t>
            </a:r>
            <a:endParaRPr lang="es-MX" dirty="0"/>
          </a:p>
        </p:txBody>
      </p:sp>
      <p:sp>
        <p:nvSpPr>
          <p:cNvPr id="3" name="2 Marcador de contenido"/>
          <p:cNvSpPr>
            <a:spLocks noGrp="1"/>
          </p:cNvSpPr>
          <p:nvPr>
            <p:ph sz="quarter" idx="1"/>
          </p:nvPr>
        </p:nvSpPr>
        <p:spPr/>
        <p:txBody>
          <a:bodyPr>
            <a:normAutofit lnSpcReduction="10000"/>
          </a:bodyPr>
          <a:lstStyle/>
          <a:p>
            <a:pPr>
              <a:buNone/>
            </a:pPr>
            <a:r>
              <a:rPr lang="es-MX" dirty="0" smtClean="0"/>
              <a:t>AVI es el acrónimo de Audio Video </a:t>
            </a:r>
            <a:r>
              <a:rPr lang="es-MX" dirty="0" err="1" smtClean="0"/>
              <a:t>Interleave</a:t>
            </a:r>
            <a:r>
              <a:rPr lang="es-MX" dirty="0" smtClean="0"/>
              <a:t> (intercalado de audio y video). Se trata de un formato de archivo que actúa como contenedor  de flujos de datos de audio y video.</a:t>
            </a:r>
          </a:p>
          <a:p>
            <a:endParaRPr lang="es-MX" dirty="0" smtClean="0"/>
          </a:p>
          <a:p>
            <a:pPr>
              <a:buNone/>
            </a:pPr>
            <a:r>
              <a:rPr lang="es-MX" dirty="0" smtClean="0"/>
              <a:t>El formato AVI permite almacenar simultáneamente un flujo de datos de video y varios flujos de audio. El formato concreto de estos flujos no es objeto del formato AVI y es interpretado por un programa externo denominado </a:t>
            </a:r>
            <a:r>
              <a:rPr lang="es-MX" dirty="0" err="1" smtClean="0"/>
              <a:t>codec</a:t>
            </a:r>
            <a:r>
              <a:rPr lang="es-MX" dirty="0" smtClean="0"/>
              <a:t>. Es decir, el audio y el video contenidos en el AVI pueden estar en cualquier formato (mp3/</a:t>
            </a:r>
            <a:r>
              <a:rPr lang="es-MX" dirty="0" err="1" smtClean="0"/>
              <a:t>divx</a:t>
            </a:r>
            <a:r>
              <a:rPr lang="es-MX" dirty="0" smtClean="0"/>
              <a:t>, u </a:t>
            </a:r>
            <a:r>
              <a:rPr lang="es-MX" dirty="0" err="1" smtClean="0"/>
              <a:t>Ogg</a:t>
            </a:r>
            <a:r>
              <a:rPr lang="es-MX" dirty="0" smtClean="0"/>
              <a:t>/</a:t>
            </a:r>
            <a:r>
              <a:rPr lang="es-MX" dirty="0" err="1" smtClean="0"/>
              <a:t>xvid</a:t>
            </a:r>
            <a:r>
              <a:rPr lang="es-MX" dirty="0" smtClean="0"/>
              <a:t>, por ejemplo entre otros). Por eso se le considera un formato contenedor.</a:t>
            </a:r>
            <a:endParaRPr lang="es-MX" dirty="0"/>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914400" y="1700808"/>
            <a:ext cx="7772400" cy="4318992"/>
          </a:xfrm>
        </p:spPr>
        <p:txBody>
          <a:bodyPr>
            <a:normAutofit/>
          </a:bodyPr>
          <a:lstStyle/>
          <a:p>
            <a:pPr>
              <a:buNone/>
            </a:pPr>
            <a:r>
              <a:rPr lang="es-MX" sz="3600" dirty="0" smtClean="0"/>
              <a:t>Pueden ser ejecutados con las aplicaciones: </a:t>
            </a:r>
          </a:p>
          <a:p>
            <a:pPr>
              <a:buNone/>
            </a:pPr>
            <a:r>
              <a:rPr lang="es-MX" sz="3600" dirty="0" smtClean="0"/>
              <a:t>1. Windows media player</a:t>
            </a:r>
            <a:endParaRPr lang="es-MX" sz="3600" dirty="0"/>
          </a:p>
        </p:txBody>
      </p:sp>
      <p:pic>
        <p:nvPicPr>
          <p:cNvPr id="17410" name="Picture 2" descr="http://ucapanama.org/wp-content/uploads/2011/11/WindowsMediaPlayerLogo.jpg"/>
          <p:cNvPicPr>
            <a:picLocks noChangeAspect="1" noChangeArrowheads="1"/>
          </p:cNvPicPr>
          <p:nvPr/>
        </p:nvPicPr>
        <p:blipFill>
          <a:blip r:embed="rId2" cstate="print"/>
          <a:srcRect/>
          <a:stretch>
            <a:fillRect/>
          </a:stretch>
        </p:blipFill>
        <p:spPr bwMode="auto">
          <a:xfrm>
            <a:off x="5220072" y="2852936"/>
            <a:ext cx="2857500" cy="2857500"/>
          </a:xfrm>
          <a:prstGeom prst="rect">
            <a:avLst/>
          </a:prstGeom>
          <a:noFill/>
        </p:spPr>
      </p:pic>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914400" y="2348880"/>
            <a:ext cx="7772400" cy="3670920"/>
          </a:xfrm>
        </p:spPr>
        <p:txBody>
          <a:bodyPr>
            <a:normAutofit/>
          </a:bodyPr>
          <a:lstStyle/>
          <a:p>
            <a:pPr algn="ctr">
              <a:buNone/>
            </a:pPr>
            <a:r>
              <a:rPr lang="es-MX" sz="8800" dirty="0" smtClean="0"/>
              <a:t>¿Qué es DivX?</a:t>
            </a:r>
            <a:endParaRPr lang="es-MX" sz="8800" dirty="0"/>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DivX</a:t>
            </a:r>
            <a:endParaRPr lang="es-MX" dirty="0"/>
          </a:p>
        </p:txBody>
      </p:sp>
      <p:sp>
        <p:nvSpPr>
          <p:cNvPr id="3" name="2 Marcador de contenido"/>
          <p:cNvSpPr>
            <a:spLocks noGrp="1"/>
          </p:cNvSpPr>
          <p:nvPr>
            <p:ph sz="quarter" idx="1"/>
          </p:nvPr>
        </p:nvSpPr>
        <p:spPr>
          <a:xfrm>
            <a:off x="914400" y="1628800"/>
            <a:ext cx="7772400" cy="4391000"/>
          </a:xfrm>
        </p:spPr>
        <p:txBody>
          <a:bodyPr>
            <a:normAutofit fontScale="77500" lnSpcReduction="20000"/>
          </a:bodyPr>
          <a:lstStyle/>
          <a:p>
            <a:pPr>
              <a:buNone/>
            </a:pPr>
            <a:r>
              <a:rPr lang="es-MX" dirty="0" smtClean="0"/>
              <a:t>DivX es un códec de video comprimido basado en el estándar MPEG-4 Parte 2.</a:t>
            </a:r>
          </a:p>
          <a:p>
            <a:pPr>
              <a:buNone/>
            </a:pPr>
            <a:endParaRPr lang="es-MX" dirty="0" smtClean="0"/>
          </a:p>
          <a:p>
            <a:pPr>
              <a:buNone/>
            </a:pPr>
            <a:r>
              <a:rPr lang="es-MX" dirty="0" smtClean="0"/>
              <a:t>Al principio se desarrolló para la transferencia de video por internet, pero sus archivos eran demasiado pesados, y existían mejores formatos para esto como el WMV de Microsoft, el </a:t>
            </a:r>
            <a:r>
              <a:rPr lang="es-MX" dirty="0" err="1" smtClean="0"/>
              <a:t>Quicktime</a:t>
            </a:r>
            <a:r>
              <a:rPr lang="es-MX" dirty="0" smtClean="0"/>
              <a:t> de Apple y el </a:t>
            </a:r>
            <a:r>
              <a:rPr lang="es-MX" dirty="0" err="1" smtClean="0"/>
              <a:t>RealVideo</a:t>
            </a:r>
            <a:r>
              <a:rPr lang="es-MX" dirty="0" smtClean="0"/>
              <a:t> de </a:t>
            </a:r>
            <a:r>
              <a:rPr lang="es-MX" dirty="0" err="1" smtClean="0"/>
              <a:t>RealNetworks</a:t>
            </a:r>
            <a:r>
              <a:rPr lang="es-MX" dirty="0" smtClean="0"/>
              <a:t>.</a:t>
            </a:r>
          </a:p>
          <a:p>
            <a:pPr>
              <a:buNone/>
            </a:pPr>
            <a:endParaRPr lang="es-MX" dirty="0" smtClean="0"/>
          </a:p>
          <a:p>
            <a:pPr>
              <a:buNone/>
            </a:pPr>
            <a:r>
              <a:rPr lang="es-MX" dirty="0" smtClean="0"/>
              <a:t>Dos jóvenes tomaron como base el DivX de Microsoft y desarrollaron la versión 3.11, que se distinguía en su nombre por una carita: DivX ;-)</a:t>
            </a:r>
          </a:p>
          <a:p>
            <a:pPr>
              <a:buNone/>
            </a:pPr>
            <a:endParaRPr lang="es-MX" dirty="0" smtClean="0"/>
          </a:p>
          <a:p>
            <a:pPr>
              <a:buNone/>
            </a:pPr>
            <a:r>
              <a:rPr lang="es-MX" dirty="0" smtClean="0"/>
              <a:t>En la actualidad es desarrollado por DivX, Inc., quien lo llevó al mercado de consumo y lo legalizó.</a:t>
            </a:r>
          </a:p>
          <a:p>
            <a:pPr>
              <a:buNone/>
            </a:pPr>
            <a:endParaRPr lang="es-MX" dirty="0" smtClean="0"/>
          </a:p>
          <a:p>
            <a:pPr>
              <a:buNone/>
            </a:pPr>
            <a:r>
              <a:rPr lang="es-MX" dirty="0" smtClean="0"/>
              <a:t>Este formato permite una compresión importante y de gran calidad para los videos digitales.</a:t>
            </a:r>
          </a:p>
          <a:p>
            <a:pPr>
              <a:buNone/>
            </a:pPr>
            <a:endParaRPr lang="es-MX" dirty="0"/>
          </a:p>
        </p:txBody>
      </p:sp>
    </p:spTree>
  </p:cSld>
  <p:clrMapOvr>
    <a:masterClrMapping/>
  </p:clrMapOvr>
  <p:transition>
    <p:wipe di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dad">
  <a:themeElements>
    <a:clrScheme name="Equida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dad">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150</TotalTime>
  <Words>1257</Words>
  <Application>Microsoft Office PowerPoint</Application>
  <PresentationFormat>Presentación en pantalla (4:3)</PresentationFormat>
  <Paragraphs>121</Paragraphs>
  <Slides>37</Slides>
  <Notes>0</Notes>
  <HiddenSlides>0</HiddenSlides>
  <MMClips>0</MMClips>
  <ScaleCrop>false</ScaleCrop>
  <HeadingPairs>
    <vt:vector size="4" baseType="variant">
      <vt:variant>
        <vt:lpstr>Tema</vt:lpstr>
      </vt:variant>
      <vt:variant>
        <vt:i4>1</vt:i4>
      </vt:variant>
      <vt:variant>
        <vt:lpstr>Títulos de diapositiva</vt:lpstr>
      </vt:variant>
      <vt:variant>
        <vt:i4>37</vt:i4>
      </vt:variant>
    </vt:vector>
  </HeadingPairs>
  <TitlesOfParts>
    <vt:vector size="38" baseType="lpstr">
      <vt:lpstr>Equidad</vt:lpstr>
      <vt:lpstr>Extensiones de Video</vt:lpstr>
      <vt:lpstr>Diapositiva 2</vt:lpstr>
      <vt:lpstr>3GPP</vt:lpstr>
      <vt:lpstr>Diapositiva 4</vt:lpstr>
      <vt:lpstr>Diapositiva 5</vt:lpstr>
      <vt:lpstr>AVI</vt:lpstr>
      <vt:lpstr>Diapositiva 7</vt:lpstr>
      <vt:lpstr>Diapositiva 8</vt:lpstr>
      <vt:lpstr>DivX</vt:lpstr>
      <vt:lpstr>Diapositiva 10</vt:lpstr>
      <vt:lpstr>Diapositiva 11</vt:lpstr>
      <vt:lpstr>FLV</vt:lpstr>
      <vt:lpstr>Diapositiva 13</vt:lpstr>
      <vt:lpstr>Diapositiva 14</vt:lpstr>
      <vt:lpstr>MP4</vt:lpstr>
      <vt:lpstr>Diapositiva 16</vt:lpstr>
      <vt:lpstr>Diapositiva 17</vt:lpstr>
      <vt:lpstr>MKV</vt:lpstr>
      <vt:lpstr>Diapositiva 19</vt:lpstr>
      <vt:lpstr>Diapositiva 20</vt:lpstr>
      <vt:lpstr>MOV</vt:lpstr>
      <vt:lpstr>Diapositiva 22</vt:lpstr>
      <vt:lpstr>Diapositiva 23</vt:lpstr>
      <vt:lpstr>M4V</vt:lpstr>
      <vt:lpstr>Diapositiva 25</vt:lpstr>
      <vt:lpstr>Diapositiva 26</vt:lpstr>
      <vt:lpstr>MPEG</vt:lpstr>
      <vt:lpstr>Diapositiva 28</vt:lpstr>
      <vt:lpstr>Diapositiva 29</vt:lpstr>
      <vt:lpstr>OGG</vt:lpstr>
      <vt:lpstr>Diapositiva 31</vt:lpstr>
      <vt:lpstr>RM</vt:lpstr>
      <vt:lpstr>Diapositiva 33</vt:lpstr>
      <vt:lpstr>VOB</vt:lpstr>
      <vt:lpstr>Diapositiva 35</vt:lpstr>
      <vt:lpstr>WMV</vt:lpstr>
      <vt:lpstr>Diapositiva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Ale Laguna</dc:creator>
  <cp:lastModifiedBy>Ale Laguna</cp:lastModifiedBy>
  <cp:revision>16</cp:revision>
  <dcterms:created xsi:type="dcterms:W3CDTF">2013-02-12T23:47:01Z</dcterms:created>
  <dcterms:modified xsi:type="dcterms:W3CDTF">2013-02-13T02:17:49Z</dcterms:modified>
</cp:coreProperties>
</file>