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CC"/>
    <a:srgbClr val="245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929" autoAdjust="0"/>
  </p:normalViewPr>
  <p:slideViewPr>
    <p:cSldViewPr>
      <p:cViewPr varScale="1">
        <p:scale>
          <a:sx n="84" d="100"/>
          <a:sy n="84" d="100"/>
        </p:scale>
        <p:origin x="-1554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06BE27-8A7B-47BC-8F51-AA473949809D}" type="datetimeFigureOut">
              <a:rPr lang="es-MX" smtClean="0"/>
              <a:t>12/02/2013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3E9EE7-A067-4D06-B02A-F8DDCC2F24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3158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3E9EE7-A067-4D06-B02A-F8DDCC2F2443}" type="slidenum">
              <a:rPr lang="es-MX" smtClean="0"/>
              <a:t>13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0334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21E0-BF1C-47C3-B8AA-5F1C0687467B}" type="datetimeFigureOut">
              <a:rPr lang="es-MX" smtClean="0"/>
              <a:t>12/02/2013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5ECF7-D332-42AC-80F6-FCA994BF2A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4662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21E0-BF1C-47C3-B8AA-5F1C0687467B}" type="datetimeFigureOut">
              <a:rPr lang="es-MX" smtClean="0"/>
              <a:t>12/02/2013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5ECF7-D332-42AC-80F6-FCA994BF2A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5509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21E0-BF1C-47C3-B8AA-5F1C0687467B}" type="datetimeFigureOut">
              <a:rPr lang="es-MX" smtClean="0"/>
              <a:t>12/02/2013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5ECF7-D332-42AC-80F6-FCA994BF2A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3108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21E0-BF1C-47C3-B8AA-5F1C0687467B}" type="datetimeFigureOut">
              <a:rPr lang="es-MX" smtClean="0"/>
              <a:t>12/02/2013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5ECF7-D332-42AC-80F6-FCA994BF2A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3981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21E0-BF1C-47C3-B8AA-5F1C0687467B}" type="datetimeFigureOut">
              <a:rPr lang="es-MX" smtClean="0"/>
              <a:t>12/02/2013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5ECF7-D332-42AC-80F6-FCA994BF2A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2600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21E0-BF1C-47C3-B8AA-5F1C0687467B}" type="datetimeFigureOut">
              <a:rPr lang="es-MX" smtClean="0"/>
              <a:t>12/02/2013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5ECF7-D332-42AC-80F6-FCA994BF2A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4027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21E0-BF1C-47C3-B8AA-5F1C0687467B}" type="datetimeFigureOut">
              <a:rPr lang="es-MX" smtClean="0"/>
              <a:t>12/02/2013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5ECF7-D332-42AC-80F6-FCA994BF2A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4374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21E0-BF1C-47C3-B8AA-5F1C0687467B}" type="datetimeFigureOut">
              <a:rPr lang="es-MX" smtClean="0"/>
              <a:t>12/02/2013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5ECF7-D332-42AC-80F6-FCA994BF2A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4787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21E0-BF1C-47C3-B8AA-5F1C0687467B}" type="datetimeFigureOut">
              <a:rPr lang="es-MX" smtClean="0"/>
              <a:t>12/02/2013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5ECF7-D332-42AC-80F6-FCA994BF2A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3797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21E0-BF1C-47C3-B8AA-5F1C0687467B}" type="datetimeFigureOut">
              <a:rPr lang="es-MX" smtClean="0"/>
              <a:t>12/02/2013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5ECF7-D332-42AC-80F6-FCA994BF2A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0498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21E0-BF1C-47C3-B8AA-5F1C0687467B}" type="datetimeFigureOut">
              <a:rPr lang="es-MX" smtClean="0"/>
              <a:t>12/02/2013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5ECF7-D332-42AC-80F6-FCA994BF2A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7794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221E0-BF1C-47C3-B8AA-5F1C0687467B}" type="datetimeFigureOut">
              <a:rPr lang="es-MX" smtClean="0"/>
              <a:t>12/02/2013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5ECF7-D332-42AC-80F6-FCA994BF2A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2173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.mx/url?sa=i&amp;rct=j&amp;q=FONDOS&amp;source=images&amp;cd=&amp;cad=rja&amp;docid=g54Bx3ioMCTL1M&amp;tbnid=xDQvX1bG47pfFM:&amp;ved=0CAUQjRw&amp;url=http://www.cosassencillas.com/articulos/22-fondos-escritorio-color-espectro&amp;ei=cscaUfKOKceqywG-roDgAw&amp;bvm=bv.42261806,d.dmQ&amp;psig=AFQjCNE6xy5LqYAr9elwIED4iwkvu3PaSg&amp;ust=1360795865830075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.mx/url?sa=i&amp;rct=j&amp;q=FONDOS&amp;source=images&amp;cd=&amp;cad=rja&amp;docid=g54Bx3ioMCTL1M&amp;tbnid=xDQvX1bG47pfFM:&amp;ved=0CAUQjRw&amp;url=http://www.cosassencillas.com/articulos/22-fondos-escritorio-color-espectro&amp;ei=cscaUfKOKceqywG-roDgAw&amp;bvm=bv.42261806,d.dmQ&amp;psig=AFQjCNE6xy5LqYAr9elwIED4iwkvu3PaSg&amp;ust=1360795865830075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.mx/url?sa=i&amp;rct=j&amp;q=FONDOS&amp;source=images&amp;cd=&amp;cad=rja&amp;docid=g54Bx3ioMCTL1M&amp;tbnid=xDQvX1bG47pfFM:&amp;ved=0CAUQjRw&amp;url=http://www.cosassencillas.com/articulos/22-fondos-escritorio-color-espectro&amp;ei=cscaUfKOKceqywG-roDgAw&amp;bvm=bv.42261806,d.dmQ&amp;psig=AFQjCNE6xy5LqYAr9elwIED4iwkvu3PaSg&amp;ust=1360795865830075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.mx/url?sa=i&amp;rct=j&amp;q=FONDOS&amp;source=images&amp;cd=&amp;cad=rja&amp;docid=g54Bx3ioMCTL1M&amp;tbnid=xDQvX1bG47pfFM:&amp;ved=0CAUQjRw&amp;url=http://www.cosassencillas.com/articulos/22-fondos-escritorio-color-espectro&amp;ei=cscaUfKOKceqywG-roDgAw&amp;bvm=bv.42261806,d.dmQ&amp;psig=AFQjCNE6xy5LqYAr9elwIED4iwkvu3PaSg&amp;ust=1360795865830075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mx/url?sa=i&amp;rct=j&amp;q=FONDOS&amp;source=images&amp;cd=&amp;cad=rja&amp;docid=g54Bx3ioMCTL1M&amp;tbnid=xDQvX1bG47pfFM:&amp;ved=0CAUQjRw&amp;url=http://www.cosassencillas.com/articulos/22-fondos-escritorio-color-espectro&amp;ei=cscaUfKOKceqywG-roDgAw&amp;bvm=bv.42261806,d.dmQ&amp;psig=AFQjCNE6xy5LqYAr9elwIED4iwkvu3PaSg&amp;ust=1360795865830075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.mx/url?sa=i&amp;rct=j&amp;q=FONDOS&amp;source=images&amp;cd=&amp;cad=rja&amp;docid=g54Bx3ioMCTL1M&amp;tbnid=xDQvX1bG47pfFM:&amp;ved=0CAUQjRw&amp;url=http://www.cosassencillas.com/articulos/22-fondos-escritorio-color-espectro&amp;ei=cscaUfKOKceqywG-roDgAw&amp;bvm=bv.42261806,d.dmQ&amp;psig=AFQjCNE6xy5LqYAr9elwIED4iwkvu3PaSg&amp;ust=136079586583007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.mx/url?sa=i&amp;rct=j&amp;q=FONDOS&amp;source=images&amp;cd=&amp;cad=rja&amp;docid=g54Bx3ioMCTL1M&amp;tbnid=xDQvX1bG47pfFM:&amp;ved=0CAUQjRw&amp;url=http://www.cosassencillas.com/articulos/22-fondos-escritorio-color-espectro&amp;ei=cscaUfKOKceqywG-roDgAw&amp;bvm=bv.42261806,d.dmQ&amp;psig=AFQjCNE6xy5LqYAr9elwIED4iwkvu3PaSg&amp;ust=136079586583007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.mx/url?sa=i&amp;rct=j&amp;q=FONDOS&amp;source=images&amp;cd=&amp;cad=rja&amp;docid=g54Bx3ioMCTL1M&amp;tbnid=xDQvX1bG47pfFM:&amp;ved=0CAUQjRw&amp;url=http://www.cosassencillas.com/articulos/22-fondos-escritorio-color-espectro&amp;ei=cscaUfKOKceqywG-roDgAw&amp;bvm=bv.42261806,d.dmQ&amp;psig=AFQjCNE6xy5LqYAr9elwIED4iwkvu3PaSg&amp;ust=1360795865830075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.mx/url?sa=i&amp;rct=j&amp;q=FONDOS&amp;source=images&amp;cd=&amp;cad=rja&amp;docid=g54Bx3ioMCTL1M&amp;tbnid=xDQvX1bG47pfFM:&amp;ved=0CAUQjRw&amp;url=http://www.cosassencillas.com/articulos/22-fondos-escritorio-color-espectro&amp;ei=cscaUfKOKceqywG-roDgAw&amp;bvm=bv.42261806,d.dmQ&amp;psig=AFQjCNE6xy5LqYAr9elwIED4iwkvu3PaSg&amp;ust=136079586583007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.mx/url?sa=i&amp;rct=j&amp;q=FONDOS&amp;source=images&amp;cd=&amp;cad=rja&amp;docid=g54Bx3ioMCTL1M&amp;tbnid=xDQvX1bG47pfFM:&amp;ved=0CAUQjRw&amp;url=http://www.cosassencillas.com/articulos/22-fondos-escritorio-color-espectro&amp;ei=cscaUfKOKceqywG-roDgAw&amp;bvm=bv.42261806,d.dmQ&amp;psig=AFQjCNE6xy5LqYAr9elwIED4iwkvu3PaSg&amp;ust=1360795865830075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.mx/url?sa=i&amp;rct=j&amp;q=FONDOS&amp;source=images&amp;cd=&amp;cad=rja&amp;docid=g54Bx3ioMCTL1M&amp;tbnid=xDQvX1bG47pfFM:&amp;ved=0CAUQjRw&amp;url=http://www.cosassencillas.com/articulos/22-fondos-escritorio-color-espectro&amp;ei=cscaUfKOKceqywG-roDgAw&amp;bvm=bv.42261806,d.dmQ&amp;psig=AFQjCNE6xy5LqYAr9elwIED4iwkvu3PaSg&amp;ust=1360795865830075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.mx/url?sa=i&amp;rct=j&amp;q=FONDOS&amp;source=images&amp;cd=&amp;cad=rja&amp;docid=g54Bx3ioMCTL1M&amp;tbnid=xDQvX1bG47pfFM:&amp;ved=0CAUQjRw&amp;url=http://www.cosassencillas.com/articulos/22-fondos-escritorio-color-espectro&amp;ei=cscaUfKOKceqywG-roDgAw&amp;bvm=bv.42261806,d.dmQ&amp;psig=AFQjCNE6xy5LqYAr9elwIED4iwkvu3PaSg&amp;ust=1360795865830075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.mx/url?sa=i&amp;rct=j&amp;q=FONDOS&amp;source=images&amp;cd=&amp;cad=rja&amp;docid=g54Bx3ioMCTL1M&amp;tbnid=xDQvX1bG47pfFM:&amp;ved=0CAUQjRw&amp;url=http://www.cosassencillas.com/articulos/22-fondos-escritorio-color-espectro&amp;ei=cscaUfKOKceqywG-roDgAw&amp;bvm=bv.42261806,d.dmQ&amp;psig=AFQjCNE6xy5LqYAr9elwIED4iwkvu3PaSg&amp;ust=136079586583007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s.wikipedia.org/wiki/T%C3%B3tem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.mx/url?sa=i&amp;rct=j&amp;q=FONDOS&amp;source=images&amp;cd=&amp;cad=rja&amp;docid=g54Bx3ioMCTL1M&amp;tbnid=xDQvX1bG47pfFM:&amp;ved=0CAUQjRw&amp;url=http://www.cosassencillas.com/articulos/22-fondos-escritorio-color-espectro&amp;ei=cscaUfKOKceqywG-roDgAw&amp;bvm=bv.42261806,d.dmQ&amp;psig=AFQjCNE6xy5LqYAr9elwIED4iwkvu3PaSg&amp;ust=136079586583007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15616" y="1676399"/>
            <a:ext cx="6400800" cy="1752600"/>
          </a:xfrm>
        </p:spPr>
        <p:txBody>
          <a:bodyPr/>
          <a:lstStyle/>
          <a:p>
            <a:r>
              <a:rPr lang="es-MX" dirty="0" smtClean="0">
                <a:effectLst/>
              </a:rPr>
              <a:t>EXTENSIONES DE VIDEO.</a:t>
            </a:r>
            <a:br>
              <a:rPr lang="es-MX" dirty="0" smtClean="0">
                <a:effectLst/>
              </a:rPr>
            </a:br>
            <a:endParaRPr lang="es-MX" dirty="0"/>
          </a:p>
        </p:txBody>
      </p:sp>
      <p:pic>
        <p:nvPicPr>
          <p:cNvPr id="1026" name="Picture 2" descr="http://t3.gstatic.com/images?q=tbn:ANd9GcQw7CwbTU8ZQ2IIW26SZr8FPxSwbdSSDgLD09E5BsTZw-Yoebr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1187624" y="1196752"/>
            <a:ext cx="7560840" cy="923330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Extensiones de video</a:t>
            </a:r>
            <a:endParaRPr lang="es-E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AutoShape 4" descr="data:image/jpeg;base64,/9j/4AAQSkZJRgABAQAAAQABAAD/2wCEAAkGBhIQERQUEBMWFBQWFRUVFBUUFBUVFxYUFRQVFRUVFRUXHCceFxokGRQWHy8gIycpLCwsFR4xNTAqNSYrLCkBCQoKDgwOGg8PGjUkHyQ1NDU0LDUwKTUxNSkpLDAxNTU1Ly81NTAwLTA1NTU1Ki0tMiwpKTUtNSwsMTEtLC0pNf/AABEIAMwAzAMBIgACEQEDEQH/xAAcAAEAAQUBAQAAAAAAAAAAAAAABgECAwQFBwj/xAA9EAABAwIDBAgEBAQGAwAAAAABAAIDBBEFITEGEkFRBxMiYXGBkaEyUrHBFEJi0SNygpIzU6Ky4fEIFvD/xAAaAQEAAgMBAAAAAAAAAAAAAAAABAUBAwYC/8QALhEBAAICAAQBCwUBAAAAAAAAAAECAxEEEiExUQUUIkFSYXGRsdHwEzKBocEV/9oADAMBAAIRAxEAPwD3FERAREQEREBERAREQEREBFQlcDF9ro4riPtu5/lHnx8kHbqKlsbS57g0DiVgw3Fo6gOMZvumxvke4+C82xDFZah13knkOXgOCybP4waWYOPwHsyDu5+I1QeoorWPBAINwRcEcQdCterxSGEXllYwfqe1v1KDaRRau6SqCLSUyHlGxzvc2C5dJ0sxSzxxMgcGveGl73tFr5X3W3vn3hBPUREBERAREQEREBERAREQERWSTNaLuIA7yB9UF6LkVe1lJF8UzSeTe0fZcar6S4G/4cb3+Nmj3zQTBc/E8bigHaN3fKNfPkoBiXSRUSAiNrYhzF3O9TYD0UYqcTlfm55PsgmONbUyS3BduM5XsPPmo7LiMY1dfwzXEc6+qxuKCRf+zxRj+HGSebiAuRWY497iQA2/LP6rQcVjcUG9LtFUlgZ18m6BYNDiAB5LmucXHPMnnr6qjirCUHRZgEp1s3xP7LQqGOhltfNjgQfCxClkFW0xtcSBdoOZt4qNbQSsdLvMcDcC9uYQfQeGVgmhjkGj2Nd6gFbSiPRbiPXYewE5xudGfAG7fYj0UuQEREBERAREQFa94aCSbAC5PcNVcsNbT9ZG9h/M1zf7gR90EdqOkKnA/hh8nKwDR6lciq6RpT/hxNb/ADEuP2ChNASIwDq27D4tJb9lIKfDIy0E3NwDr+yCyr2vq5NZS3uYA36LkT1T35vc538xJ+q38YpmsDS0W1BsuSSgo4qwlVJVjigtcVjJVXFWOKCjisbiquKxkoKOKxuKq4rGSgoSsbiquKxuKCjnLE4ro4PSMleWvvpcWNtDmupXYXEI3hjBvbpsdTfXUoJJ0J4qOsqIL6tbKB4Hcd/uYvWV84dGOKdRidOScnl0Ts/8wEC/9W6vo9AREQEREBERARWyShou4gDmVwMT2nAuIvU/YIPN8Wp+qrKqPQCYuHhIA8fUrcpsWaxgBBJC0MclJrS5xuZImnzYS36ELA4oNyuxQyC26AL31uVziVcGk6AnwF1jKChKxuKq4rG4oKErG4q5xXewvYuWrp+up3NcQ5zXRu7JuLHJ2hyI1sgjZKscVtYhh0tO7dmjdG7k4Wv4HQ+S0nFBa4qwlVJWNxQWuKxkqritKoqL5DRBs02J9VK12oGtuRFsluVG1/yR/wBx+w/dR9xV0VHJJ8DHO8AbeuiC2CsMcjZG5Oa8PHcWuDh7hfV9BViaKORuj2NePBzQ4fVfJ1dQvhsJBa4uMwfovofolxTr8LhubmPeiP8AQcv9JCCYoiICIiAudieMthytd1gbcBfS66Kju1VDa040A3JR+gnJ3kfYoOPW4lJMcye4D7DgsP4A2zOfAfukMu47u+3Nbk8oaLkoIPtKzdfA/k90Z8Ht/doV2F7pkAcAbg681sbYEPge5ozYWyDxY4En0uuXDUbpDm8MwglQAGmXhkorXM3ZHDvK2JsZlOhA8B9ytCWUuNybnmUGNxVhKqSsbigo4r0TomrOzPGeBa8eYLT9AvOCVKejWt3K3d4SRub5izh9EHq9VTMlaWysa9p1a4Aj0KhmNdF1PJc07jC75T2me+Y9SpkXqhkQeIY3sZV0ty+MuYPzx9pvnbMeajz3L6OL1HMe2Ho6sHfj3H/PF2HX7xo7zCDwaeovkNFquKnmPdEtVDd1O4VDOQ7En9pNneRUDqYnMcWvaWuaSHNIsQRqCOCDE4qXbN1O/AB8pLfLUfVQ5xV0dfIwEMeWg6gG10Ej2wivGx3FrreTh+4Hqpt/4/YrlU054FkrfPsO+jV45LKTmST4m6mPQ7ivUYrECbCUOiPi4Xb/AKmj1QfSiIiAiIgLHK0OBa4XBBBHMHIqrytd0iCEVtKYnujOe7mw/NGdPTRaUrydSpVtJRF7BIwXfHc2+Zn5m+mfkonIRqNCLjwQatXFvscz5mub/cCFF8PkJiZfUCx8W5H3Cn9PE0AFuffx/wCFA3x9XNOz5ZXEeD+2PqUGxHSPf8LSRz4epSqw98bd51szbW67ODS3iA5Ej7j6qmMkGJwuL5EZ8j/2gjTisTirnFYyUFHFbuztZ1VVC/lI2/gTY/Vc9xVm/Y3HDP0Qe/GRWmRaFDW9ZFG/5mNPqAsplQbBkVpkWsZVw9q9q2UMJcbOkdcRs+Z3M/pHFBq7f7cCij6uIgzvHZ/Q35z38gvEJpS4lziSSSSTmSTqSVmxCvknkdJK4ue43cT9uQGgC03FBRxSmh6x7W3tvEC/K6scVjbJYgjUEH0QSyHZGMfG5zvDshR+Cc0lU141hlDh4McD7j6qSSbUwNAzLjbRo4+JUXxSsE0rntbug2yOegtdB9d084exrm5hzQ4eBFx9VkUS6K8X/E4XTm93Rt6l3cYjugH+kN9VLUBERBRwWnO2y3VjlZcIOcXqG4tRdVKWj4H3fH3H87PuPFTCdtlysZo+ujIHxDtMPJw/fRBFo64sBFr8u5RXEnn8U4n88bXebTun2spBO64vpfUcnDULgY2wh8L+G86Mn+YXA9QgtbUOaLBxAPIrC93NZIoi9waNTzXSj2e+Z/oP3QcRxWNxWziEHVyOaNBp4EXC03FBRxWGaYNSabd8VoSPvqg9e2IxDrKKK+rd5h/pJt7WXcMygPRrW/wpY/leHD+oWP8AtUrq8QbExz3nda0XJKC/GcdjpYnSSnIaDi53Bo714pjuNyVcrpZTmcmjg1vBoW1tTtI+sl3jcRtuI28hzP6iuG4oLXFYnFXOKxOKC1xVhQlUQVCzfhnhu8WuDdLkG1/Fd3Y8tJkBAJycCQL20Ofp6rt43T78DxxAuPLNB1OhbaX8O+SN5/huc0nuvkHeRHuveAV8r7HVG5UgcHtLfuPcL6D2KxvrY+qee2wZd7OHpp6IJKiIgIiINSrguFxpcipG4XXIxGl4hBCNoKTck3h8EuR/TJwPmFysPw5lRMyKa+7vB9gbXLMwLjRSzE6YSRuY7Qj0PAjwKieHzFk7C7JzXhj/AKA+YK1Zt/p25e+peqa5o2l9VsLSktdGHREWILXEi/eHX9rLSr9nZYwSz+IB8o7X9vHyUrv2QVbvKirx2THPfcJU4ol4tjU4dJcBwIFiHCxuO5ciee3ivcMYwenqWn8QwGwPb+Fze/eGfqvOMe6NpGAyUjxOw57pID/Lg/2Ks8XH4rx6U6+Pb5tFsVoQh7licVknjcwlrwWuGocCCPEFYHFT4nbUkmwdd1dQ4E2Dozr+gh30v6LW2u2oNS7cjP8ACacv1n5j3clwN8jQ8x5HIrE4oLXFYnOVzisTigtc5Y3FVcVYUFFVAqgINrD650Lt5lr2IzFxY/8AS2J8Ymk+KQ25Dsj0C0Whd6j2We4Aue0AgHLM2OaDnUEu5Ixw/K4H0K9aw7EjA9srDmM/EHUeYXmGJ4b1Mm6CSN0EE+/uvXujjZ6Opgjmndv5WDOF2m3a56aIPTIpN5oPMA+our1QC2iqgIiICxzR3CyIgi+KUu7dQTH2dW8SjuD/AAvk7yK9Xr6XeC8/2jobXBGRyKCX0Uu/C1w4gH1F0uorhW11NRUkTaqXdJ3mNG657iGG1yGgkCxbn3rs0mNwzM34JGyD9LgfXl5rjeLrbD6Ux0jpv4LKkxaejT2mxZjNyJ7wzfI3ieDbrTrsPsDNSSmMht92+9E8AXzB0PeqYZQPLpZapoMkpI3TZwbENG8Rn9u9cihwaN9RUQudK1jS1wYx9mlrvykEHuXvzjHqcVb6ikbt03Wd638uzHJP7pjv28XQqYqatpWS1bGtuB2tHNN93J2tr8FCsd6O5ohv0x6+PUWtvgeGjvJSPaR4eHRRjdhpo95wGm+ezGzvzN/VSSkLYIGBxAayNoJOWjQtPnGXgcdcuKelrTqk+z3j3xP3Z5IyzNbR2jv73gsoIJBBBGoORB7wsLivXp8PpMW6y8TmOZkJgACb3tfnpoQoDtJsNUUd3W62L/MYNB+turfoug4fynjyX/SyxyX9mf8AJ/JRL4LRHNXrHijbisTiquKxuKtWhaSqIqhBUK4BUAWRoQXNCmOE4iwQM33AEC2Zzy7vBRJjVnYxB2MarI5S3cuSLgm1ssrff1XpXQvVF0csfyPDh4PH7heRCRrdSF6R0ITudVzbgPViHtk5C5eNwDv+L3Qe1BERAREQEREFCFHdpcM3mEhSNYaqLeaQg+etq6XdljuP8xmf6gHD3aFw4HOidvwvdG7m029eanPSVQbg3gPge13o6x9ioO82dzsfa6xNYmNSzvSXYJ0jyCzapm+P8yMdod7m6H2UqpBHI6SoppBI50YaW5CxAG6XXzZpxCirA0DsgAHgABkfBcDG3PglZLA50brGzmEtIIPMdxVLm8j4ZmbYvRmY1PhMfD7aSqcVaNRbqm+IU34eka2Q9uSVrpna53udNQAPqsuJ1Dns66ZtmXH4eA6vcfhfIOXEN/8AjGcJ6S9G18TXgEWlaxpsRo50drE97beBUuhfFVvjqGTNlYy5AGfbOjnciORHBQMnPw9otnr2mZ5vVrUdI8JnURG+3qSKxXJGqT4Rr8+bdwmi6iJrPzfE883u19NPJbhetfrEDlyWfJbPktkt3lbUxRSsVhFdpujqGou+C0MutgOw497R8PiF5bi2DzUshZOwsdw5OHNp0IX0A2Nx4LVxXBoaiMx1AaWnnqDzadWnvCvPJ3lfPg1TJ6Vf7j88JQuI4Ol+tekvn0K5rbqTY1sl1FQY4iJW2Ba46gHg7hdX0+yzj8TvJoXcY8lclYvXtKltWazqUbbEfBZWRXyFye4KaUmyA+Qu/mufZduk2RedG2HcLfRe3l55DhkrtGW73ZLdj2ecfjf5AL06k2FcdQu3SbBNGoQeU4fs2wOHY3v5s/Ze0bEUwjjAaxrBya0N+iz0myEbeAXbpaRsYsEGwiIgIiICIiAqEKqIPOekrC9+KTLVrh7Lxlz7hp5tB87WPuF9GbWUe/GfBfPMsAa58bg67HvaABw3iR9UGR2OS7oaCBYAXAzy71oTTPkOZLj5lbopjlaO1zYF99Vc2mcTZxsL5huSDmGldxsPE29lkoZZKZ/WU8rmP/T8J7nA6jyUliwKJouRfvcVqVVOwu7AsPCwWJiLRqWYnXZMMC26ifAHVLWxyglpAOTrAEPaNRe+nclV0jRj/DYT4Nt7lQtlFf8AddHDMAfM60bb83HQKn/4vDc021/HqTPPcmtN6o26qH/C3d5XJJ9rKtJTVlSbvc5oPAZH/hS7ANgWssXDedzI+gU2ocBZHwU3HwPD4/20j6/VqtxOW3eyEYRsLcXcPVSSl2MY3UKTsjA0V6mI7kwbPRt4BbsdAwaBbKILGxAcFdZVRAREQEREBERAREQEREGCrpw9pBUUl2Fjc8u3Rcm5yUyRBAsY2FYYyANRryPArzespC0neFnNO68fqGh8CM19BTR7wsvNNvdn9w9c0dn4ZbfL+V/kfYoIA6QkAXyGgV8dMSQLEk6NGq7GD7Ny1B/hts3i9w+i9FwDYqOAA2u7i46+XJBDsC2GfLZ0ws3gwfc8F6FhmzzIgAGgAcAutDStboFmQWRwhuivREBERAREQEREBERAREQEREBERAREQEREBYKmjbICHAEEWIOhHJZ0Qa1PQsYAGgADQAWAWyAiICIiAiIgIiICIiAiIgIiICIiD//Z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" name="AutoShape 6" descr="data:image/jpeg;base64,/9j/4AAQSkZJRgABAQAAAQABAAD/2wCEAAkGBhIQERQUEBMWFBQWFRUVFBUUFBUVFxYUFRQVFRUVFRUXHCceFxokGRQWHy8gIycpLCwsFR4xNTAqNSYrLCkBCQoKDgwOGg8PGjUkHyQ1NDU0LDUwKTUxNSkpLDAxNTU1Ly81NTAwLTA1NTU1Ki0tMiwpKTUtNSwsMTEtLC0pNf/AABEIAMwAzAMBIgACEQEDEQH/xAAcAAEAAQUBAQAAAAAAAAAAAAAABgECAwQFBwj/xAA9EAABAwIDBAgEBAQGAwAAAAABAAIDBBEFITEGEkFRBxMiYXGBkaEyUrHBFEJi0SNygpIzU6Ky4fEIFvD/xAAaAQEAAgMBAAAAAAAAAAAAAAAABAUBAwYC/8QALhEBAAICAAQBCwUBAAAAAAAAAAECAxEEEiExUQUUIkFSYXGRsdHwEzKBocEV/9oADAMBAAIRAxEAPwD3FERAREQEREBERAREQEREBFQlcDF9ro4riPtu5/lHnx8kHbqKlsbS57g0DiVgw3Fo6gOMZvumxvke4+C82xDFZah13knkOXgOCybP4waWYOPwHsyDu5+I1QeoorWPBAINwRcEcQdCterxSGEXllYwfqe1v1KDaRRau6SqCLSUyHlGxzvc2C5dJ0sxSzxxMgcGveGl73tFr5X3W3vn3hBPUREBERAREQEREBERAREQERWSTNaLuIA7yB9UF6LkVe1lJF8UzSeTe0fZcar6S4G/4cb3+Nmj3zQTBc/E8bigHaN3fKNfPkoBiXSRUSAiNrYhzF3O9TYD0UYqcTlfm55PsgmONbUyS3BduM5XsPPmo7LiMY1dfwzXEc6+qxuKCRf+zxRj+HGSebiAuRWY497iQA2/LP6rQcVjcUG9LtFUlgZ18m6BYNDiAB5LmucXHPMnnr6qjirCUHRZgEp1s3xP7LQqGOhltfNjgQfCxClkFW0xtcSBdoOZt4qNbQSsdLvMcDcC9uYQfQeGVgmhjkGj2Nd6gFbSiPRbiPXYewE5xudGfAG7fYj0UuQEREBERAREQFa94aCSbAC5PcNVcsNbT9ZG9h/M1zf7gR90EdqOkKnA/hh8nKwDR6lciq6RpT/hxNb/ADEuP2ChNASIwDq27D4tJb9lIKfDIy0E3NwDr+yCyr2vq5NZS3uYA36LkT1T35vc538xJ+q38YpmsDS0W1BsuSSgo4qwlVJVjigtcVjJVXFWOKCjisbiquKxkoKOKxuKq4rGSgoSsbiquKxuKCjnLE4ro4PSMleWvvpcWNtDmupXYXEI3hjBvbpsdTfXUoJJ0J4qOsqIL6tbKB4Hcd/uYvWV84dGOKdRidOScnl0Ts/8wEC/9W6vo9AREQEREBERARWyShou4gDmVwMT2nAuIvU/YIPN8Wp+qrKqPQCYuHhIA8fUrcpsWaxgBBJC0MclJrS5xuZImnzYS36ELA4oNyuxQyC26AL31uVziVcGk6AnwF1jKChKxuKq4rG4oKErG4q5xXewvYuWrp+up3NcQ5zXRu7JuLHJ2hyI1sgjZKscVtYhh0tO7dmjdG7k4Wv4HQ+S0nFBa4qwlVJWNxQWuKxkqritKoqL5DRBs02J9VK12oGtuRFsluVG1/yR/wBx+w/dR9xV0VHJJ8DHO8AbeuiC2CsMcjZG5Oa8PHcWuDh7hfV9BViaKORuj2NePBzQ4fVfJ1dQvhsJBa4uMwfovofolxTr8LhubmPeiP8AQcv9JCCYoiICIiAudieMthytd1gbcBfS66Kju1VDa040A3JR+gnJ3kfYoOPW4lJMcye4D7DgsP4A2zOfAfukMu47u+3Nbk8oaLkoIPtKzdfA/k90Z8Ht/doV2F7pkAcAbg681sbYEPge5ozYWyDxY4En0uuXDUbpDm8MwglQAGmXhkorXM3ZHDvK2JsZlOhA8B9ytCWUuNybnmUGNxVhKqSsbigo4r0TomrOzPGeBa8eYLT9AvOCVKejWt3K3d4SRub5izh9EHq9VTMlaWysa9p1a4Aj0KhmNdF1PJc07jC75T2me+Y9SpkXqhkQeIY3sZV0ty+MuYPzx9pvnbMeajz3L6OL1HMe2Ho6sHfj3H/PF2HX7xo7zCDwaeovkNFquKnmPdEtVDd1O4VDOQ7En9pNneRUDqYnMcWvaWuaSHNIsQRqCOCDE4qXbN1O/AB8pLfLUfVQ5xV0dfIwEMeWg6gG10Ej2wivGx3FrreTh+4Hqpt/4/YrlU054FkrfPsO+jV45LKTmST4m6mPQ7ivUYrECbCUOiPi4Xb/AKmj1QfSiIiAiIgLHK0OBa4XBBBHMHIqrytd0iCEVtKYnujOe7mw/NGdPTRaUrydSpVtJRF7BIwXfHc2+Zn5m+mfkonIRqNCLjwQatXFvscz5mub/cCFF8PkJiZfUCx8W5H3Cn9PE0AFuffx/wCFA3x9XNOz5ZXEeD+2PqUGxHSPf8LSRz4epSqw98bd51szbW67ODS3iA5Ej7j6qmMkGJwuL5EZ8j/2gjTisTirnFYyUFHFbuztZ1VVC/lI2/gTY/Vc9xVm/Y3HDP0Qe/GRWmRaFDW9ZFG/5mNPqAsplQbBkVpkWsZVw9q9q2UMJcbOkdcRs+Z3M/pHFBq7f7cCij6uIgzvHZ/Q35z38gvEJpS4lziSSSSTmSTqSVmxCvknkdJK4ue43cT9uQGgC03FBRxSmh6x7W3tvEC/K6scVjbJYgjUEH0QSyHZGMfG5zvDshR+Cc0lU141hlDh4McD7j6qSSbUwNAzLjbRo4+JUXxSsE0rntbug2yOegtdB9d084exrm5hzQ4eBFx9VkUS6K8X/E4XTm93Rt6l3cYjugH+kN9VLUBERBRwWnO2y3VjlZcIOcXqG4tRdVKWj4H3fH3H87PuPFTCdtlysZo+ujIHxDtMPJw/fRBFo64sBFr8u5RXEnn8U4n88bXebTun2spBO64vpfUcnDULgY2wh8L+G86Mn+YXA9QgtbUOaLBxAPIrC93NZIoi9waNTzXSj2e+Z/oP3QcRxWNxWziEHVyOaNBp4EXC03FBRxWGaYNSabd8VoSPvqg9e2IxDrKKK+rd5h/pJt7WXcMygPRrW/wpY/leHD+oWP8AtUrq8QbExz3nda0XJKC/GcdjpYnSSnIaDi53Bo714pjuNyVcrpZTmcmjg1vBoW1tTtI+sl3jcRtuI28hzP6iuG4oLXFYnFXOKxOKC1xVhQlUQVCzfhnhu8WuDdLkG1/Fd3Y8tJkBAJycCQL20Ofp6rt43T78DxxAuPLNB1OhbaX8O+SN5/huc0nuvkHeRHuveAV8r7HVG5UgcHtLfuPcL6D2KxvrY+qee2wZd7OHpp6IJKiIgIiINSrguFxpcipG4XXIxGl4hBCNoKTck3h8EuR/TJwPmFysPw5lRMyKa+7vB9gbXLMwLjRSzE6YSRuY7Qj0PAjwKieHzFk7C7JzXhj/AKA+YK1Zt/p25e+peqa5o2l9VsLSktdGHREWILXEi/eHX9rLSr9nZYwSz+IB8o7X9vHyUrv2QVbvKirx2THPfcJU4ol4tjU4dJcBwIFiHCxuO5ciee3ivcMYwenqWn8QwGwPb+Fze/eGfqvOMe6NpGAyUjxOw57pID/Lg/2Ks8XH4rx6U6+Pb5tFsVoQh7licVknjcwlrwWuGocCCPEFYHFT4nbUkmwdd1dQ4E2Dozr+gh30v6LW2u2oNS7cjP8ACacv1n5j3clwN8jQ8x5HIrE4oLXFYnOVzisTigtc5Y3FVcVYUFFVAqgINrD650Lt5lr2IzFxY/8AS2J8Ymk+KQ25Dsj0C0Whd6j2We4Aue0AgHLM2OaDnUEu5Ixw/K4H0K9aw7EjA9srDmM/EHUeYXmGJ4b1Mm6CSN0EE+/uvXujjZ6Opgjmndv5WDOF2m3a56aIPTIpN5oPMA+our1QC2iqgIiICxzR3CyIgi+KUu7dQTH2dW8SjuD/AAvk7yK9Xr6XeC8/2jobXBGRyKCX0Uu/C1w4gH1F0uorhW11NRUkTaqXdJ3mNG657iGG1yGgkCxbn3rs0mNwzM34JGyD9LgfXl5rjeLrbD6Ux0jpv4LKkxaejT2mxZjNyJ7wzfI3ieDbrTrsPsDNSSmMht92+9E8AXzB0PeqYZQPLpZapoMkpI3TZwbENG8Rn9u9cihwaN9RUQudK1jS1wYx9mlrvykEHuXvzjHqcVb6ikbt03Wd638uzHJP7pjv28XQqYqatpWS1bGtuB2tHNN93J2tr8FCsd6O5ohv0x6+PUWtvgeGjvJSPaR4eHRRjdhpo95wGm+ezGzvzN/VSSkLYIGBxAayNoJOWjQtPnGXgcdcuKelrTqk+z3j3xP3Z5IyzNbR2jv73gsoIJBBBGoORB7wsLivXp8PpMW6y8TmOZkJgACb3tfnpoQoDtJsNUUd3W62L/MYNB+turfoug4fynjyX/SyxyX9mf8AJ/JRL4LRHNXrHijbisTiquKxuKtWhaSqIqhBUK4BUAWRoQXNCmOE4iwQM33AEC2Zzy7vBRJjVnYxB2MarI5S3cuSLgm1ssrff1XpXQvVF0csfyPDh4PH7heRCRrdSF6R0ITudVzbgPViHtk5C5eNwDv+L3Qe1BERAREQEREFCFHdpcM3mEhSNYaqLeaQg+etq6XdljuP8xmf6gHD3aFw4HOidvwvdG7m029eanPSVQbg3gPge13o6x9ioO82dzsfa6xNYmNSzvSXYJ0jyCzapm+P8yMdod7m6H2UqpBHI6SoppBI50YaW5CxAG6XXzZpxCirA0DsgAHgABkfBcDG3PglZLA50brGzmEtIIPMdxVLm8j4ZmbYvRmY1PhMfD7aSqcVaNRbqm+IU34eka2Q9uSVrpna53udNQAPqsuJ1Dns66ZtmXH4eA6vcfhfIOXEN/8AjGcJ6S9G18TXgEWlaxpsRo50drE97beBUuhfFVvjqGTNlYy5AGfbOjnciORHBQMnPw9otnr2mZ5vVrUdI8JnURG+3qSKxXJGqT4Rr8+bdwmi6iJrPzfE883u19NPJbhetfrEDlyWfJbPktkt3lbUxRSsVhFdpujqGou+C0MutgOw497R8PiF5bi2DzUshZOwsdw5OHNp0IX0A2Nx4LVxXBoaiMx1AaWnnqDzadWnvCvPJ3lfPg1TJ6Vf7j88JQuI4Ol+tekvn0K5rbqTY1sl1FQY4iJW2Ba46gHg7hdX0+yzj8TvJoXcY8lclYvXtKltWazqUbbEfBZWRXyFye4KaUmyA+Qu/mufZduk2RedG2HcLfRe3l55DhkrtGW73ZLdj2ecfjf5AL06k2FcdQu3SbBNGoQeU4fs2wOHY3v5s/Ze0bEUwjjAaxrBya0N+iz0myEbeAXbpaRsYsEGwiIgIiICIiAqEKqIPOekrC9+KTLVrh7Lxlz7hp5tB87WPuF9GbWUe/GfBfPMsAa58bg67HvaABw3iR9UGR2OS7oaCBYAXAzy71oTTPkOZLj5lbopjlaO1zYF99Vc2mcTZxsL5huSDmGldxsPE29lkoZZKZ/WU8rmP/T8J7nA6jyUliwKJouRfvcVqVVOwu7AsPCwWJiLRqWYnXZMMC26ifAHVLWxyglpAOTrAEPaNRe+nclV0jRj/DYT4Nt7lQtlFf8AddHDMAfM60bb83HQKn/4vDc021/HqTPPcmtN6o26qH/C3d5XJJ9rKtJTVlSbvc5oPAZH/hS7ANgWssXDedzI+gU2ocBZHwU3HwPD4/20j6/VqtxOW3eyEYRsLcXcPVSSl2MY3UKTsjA0V6mI7kwbPRt4BbsdAwaBbKILGxAcFdZVRAREQEREBERAREQEREGCrpw9pBUUl2Fjc8u3Rcm5yUyRBAsY2FYYyANRryPArzespC0neFnNO68fqGh8CM19BTR7wsvNNvdn9w9c0dn4ZbfL+V/kfYoIA6QkAXyGgV8dMSQLEk6NGq7GD7Ny1B/hts3i9w+i9FwDYqOAA2u7i46+XJBDsC2GfLZ0ws3gwfc8F6FhmzzIgAGgAcAutDStboFmQWRwhuivREBERAREQEREBERAREQEREBERAREQEREBYKmjbICHAEEWIOhHJZ0Qa1PQsYAGgADQAWAWyAiICIiAiIgIiICIiAiIgIiICIiD//Z"/>
          <p:cNvSpPr>
            <a:spLocks noChangeAspect="1" noChangeArrowheads="1"/>
          </p:cNvSpPr>
          <p:nvPr/>
        </p:nvSpPr>
        <p:spPr bwMode="auto">
          <a:xfrm>
            <a:off x="215900" y="-31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2476500"/>
            <a:ext cx="2968724" cy="296872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4137880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t3.gstatic.com/images?q=tbn:ANd9GcQw7CwbTU8ZQ2IIW26SZr8FPxSwbdSSDgLD09E5BsTZw-Yoebr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1379"/>
            <a:ext cx="9144000" cy="6930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3347864" y="476672"/>
            <a:ext cx="15295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spc="50" dirty="0" smtClean="0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MP4</a:t>
            </a:r>
            <a:endParaRPr lang="es-ES" sz="5400" b="1" cap="none" spc="50" dirty="0">
              <a:ln w="11430"/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92276" y="1416837"/>
            <a:ext cx="712008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  <a:r>
              <a:rPr lang="es-ES" b="1" dirty="0" smtClean="0"/>
              <a:t>s </a:t>
            </a:r>
            <a:r>
              <a:rPr lang="es-ES" b="1" dirty="0"/>
              <a:t>un formato </a:t>
            </a:r>
            <a:r>
              <a:rPr lang="es-ES" b="1" dirty="0" smtClean="0"/>
              <a:t>contenedor especificado </a:t>
            </a:r>
            <a:r>
              <a:rPr lang="es-ES" b="1" dirty="0"/>
              <a:t>como parte del estándar IEC. Se utiliza para almacenar los formatos audiovisuales especificados por ISO/IEC y el grupo MPEG (</a:t>
            </a:r>
            <a:r>
              <a:rPr lang="es-ES" b="1" dirty="0" err="1"/>
              <a:t>Moving</a:t>
            </a:r>
            <a:r>
              <a:rPr lang="es-ES" b="1" dirty="0"/>
              <a:t> Picture </a:t>
            </a:r>
            <a:r>
              <a:rPr lang="es-ES" b="1" dirty="0" err="1"/>
              <a:t>Experts</a:t>
            </a:r>
            <a:r>
              <a:rPr lang="es-ES" b="1" dirty="0"/>
              <a:t> </a:t>
            </a:r>
            <a:r>
              <a:rPr lang="es-ES" b="1" dirty="0" err="1"/>
              <a:t>Group</a:t>
            </a:r>
            <a:r>
              <a:rPr lang="es-ES" b="1" dirty="0"/>
              <a:t>) al igual que otros formatos audiovisuales disponibles. Se utiliza típicamente para almacenar datos en archivos para ordenadores, para transmitir flujos audiovisuales y, probablemente, en muchas otras </a:t>
            </a:r>
            <a:r>
              <a:rPr lang="es-ES" b="1" dirty="0" smtClean="0"/>
              <a:t>formas.</a:t>
            </a:r>
          </a:p>
          <a:p>
            <a:endParaRPr lang="es-ES" b="1" dirty="0"/>
          </a:p>
          <a:p>
            <a:r>
              <a:rPr lang="es-ES" b="1" dirty="0"/>
              <a:t>Este formato se puede reproducir en:</a:t>
            </a:r>
          </a:p>
          <a:p>
            <a:endParaRPr lang="es-E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s-ES" dirty="0" smtClean="0">
                <a:solidFill>
                  <a:srgbClr val="0000FF"/>
                </a:solidFill>
              </a:rPr>
              <a:t>iPod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dirty="0" smtClean="0">
                <a:solidFill>
                  <a:srgbClr val="0000FF"/>
                </a:solidFill>
              </a:rPr>
              <a:t> </a:t>
            </a:r>
            <a:r>
              <a:rPr lang="es-ES" dirty="0">
                <a:solidFill>
                  <a:srgbClr val="0000FF"/>
                </a:solidFill>
              </a:rPr>
              <a:t>iTunes</a:t>
            </a:r>
            <a:endParaRPr lang="es-MX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984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Picture 2" descr="http://t3.gstatic.com/images?q=tbn:ANd9GcQw7CwbTU8ZQ2IIW26SZr8FPxSwbdSSDgLD09E5BsTZw-Yoebr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1379"/>
            <a:ext cx="9144000" cy="6930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3491880" y="548680"/>
            <a:ext cx="31683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OGM</a:t>
            </a:r>
            <a:endParaRPr lang="es-ES" sz="5400" b="1" cap="none" spc="50" dirty="0">
              <a:ln w="11430"/>
              <a:solidFill>
                <a:schemeClr val="accent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547664" y="1700808"/>
            <a:ext cx="65527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/>
              <a:t>OGM es un formato comprimido de archivo de video que utiliza compresión </a:t>
            </a:r>
            <a:r>
              <a:rPr lang="es-MX" sz="2000" b="1" dirty="0" err="1"/>
              <a:t>Ogg</a:t>
            </a:r>
            <a:r>
              <a:rPr lang="es-MX" sz="2000" b="1" dirty="0"/>
              <a:t> </a:t>
            </a:r>
            <a:r>
              <a:rPr lang="es-MX" sz="2000" b="1" dirty="0" err="1"/>
              <a:t>Vorbis</a:t>
            </a:r>
            <a:r>
              <a:rPr lang="es-MX" sz="2000" b="1" dirty="0"/>
              <a:t>; contiene en general audio </a:t>
            </a:r>
            <a:r>
              <a:rPr lang="es-MX" sz="2000" b="1" dirty="0" err="1"/>
              <a:t>Ogg</a:t>
            </a:r>
            <a:r>
              <a:rPr lang="es-MX" sz="2000" b="1" dirty="0"/>
              <a:t> </a:t>
            </a:r>
            <a:r>
              <a:rPr lang="es-MX" sz="2000" b="1" dirty="0" err="1"/>
              <a:t>Vorbis</a:t>
            </a:r>
            <a:r>
              <a:rPr lang="es-MX" sz="2000" b="1" dirty="0"/>
              <a:t> 5.1 y un canal de vídeo (archivos de sólo audio usan la extensión OGG), también pueden incluir hasta 65.000 subtítulos </a:t>
            </a:r>
            <a:r>
              <a:rPr lang="es-MX" sz="2000" b="1" dirty="0" smtClean="0"/>
              <a:t>intercambiables.</a:t>
            </a:r>
          </a:p>
          <a:p>
            <a:endParaRPr lang="es-ES" sz="2000" b="1" dirty="0"/>
          </a:p>
          <a:p>
            <a:r>
              <a:rPr lang="es-ES" sz="2000" b="1" dirty="0"/>
              <a:t>Este formato se puede reproducir en: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MX" sz="2000" dirty="0">
                <a:solidFill>
                  <a:srgbClr val="0000FF"/>
                </a:solidFill>
              </a:rPr>
              <a:t>VLC media </a:t>
            </a:r>
            <a:r>
              <a:rPr lang="es-MX" sz="2000" dirty="0" err="1">
                <a:solidFill>
                  <a:srgbClr val="0000FF"/>
                </a:solidFill>
              </a:rPr>
              <a:t>player</a:t>
            </a:r>
            <a:r>
              <a:rPr lang="es-MX" sz="2000" dirty="0">
                <a:solidFill>
                  <a:srgbClr val="0000FF"/>
                </a:solidFill>
              </a:rPr>
              <a:t> </a:t>
            </a:r>
            <a:endParaRPr lang="es-MX" sz="2000" dirty="0" smtClean="0">
              <a:solidFill>
                <a:srgbClr val="0000FF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 dirty="0" err="1" smtClean="0">
                <a:solidFill>
                  <a:srgbClr val="0000FF"/>
                </a:solidFill>
              </a:rPr>
              <a:t>DVDs</a:t>
            </a:r>
            <a:endParaRPr lang="es-MX" sz="2000" dirty="0" smtClean="0">
              <a:solidFill>
                <a:srgbClr val="0000FF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 dirty="0" smtClean="0">
                <a:solidFill>
                  <a:srgbClr val="0000FF"/>
                </a:solidFill>
              </a:rPr>
              <a:t> </a:t>
            </a:r>
            <a:r>
              <a:rPr lang="es-MX" sz="2000" dirty="0" err="1">
                <a:solidFill>
                  <a:srgbClr val="0000FF"/>
                </a:solidFill>
              </a:rPr>
              <a:t>VCDs</a:t>
            </a:r>
            <a:endParaRPr lang="es-MX" sz="2000" dirty="0" smtClean="0">
              <a:solidFill>
                <a:srgbClr val="0000FF"/>
              </a:solidFill>
            </a:endParaRPr>
          </a:p>
          <a:p>
            <a:endParaRPr lang="es-ES" sz="2000" b="1" dirty="0"/>
          </a:p>
          <a:p>
            <a:endParaRPr lang="es-MX" sz="2000" b="1" dirty="0"/>
          </a:p>
        </p:txBody>
      </p:sp>
    </p:spTree>
    <p:extLst>
      <p:ext uri="{BB962C8B-B14F-4D97-AF65-F5344CB8AC3E}">
        <p14:creationId xmlns:p14="http://schemas.microsoft.com/office/powerpoint/2010/main" val="17602703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t3.gstatic.com/images?q=tbn:ANd9GcQw7CwbTU8ZQ2IIW26SZr8FPxSwbdSSDgLD09E5BsTZw-Yoebr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2211"/>
            <a:ext cx="9144000" cy="6930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3779912" y="332656"/>
            <a:ext cx="11929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RM</a:t>
            </a:r>
            <a:endParaRPr lang="es-E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24812" y="1255986"/>
            <a:ext cx="554461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/>
              <a:t>E</a:t>
            </a:r>
            <a:r>
              <a:rPr lang="es-MX" sz="2800" b="1" dirty="0" smtClean="0"/>
              <a:t>l </a:t>
            </a:r>
            <a:r>
              <a:rPr lang="es-MX" sz="2800" b="1" dirty="0"/>
              <a:t>formato </a:t>
            </a:r>
            <a:r>
              <a:rPr lang="es-MX" sz="2800" b="1" dirty="0" smtClean="0"/>
              <a:t>R</a:t>
            </a:r>
            <a:r>
              <a:rPr lang="es-MX" sz="2800" b="1" dirty="0"/>
              <a:t>M</a:t>
            </a:r>
            <a:r>
              <a:rPr lang="es-MX" sz="2800" b="1" dirty="0" smtClean="0"/>
              <a:t> </a:t>
            </a:r>
            <a:r>
              <a:rPr lang="es-MX" sz="2800" b="1" dirty="0"/>
              <a:t>es un formato de video creado por la empresa real media, que se ocupa mayormente en </a:t>
            </a:r>
            <a:r>
              <a:rPr lang="es-MX" sz="2800" b="1" dirty="0" smtClean="0"/>
              <a:t>video </a:t>
            </a:r>
            <a:r>
              <a:rPr lang="es-MX" sz="2800" b="1" dirty="0" err="1" smtClean="0"/>
              <a:t>streaming</a:t>
            </a:r>
            <a:r>
              <a:rPr lang="es-MX" sz="2800" b="1" dirty="0"/>
              <a:t>, es decir para sitios de </a:t>
            </a:r>
            <a:r>
              <a:rPr lang="es-MX" sz="2800" b="1" dirty="0" smtClean="0"/>
              <a:t>internet</a:t>
            </a:r>
            <a:r>
              <a:rPr lang="es-MX" dirty="0" smtClean="0"/>
              <a:t>.</a:t>
            </a:r>
          </a:p>
          <a:p>
            <a:endParaRPr lang="es-ES" dirty="0"/>
          </a:p>
          <a:p>
            <a:endParaRPr lang="es-ES" dirty="0" smtClean="0"/>
          </a:p>
          <a:p>
            <a:r>
              <a:rPr lang="es-ES" sz="2400" b="1" dirty="0"/>
              <a:t>Este formato se puede reproducir </a:t>
            </a:r>
            <a:r>
              <a:rPr lang="es-ES" sz="2400" b="1" dirty="0" smtClean="0"/>
              <a:t>en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MX" sz="2400" dirty="0">
                <a:solidFill>
                  <a:srgbClr val="0000FF"/>
                </a:solidFill>
              </a:rPr>
              <a:t>Real Media Player</a:t>
            </a:r>
            <a:endParaRPr lang="es-MX" sz="2400" dirty="0" smtClean="0">
              <a:solidFill>
                <a:srgbClr val="0000FF"/>
              </a:solidFill>
            </a:endParaRPr>
          </a:p>
          <a:p>
            <a:endParaRPr lang="es-ES" dirty="0">
              <a:solidFill>
                <a:srgbClr val="0000FF"/>
              </a:solidFill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60725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Picture 2" descr="http://t3.gstatic.com/images?q=tbn:ANd9GcQw7CwbTU8ZQ2IIW26SZr8FPxSwbdSSDgLD09E5BsTZw-Yoebr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2211"/>
            <a:ext cx="9144000" cy="6930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3767336" y="548680"/>
            <a:ext cx="14551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spc="50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VOB</a:t>
            </a:r>
            <a:endParaRPr lang="es-ES" sz="5400" b="1" cap="none" spc="50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259632" y="1826981"/>
            <a:ext cx="7237313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/>
              <a:t>VOB (DVD-Video </a:t>
            </a:r>
            <a:r>
              <a:rPr lang="es-ES" sz="2000" b="1" dirty="0" err="1"/>
              <a:t>Object</a:t>
            </a:r>
            <a:r>
              <a:rPr lang="es-ES" sz="2000" b="1" dirty="0"/>
              <a:t> o </a:t>
            </a:r>
            <a:r>
              <a:rPr lang="es-ES" sz="2000" b="1" dirty="0" err="1"/>
              <a:t>Versioned</a:t>
            </a:r>
            <a:r>
              <a:rPr lang="es-ES" sz="2000" b="1" dirty="0"/>
              <a:t> </a:t>
            </a:r>
            <a:r>
              <a:rPr lang="es-ES" sz="2000" b="1" dirty="0" err="1"/>
              <a:t>Object</a:t>
            </a:r>
            <a:r>
              <a:rPr lang="es-ES" sz="2000" b="1" dirty="0"/>
              <a:t> Base) es un tipo de fichero contenido en los DVD-Video. Incluye el video, audio, subtítulos y menús en forma de </a:t>
            </a:r>
            <a:r>
              <a:rPr lang="es-ES" sz="2000" b="1" i="1" dirty="0" err="1"/>
              <a:t>stream</a:t>
            </a:r>
            <a:r>
              <a:rPr lang="es-ES" sz="2000" b="1" dirty="0"/>
              <a:t>.</a:t>
            </a:r>
          </a:p>
          <a:p>
            <a:r>
              <a:rPr lang="es-ES" sz="2000" b="1" dirty="0"/>
              <a:t>Los ficheros VOB están codificados normalmente siguiendo el estándar MPEG-2. Si cambiamos la extensión de .</a:t>
            </a:r>
            <a:r>
              <a:rPr lang="es-ES" sz="2000" b="1" dirty="0" err="1"/>
              <a:t>vob</a:t>
            </a:r>
            <a:r>
              <a:rPr lang="es-ES" sz="2000" b="1" dirty="0"/>
              <a:t> a .</a:t>
            </a:r>
            <a:r>
              <a:rPr lang="es-ES" sz="2000" b="1" dirty="0" err="1"/>
              <a:t>mpg</a:t>
            </a:r>
            <a:r>
              <a:rPr lang="es-ES" sz="2000" b="1" dirty="0"/>
              <a:t> o .</a:t>
            </a:r>
            <a:r>
              <a:rPr lang="es-ES" sz="2000" b="1" dirty="0" err="1"/>
              <a:t>mpeg</a:t>
            </a:r>
            <a:r>
              <a:rPr lang="es-ES" sz="2000" b="1" dirty="0"/>
              <a:t>, el fichero es legible y continúa teniendo toda la información, aunque algunos visualizadores no soportan las pistas de subtítulos.</a:t>
            </a:r>
          </a:p>
          <a:p>
            <a:r>
              <a:rPr lang="es-ES" sz="2000" b="1" dirty="0"/>
              <a:t>Para grabar los ficheros VOB en un disco DVD±R, son necesarios además otros ficheros DVD-Video, por ejemplo los IFO y BUP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57230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Picture 2" descr="http://t3.gstatic.com/images?q=tbn:ANd9GcQw7CwbTU8ZQ2IIW26SZr8FPxSwbdSSDgLD09E5BsTZw-Yoebr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11" y="-72211"/>
            <a:ext cx="9144000" cy="6930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3275856" y="332656"/>
            <a:ext cx="18469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WMV</a:t>
            </a:r>
            <a:endParaRPr lang="es-E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83568" y="1628800"/>
            <a:ext cx="82809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Windows Media Video</a:t>
            </a:r>
            <a:r>
              <a:rPr lang="es-ES" dirty="0"/>
              <a:t> (</a:t>
            </a:r>
            <a:r>
              <a:rPr lang="es-ES" b="1" dirty="0"/>
              <a:t>WMV</a:t>
            </a:r>
            <a:r>
              <a:rPr lang="es-ES" dirty="0"/>
              <a:t>) es un nombre genérico que se da al conjunto de </a:t>
            </a:r>
            <a:r>
              <a:rPr lang="es-ES" dirty="0" smtClean="0"/>
              <a:t>algoritmos de </a:t>
            </a:r>
            <a:r>
              <a:rPr lang="es-ES" dirty="0"/>
              <a:t>compresión ubicados en el set propietario de tecnologías de vídeo desarrolladas por Microsoft, que forma parte del </a:t>
            </a:r>
            <a:r>
              <a:rPr lang="es-ES" dirty="0" err="1"/>
              <a:t>framework</a:t>
            </a:r>
            <a:r>
              <a:rPr lang="es-ES" dirty="0"/>
              <a:t> Windows Media.</a:t>
            </a:r>
          </a:p>
          <a:p>
            <a:r>
              <a:rPr lang="es-ES" dirty="0"/>
              <a:t>WMV no se construye sólo con tecnología interna de Microsoft. Desde la versión 7 (WMV1), Microsoft ha utilizado su propia versión no estandarizada de MPEG-4. El vídeo a menudo se combina con sonido en formato Windows Media Audio</a:t>
            </a:r>
            <a:r>
              <a:rPr lang="es-ES" dirty="0" smtClean="0"/>
              <a:t>.</a:t>
            </a:r>
          </a:p>
          <a:p>
            <a:endParaRPr lang="es-ES" dirty="0"/>
          </a:p>
          <a:p>
            <a:r>
              <a:rPr lang="es-ES" b="1" dirty="0"/>
              <a:t>Este formato se puede reproducir en: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dirty="0" err="1" smtClean="0">
                <a:solidFill>
                  <a:srgbClr val="0000FF"/>
                </a:solidFill>
              </a:rPr>
              <a:t>BS.Player</a:t>
            </a:r>
            <a:endParaRPr lang="es-ES" dirty="0" smtClean="0">
              <a:solidFill>
                <a:srgbClr val="0000FF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ES" dirty="0" smtClean="0">
                <a:solidFill>
                  <a:srgbClr val="0000FF"/>
                </a:solidFill>
              </a:rPr>
              <a:t> </a:t>
            </a:r>
            <a:r>
              <a:rPr lang="es-ES" dirty="0" err="1" smtClean="0">
                <a:solidFill>
                  <a:srgbClr val="0000FF"/>
                </a:solidFill>
              </a:rPr>
              <a:t>Mplayer</a:t>
            </a:r>
            <a:endParaRPr lang="es-ES" dirty="0" smtClean="0">
              <a:solidFill>
                <a:srgbClr val="0000FF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ES" dirty="0" smtClean="0">
                <a:solidFill>
                  <a:srgbClr val="0000FF"/>
                </a:solidFill>
              </a:rPr>
              <a:t> Windows </a:t>
            </a:r>
            <a:r>
              <a:rPr lang="es-ES" dirty="0">
                <a:solidFill>
                  <a:srgbClr val="0000FF"/>
                </a:solidFill>
              </a:rPr>
              <a:t>Media </a:t>
            </a:r>
            <a:r>
              <a:rPr lang="es-ES" dirty="0" smtClean="0">
                <a:solidFill>
                  <a:srgbClr val="0000FF"/>
                </a:solidFill>
              </a:rPr>
              <a:t>Player</a:t>
            </a:r>
            <a:endParaRPr lang="es-ES" dirty="0">
              <a:solidFill>
                <a:srgbClr val="0000FF"/>
              </a:solidFill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6483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4" name="Picture 2" descr="http://t3.gstatic.com/images?q=tbn:ANd9GcQw7CwbTU8ZQ2IIW26SZr8FPxSwbdSSDgLD09E5BsTZw-Yoebr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202" y="0"/>
            <a:ext cx="9144000" cy="6930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2771800" y="188640"/>
            <a:ext cx="29523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cap="none" spc="50" dirty="0" smtClean="0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 GP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825285" y="1125356"/>
            <a:ext cx="669674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Es un formato</a:t>
            </a:r>
            <a:r>
              <a:rPr lang="es-E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s-E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contendedor usado por  teléfonos </a:t>
            </a:r>
            <a:r>
              <a:rPr lang="es-ES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moviles</a:t>
            </a:r>
            <a:r>
              <a:rPr lang="es-E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para almacenar información de medios múltiples (audio y video). Este formato de archivo, creado por 3GPP (3rd </a:t>
            </a:r>
            <a:r>
              <a:rPr lang="es-ES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Generation</a:t>
            </a:r>
            <a:r>
              <a:rPr lang="es-E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s-ES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Partnership</a:t>
            </a:r>
            <a:r>
              <a:rPr lang="es-E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Project), es una versión simplificada del "ISO 14496-1 Media </a:t>
            </a:r>
            <a:r>
              <a:rPr lang="es-ES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Format</a:t>
            </a:r>
            <a:r>
              <a:rPr lang="es-E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", que es similar al formato de </a:t>
            </a:r>
            <a:r>
              <a:rPr lang="es-ES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Quicktme</a:t>
            </a:r>
            <a:r>
              <a:rPr lang="es-E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3GP guarda video como MPEG-4  o H.263. El audio es almacenado en los formatos AMR-NB o AAC-LC</a:t>
            </a:r>
          </a:p>
          <a:p>
            <a:pPr algn="ctr"/>
            <a:endParaRPr lang="es-ES" b="1" u="sng" dirty="0"/>
          </a:p>
          <a:p>
            <a:r>
              <a:rPr lang="es-ES" b="1" dirty="0" smtClean="0"/>
              <a:t>Este formato se puede reproducir en: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b="1" dirty="0" smtClean="0">
                <a:solidFill>
                  <a:srgbClr val="0000FF"/>
                </a:solidFill>
              </a:rPr>
              <a:t>VLC media </a:t>
            </a:r>
            <a:r>
              <a:rPr lang="es-ES" b="1" dirty="0" err="1" smtClean="0">
                <a:solidFill>
                  <a:srgbClr val="0000FF"/>
                </a:solidFill>
              </a:rPr>
              <a:t>player</a:t>
            </a:r>
            <a:endParaRPr lang="es-ES" b="1" dirty="0" smtClean="0">
              <a:solidFill>
                <a:srgbClr val="0000FF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ES" b="1" dirty="0" err="1" smtClean="0">
                <a:solidFill>
                  <a:srgbClr val="0000FF"/>
                </a:solidFill>
              </a:rPr>
              <a:t>Totem</a:t>
            </a:r>
            <a:endParaRPr lang="es-ES" b="1" dirty="0" smtClean="0">
              <a:solidFill>
                <a:srgbClr val="0000FF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ES" b="1" dirty="0" smtClean="0">
                <a:solidFill>
                  <a:srgbClr val="0000FF"/>
                </a:solidFill>
              </a:rPr>
              <a:t>Media Player </a:t>
            </a:r>
            <a:r>
              <a:rPr lang="es-ES" b="1" dirty="0" err="1" smtClean="0">
                <a:solidFill>
                  <a:srgbClr val="0000FF"/>
                </a:solidFill>
              </a:rPr>
              <a:t>Classic</a:t>
            </a:r>
            <a:endParaRPr lang="es-ES" b="1" dirty="0" smtClean="0">
              <a:solidFill>
                <a:srgbClr val="0000FF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ES" b="1" dirty="0" err="1" smtClean="0">
                <a:solidFill>
                  <a:srgbClr val="0000FF"/>
                </a:solidFill>
              </a:rPr>
              <a:t>The</a:t>
            </a:r>
            <a:r>
              <a:rPr lang="es-ES" b="1" dirty="0" smtClean="0">
                <a:solidFill>
                  <a:srgbClr val="0000FF"/>
                </a:solidFill>
              </a:rPr>
              <a:t> </a:t>
            </a:r>
            <a:r>
              <a:rPr lang="es-ES" b="1" dirty="0" err="1" smtClean="0">
                <a:solidFill>
                  <a:srgbClr val="0000FF"/>
                </a:solidFill>
              </a:rPr>
              <a:t>KMPlayer</a:t>
            </a:r>
            <a:endParaRPr lang="es-ES" b="1" dirty="0" smtClean="0">
              <a:solidFill>
                <a:srgbClr val="0000FF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ES" b="1" dirty="0" smtClean="0">
                <a:solidFill>
                  <a:srgbClr val="0000FF"/>
                </a:solidFill>
              </a:rPr>
              <a:t>QuickTime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b="1" dirty="0" smtClean="0">
                <a:solidFill>
                  <a:srgbClr val="0000FF"/>
                </a:solidFill>
              </a:rPr>
              <a:t>RealPlayer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b="1" dirty="0" err="1" smtClean="0">
                <a:solidFill>
                  <a:srgbClr val="0000FF"/>
                </a:solidFill>
              </a:rPr>
              <a:t>JetAudio</a:t>
            </a:r>
            <a:endParaRPr lang="es-ES" b="1" dirty="0" smtClean="0">
              <a:solidFill>
                <a:srgbClr val="0000FF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ES" b="1" dirty="0" smtClean="0">
                <a:solidFill>
                  <a:srgbClr val="0000FF"/>
                </a:solidFill>
              </a:rPr>
              <a:t>GOM </a:t>
            </a:r>
            <a:r>
              <a:rPr lang="es-ES" b="1" dirty="0" smtClean="0">
                <a:solidFill>
                  <a:srgbClr val="0000FF"/>
                </a:solidFill>
              </a:rPr>
              <a:t>Player</a:t>
            </a:r>
            <a:endParaRPr lang="es-ES" b="1" dirty="0">
              <a:solidFill>
                <a:srgbClr val="0000FF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ES" b="1" dirty="0" smtClean="0">
                <a:solidFill>
                  <a:srgbClr val="0000FF"/>
                </a:solidFill>
              </a:rPr>
              <a:t>Windows </a:t>
            </a:r>
            <a:r>
              <a:rPr lang="es-ES" b="1" dirty="0" smtClean="0">
                <a:solidFill>
                  <a:srgbClr val="0000FF"/>
                </a:solidFill>
              </a:rPr>
              <a:t>Media </a:t>
            </a:r>
            <a:r>
              <a:rPr lang="es-ES" b="1" dirty="0" smtClean="0">
                <a:solidFill>
                  <a:srgbClr val="0000FF"/>
                </a:solidFill>
              </a:rPr>
              <a:t>Player</a:t>
            </a:r>
            <a:endParaRPr lang="es-MX" b="1" u="sng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24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t3.gstatic.com/images?q=tbn:ANd9GcQw7CwbTU8ZQ2IIW26SZr8FPxSwbdSSDgLD09E5BsTZw-Yoebr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226" y="-27789"/>
            <a:ext cx="9144000" cy="6930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2627784" y="260648"/>
            <a:ext cx="352839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cap="none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AVI</a:t>
            </a:r>
            <a:endParaRPr lang="es-ES" sz="5400" b="1" cap="none" spc="5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972378" y="1428404"/>
            <a:ext cx="712879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El formato </a:t>
            </a:r>
            <a:r>
              <a:rPr lang="es-ES" b="1" dirty="0" err="1" smtClean="0"/>
              <a:t>avi</a:t>
            </a:r>
            <a:r>
              <a:rPr lang="es-ES" b="1" dirty="0" smtClean="0"/>
              <a:t> permite almacenar simultáneamente un flujo de datos de video y varios flujos de audio. El formato concreto de estos flujos no es objeto del formato AVI y es interpretado por un programa externo denominado códec . Es decir, el audio y el video contenidos en el AVI pueden estar en cualquier formato (AC3/</a:t>
            </a:r>
            <a:r>
              <a:rPr lang="es-ES" b="1" dirty="0" err="1" smtClean="0"/>
              <a:t>DivX</a:t>
            </a:r>
            <a:r>
              <a:rPr lang="es-ES" b="1" dirty="0" smtClean="0"/>
              <a:t>, u MP3/</a:t>
            </a:r>
            <a:r>
              <a:rPr lang="es-ES" b="1" dirty="0" err="1" smtClean="0"/>
              <a:t>Xvid</a:t>
            </a:r>
            <a:r>
              <a:rPr lang="es-ES" b="1" dirty="0" smtClean="0"/>
              <a:t>, entre otros). Por eso se le considera un formato contenedor.</a:t>
            </a:r>
          </a:p>
          <a:p>
            <a:endParaRPr lang="es-ES" b="1" dirty="0"/>
          </a:p>
          <a:p>
            <a:r>
              <a:rPr lang="es-ES" b="1" dirty="0" smtClean="0"/>
              <a:t> Este formato se puede reproducir en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b="1" dirty="0" smtClean="0">
                <a:solidFill>
                  <a:srgbClr val="0000FF"/>
                </a:solidFill>
              </a:rPr>
              <a:t>Un reproductor de video capaz de interpretar el formato AVI.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b="1" dirty="0" smtClean="0">
                <a:solidFill>
                  <a:srgbClr val="0000FF"/>
                </a:solidFill>
              </a:rPr>
              <a:t>El códec de video para interpretar el flujo de video.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b="1" dirty="0" smtClean="0">
                <a:solidFill>
                  <a:srgbClr val="0000FF"/>
                </a:solidFill>
              </a:rPr>
              <a:t>El códec de audio para interpretar el flujo de audio</a:t>
            </a:r>
          </a:p>
          <a:p>
            <a:endParaRPr lang="es-ES" b="1" dirty="0"/>
          </a:p>
          <a:p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98801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t3.gstatic.com/images?q=tbn:ANd9GcQw7CwbTU8ZQ2IIW26SZr8FPxSwbdSSDgLD09E5BsTZw-Yoebr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536" y="-1"/>
            <a:ext cx="9144000" cy="6930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3131840" y="688706"/>
            <a:ext cx="297072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spc="50" dirty="0" smtClean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DIVX</a:t>
            </a:r>
            <a:endParaRPr lang="es-ES" sz="5400" b="1" cap="none" spc="50" dirty="0">
              <a:ln w="11430"/>
              <a:solidFill>
                <a:schemeClr val="accent4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11560" y="1844824"/>
            <a:ext cx="734481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err="1" smtClean="0"/>
              <a:t>DivX</a:t>
            </a:r>
            <a:r>
              <a:rPr lang="es-ES" b="1" dirty="0" smtClean="0"/>
              <a:t> se refiere a un conjunto de productos de software desarrollados por </a:t>
            </a:r>
            <a:r>
              <a:rPr lang="es-ES" b="1" dirty="0" err="1" smtClean="0"/>
              <a:t>DivX</a:t>
            </a:r>
            <a:r>
              <a:rPr lang="es-ES" b="1" dirty="0" smtClean="0"/>
              <a:t> inc. para los sistemas operativos Windows y Mac, Os, el más representativo es el códec por lo que la mayoría de las personas se refieren a éste cuando hablan de </a:t>
            </a:r>
            <a:r>
              <a:rPr lang="es-ES" b="1" dirty="0" err="1" smtClean="0"/>
              <a:t>DivX</a:t>
            </a:r>
            <a:r>
              <a:rPr lang="es-ES" b="1" dirty="0" smtClean="0"/>
              <a:t>. Inicialmente era sólo un códec de video, un formato de video comprimido , basado en los estándares MPEG-4. </a:t>
            </a:r>
          </a:p>
          <a:p>
            <a:endParaRPr lang="es-ES" b="1" dirty="0"/>
          </a:p>
          <a:p>
            <a:r>
              <a:rPr lang="es-ES" b="1" dirty="0" smtClean="0"/>
              <a:t>Este formato se puede reproducir en</a:t>
            </a:r>
          </a:p>
          <a:p>
            <a:r>
              <a:rPr lang="es-ES" b="1" dirty="0" smtClean="0">
                <a:solidFill>
                  <a:srgbClr val="0000FF"/>
                </a:solidFill>
              </a:rPr>
              <a:t>Técnicamente, </a:t>
            </a:r>
            <a:r>
              <a:rPr lang="es-ES" b="1" dirty="0" err="1" smtClean="0">
                <a:solidFill>
                  <a:srgbClr val="0000FF"/>
                </a:solidFill>
              </a:rPr>
              <a:t>DivX</a:t>
            </a:r>
            <a:r>
              <a:rPr lang="es-ES" b="1" dirty="0" smtClean="0">
                <a:solidFill>
                  <a:srgbClr val="0000FF"/>
                </a:solidFill>
              </a:rPr>
              <a:t> es un formato de vídeo que funciona sobre los sistemas operativos Windows , </a:t>
            </a:r>
            <a:r>
              <a:rPr lang="es-ES" b="1" dirty="0" err="1" smtClean="0">
                <a:solidFill>
                  <a:srgbClr val="0000FF"/>
                </a:solidFill>
              </a:rPr>
              <a:t>MacOS</a:t>
            </a:r>
            <a:r>
              <a:rPr lang="es-ES" b="1" dirty="0">
                <a:solidFill>
                  <a:srgbClr val="0000FF"/>
                </a:solidFill>
              </a:rPr>
              <a:t> </a:t>
            </a:r>
            <a:r>
              <a:rPr lang="es-ES" b="1" dirty="0" smtClean="0">
                <a:solidFill>
                  <a:srgbClr val="0000FF"/>
                </a:solidFill>
              </a:rPr>
              <a:t>y GNU/Linux actuales y que, combinado con la compresión de audio MP3, DVD- ROM Y CD-ROM </a:t>
            </a:r>
          </a:p>
          <a:p>
            <a:endParaRPr lang="es-ES" b="1" dirty="0"/>
          </a:p>
          <a:p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95328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Picture 2" descr="http://t3.gstatic.com/images?q=tbn:ANd9GcQw7CwbTU8ZQ2IIW26SZr8FPxSwbdSSDgLD09E5BsTZw-Yoebr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870"/>
            <a:ext cx="9144000" cy="6930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2771800" y="0"/>
            <a:ext cx="34563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cap="none" spc="5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FVL</a:t>
            </a:r>
            <a:endParaRPr lang="es-ES" sz="5400" b="1" cap="none" spc="50" dirty="0">
              <a:ln w="11430"/>
              <a:solidFill>
                <a:schemeClr val="accent3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87827" y="620688"/>
            <a:ext cx="8352928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 </a:t>
            </a:r>
            <a:r>
              <a:rPr lang="es-ES" b="1" dirty="0" smtClean="0"/>
              <a:t>Es un formato contenedor</a:t>
            </a:r>
            <a:r>
              <a:rPr lang="es-ES" b="1" dirty="0"/>
              <a:t> </a:t>
            </a:r>
            <a:r>
              <a:rPr lang="es-ES" b="1" dirty="0" smtClean="0"/>
              <a:t>propietario usado para transmitir video por Internet usando </a:t>
            </a:r>
          </a:p>
          <a:p>
            <a:r>
              <a:rPr lang="es-ES" b="1" dirty="0" smtClean="0"/>
              <a:t>Adobe Flash Player  desde la versión 6 a la 10. Los contenidos FLV pueden ser incrustados dentro de archivos SWF. Entre los sitios más notables que utilizan el formato FLV se encuentran YouTube, Google Video, Reuters.com , Yahoo! Video</a:t>
            </a:r>
            <a:r>
              <a:rPr lang="es-ES" b="1" dirty="0"/>
              <a:t> </a:t>
            </a:r>
            <a:r>
              <a:rPr lang="es-ES" b="1" dirty="0" smtClean="0"/>
              <a:t>y MySpace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b="1" dirty="0" smtClean="0"/>
              <a:t>Este formato se puede reproducir en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dirty="0" smtClean="0">
                <a:solidFill>
                  <a:srgbClr val="0000FF"/>
                </a:solidFill>
              </a:rPr>
              <a:t>Flash Video Player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dirty="0" smtClean="0">
                <a:solidFill>
                  <a:srgbClr val="0000FF"/>
                </a:solidFill>
              </a:rPr>
              <a:t>FLV Player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dirty="0" err="1" smtClean="0">
                <a:solidFill>
                  <a:srgbClr val="0000FF"/>
                </a:solidFill>
              </a:rPr>
              <a:t>BitComet</a:t>
            </a:r>
            <a:r>
              <a:rPr lang="es-ES" dirty="0" smtClean="0">
                <a:solidFill>
                  <a:srgbClr val="0000FF"/>
                </a:solidFill>
              </a:rPr>
              <a:t> FLV Player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dirty="0" smtClean="0">
                <a:solidFill>
                  <a:srgbClr val="0000FF"/>
                </a:solidFill>
              </a:rPr>
              <a:t>GOM Player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dirty="0" smtClean="0">
                <a:solidFill>
                  <a:srgbClr val="0000FF"/>
                </a:solidFill>
              </a:rPr>
              <a:t>K-Lite </a:t>
            </a:r>
            <a:r>
              <a:rPr lang="es-ES" dirty="0" err="1" smtClean="0">
                <a:solidFill>
                  <a:srgbClr val="0000FF"/>
                </a:solidFill>
              </a:rPr>
              <a:t>Codec</a:t>
            </a:r>
            <a:r>
              <a:rPr lang="es-ES" dirty="0" smtClean="0">
                <a:solidFill>
                  <a:srgbClr val="0000FF"/>
                </a:solidFill>
              </a:rPr>
              <a:t> Pack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dirty="0" err="1" smtClean="0">
                <a:solidFill>
                  <a:srgbClr val="0000FF"/>
                </a:solidFill>
              </a:rPr>
              <a:t>MPlayer</a:t>
            </a:r>
            <a:endParaRPr lang="es-ES" dirty="0" smtClean="0">
              <a:solidFill>
                <a:srgbClr val="0000FF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ES" dirty="0" err="1" smtClean="0">
                <a:solidFill>
                  <a:srgbClr val="0000FF"/>
                </a:solidFill>
              </a:rPr>
              <a:t>Perian</a:t>
            </a:r>
            <a:endParaRPr lang="es-ES" dirty="0" smtClean="0">
              <a:solidFill>
                <a:srgbClr val="0000FF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ES" dirty="0" err="1" smtClean="0">
                <a:solidFill>
                  <a:srgbClr val="0000FF"/>
                </a:solidFill>
              </a:rPr>
              <a:t>Kmplayer</a:t>
            </a:r>
            <a:endParaRPr lang="es-ES" dirty="0" smtClean="0">
              <a:solidFill>
                <a:srgbClr val="0000FF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ES" dirty="0" err="1" smtClean="0">
                <a:solidFill>
                  <a:srgbClr val="0000FF"/>
                </a:solidFill>
              </a:rPr>
              <a:t>Kaffeine</a:t>
            </a:r>
            <a:endParaRPr lang="es-ES" dirty="0" smtClean="0">
              <a:solidFill>
                <a:srgbClr val="0000FF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ES" dirty="0" smtClean="0">
                <a:solidFill>
                  <a:srgbClr val="0000FF"/>
                </a:solidFill>
              </a:rPr>
              <a:t>RealPlayer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dirty="0" smtClean="0">
                <a:solidFill>
                  <a:srgbClr val="0000FF"/>
                </a:solidFill>
              </a:rPr>
              <a:t>VLC media </a:t>
            </a:r>
            <a:r>
              <a:rPr lang="es-ES" dirty="0" err="1" smtClean="0">
                <a:solidFill>
                  <a:srgbClr val="0000FF"/>
                </a:solidFill>
              </a:rPr>
              <a:t>player</a:t>
            </a:r>
            <a:endParaRPr lang="es-ES" dirty="0" smtClean="0">
              <a:solidFill>
                <a:srgbClr val="0000FF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ES" dirty="0" err="1" smtClean="0">
                <a:solidFill>
                  <a:srgbClr val="0000FF"/>
                </a:solidFill>
              </a:rPr>
              <a:t>Xine</a:t>
            </a:r>
            <a:endParaRPr lang="es-ES" dirty="0" smtClean="0">
              <a:solidFill>
                <a:srgbClr val="0000FF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ES" dirty="0" err="1" smtClean="0">
                <a:solidFill>
                  <a:srgbClr val="0000FF"/>
                </a:solidFill>
              </a:rPr>
              <a:t>Winamp</a:t>
            </a:r>
            <a:endParaRPr lang="es-ES" dirty="0" smtClean="0">
              <a:solidFill>
                <a:srgbClr val="0000FF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ES" dirty="0" smtClean="0">
                <a:solidFill>
                  <a:srgbClr val="0000FF"/>
                </a:solidFill>
              </a:rPr>
              <a:t>SWF &amp; FLV Player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7043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6" name="Picture 2" descr="http://t3.gstatic.com/images?q=tbn:ANd9GcQw7CwbTU8ZQ2IIW26SZr8FPxSwbdSSDgLD09E5BsTZw-Yoebr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024" y="-7304"/>
            <a:ext cx="9144000" cy="6930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2915816" y="620688"/>
            <a:ext cx="353087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cap="none" spc="50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M4V</a:t>
            </a:r>
            <a:r>
              <a:rPr lang="es-E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es-E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648544" y="1772816"/>
            <a:ext cx="77768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El formato de archivo M4V es un formato de archivo de vídeo desarrollado por Apple y está muy cerca al formato MP4. Las diferencias son la opcional de Apple DRM protección de copia, y el tratamiento de AC3 (Dolby Digital) de audio que no está estandarizada para el contenedor </a:t>
            </a:r>
            <a:r>
              <a:rPr lang="es-ES" b="1" dirty="0" smtClean="0"/>
              <a:t>MP4.</a:t>
            </a:r>
          </a:p>
          <a:p>
            <a:endParaRPr lang="es-ES" b="1" dirty="0"/>
          </a:p>
          <a:p>
            <a:r>
              <a:rPr lang="es-ES" b="1" dirty="0"/>
              <a:t>Este formato se puede reproducir </a:t>
            </a:r>
            <a:r>
              <a:rPr lang="es-ES" b="1" dirty="0" smtClean="0"/>
              <a:t>en: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dirty="0">
                <a:solidFill>
                  <a:srgbClr val="0000FF"/>
                </a:solidFill>
              </a:rPr>
              <a:t>Media Player </a:t>
            </a:r>
            <a:endParaRPr lang="es-ES" dirty="0" smtClean="0">
              <a:solidFill>
                <a:srgbClr val="0000FF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ES" dirty="0" err="1" smtClean="0">
                <a:solidFill>
                  <a:srgbClr val="0000FF"/>
                </a:solidFill>
              </a:rPr>
              <a:t>Classic</a:t>
            </a:r>
            <a:r>
              <a:rPr lang="es-ES" dirty="0">
                <a:solidFill>
                  <a:srgbClr val="0000FF"/>
                </a:solidFill>
              </a:rPr>
              <a:t>, </a:t>
            </a:r>
            <a:r>
              <a:rPr lang="es-ES" dirty="0" smtClean="0">
                <a:solidFill>
                  <a:srgbClr val="0000FF"/>
                </a:solidFill>
              </a:rPr>
              <a:t>RealPlayer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dirty="0" smtClean="0">
                <a:solidFill>
                  <a:srgbClr val="0000FF"/>
                </a:solidFill>
              </a:rPr>
              <a:t> </a:t>
            </a:r>
            <a:r>
              <a:rPr lang="es-ES" dirty="0">
                <a:solidFill>
                  <a:srgbClr val="0000FF"/>
                </a:solidFill>
              </a:rPr>
              <a:t>VLC Media </a:t>
            </a:r>
            <a:r>
              <a:rPr lang="es-ES" dirty="0" smtClean="0">
                <a:solidFill>
                  <a:srgbClr val="0000FF"/>
                </a:solidFill>
              </a:rPr>
              <a:t>Player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dirty="0" err="1" smtClean="0">
                <a:solidFill>
                  <a:srgbClr val="0000FF"/>
                </a:solidFill>
              </a:rPr>
              <a:t>Mplayer</a:t>
            </a:r>
            <a:endParaRPr lang="es-ES" dirty="0" smtClean="0">
              <a:solidFill>
                <a:srgbClr val="0000FF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ES" dirty="0" err="1" smtClean="0">
                <a:solidFill>
                  <a:srgbClr val="0000FF"/>
                </a:solidFill>
              </a:rPr>
              <a:t>DivX</a:t>
            </a:r>
            <a:r>
              <a:rPr lang="es-ES" dirty="0" smtClean="0">
                <a:solidFill>
                  <a:srgbClr val="0000FF"/>
                </a:solidFill>
              </a:rPr>
              <a:t> </a:t>
            </a:r>
            <a:r>
              <a:rPr lang="es-ES" dirty="0">
                <a:solidFill>
                  <a:srgbClr val="0000FF"/>
                </a:solidFill>
              </a:rPr>
              <a:t>Plus Player </a:t>
            </a:r>
            <a:endParaRPr lang="es-ES" dirty="0" smtClean="0">
              <a:solidFill>
                <a:srgbClr val="0000FF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ES" dirty="0" smtClean="0">
                <a:solidFill>
                  <a:srgbClr val="0000FF"/>
                </a:solidFill>
              </a:rPr>
              <a:t> </a:t>
            </a:r>
            <a:r>
              <a:rPr lang="es-ES" dirty="0">
                <a:solidFill>
                  <a:srgbClr val="0000FF"/>
                </a:solidFill>
              </a:rPr>
              <a:t>Nero </a:t>
            </a:r>
            <a:r>
              <a:rPr lang="es-ES" dirty="0" err="1">
                <a:solidFill>
                  <a:srgbClr val="0000FF"/>
                </a:solidFill>
              </a:rPr>
              <a:t>Showtime</a:t>
            </a:r>
            <a:r>
              <a:rPr lang="es-ES" dirty="0">
                <a:solidFill>
                  <a:srgbClr val="0000FF"/>
                </a:solidFill>
              </a:rPr>
              <a:t> (incluido con Nero Multimedia Suite). </a:t>
            </a:r>
            <a:endParaRPr lang="es-ES" b="1" dirty="0" smtClean="0">
              <a:solidFill>
                <a:srgbClr val="0000FF"/>
              </a:solidFill>
            </a:endParaRPr>
          </a:p>
          <a:p>
            <a:endParaRPr lang="es-ES" b="1" dirty="0"/>
          </a:p>
          <a:p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283667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Picture 2" descr="http://t3.gstatic.com/images?q=tbn:ANd9GcQw7CwbTU8ZQ2IIW26SZr8FPxSwbdSSDgLD09E5BsTZw-Yoebr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024" y="-7304"/>
            <a:ext cx="9144000" cy="6930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2699792" y="116632"/>
            <a:ext cx="288668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cap="none" spc="50" dirty="0" smtClean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MKV</a:t>
            </a:r>
            <a:endParaRPr lang="es-ES" sz="5400" b="1" cap="none" spc="50" dirty="0">
              <a:ln w="11430"/>
              <a:solidFill>
                <a:srgbClr val="FF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11561" y="1268760"/>
            <a:ext cx="727280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  <a:r>
              <a:rPr lang="es-ES" b="1" dirty="0" smtClean="0"/>
              <a:t>s </a:t>
            </a:r>
            <a:r>
              <a:rPr lang="es-ES" b="1" dirty="0"/>
              <a:t>un formato </a:t>
            </a:r>
            <a:r>
              <a:rPr lang="es-ES" b="1" dirty="0" smtClean="0"/>
              <a:t>contenedor estándar abierto, </a:t>
            </a:r>
            <a:r>
              <a:rPr lang="es-ES" b="1" dirty="0"/>
              <a:t>un archivo informático que puede contener un número ilimitado de vídeo, audio, imagen o pistas de subtítulos dentro de un solo </a:t>
            </a:r>
            <a:r>
              <a:rPr lang="es-ES" b="1" dirty="0" smtClean="0"/>
              <a:t>archivo. Su </a:t>
            </a:r>
            <a:r>
              <a:rPr lang="es-ES" b="1" dirty="0"/>
              <a:t>intención es la de servir como un formato universal para el almacenamiento de contenidos audiovisuales comunes, como películas o programas de televisión. </a:t>
            </a:r>
            <a:endParaRPr lang="es-ES" b="1" dirty="0" smtClean="0"/>
          </a:p>
          <a:p>
            <a:endParaRPr lang="es-ES" dirty="0"/>
          </a:p>
          <a:p>
            <a:r>
              <a:rPr lang="es-ES" b="1" dirty="0"/>
              <a:t>Este formato se puede reproducir en</a:t>
            </a:r>
            <a:r>
              <a:rPr lang="es-ES" b="1" dirty="0" smtClean="0"/>
              <a:t>:</a:t>
            </a:r>
          </a:p>
          <a:p>
            <a:endParaRPr lang="es-ES" b="1" dirty="0"/>
          </a:p>
          <a:p>
            <a:r>
              <a:rPr lang="es-ES" dirty="0" err="1">
                <a:solidFill>
                  <a:srgbClr val="0000FF"/>
                </a:solidFill>
              </a:rPr>
              <a:t>ALShow</a:t>
            </a:r>
            <a:endParaRPr lang="es-ES" dirty="0">
              <a:solidFill>
                <a:srgbClr val="0000FF"/>
              </a:solidFill>
            </a:endParaRPr>
          </a:p>
          <a:p>
            <a:r>
              <a:rPr lang="es-ES" dirty="0" err="1">
                <a:solidFill>
                  <a:srgbClr val="0000FF"/>
                </a:solidFill>
              </a:rPr>
              <a:t>Avidemux</a:t>
            </a:r>
            <a:endParaRPr lang="es-ES" dirty="0">
              <a:solidFill>
                <a:srgbClr val="0000FF"/>
              </a:solidFill>
            </a:endParaRPr>
          </a:p>
          <a:p>
            <a:r>
              <a:rPr lang="es-ES" dirty="0" err="1">
                <a:solidFill>
                  <a:srgbClr val="0000FF"/>
                </a:solidFill>
              </a:rPr>
              <a:t>BS.Player</a:t>
            </a:r>
            <a:endParaRPr lang="es-ES" dirty="0">
              <a:solidFill>
                <a:srgbClr val="0000FF"/>
              </a:solidFill>
            </a:endParaRPr>
          </a:p>
          <a:p>
            <a:r>
              <a:rPr lang="es-ES" dirty="0" err="1">
                <a:solidFill>
                  <a:srgbClr val="0000FF"/>
                </a:solidFill>
              </a:rPr>
              <a:t>Chameleo</a:t>
            </a:r>
            <a:endParaRPr lang="es-ES" dirty="0">
              <a:solidFill>
                <a:srgbClr val="0000FF"/>
              </a:solidFill>
            </a:endParaRPr>
          </a:p>
          <a:p>
            <a:r>
              <a:rPr lang="es-ES" dirty="0" err="1">
                <a:solidFill>
                  <a:srgbClr val="0000FF"/>
                </a:solidFill>
              </a:rPr>
              <a:t>The</a:t>
            </a:r>
            <a:r>
              <a:rPr lang="es-ES" dirty="0">
                <a:solidFill>
                  <a:srgbClr val="0000FF"/>
                </a:solidFill>
              </a:rPr>
              <a:t> </a:t>
            </a:r>
            <a:r>
              <a:rPr lang="es-ES" dirty="0" err="1">
                <a:solidFill>
                  <a:srgbClr val="0000FF"/>
                </a:solidFill>
              </a:rPr>
              <a:t>Core</a:t>
            </a:r>
            <a:r>
              <a:rPr lang="es-ES" dirty="0">
                <a:solidFill>
                  <a:srgbClr val="0000FF"/>
                </a:solidFill>
              </a:rPr>
              <a:t> Media Player</a:t>
            </a:r>
          </a:p>
          <a:p>
            <a:r>
              <a:rPr lang="es-ES" dirty="0" err="1">
                <a:solidFill>
                  <a:srgbClr val="0000FF"/>
                </a:solidFill>
              </a:rPr>
              <a:t>DivX</a:t>
            </a:r>
            <a:endParaRPr lang="es-ES" dirty="0">
              <a:solidFill>
                <a:srgbClr val="0000FF"/>
              </a:solidFill>
            </a:endParaRPr>
          </a:p>
          <a:p>
            <a:r>
              <a:rPr lang="es-ES" dirty="0" err="1">
                <a:solidFill>
                  <a:srgbClr val="0000FF"/>
                </a:solidFill>
              </a:rPr>
              <a:t>The</a:t>
            </a:r>
            <a:r>
              <a:rPr lang="es-ES" dirty="0">
                <a:solidFill>
                  <a:srgbClr val="0000FF"/>
                </a:solidFill>
              </a:rPr>
              <a:t> </a:t>
            </a:r>
            <a:r>
              <a:rPr lang="es-ES" dirty="0" err="1">
                <a:solidFill>
                  <a:srgbClr val="0000FF"/>
                </a:solidFill>
              </a:rPr>
              <a:t>Core</a:t>
            </a:r>
            <a:r>
              <a:rPr lang="es-ES" dirty="0">
                <a:solidFill>
                  <a:srgbClr val="0000FF"/>
                </a:solidFill>
              </a:rPr>
              <a:t> Pocket Media Player</a:t>
            </a:r>
          </a:p>
          <a:p>
            <a:r>
              <a:rPr lang="es-ES" dirty="0">
                <a:solidFill>
                  <a:srgbClr val="0000FF"/>
                </a:solidFill>
              </a:rPr>
              <a:t>foobar2000 (v0.9.6)</a:t>
            </a:r>
          </a:p>
          <a:p>
            <a:r>
              <a:rPr lang="es-ES" dirty="0">
                <a:solidFill>
                  <a:srgbClr val="0000FF"/>
                </a:solidFill>
              </a:rPr>
              <a:t>GOM </a:t>
            </a:r>
            <a:r>
              <a:rPr lang="es-ES" dirty="0" smtClean="0">
                <a:solidFill>
                  <a:srgbClr val="0000FF"/>
                </a:solidFill>
              </a:rPr>
              <a:t>Player</a:t>
            </a:r>
            <a:r>
              <a:rPr lang="es-ES" dirty="0">
                <a:solidFill>
                  <a:srgbClr val="0000FF"/>
                </a:solidFill>
              </a:rPr>
              <a:t> </a:t>
            </a:r>
            <a:r>
              <a:rPr lang="es-ES" dirty="0" smtClean="0">
                <a:solidFill>
                  <a:srgbClr val="0000FF"/>
                </a:solidFill>
              </a:rPr>
              <a:t>(Hace </a:t>
            </a:r>
            <a:r>
              <a:rPr lang="es-ES" dirty="0">
                <a:solidFill>
                  <a:srgbClr val="0000FF"/>
                </a:solidFill>
              </a:rPr>
              <a:t>que el audio suene lento, con códec opcional reproduce perfecto)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6482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t3.gstatic.com/images?q=tbn:ANd9GcQw7CwbTU8ZQ2IIW26SZr8FPxSwbdSSDgLD09E5BsTZw-Yoebr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024" y="-7304"/>
            <a:ext cx="9144000" cy="6930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179512" y="116632"/>
            <a:ext cx="806489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0000FF"/>
                </a:solidFill>
              </a:rPr>
              <a:t>Reproductores basados en </a:t>
            </a:r>
            <a:r>
              <a:rPr lang="es-ES" dirty="0" err="1" smtClean="0">
                <a:solidFill>
                  <a:srgbClr val="0000FF"/>
                </a:solidFill>
              </a:rPr>
              <a:t>Gstreamer</a:t>
            </a:r>
            <a:r>
              <a:rPr lang="es-ES" dirty="0" smtClean="0">
                <a:solidFill>
                  <a:srgbClr val="0000FF"/>
                </a:solidFill>
              </a:rPr>
              <a:t> - </a:t>
            </a:r>
            <a:r>
              <a:rPr lang="es-ES" dirty="0">
                <a:solidFill>
                  <a:srgbClr val="0000FF"/>
                </a:solidFill>
              </a:rPr>
              <a:t>(</a:t>
            </a:r>
            <a:r>
              <a:rPr lang="es-ES" dirty="0">
                <a:solidFill>
                  <a:srgbClr val="0000FF"/>
                </a:solidFill>
                <a:hlinkClick r:id="rId4" action="ppaction://hlinkfile" tooltip="Tótem"/>
              </a:rPr>
              <a:t>Tótem</a:t>
            </a:r>
            <a:r>
              <a:rPr lang="es-ES" dirty="0">
                <a:solidFill>
                  <a:srgbClr val="0000FF"/>
                </a:solidFill>
              </a:rPr>
              <a:t>, etc.)</a:t>
            </a:r>
          </a:p>
          <a:p>
            <a:r>
              <a:rPr lang="es-ES" dirty="0" err="1">
                <a:solidFill>
                  <a:srgbClr val="0000FF"/>
                </a:solidFill>
              </a:rPr>
              <a:t>HandBrake</a:t>
            </a:r>
            <a:endParaRPr lang="es-ES" dirty="0">
              <a:solidFill>
                <a:srgbClr val="0000FF"/>
              </a:solidFill>
            </a:endParaRPr>
          </a:p>
          <a:p>
            <a:r>
              <a:rPr lang="es-ES" dirty="0" err="1">
                <a:solidFill>
                  <a:srgbClr val="0000FF"/>
                </a:solidFill>
              </a:rPr>
              <a:t>jetAudio</a:t>
            </a:r>
            <a:endParaRPr lang="es-ES" dirty="0">
              <a:solidFill>
                <a:srgbClr val="0000FF"/>
              </a:solidFill>
            </a:endParaRPr>
          </a:p>
          <a:p>
            <a:r>
              <a:rPr lang="es-ES" dirty="0" err="1">
                <a:solidFill>
                  <a:srgbClr val="0000FF"/>
                </a:solidFill>
              </a:rPr>
              <a:t>Kaffeine</a:t>
            </a:r>
            <a:endParaRPr lang="es-ES" dirty="0">
              <a:solidFill>
                <a:srgbClr val="0000FF"/>
              </a:solidFill>
            </a:endParaRPr>
          </a:p>
          <a:p>
            <a:r>
              <a:rPr lang="es-ES" dirty="0" err="1">
                <a:solidFill>
                  <a:srgbClr val="0000FF"/>
                </a:solidFill>
              </a:rPr>
              <a:t>The</a:t>
            </a:r>
            <a:r>
              <a:rPr lang="es-ES" dirty="0">
                <a:solidFill>
                  <a:srgbClr val="0000FF"/>
                </a:solidFill>
              </a:rPr>
              <a:t> </a:t>
            </a:r>
            <a:r>
              <a:rPr lang="es-ES" dirty="0" err="1">
                <a:solidFill>
                  <a:srgbClr val="0000FF"/>
                </a:solidFill>
              </a:rPr>
              <a:t>KMPlayer</a:t>
            </a:r>
            <a:endParaRPr lang="es-ES" dirty="0">
              <a:solidFill>
                <a:srgbClr val="0000FF"/>
              </a:solidFill>
            </a:endParaRPr>
          </a:p>
          <a:p>
            <a:r>
              <a:rPr lang="es-ES" dirty="0">
                <a:solidFill>
                  <a:srgbClr val="0000FF"/>
                </a:solidFill>
              </a:rPr>
              <a:t>Media Player </a:t>
            </a:r>
            <a:r>
              <a:rPr lang="es-ES" dirty="0" err="1">
                <a:solidFill>
                  <a:srgbClr val="0000FF"/>
                </a:solidFill>
              </a:rPr>
              <a:t>Classic</a:t>
            </a:r>
            <a:endParaRPr lang="es-ES" dirty="0">
              <a:solidFill>
                <a:srgbClr val="0000FF"/>
              </a:solidFill>
            </a:endParaRPr>
          </a:p>
          <a:p>
            <a:r>
              <a:rPr lang="es-ES" dirty="0">
                <a:solidFill>
                  <a:srgbClr val="0000FF"/>
                </a:solidFill>
              </a:rPr>
              <a:t>Media Player </a:t>
            </a:r>
            <a:r>
              <a:rPr lang="es-ES" dirty="0" err="1">
                <a:solidFill>
                  <a:srgbClr val="0000FF"/>
                </a:solidFill>
              </a:rPr>
              <a:t>Classic</a:t>
            </a:r>
            <a:r>
              <a:rPr lang="es-ES" dirty="0">
                <a:solidFill>
                  <a:srgbClr val="0000FF"/>
                </a:solidFill>
              </a:rPr>
              <a:t> - Home Cinema</a:t>
            </a:r>
          </a:p>
          <a:p>
            <a:r>
              <a:rPr lang="es-ES" dirty="0" err="1" smtClean="0">
                <a:solidFill>
                  <a:srgbClr val="0000FF"/>
                </a:solidFill>
              </a:rPr>
              <a:t>MediaPortal</a:t>
            </a:r>
            <a:endParaRPr lang="es-ES" dirty="0">
              <a:solidFill>
                <a:srgbClr val="0000FF"/>
              </a:solidFill>
            </a:endParaRPr>
          </a:p>
          <a:p>
            <a:r>
              <a:rPr lang="es-ES" dirty="0" err="1" smtClean="0">
                <a:solidFill>
                  <a:srgbClr val="0000FF"/>
                </a:solidFill>
              </a:rPr>
              <a:t>Mezzmo</a:t>
            </a:r>
            <a:r>
              <a:rPr lang="es-ES" dirty="0" smtClean="0">
                <a:solidFill>
                  <a:srgbClr val="0000FF"/>
                </a:solidFill>
              </a:rPr>
              <a:t> Media </a:t>
            </a:r>
            <a:r>
              <a:rPr lang="es-ES" dirty="0">
                <a:solidFill>
                  <a:srgbClr val="0000FF"/>
                </a:solidFill>
              </a:rPr>
              <a:t>Player</a:t>
            </a:r>
          </a:p>
          <a:p>
            <a:r>
              <a:rPr lang="es-ES" dirty="0" err="1">
                <a:solidFill>
                  <a:srgbClr val="0000FF"/>
                </a:solidFill>
              </a:rPr>
              <a:t>Mirillis</a:t>
            </a:r>
            <a:r>
              <a:rPr lang="es-ES" dirty="0">
                <a:solidFill>
                  <a:srgbClr val="0000FF"/>
                </a:solidFill>
              </a:rPr>
              <a:t> </a:t>
            </a:r>
            <a:r>
              <a:rPr lang="es-ES" dirty="0" err="1">
                <a:solidFill>
                  <a:srgbClr val="0000FF"/>
                </a:solidFill>
              </a:rPr>
              <a:t>Splash</a:t>
            </a:r>
            <a:r>
              <a:rPr lang="es-ES" dirty="0">
                <a:solidFill>
                  <a:srgbClr val="0000FF"/>
                </a:solidFill>
              </a:rPr>
              <a:t> Pro</a:t>
            </a:r>
          </a:p>
          <a:p>
            <a:r>
              <a:rPr lang="es-ES" dirty="0" err="1">
                <a:solidFill>
                  <a:srgbClr val="0000FF"/>
                </a:solidFill>
              </a:rPr>
              <a:t>MPlayer</a:t>
            </a:r>
            <a:endParaRPr lang="es-ES" dirty="0">
              <a:solidFill>
                <a:srgbClr val="0000FF"/>
              </a:solidFill>
            </a:endParaRPr>
          </a:p>
          <a:p>
            <a:r>
              <a:rPr lang="es-ES" dirty="0" err="1">
                <a:solidFill>
                  <a:srgbClr val="0000FF"/>
                </a:solidFill>
              </a:rPr>
              <a:t>MythTV</a:t>
            </a:r>
            <a:endParaRPr lang="es-ES" dirty="0">
              <a:solidFill>
                <a:srgbClr val="0000FF"/>
              </a:solidFill>
            </a:endParaRPr>
          </a:p>
          <a:p>
            <a:r>
              <a:rPr lang="es-ES" dirty="0" err="1" smtClean="0">
                <a:solidFill>
                  <a:srgbClr val="0000FF"/>
                </a:solidFill>
              </a:rPr>
              <a:t>Perian</a:t>
            </a:r>
            <a:r>
              <a:rPr lang="es-ES" dirty="0" smtClean="0">
                <a:solidFill>
                  <a:srgbClr val="0000FF"/>
                </a:solidFill>
              </a:rPr>
              <a:t> </a:t>
            </a:r>
            <a:r>
              <a:rPr lang="es-ES" dirty="0" err="1" smtClean="0">
                <a:solidFill>
                  <a:srgbClr val="0000FF"/>
                </a:solidFill>
              </a:rPr>
              <a:t>Plugin</a:t>
            </a:r>
            <a:r>
              <a:rPr lang="es-ES" dirty="0" smtClean="0">
                <a:solidFill>
                  <a:srgbClr val="0000FF"/>
                </a:solidFill>
              </a:rPr>
              <a:t> </a:t>
            </a:r>
            <a:r>
              <a:rPr lang="es-ES" dirty="0">
                <a:solidFill>
                  <a:srgbClr val="0000FF"/>
                </a:solidFill>
              </a:rPr>
              <a:t>de </a:t>
            </a:r>
            <a:r>
              <a:rPr lang="es-ES" dirty="0" err="1">
                <a:solidFill>
                  <a:srgbClr val="0000FF"/>
                </a:solidFill>
              </a:rPr>
              <a:t>Quicktime</a:t>
            </a:r>
            <a:r>
              <a:rPr lang="es-ES" dirty="0">
                <a:solidFill>
                  <a:srgbClr val="0000FF"/>
                </a:solidFill>
              </a:rPr>
              <a:t> para Mac OS </a:t>
            </a:r>
            <a:r>
              <a:rPr lang="es-ES" dirty="0" smtClean="0">
                <a:solidFill>
                  <a:srgbClr val="0000FF"/>
                </a:solidFill>
              </a:rPr>
              <a:t>X</a:t>
            </a:r>
            <a:endParaRPr lang="es-ES" dirty="0">
              <a:solidFill>
                <a:srgbClr val="0000FF"/>
              </a:solidFill>
            </a:endParaRPr>
          </a:p>
          <a:p>
            <a:r>
              <a:rPr lang="es-ES" dirty="0" err="1">
                <a:solidFill>
                  <a:srgbClr val="0000FF"/>
                </a:solidFill>
              </a:rPr>
              <a:t>SubEdit</a:t>
            </a:r>
            <a:r>
              <a:rPr lang="es-ES" dirty="0">
                <a:solidFill>
                  <a:srgbClr val="0000FF"/>
                </a:solidFill>
              </a:rPr>
              <a:t>-Player</a:t>
            </a:r>
          </a:p>
          <a:p>
            <a:r>
              <a:rPr lang="es-ES" dirty="0" err="1">
                <a:solidFill>
                  <a:srgbClr val="0000FF"/>
                </a:solidFill>
              </a:rPr>
              <a:t>Xilisoft</a:t>
            </a:r>
            <a:endParaRPr lang="es-ES" dirty="0">
              <a:solidFill>
                <a:srgbClr val="0000FF"/>
              </a:solidFill>
            </a:endParaRPr>
          </a:p>
          <a:p>
            <a:r>
              <a:rPr lang="es-ES" dirty="0">
                <a:solidFill>
                  <a:srgbClr val="0000FF"/>
                </a:solidFill>
              </a:rPr>
              <a:t>Target </a:t>
            </a:r>
            <a:r>
              <a:rPr lang="es-ES" dirty="0" err="1">
                <a:solidFill>
                  <a:srgbClr val="0000FF"/>
                </a:solidFill>
              </a:rPr>
              <a:t>Longlife</a:t>
            </a:r>
            <a:r>
              <a:rPr lang="es-ES" dirty="0">
                <a:solidFill>
                  <a:srgbClr val="0000FF"/>
                </a:solidFill>
              </a:rPr>
              <a:t> Media Player</a:t>
            </a:r>
          </a:p>
          <a:p>
            <a:r>
              <a:rPr lang="es-ES" dirty="0">
                <a:solidFill>
                  <a:srgbClr val="0000FF"/>
                </a:solidFill>
              </a:rPr>
              <a:t>Tótem </a:t>
            </a:r>
            <a:r>
              <a:rPr lang="es-ES" dirty="0" err="1">
                <a:solidFill>
                  <a:srgbClr val="0000FF"/>
                </a:solidFill>
              </a:rPr>
              <a:t>Movie</a:t>
            </a:r>
            <a:r>
              <a:rPr lang="es-ES" dirty="0">
                <a:solidFill>
                  <a:srgbClr val="0000FF"/>
                </a:solidFill>
              </a:rPr>
              <a:t> Player</a:t>
            </a:r>
          </a:p>
          <a:p>
            <a:r>
              <a:rPr lang="es-ES" dirty="0" err="1">
                <a:solidFill>
                  <a:srgbClr val="0000FF"/>
                </a:solidFill>
              </a:rPr>
              <a:t>VirtualDubMod</a:t>
            </a:r>
            <a:endParaRPr lang="es-ES" dirty="0">
              <a:solidFill>
                <a:srgbClr val="0000FF"/>
              </a:solidFill>
            </a:endParaRPr>
          </a:p>
          <a:p>
            <a:r>
              <a:rPr lang="es-ES" dirty="0">
                <a:solidFill>
                  <a:srgbClr val="0000FF"/>
                </a:solidFill>
              </a:rPr>
              <a:t>VLC media </a:t>
            </a:r>
            <a:r>
              <a:rPr lang="es-ES" dirty="0" err="1">
                <a:solidFill>
                  <a:srgbClr val="0000FF"/>
                </a:solidFill>
              </a:rPr>
              <a:t>player</a:t>
            </a:r>
            <a:endParaRPr lang="es-ES" dirty="0">
              <a:solidFill>
                <a:srgbClr val="0000FF"/>
              </a:solidFill>
            </a:endParaRPr>
          </a:p>
          <a:p>
            <a:r>
              <a:rPr lang="es-ES" dirty="0">
                <a:solidFill>
                  <a:srgbClr val="0000FF"/>
                </a:solidFill>
              </a:rPr>
              <a:t>VSO Software</a:t>
            </a:r>
          </a:p>
          <a:p>
            <a:r>
              <a:rPr lang="es-ES" dirty="0" err="1" smtClean="0">
                <a:solidFill>
                  <a:srgbClr val="0000FF"/>
                </a:solidFill>
              </a:rPr>
              <a:t>Vuze</a:t>
            </a:r>
            <a:r>
              <a:rPr lang="es-ES" dirty="0" smtClean="0">
                <a:solidFill>
                  <a:srgbClr val="0000FF"/>
                </a:solidFill>
              </a:rPr>
              <a:t> Media </a:t>
            </a:r>
            <a:r>
              <a:rPr lang="es-ES" dirty="0">
                <a:solidFill>
                  <a:srgbClr val="0000FF"/>
                </a:solidFill>
              </a:rPr>
              <a:t>Player</a:t>
            </a:r>
          </a:p>
          <a:p>
            <a:r>
              <a:rPr lang="es-ES" dirty="0" err="1">
                <a:solidFill>
                  <a:srgbClr val="0000FF"/>
                </a:solidFill>
              </a:rPr>
              <a:t>Winamp</a:t>
            </a:r>
            <a:endParaRPr lang="es-ES" dirty="0">
              <a:solidFill>
                <a:srgbClr val="0000FF"/>
              </a:solidFill>
            </a:endParaRPr>
          </a:p>
          <a:p>
            <a:r>
              <a:rPr lang="es-ES" dirty="0" err="1">
                <a:solidFill>
                  <a:srgbClr val="0000FF"/>
                </a:solidFill>
              </a:rPr>
              <a:t>xine</a:t>
            </a:r>
            <a:endParaRPr lang="es-ES" dirty="0">
              <a:solidFill>
                <a:srgbClr val="0000FF"/>
              </a:solidFill>
            </a:endParaRPr>
          </a:p>
          <a:p>
            <a:r>
              <a:rPr lang="es-ES" dirty="0" err="1" smtClean="0">
                <a:solidFill>
                  <a:srgbClr val="0000FF"/>
                </a:solidFill>
              </a:rPr>
              <a:t>iVerio</a:t>
            </a:r>
            <a:r>
              <a:rPr lang="es-ES" dirty="0" smtClean="0">
                <a:solidFill>
                  <a:srgbClr val="0000FF"/>
                </a:solidFill>
              </a:rPr>
              <a:t> </a:t>
            </a:r>
            <a:r>
              <a:rPr lang="es-ES" dirty="0">
                <a:solidFill>
                  <a:srgbClr val="0000FF"/>
                </a:solidFill>
              </a:rPr>
              <a:t>Software</a:t>
            </a:r>
            <a:endParaRPr lang="es-E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871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t3.gstatic.com/images?q=tbn:ANd9GcQw7CwbTU8ZQ2IIW26SZr8FPxSwbdSSDgLD09E5BsTZw-Yoebr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000" y="0"/>
            <a:ext cx="9144000" cy="6930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3203848" y="548680"/>
            <a:ext cx="16748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MOV</a:t>
            </a:r>
            <a:endParaRPr lang="es-ES" sz="5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919949" y="1741458"/>
            <a:ext cx="689241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err="1"/>
              <a:t>Mov</a:t>
            </a:r>
            <a:r>
              <a:rPr lang="es-ES" b="1" dirty="0"/>
              <a:t> es una instrucción en el </a:t>
            </a:r>
            <a:r>
              <a:rPr lang="es-ES" b="1" dirty="0" smtClean="0"/>
              <a:t>lenguaje </a:t>
            </a:r>
            <a:r>
              <a:rPr lang="es-ES" b="1" dirty="0"/>
              <a:t>ensamblador de la mayoría de procesadores, cuyo propósito es la transferencia de datos entre registros de procesador o registro y memoria.</a:t>
            </a:r>
          </a:p>
          <a:p>
            <a:r>
              <a:rPr lang="es-ES" b="1" dirty="0"/>
              <a:t>Adicionalmente </a:t>
            </a:r>
            <a:r>
              <a:rPr lang="es-ES" b="1" dirty="0" err="1" smtClean="0"/>
              <a:t>mov</a:t>
            </a:r>
            <a:r>
              <a:rPr lang="es-ES" b="1" dirty="0" smtClean="0"/>
              <a:t> </a:t>
            </a:r>
            <a:r>
              <a:rPr lang="es-ES" b="1" dirty="0"/>
              <a:t>también permite el uso de datos absolutos, como por ejemplo mover el número 10 a un registro del procesador.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992341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1098</Words>
  <Application>Microsoft Office PowerPoint</Application>
  <PresentationFormat>Presentación en pantalla (4:3)</PresentationFormat>
  <Paragraphs>130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</dc:creator>
  <cp:lastModifiedBy>ADMIN</cp:lastModifiedBy>
  <cp:revision>12</cp:revision>
  <dcterms:created xsi:type="dcterms:W3CDTF">2013-02-12T22:50:35Z</dcterms:created>
  <dcterms:modified xsi:type="dcterms:W3CDTF">2013-02-13T01:05:44Z</dcterms:modified>
</cp:coreProperties>
</file>