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82" r:id="rId10"/>
    <p:sldId id="264" r:id="rId11"/>
    <p:sldId id="281" r:id="rId12"/>
    <p:sldId id="265" r:id="rId13"/>
    <p:sldId id="280" r:id="rId14"/>
    <p:sldId id="266" r:id="rId15"/>
    <p:sldId id="279" r:id="rId16"/>
    <p:sldId id="267" r:id="rId17"/>
    <p:sldId id="278" r:id="rId18"/>
    <p:sldId id="268" r:id="rId19"/>
    <p:sldId id="277" r:id="rId20"/>
    <p:sldId id="269" r:id="rId21"/>
    <p:sldId id="273" r:id="rId22"/>
    <p:sldId id="270" r:id="rId23"/>
    <p:sldId id="276" r:id="rId24"/>
    <p:sldId id="271" r:id="rId25"/>
    <p:sldId id="275" r:id="rId26"/>
    <p:sldId id="272" r:id="rId27"/>
    <p:sldId id="274" r:id="rId2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46C3F4-86EA-45C6-81FE-6A5032804514}" type="datetimeFigureOut">
              <a:rPr lang="es-ES" smtClean="0"/>
              <a:pPr/>
              <a:t>07/02/2013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869346-5A28-4C78-8CE3-284B5B3B6DF9}"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6FD6DF4-777A-47BB-BD32-C24B929731C1}" type="datetimeFigureOut">
              <a:rPr lang="es-ES" smtClean="0"/>
              <a:pPr/>
              <a:t>07/02/2013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B58243D-04EB-483C-89F0-E594638D8D6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D6DF4-777A-47BB-BD32-C24B929731C1}" type="datetimeFigureOut">
              <a:rPr lang="es-ES" smtClean="0"/>
              <a:pPr/>
              <a:t>07/02/2013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58243D-04EB-483C-89F0-E594638D8D6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14.gif"/></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hyperlink" Target="http://es.wikipedia.org/wiki/Est%C3%A1ndar_internacional" TargetMode="External"/><Relationship Id="rId3" Type="http://schemas.openxmlformats.org/officeDocument/2006/relationships/hyperlink" Target="http://es.wikipedia.org/wiki/DVD_Forum" TargetMode="External"/><Relationship Id="rId7" Type="http://schemas.openxmlformats.org/officeDocument/2006/relationships/hyperlink" Target="http://es.wikipedia.org/wiki/MPEG_program_stream" TargetMode="Externa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hyperlink" Target="http://es.wikipedia.org/wiki/DVD-Video" TargetMode="External"/><Relationship Id="rId11" Type="http://schemas.openxmlformats.org/officeDocument/2006/relationships/hyperlink" Target="http://es.wikipedia.org/wiki/Formato_abierto" TargetMode="External"/><Relationship Id="rId5" Type="http://schemas.openxmlformats.org/officeDocument/2006/relationships/hyperlink" Target="http://es.wikipedia.org/wiki/Multipurpose_Internet_Mail_Extensions" TargetMode="External"/><Relationship Id="rId10" Type="http://schemas.openxmlformats.org/officeDocument/2006/relationships/hyperlink" Target="http://es.wikipedia.org/wiki/VOB#cite_note-dvd-books-2" TargetMode="External"/><Relationship Id="rId4" Type="http://schemas.openxmlformats.org/officeDocument/2006/relationships/hyperlink" Target="http://es.wikipedia.org/wiki/Extensi%C3%B3n_de_archivo" TargetMode="External"/><Relationship Id="rId9" Type="http://schemas.openxmlformats.org/officeDocument/2006/relationships/hyperlink" Target="http://es.wikipedia.org/wiki/VOB#cite_note-dvd-book-1"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19.jpeg"/></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8140" y="214314"/>
            <a:ext cx="5402554" cy="64293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5 Rectángulo"/>
          <p:cNvSpPr/>
          <p:nvPr/>
        </p:nvSpPr>
        <p:spPr>
          <a:xfrm>
            <a:off x="142844" y="1835056"/>
            <a:ext cx="8956557" cy="2308324"/>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s-ES" sz="7200" b="1" cap="none" spc="0" dirty="0" smtClean="0">
                <a:ln/>
                <a:solidFill>
                  <a:schemeClr val="accent3"/>
                </a:solidFill>
                <a:effectLst>
                  <a:reflection blurRad="6350" stA="55000" endA="300" endPos="45500" dir="5400000" sy="-100000" algn="bl" rotWithShape="0"/>
                </a:effectLst>
                <a:latin typeface="Comic Sans MS" pitchFamily="66" charset="0"/>
              </a:rPr>
              <a:t>EXTENSIONES DE VIDEO</a:t>
            </a:r>
            <a:endParaRPr lang="es-ES" sz="7200" b="1" cap="none" spc="0" dirty="0">
              <a:ln/>
              <a:solidFill>
                <a:schemeClr val="accent3"/>
              </a:solidFill>
              <a:effectLst>
                <a:reflection blurRad="6350" stA="55000" endA="300" endPos="45500" dir="5400000" sy="-100000" algn="bl" rotWithShape="0"/>
              </a:effectLst>
              <a:latin typeface="Comic Sans MS" pitchFamily="66" charset="0"/>
            </a:endParaRPr>
          </a:p>
        </p:txBody>
      </p:sp>
      <p:pic>
        <p:nvPicPr>
          <p:cNvPr id="11270" name="Picture 6" descr="http://t0.gstatic.com/images?q=tbn:ANd9GcRbqhA2PnGKHQYR2A22yRrUlNrs2HMWMnqROUzUp87RfVEjDBDjqQ"/>
          <p:cNvPicPr>
            <a:picLocks noChangeAspect="1" noChangeArrowheads="1"/>
          </p:cNvPicPr>
          <p:nvPr/>
        </p:nvPicPr>
        <p:blipFill>
          <a:blip r:embed="rId3">
            <a:lum contrast="-10000"/>
          </a:blip>
          <a:srcRect/>
          <a:stretch>
            <a:fillRect/>
          </a:stretch>
        </p:blipFill>
        <p:spPr bwMode="auto">
          <a:xfrm>
            <a:off x="6715140" y="3857628"/>
            <a:ext cx="1943100" cy="1943101"/>
          </a:xfrm>
          <a:prstGeom prst="rect">
            <a:avLst/>
          </a:prstGeom>
          <a:noFill/>
        </p:spPr>
      </p:pic>
      <p:sp>
        <p:nvSpPr>
          <p:cNvPr id="8" name="7 CuadroTexto"/>
          <p:cNvSpPr txBox="1"/>
          <p:nvPr/>
        </p:nvSpPr>
        <p:spPr>
          <a:xfrm>
            <a:off x="4714844" y="6088559"/>
            <a:ext cx="4429156" cy="769441"/>
          </a:xfrm>
          <a:prstGeom prst="rect">
            <a:avLst/>
          </a:prstGeom>
          <a:noFill/>
        </p:spPr>
        <p:txBody>
          <a:bodyPr wrap="square" rtlCol="0">
            <a:spAutoFit/>
          </a:bodyPr>
          <a:lstStyle/>
          <a:p>
            <a:pPr algn="ctr"/>
            <a:r>
              <a:rPr lang="es-ES_tradnl" sz="2000" b="1" dirty="0" smtClean="0">
                <a:solidFill>
                  <a:srgbClr val="92D050"/>
                </a:solidFill>
                <a:latin typeface="Bradley Hand ITC" pitchFamily="66" charset="0"/>
              </a:rPr>
              <a:t>ITZEL ALVARADO RAMIREZ </a:t>
            </a:r>
          </a:p>
          <a:p>
            <a:pPr algn="ctr"/>
            <a:r>
              <a:rPr lang="es-ES_tradnl" sz="2000" b="1" dirty="0">
                <a:solidFill>
                  <a:srgbClr val="92D050"/>
                </a:solidFill>
                <a:latin typeface="Bradley Hand ITC" pitchFamily="66" charset="0"/>
              </a:rPr>
              <a:t> </a:t>
            </a:r>
            <a:r>
              <a:rPr lang="es-ES_tradnl" sz="2000" b="1" dirty="0" smtClean="0">
                <a:solidFill>
                  <a:srgbClr val="92D050"/>
                </a:solidFill>
                <a:latin typeface="Bradley Hand ITC" pitchFamily="66" charset="0"/>
              </a:rPr>
              <a:t>   </a:t>
            </a:r>
            <a:r>
              <a:rPr lang="es-ES_tradnl" sz="2400" b="1" dirty="0" smtClean="0">
                <a:solidFill>
                  <a:srgbClr val="92D050"/>
                </a:solidFill>
                <a:latin typeface="Bradley Hand ITC" pitchFamily="66" charset="0"/>
              </a:rPr>
              <a:t>2º “D”</a:t>
            </a:r>
            <a:endParaRPr lang="es-ES" sz="2000" b="1" dirty="0">
              <a:solidFill>
                <a:srgbClr val="92D050"/>
              </a:solidFill>
              <a:latin typeface="Bradley Hand ITC"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428828" y="928670"/>
            <a:ext cx="6715172" cy="3770263"/>
          </a:xfrm>
          <a:prstGeom prst="rect">
            <a:avLst/>
          </a:prstGeom>
          <a:noFill/>
        </p:spPr>
        <p:txBody>
          <a:bodyPr wrap="square" lIns="91440" tIns="45720" rIns="91440" bIns="45720">
            <a:spAutoFit/>
          </a:bodyPr>
          <a:lstStyle/>
          <a:p>
            <a:pPr algn="ctr"/>
            <a:r>
              <a:rPr lang="es-ES_tradnl"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M4V</a:t>
            </a:r>
            <a:endParaRPr lang="es-ES" sz="7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3357554" y="2071678"/>
            <a:ext cx="5216493" cy="3154710"/>
          </a:xfrm>
          <a:prstGeom prst="rect">
            <a:avLst/>
          </a:prstGeom>
          <a:noFill/>
        </p:spPr>
        <p:txBody>
          <a:bodyPr wrap="none" lIns="91440" tIns="45720" rIns="91440" bIns="45720">
            <a:spAutoFit/>
          </a:bodyPr>
          <a:lstStyle/>
          <a:p>
            <a:pPr algn="ctr"/>
            <a:r>
              <a:rPr lang="es-ES_tradnl" sz="199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M4V</a:t>
            </a:r>
            <a:endParaRPr lang="es-ES" sz="166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9458" name="Picture 2" descr="http://www.m4vconverterplus.com/images/logo.gif"/>
          <p:cNvPicPr>
            <a:picLocks noChangeAspect="1" noChangeArrowheads="1"/>
          </p:cNvPicPr>
          <p:nvPr/>
        </p:nvPicPr>
        <p:blipFill>
          <a:blip r:embed="rId3"/>
          <a:srcRect/>
          <a:stretch>
            <a:fillRect/>
          </a:stretch>
        </p:blipFill>
        <p:spPr bwMode="auto">
          <a:xfrm>
            <a:off x="285720" y="642918"/>
            <a:ext cx="3810000" cy="7239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17409" name="Rectangle 1"/>
          <p:cNvSpPr>
            <a:spLocks noChangeArrowheads="1"/>
          </p:cNvSpPr>
          <p:nvPr/>
        </p:nvSpPr>
        <p:spPr bwMode="auto">
          <a:xfrm>
            <a:off x="500066" y="2428868"/>
            <a:ext cx="8358214" cy="2294844"/>
          </a:xfrm>
          <a:prstGeom prst="rect">
            <a:avLst/>
          </a:prstGeom>
          <a:solidFill>
            <a:srgbClr val="FFFFFF"/>
          </a:solidFill>
          <a:ln w="9525">
            <a:noFill/>
            <a:miter lim="800000"/>
            <a:headEnd/>
            <a:tailEnd/>
          </a:ln>
          <a:effectLst/>
        </p:spPr>
        <p:txBody>
          <a:bodyPr vert="horz" wrap="square" lIns="253920" tIns="4761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Es posible enviar prácticamente cualquier tipo de datos dentro de archivos </a:t>
            </a:r>
            <a:r>
              <a:rPr kumimoji="0" lang="es-ES" sz="1600" u="none" strike="noStrike" cap="none" normalizeH="0" baseline="0" dirty="0" smtClean="0">
                <a:ln>
                  <a:noFill/>
                </a:ln>
                <a:solidFill>
                  <a:schemeClr val="accent2">
                    <a:lumMod val="75000"/>
                  </a:schemeClr>
                </a:solidFill>
                <a:effectLst/>
                <a:latin typeface="Comic Sans MS" pitchFamily="66" charset="0"/>
                <a:cs typeface="Arial" pitchFamily="34" charset="0"/>
              </a:rPr>
              <a:t>*.mp4</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 por medio de los llamados flujos privados, pero los formatos recomendados, por razones de compatibilidad son:</a:t>
            </a:r>
            <a:endParaRPr kumimoji="0" lang="es-ES" sz="2000" u="none" strike="noStrike" cap="none" normalizeH="0" baseline="0" dirty="0" smtClean="0">
              <a:ln>
                <a:noFill/>
              </a:ln>
              <a:solidFill>
                <a:schemeClr val="accent2">
                  <a:lumMod val="75000"/>
                </a:schemeClr>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Vídeo: MPEG-4, MPEG-2 y MPEG-1</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Audio: MPEG-4 AAC, MP3, MP2, MPEG-1 </a:t>
            </a: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Part</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 3, MPEG-2 </a:t>
            </a: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Part</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 3, CELP (habla), </a:t>
            </a: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TwinVQ</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 (tasas de bit muy bajas), SAOL (</a:t>
            </a: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midi</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Imágenes: JPEG, PNG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Subtítulos: MPEG-4 </a:t>
            </a: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Timed</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 Text, o el formato de texto </a:t>
            </a: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xmt</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a:t>
            </a: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bt</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 (significa que los subtítulos tienen que ser traducidos en </a:t>
            </a: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xmt</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a:t>
            </a: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bt</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400" u="none" strike="noStrike" cap="none" normalizeH="0" baseline="0" dirty="0" err="1" smtClean="0">
                <a:ln>
                  <a:noFill/>
                </a:ln>
                <a:solidFill>
                  <a:schemeClr val="accent2">
                    <a:lumMod val="75000"/>
                  </a:schemeClr>
                </a:solidFill>
                <a:effectLst/>
                <a:latin typeface="Comic Sans MS" pitchFamily="66" charset="0"/>
                <a:cs typeface="Arial" pitchFamily="34" charset="0"/>
              </a:rPr>
              <a:t>Systems</a:t>
            </a:r>
            <a:r>
              <a:rPr kumimoji="0" lang="es-ES" sz="1400" u="none" strike="noStrike" cap="none" normalizeH="0" baseline="0" dirty="0" smtClean="0">
                <a:ln>
                  <a:noFill/>
                </a:ln>
                <a:solidFill>
                  <a:schemeClr val="accent2">
                    <a:lumMod val="75000"/>
                  </a:schemeClr>
                </a:solidFill>
                <a:effectLst/>
                <a:latin typeface="Comic Sans MS" pitchFamily="66" charset="0"/>
                <a:cs typeface="Arial" pitchFamily="34" charset="0"/>
              </a:rPr>
              <a:t>: Permite animación, interactividad y menús al estilo DVD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3 Rectángulo"/>
          <p:cNvSpPr/>
          <p:nvPr/>
        </p:nvSpPr>
        <p:spPr>
          <a:xfrm>
            <a:off x="428596" y="857232"/>
            <a:ext cx="8072462" cy="923330"/>
          </a:xfrm>
          <a:prstGeom prst="rect">
            <a:avLst/>
          </a:prstGeom>
        </p:spPr>
        <p:txBody>
          <a:bodyPr wrap="square">
            <a:spAutoFit/>
          </a:bodyPr>
          <a:lstStyle/>
          <a:p>
            <a:pPr algn="just">
              <a:buFont typeface="Arial" pitchFamily="34" charset="0"/>
              <a:buChar char="•"/>
            </a:pPr>
            <a:r>
              <a:rPr lang="es-ES" dirty="0" smtClean="0">
                <a:solidFill>
                  <a:schemeClr val="accent2">
                    <a:lumMod val="75000"/>
                  </a:schemeClr>
                </a:solidFill>
                <a:latin typeface="Comic Sans MS" pitchFamily="66" charset="0"/>
              </a:rPr>
              <a:t>La extensión ".m4a" ha sido popularizada por Apple, quien inició el uso de la extensión ".m4a" en su software "</a:t>
            </a:r>
            <a:r>
              <a:rPr lang="es-ES" dirty="0" err="1" smtClean="0">
                <a:solidFill>
                  <a:schemeClr val="accent2">
                    <a:lumMod val="75000"/>
                  </a:schemeClr>
                </a:solidFill>
                <a:latin typeface="Comic Sans MS" pitchFamily="66" charset="0"/>
              </a:rPr>
              <a:t>iTunes</a:t>
            </a:r>
            <a:r>
              <a:rPr lang="es-ES" dirty="0" smtClean="0">
                <a:solidFill>
                  <a:schemeClr val="accent2">
                    <a:lumMod val="75000"/>
                  </a:schemeClr>
                </a:solidFill>
                <a:latin typeface="Comic Sans MS" pitchFamily="66" charset="0"/>
              </a:rPr>
              <a:t>" para distinguir entre archivos MPEG-4 de audio y vídeo (M4A y M4V respectivamente)</a:t>
            </a:r>
            <a:endParaRPr lang="es-ES" dirty="0">
              <a:solidFill>
                <a:schemeClr val="accent2">
                  <a:lumMod val="75000"/>
                </a:schemeClr>
              </a:solidFill>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1071538" y="87365"/>
            <a:ext cx="6143668" cy="3770263"/>
          </a:xfrm>
          <a:prstGeom prst="rect">
            <a:avLst/>
          </a:prstGeom>
          <a:noFill/>
        </p:spPr>
        <p:txBody>
          <a:bodyPr wrap="square" lIns="91440" tIns="45720" rIns="91440" bIns="45720">
            <a:spAutoFit/>
          </a:bodyPr>
          <a:lstStyle/>
          <a:p>
            <a:pPr algn="ctr"/>
            <a:r>
              <a:rPr lang="es-ES_tradnl"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MKV</a:t>
            </a:r>
            <a:endParaRPr lang="es-ES" sz="23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610369" y="1214422"/>
            <a:ext cx="5319085" cy="3154710"/>
          </a:xfrm>
          <a:prstGeom prst="rect">
            <a:avLst/>
          </a:prstGeom>
          <a:noFill/>
        </p:spPr>
        <p:txBody>
          <a:bodyPr wrap="none" lIns="91440" tIns="45720" rIns="91440" bIns="45720">
            <a:spAutoFit/>
          </a:bodyPr>
          <a:lstStyle/>
          <a:p>
            <a:pPr algn="ctr"/>
            <a:r>
              <a:rPr lang="es-ES_tradnl" sz="199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MKV</a:t>
            </a:r>
            <a:endParaRPr lang="es-ES" sz="166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8434" name="Picture 2" descr="http://upload.wikimedia.org/wikipedia/fi/2/2d/Logo3_mkv_256x256.png"/>
          <p:cNvPicPr>
            <a:picLocks noChangeAspect="1" noChangeArrowheads="1"/>
          </p:cNvPicPr>
          <p:nvPr/>
        </p:nvPicPr>
        <p:blipFill>
          <a:blip r:embed="rId3"/>
          <a:srcRect/>
          <a:stretch>
            <a:fillRect/>
          </a:stretch>
        </p:blipFill>
        <p:spPr bwMode="auto">
          <a:xfrm>
            <a:off x="6500826" y="3071810"/>
            <a:ext cx="2438400" cy="24384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7158" y="500042"/>
            <a:ext cx="8215370" cy="2862322"/>
          </a:xfrm>
          <a:prstGeom prst="rect">
            <a:avLst/>
          </a:prstGeom>
        </p:spPr>
        <p:txBody>
          <a:bodyPr wrap="square">
            <a:spAutoFit/>
          </a:bodyPr>
          <a:lstStyle/>
          <a:p>
            <a:pPr algn="just"/>
            <a:r>
              <a:rPr lang="es-ES" b="1" dirty="0" smtClean="0">
                <a:solidFill>
                  <a:schemeClr val="accent2">
                    <a:lumMod val="75000"/>
                  </a:schemeClr>
                </a:solidFill>
                <a:latin typeface="Comic Sans MS" pitchFamily="66" charset="0"/>
              </a:rPr>
              <a:t>Matroska</a:t>
            </a:r>
            <a:r>
              <a:rPr lang="es-ES" dirty="0" smtClean="0">
                <a:solidFill>
                  <a:schemeClr val="accent2">
                    <a:lumMod val="75000"/>
                  </a:schemeClr>
                </a:solidFill>
                <a:latin typeface="Comic Sans MS" pitchFamily="66" charset="0"/>
              </a:rPr>
              <a:t> es un formato contenedor estándar abierto, un archivo informático que puede contener un número ilimitado de vídeo, audio, imagen o pistas de subtítulos dentro de un solo archivo. Su intención es la de servir como un formato universal para el almacenamiento de contenidos audiovisuales comunes, como películas o programas de televisión. Matroska es similar, en concepto, a otros contenedores, como AVI, MP4 o ASF, pero es totalmente abierto. La mayoría de sus implementaciones consisten en software libre. Los archivos de tipo Matroska son .MKV para vídeo (con subtítulos y audio), .MKA para archivos solamente de audio, .MKS sólo para subtítulos y .MK3D para vídeo estereoscópico.</a:t>
            </a:r>
            <a:endParaRPr lang="es-MX" dirty="0">
              <a:solidFill>
                <a:schemeClr val="accent2">
                  <a:lumMod val="75000"/>
                </a:schemeClr>
              </a:solidFill>
              <a:latin typeface="Comic Sans MS" pitchFamily="66" charset="0"/>
            </a:endParaRPr>
          </a:p>
        </p:txBody>
      </p:sp>
      <p:sp>
        <p:nvSpPr>
          <p:cNvPr id="4" name="3 Rectángulo"/>
          <p:cNvSpPr/>
          <p:nvPr/>
        </p:nvSpPr>
        <p:spPr>
          <a:xfrm>
            <a:off x="428596" y="3906758"/>
            <a:ext cx="4572000" cy="2308324"/>
          </a:xfrm>
          <a:prstGeom prst="rect">
            <a:avLst/>
          </a:prstGeom>
        </p:spPr>
        <p:txBody>
          <a:bodyPr>
            <a:spAutoFit/>
          </a:bodyPr>
          <a:lstStyle/>
          <a:p>
            <a:pPr lvl="0">
              <a:buFont typeface="Arial" pitchFamily="34" charset="0"/>
              <a:buChar char="•"/>
            </a:pPr>
            <a:r>
              <a:rPr lang="es-ES" dirty="0" smtClean="0">
                <a:solidFill>
                  <a:schemeClr val="accent2">
                    <a:lumMod val="75000"/>
                  </a:schemeClr>
                </a:solidFill>
                <a:latin typeface="Comic Sans MS" pitchFamily="66" charset="0"/>
              </a:rPr>
              <a:t>Media Player </a:t>
            </a:r>
            <a:r>
              <a:rPr lang="es-ES" dirty="0" err="1" smtClean="0">
                <a:solidFill>
                  <a:schemeClr val="accent2">
                    <a:lumMod val="75000"/>
                  </a:schemeClr>
                </a:solidFill>
                <a:latin typeface="Comic Sans MS" pitchFamily="66" charset="0"/>
              </a:rPr>
              <a:t>Classic</a:t>
            </a:r>
            <a:r>
              <a:rPr lang="es-ES" dirty="0" smtClean="0">
                <a:solidFill>
                  <a:schemeClr val="accent2">
                    <a:lumMod val="75000"/>
                  </a:schemeClr>
                </a:solidFill>
                <a:latin typeface="Comic Sans MS" pitchFamily="66" charset="0"/>
              </a:rPr>
              <a:t> - Home </a:t>
            </a:r>
            <a:r>
              <a:rPr lang="es-ES" dirty="0" err="1" smtClean="0">
                <a:solidFill>
                  <a:schemeClr val="accent2">
                    <a:lumMod val="75000"/>
                  </a:schemeClr>
                </a:solidFill>
                <a:latin typeface="Comic Sans MS" pitchFamily="66" charset="0"/>
              </a:rPr>
              <a:t>Cinema</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err="1" smtClean="0">
                <a:solidFill>
                  <a:schemeClr val="accent2">
                    <a:lumMod val="75000"/>
                  </a:schemeClr>
                </a:solidFill>
                <a:latin typeface="Comic Sans MS" pitchFamily="66" charset="0"/>
              </a:rPr>
              <a:t>MediaPortal</a:t>
            </a:r>
            <a:r>
              <a:rPr lang="es-ES" baseline="30000" dirty="0" smtClean="0">
                <a:solidFill>
                  <a:schemeClr val="accent2">
                    <a:lumMod val="75000"/>
                  </a:schemeClr>
                </a:solidFill>
                <a:latin typeface="Comic Sans MS" pitchFamily="66" charset="0"/>
              </a:rPr>
              <a:t>[7]</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err="1" smtClean="0">
                <a:solidFill>
                  <a:schemeClr val="accent2">
                    <a:lumMod val="75000"/>
                  </a:schemeClr>
                </a:solidFill>
                <a:latin typeface="Comic Sans MS" pitchFamily="66" charset="0"/>
              </a:rPr>
              <a:t>Mezzmo</a:t>
            </a:r>
            <a:r>
              <a:rPr lang="es-ES" dirty="0" smtClean="0">
                <a:solidFill>
                  <a:schemeClr val="accent2">
                    <a:lumMod val="75000"/>
                  </a:schemeClr>
                </a:solidFill>
                <a:latin typeface="Comic Sans MS" pitchFamily="66" charset="0"/>
              </a:rPr>
              <a:t> Media Player</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err="1" smtClean="0">
                <a:solidFill>
                  <a:schemeClr val="accent2">
                    <a:lumMod val="75000"/>
                  </a:schemeClr>
                </a:solidFill>
                <a:latin typeface="Comic Sans MS" pitchFamily="66" charset="0"/>
              </a:rPr>
              <a:t>Mirillis</a:t>
            </a:r>
            <a:r>
              <a:rPr lang="es-ES" dirty="0" smtClean="0">
                <a:solidFill>
                  <a:schemeClr val="accent2">
                    <a:lumMod val="75000"/>
                  </a:schemeClr>
                </a:solidFill>
                <a:latin typeface="Comic Sans MS" pitchFamily="66" charset="0"/>
              </a:rPr>
              <a:t> </a:t>
            </a:r>
            <a:r>
              <a:rPr lang="es-ES" dirty="0" err="1" smtClean="0">
                <a:solidFill>
                  <a:schemeClr val="accent2">
                    <a:lumMod val="75000"/>
                  </a:schemeClr>
                </a:solidFill>
                <a:latin typeface="Comic Sans MS" pitchFamily="66" charset="0"/>
              </a:rPr>
              <a:t>Splash</a:t>
            </a:r>
            <a:r>
              <a:rPr lang="es-ES" dirty="0" smtClean="0">
                <a:solidFill>
                  <a:schemeClr val="accent2">
                    <a:lumMod val="75000"/>
                  </a:schemeClr>
                </a:solidFill>
                <a:latin typeface="Comic Sans MS" pitchFamily="66" charset="0"/>
              </a:rPr>
              <a:t> Pro</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err="1" smtClean="0">
                <a:solidFill>
                  <a:schemeClr val="accent2">
                    <a:lumMod val="75000"/>
                  </a:schemeClr>
                </a:solidFill>
                <a:latin typeface="Comic Sans MS" pitchFamily="66" charset="0"/>
              </a:rPr>
              <a:t>MPlayer</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err="1" smtClean="0">
                <a:solidFill>
                  <a:schemeClr val="accent2">
                    <a:lumMod val="75000"/>
                  </a:schemeClr>
                </a:solidFill>
                <a:latin typeface="Comic Sans MS" pitchFamily="66" charset="0"/>
              </a:rPr>
              <a:t>MythTV</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err="1" smtClean="0">
                <a:solidFill>
                  <a:schemeClr val="accent2">
                    <a:lumMod val="75000"/>
                  </a:schemeClr>
                </a:solidFill>
                <a:latin typeface="Comic Sans MS" pitchFamily="66" charset="0"/>
              </a:rPr>
              <a:t>Perian</a:t>
            </a:r>
            <a:r>
              <a:rPr lang="es-ES" dirty="0" smtClean="0">
                <a:solidFill>
                  <a:schemeClr val="accent2">
                    <a:lumMod val="75000"/>
                  </a:schemeClr>
                </a:solidFill>
                <a:latin typeface="Comic Sans MS" pitchFamily="66" charset="0"/>
              </a:rPr>
              <a:t> </a:t>
            </a:r>
            <a:r>
              <a:rPr lang="es-ES" dirty="0" err="1" smtClean="0">
                <a:solidFill>
                  <a:schemeClr val="accent2">
                    <a:lumMod val="75000"/>
                  </a:schemeClr>
                </a:solidFill>
                <a:latin typeface="Comic Sans MS" pitchFamily="66" charset="0"/>
              </a:rPr>
              <a:t>Plugin</a:t>
            </a:r>
            <a:r>
              <a:rPr lang="es-ES" dirty="0" smtClean="0">
                <a:solidFill>
                  <a:schemeClr val="accent2">
                    <a:lumMod val="75000"/>
                  </a:schemeClr>
                </a:solidFill>
                <a:latin typeface="Comic Sans MS" pitchFamily="66" charset="0"/>
              </a:rPr>
              <a:t> de </a:t>
            </a:r>
            <a:r>
              <a:rPr lang="es-ES" dirty="0" err="1" smtClean="0">
                <a:solidFill>
                  <a:schemeClr val="accent2">
                    <a:lumMod val="75000"/>
                  </a:schemeClr>
                </a:solidFill>
                <a:latin typeface="Comic Sans MS" pitchFamily="66" charset="0"/>
              </a:rPr>
              <a:t>Quicktime</a:t>
            </a:r>
            <a:r>
              <a:rPr lang="es-ES" dirty="0" smtClean="0">
                <a:solidFill>
                  <a:schemeClr val="accent2">
                    <a:lumMod val="75000"/>
                  </a:schemeClr>
                </a:solidFill>
                <a:latin typeface="Comic Sans MS" pitchFamily="66" charset="0"/>
              </a:rPr>
              <a:t> para Mac OS X</a:t>
            </a:r>
            <a:r>
              <a:rPr lang="es-ES" baseline="30000" dirty="0" smtClean="0">
                <a:solidFill>
                  <a:schemeClr val="accent2">
                    <a:lumMod val="75000"/>
                  </a:schemeClr>
                </a:solidFill>
                <a:latin typeface="Comic Sans MS" pitchFamily="66" charset="0"/>
              </a:rPr>
              <a:t>[8]</a:t>
            </a:r>
            <a:endParaRPr lang="es-MX" dirty="0" smtClean="0">
              <a:solidFill>
                <a:schemeClr val="accent2">
                  <a:lumMod val="75000"/>
                </a:schemeClr>
              </a:solidFill>
              <a:latin typeface="Comic Sans MS" pitchFamily="66" charset="0"/>
            </a:endParaRPr>
          </a:p>
        </p:txBody>
      </p:sp>
      <p:sp>
        <p:nvSpPr>
          <p:cNvPr id="5" name="4 Rectángulo"/>
          <p:cNvSpPr/>
          <p:nvPr/>
        </p:nvSpPr>
        <p:spPr>
          <a:xfrm>
            <a:off x="5429256" y="3898005"/>
            <a:ext cx="4572000" cy="2031325"/>
          </a:xfrm>
          <a:prstGeom prst="rect">
            <a:avLst/>
          </a:prstGeom>
        </p:spPr>
        <p:txBody>
          <a:bodyPr>
            <a:spAutoFit/>
          </a:bodyPr>
          <a:lstStyle/>
          <a:p>
            <a:pPr lvl="0">
              <a:buFont typeface="Arial" pitchFamily="34" charset="0"/>
              <a:buChar char="•"/>
            </a:pPr>
            <a:r>
              <a:rPr lang="es-ES" dirty="0" err="1" smtClean="0">
                <a:solidFill>
                  <a:schemeClr val="accent2">
                    <a:lumMod val="75000"/>
                  </a:schemeClr>
                </a:solidFill>
                <a:latin typeface="Comic Sans MS" pitchFamily="66" charset="0"/>
              </a:rPr>
              <a:t>SubEdit</a:t>
            </a:r>
            <a:r>
              <a:rPr lang="es-ES" dirty="0" smtClean="0">
                <a:solidFill>
                  <a:schemeClr val="accent2">
                    <a:lumMod val="75000"/>
                  </a:schemeClr>
                </a:solidFill>
                <a:latin typeface="Comic Sans MS" pitchFamily="66" charset="0"/>
              </a:rPr>
              <a:t>-Player</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err="1" smtClean="0">
                <a:solidFill>
                  <a:schemeClr val="accent2">
                    <a:lumMod val="75000"/>
                  </a:schemeClr>
                </a:solidFill>
                <a:latin typeface="Comic Sans MS" pitchFamily="66" charset="0"/>
              </a:rPr>
              <a:t>Xilisoft</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smtClean="0">
                <a:solidFill>
                  <a:schemeClr val="accent2">
                    <a:lumMod val="75000"/>
                  </a:schemeClr>
                </a:solidFill>
                <a:latin typeface="Comic Sans MS" pitchFamily="66" charset="0"/>
              </a:rPr>
              <a:t>Target </a:t>
            </a:r>
            <a:r>
              <a:rPr lang="es-ES" dirty="0" err="1" smtClean="0">
                <a:solidFill>
                  <a:schemeClr val="accent2">
                    <a:lumMod val="75000"/>
                  </a:schemeClr>
                </a:solidFill>
                <a:latin typeface="Comic Sans MS" pitchFamily="66" charset="0"/>
              </a:rPr>
              <a:t>Longlife</a:t>
            </a:r>
            <a:r>
              <a:rPr lang="es-ES" dirty="0" smtClean="0">
                <a:solidFill>
                  <a:schemeClr val="accent2">
                    <a:lumMod val="75000"/>
                  </a:schemeClr>
                </a:solidFill>
                <a:latin typeface="Comic Sans MS" pitchFamily="66" charset="0"/>
              </a:rPr>
              <a:t> Media Player</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smtClean="0">
                <a:solidFill>
                  <a:schemeClr val="accent2">
                    <a:lumMod val="75000"/>
                  </a:schemeClr>
                </a:solidFill>
                <a:latin typeface="Comic Sans MS" pitchFamily="66" charset="0"/>
              </a:rPr>
              <a:t>Tótem </a:t>
            </a:r>
            <a:r>
              <a:rPr lang="es-ES" dirty="0" err="1" smtClean="0">
                <a:solidFill>
                  <a:schemeClr val="accent2">
                    <a:lumMod val="75000"/>
                  </a:schemeClr>
                </a:solidFill>
                <a:latin typeface="Comic Sans MS" pitchFamily="66" charset="0"/>
              </a:rPr>
              <a:t>Movie</a:t>
            </a:r>
            <a:r>
              <a:rPr lang="es-ES" dirty="0" smtClean="0">
                <a:solidFill>
                  <a:schemeClr val="accent2">
                    <a:lumMod val="75000"/>
                  </a:schemeClr>
                </a:solidFill>
                <a:latin typeface="Comic Sans MS" pitchFamily="66" charset="0"/>
              </a:rPr>
              <a:t> Player</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err="1" smtClean="0">
                <a:solidFill>
                  <a:schemeClr val="accent2">
                    <a:lumMod val="75000"/>
                  </a:schemeClr>
                </a:solidFill>
                <a:latin typeface="Comic Sans MS" pitchFamily="66" charset="0"/>
              </a:rPr>
              <a:t>VirtualDubMod</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smtClean="0">
                <a:solidFill>
                  <a:schemeClr val="accent2">
                    <a:lumMod val="75000"/>
                  </a:schemeClr>
                </a:solidFill>
                <a:latin typeface="Comic Sans MS" pitchFamily="66" charset="0"/>
              </a:rPr>
              <a:t>VLC media </a:t>
            </a:r>
            <a:r>
              <a:rPr lang="es-ES" dirty="0" err="1" smtClean="0">
                <a:solidFill>
                  <a:schemeClr val="accent2">
                    <a:lumMod val="75000"/>
                  </a:schemeClr>
                </a:solidFill>
                <a:latin typeface="Comic Sans MS" pitchFamily="66" charset="0"/>
              </a:rPr>
              <a:t>player</a:t>
            </a:r>
            <a:endParaRPr lang="es-MX" dirty="0" smtClean="0">
              <a:solidFill>
                <a:schemeClr val="accent2">
                  <a:lumMod val="75000"/>
                </a:schemeClr>
              </a:solidFill>
              <a:latin typeface="Comic Sans MS" pitchFamily="66" charset="0"/>
            </a:endParaRPr>
          </a:p>
          <a:p>
            <a:pPr lvl="0">
              <a:buFont typeface="Arial" pitchFamily="34" charset="0"/>
              <a:buChar char="•"/>
            </a:pPr>
            <a:r>
              <a:rPr lang="es-ES" dirty="0" smtClean="0">
                <a:solidFill>
                  <a:schemeClr val="accent2">
                    <a:lumMod val="75000"/>
                  </a:schemeClr>
                </a:solidFill>
                <a:latin typeface="Comic Sans MS" pitchFamily="66" charset="0"/>
              </a:rPr>
              <a:t>VSO Software</a:t>
            </a:r>
            <a:endParaRPr lang="es-MX" dirty="0">
              <a:solidFill>
                <a:schemeClr val="accent2">
                  <a:lumMod val="75000"/>
                </a:schemeClr>
              </a:solidFill>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0" y="0"/>
            <a:ext cx="6143668" cy="3154710"/>
          </a:xfrm>
          <a:prstGeom prst="rect">
            <a:avLst/>
          </a:prstGeom>
          <a:noFill/>
        </p:spPr>
        <p:txBody>
          <a:bodyPr wrap="square" lIns="91440" tIns="45720" rIns="91440" bIns="45720">
            <a:spAutoFit/>
          </a:bodyPr>
          <a:lstStyle/>
          <a:p>
            <a:pPr algn="ctr"/>
            <a:r>
              <a:rPr lang="es-ES_tradnl" sz="19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MOV</a:t>
            </a:r>
            <a:endParaRPr lang="es-ES" sz="19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000100" y="785794"/>
            <a:ext cx="4707250" cy="2646878"/>
          </a:xfrm>
          <a:prstGeom prst="rect">
            <a:avLst/>
          </a:prstGeom>
          <a:noFill/>
        </p:spPr>
        <p:txBody>
          <a:bodyPr wrap="none" lIns="91440" tIns="45720" rIns="91440" bIns="45720">
            <a:spAutoFit/>
          </a:bodyPr>
          <a:lstStyle/>
          <a:p>
            <a:pPr algn="ctr"/>
            <a:r>
              <a:rPr lang="es-ES_tradnl" sz="16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MOV</a:t>
            </a:r>
            <a:endParaRPr lang="es-ES" sz="138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7410" name="Picture 2" descr="http://annenberg.usc.edu/~/media/MOV%20logo%20high%20res.ashx?h=246&amp;w=499&amp;as=1"/>
          <p:cNvPicPr>
            <a:picLocks noChangeAspect="1" noChangeArrowheads="1"/>
          </p:cNvPicPr>
          <p:nvPr/>
        </p:nvPicPr>
        <p:blipFill>
          <a:blip r:embed="rId3"/>
          <a:srcRect/>
          <a:stretch>
            <a:fillRect/>
          </a:stretch>
        </p:blipFill>
        <p:spPr bwMode="auto">
          <a:xfrm>
            <a:off x="3428992" y="3143248"/>
            <a:ext cx="5216714" cy="257176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571472" y="500042"/>
            <a:ext cx="7858180" cy="1015663"/>
          </a:xfrm>
          <a:prstGeom prst="rect">
            <a:avLst/>
          </a:prstGeom>
        </p:spPr>
        <p:txBody>
          <a:bodyPr wrap="square">
            <a:spAutoFit/>
          </a:bodyPr>
          <a:lstStyle/>
          <a:p>
            <a:pPr algn="just"/>
            <a:r>
              <a:rPr lang="es-MX" sz="2000" dirty="0" err="1" smtClean="0">
                <a:solidFill>
                  <a:schemeClr val="accent2">
                    <a:lumMod val="75000"/>
                  </a:schemeClr>
                </a:solidFill>
                <a:latin typeface="Comic Sans MS" pitchFamily="66" charset="0"/>
              </a:rPr>
              <a:t>Mov</a:t>
            </a:r>
            <a:r>
              <a:rPr lang="es-MX" sz="2000" dirty="0" smtClean="0">
                <a:solidFill>
                  <a:schemeClr val="accent2">
                    <a:lumMod val="75000"/>
                  </a:schemeClr>
                </a:solidFill>
                <a:latin typeface="Comic Sans MS" pitchFamily="66" charset="0"/>
              </a:rPr>
              <a:t> es una instrucción en el </a:t>
            </a:r>
            <a:r>
              <a:rPr lang="es-MX" sz="2000" dirty="0" err="1" smtClean="0">
                <a:solidFill>
                  <a:schemeClr val="accent2">
                    <a:lumMod val="75000"/>
                  </a:schemeClr>
                </a:solidFill>
                <a:latin typeface="Comic Sans MS" pitchFamily="66" charset="0"/>
              </a:rPr>
              <a:t>lenguage</a:t>
            </a:r>
            <a:r>
              <a:rPr lang="es-MX" sz="2000" dirty="0" smtClean="0">
                <a:solidFill>
                  <a:schemeClr val="accent2">
                    <a:lumMod val="75000"/>
                  </a:schemeClr>
                </a:solidFill>
                <a:latin typeface="Comic Sans MS" pitchFamily="66" charset="0"/>
              </a:rPr>
              <a:t> ensamblador de la mayoría de procesadores, cuyo propósito es la transferencia de datos entre registros de procesador o registro y memoria. </a:t>
            </a:r>
            <a:endParaRPr lang="es-MX" sz="2000" dirty="0">
              <a:solidFill>
                <a:schemeClr val="accent2">
                  <a:lumMod val="75000"/>
                </a:schemeClr>
              </a:solidFill>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71470" y="274290"/>
            <a:ext cx="7643866" cy="3770263"/>
          </a:xfrm>
          <a:prstGeom prst="rect">
            <a:avLst/>
          </a:prstGeom>
          <a:noFill/>
        </p:spPr>
        <p:txBody>
          <a:bodyPr wrap="square" lIns="91440" tIns="45720" rIns="91440" bIns="45720">
            <a:spAutoFit/>
          </a:bodyPr>
          <a:lstStyle/>
          <a:p>
            <a:pPr algn="ctr"/>
            <a:r>
              <a:rPr lang="es-ES_tradnl"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MP4</a:t>
            </a:r>
            <a:endParaRPr lang="es-ES" sz="23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857224" y="1131546"/>
            <a:ext cx="5065810" cy="3154710"/>
          </a:xfrm>
          <a:prstGeom prst="rect">
            <a:avLst/>
          </a:prstGeom>
          <a:noFill/>
        </p:spPr>
        <p:txBody>
          <a:bodyPr wrap="none" lIns="91440" tIns="45720" rIns="91440" bIns="45720">
            <a:spAutoFit/>
          </a:bodyPr>
          <a:lstStyle/>
          <a:p>
            <a:pPr algn="ctr"/>
            <a:r>
              <a:rPr lang="es-ES_tradnl" sz="199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MP4</a:t>
            </a:r>
            <a:endParaRPr lang="es-ES" sz="166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6386" name="Picture 2" descr="http://images2.wikia.nocookie.net/__cb20111007213547/applezone/es/images/f/fd/MP4_Logo.gif"/>
          <p:cNvPicPr>
            <a:picLocks noChangeAspect="1" noChangeArrowheads="1"/>
          </p:cNvPicPr>
          <p:nvPr/>
        </p:nvPicPr>
        <p:blipFill>
          <a:blip r:embed="rId3"/>
          <a:srcRect/>
          <a:stretch>
            <a:fillRect/>
          </a:stretch>
        </p:blipFill>
        <p:spPr bwMode="auto">
          <a:xfrm>
            <a:off x="6000760" y="4500570"/>
            <a:ext cx="2444760" cy="100013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7158" y="714356"/>
            <a:ext cx="8072494" cy="1477328"/>
          </a:xfrm>
          <a:prstGeom prst="rect">
            <a:avLst/>
          </a:prstGeom>
        </p:spPr>
        <p:txBody>
          <a:bodyPr wrap="square">
            <a:spAutoFit/>
          </a:bodyPr>
          <a:lstStyle/>
          <a:p>
            <a:pPr algn="just">
              <a:buFont typeface="Arial" pitchFamily="34" charset="0"/>
              <a:buChar char="•"/>
            </a:pPr>
            <a:r>
              <a:rPr lang="es-ES" dirty="0" smtClean="0">
                <a:solidFill>
                  <a:schemeClr val="accent2">
                    <a:lumMod val="75000"/>
                  </a:schemeClr>
                </a:solidFill>
                <a:latin typeface="Comic Sans MS" pitchFamily="66" charset="0"/>
              </a:rPr>
              <a:t>El nombre </a:t>
            </a:r>
            <a:r>
              <a:rPr lang="es-ES" b="1" dirty="0" smtClean="0">
                <a:solidFill>
                  <a:schemeClr val="accent2">
                    <a:lumMod val="75000"/>
                  </a:schemeClr>
                </a:solidFill>
                <a:latin typeface="Comic Sans MS" pitchFamily="66" charset="0"/>
              </a:rPr>
              <a:t>MP4</a:t>
            </a:r>
            <a:r>
              <a:rPr lang="es-ES" dirty="0" smtClean="0">
                <a:solidFill>
                  <a:schemeClr val="accent2">
                    <a:lumMod val="75000"/>
                  </a:schemeClr>
                </a:solidFill>
                <a:latin typeface="Comic Sans MS" pitchFamily="66" charset="0"/>
              </a:rPr>
              <a:t> es un término de marketing para el reproductor</a:t>
            </a:r>
            <a:r>
              <a:rPr lang="es-ES" u="sng" dirty="0" smtClean="0">
                <a:solidFill>
                  <a:schemeClr val="accent2">
                    <a:lumMod val="75000"/>
                  </a:schemeClr>
                </a:solidFill>
                <a:latin typeface="Comic Sans MS" pitchFamily="66" charset="0"/>
              </a:rPr>
              <a:t> </a:t>
            </a:r>
            <a:r>
              <a:rPr lang="es-ES" dirty="0" smtClean="0">
                <a:solidFill>
                  <a:schemeClr val="accent2">
                    <a:lumMod val="75000"/>
                  </a:schemeClr>
                </a:solidFill>
                <a:latin typeface="Comic Sans MS" pitchFamily="66" charset="0"/>
              </a:rPr>
              <a:t>multimedia</a:t>
            </a:r>
            <a:r>
              <a:rPr lang="es-ES" u="sng" dirty="0" smtClean="0">
                <a:solidFill>
                  <a:schemeClr val="accent2">
                    <a:lumMod val="75000"/>
                  </a:schemeClr>
                </a:solidFill>
                <a:latin typeface="Comic Sans MS" pitchFamily="66" charset="0"/>
              </a:rPr>
              <a:t> </a:t>
            </a:r>
            <a:r>
              <a:rPr lang="es-ES" dirty="0" smtClean="0">
                <a:solidFill>
                  <a:schemeClr val="accent2">
                    <a:lumMod val="75000"/>
                  </a:schemeClr>
                </a:solidFill>
                <a:latin typeface="Comic Sans MS" pitchFamily="66" charset="0"/>
              </a:rPr>
              <a:t>digital que cumple con ciertos estándares y formatos.</a:t>
            </a:r>
          </a:p>
          <a:p>
            <a:pPr algn="just">
              <a:buFont typeface="Arial" pitchFamily="34" charset="0"/>
              <a:buChar char="•"/>
            </a:pPr>
            <a:r>
              <a:rPr lang="es-ES" dirty="0" smtClean="0">
                <a:solidFill>
                  <a:schemeClr val="accent2">
                    <a:lumMod val="75000"/>
                  </a:schemeClr>
                </a:solidFill>
                <a:latin typeface="Comic Sans MS" pitchFamily="66" charset="0"/>
              </a:rPr>
              <a:t>El propio nombre es un nombre inapropiado, ya que la mayoría de los reproductores MP4 son incompatibles con el MPEG-4 </a:t>
            </a:r>
            <a:r>
              <a:rPr lang="es-ES" dirty="0" err="1" smtClean="0">
                <a:solidFill>
                  <a:schemeClr val="accent2">
                    <a:lumMod val="75000"/>
                  </a:schemeClr>
                </a:solidFill>
                <a:latin typeface="Comic Sans MS" pitchFamily="66" charset="0"/>
              </a:rPr>
              <a:t>Part</a:t>
            </a:r>
            <a:r>
              <a:rPr lang="es-ES" dirty="0" smtClean="0">
                <a:solidFill>
                  <a:schemeClr val="accent2">
                    <a:lumMod val="75000"/>
                  </a:schemeClr>
                </a:solidFill>
                <a:latin typeface="Comic Sans MS" pitchFamily="66" charset="0"/>
              </a:rPr>
              <a:t> 14 estándar o el formato contenedor </a:t>
            </a:r>
            <a:r>
              <a:rPr lang="es-ES" i="1" dirty="0" smtClean="0">
                <a:solidFill>
                  <a:schemeClr val="accent2">
                    <a:lumMod val="75000"/>
                  </a:schemeClr>
                </a:solidFill>
                <a:latin typeface="Comic Sans MS" pitchFamily="66" charset="0"/>
              </a:rPr>
              <a:t>.mp4</a:t>
            </a:r>
            <a:endParaRPr lang="es-MX" dirty="0">
              <a:solidFill>
                <a:schemeClr val="accent2">
                  <a:lumMod val="75000"/>
                </a:schemeClr>
              </a:solidFill>
              <a:latin typeface="Comic Sans MS" pitchFamily="66" charset="0"/>
            </a:endParaRPr>
          </a:p>
        </p:txBody>
      </p:sp>
      <p:sp>
        <p:nvSpPr>
          <p:cNvPr id="5" name="4 Rectángulo"/>
          <p:cNvSpPr/>
          <p:nvPr/>
        </p:nvSpPr>
        <p:spPr>
          <a:xfrm>
            <a:off x="428596" y="2500306"/>
            <a:ext cx="7786742" cy="923330"/>
          </a:xfrm>
          <a:prstGeom prst="rect">
            <a:avLst/>
          </a:prstGeom>
        </p:spPr>
        <p:txBody>
          <a:bodyPr wrap="square">
            <a:spAutoFit/>
          </a:bodyPr>
          <a:lstStyle/>
          <a:p>
            <a:pPr algn="just">
              <a:buFont typeface="Arial" pitchFamily="34" charset="0"/>
              <a:buChar char="•"/>
            </a:pPr>
            <a:r>
              <a:rPr lang="es-ES" dirty="0" smtClean="0">
                <a:solidFill>
                  <a:schemeClr val="accent2">
                    <a:lumMod val="75000"/>
                  </a:schemeClr>
                </a:solidFill>
                <a:latin typeface="Comic Sans MS" pitchFamily="66" charset="0"/>
              </a:rPr>
              <a:t>El procesador de video electrónico Fuzhou </a:t>
            </a:r>
            <a:r>
              <a:rPr lang="es-ES" dirty="0" err="1" smtClean="0">
                <a:solidFill>
                  <a:schemeClr val="accent2">
                    <a:lumMod val="75000"/>
                  </a:schemeClr>
                </a:solidFill>
                <a:latin typeface="Comic Sans MS" pitchFamily="66" charset="0"/>
              </a:rPr>
              <a:t>Rockchip</a:t>
            </a:r>
            <a:r>
              <a:rPr lang="es-ES" dirty="0" smtClean="0">
                <a:solidFill>
                  <a:schemeClr val="accent2">
                    <a:lumMod val="75000"/>
                  </a:schemeClr>
                </a:solidFill>
                <a:latin typeface="Comic Sans MS" pitchFamily="66" charset="0"/>
              </a:rPr>
              <a:t> </a:t>
            </a:r>
            <a:r>
              <a:rPr lang="es-ES" i="1" dirty="0" err="1" smtClean="0">
                <a:solidFill>
                  <a:schemeClr val="accent2">
                    <a:lumMod val="75000"/>
                  </a:schemeClr>
                </a:solidFill>
                <a:latin typeface="Comic Sans MS" pitchFamily="66" charset="0"/>
              </a:rPr>
              <a:t>Rockchip</a:t>
            </a:r>
            <a:r>
              <a:rPr lang="es-ES" dirty="0" smtClean="0">
                <a:solidFill>
                  <a:schemeClr val="accent2">
                    <a:lumMod val="75000"/>
                  </a:schemeClr>
                </a:solidFill>
                <a:latin typeface="Comic Sans MS" pitchFamily="66" charset="0"/>
              </a:rPr>
              <a:t> se ha incorporado en muchos reproductores de MP4, soportando a </a:t>
            </a:r>
            <a:r>
              <a:rPr lang="es-ES" dirty="0" smtClean="0">
                <a:solidFill>
                  <a:schemeClr val="accent2">
                    <a:lumMod val="75000"/>
                  </a:schemeClr>
                </a:solidFill>
                <a:latin typeface="Comic Sans MS" pitchFamily="66" charset="0"/>
              </a:rPr>
              <a:t>AVI sin </a:t>
            </a:r>
            <a:r>
              <a:rPr lang="es-ES" dirty="0" smtClean="0">
                <a:solidFill>
                  <a:schemeClr val="accent2">
                    <a:lumMod val="75000"/>
                  </a:schemeClr>
                </a:solidFill>
                <a:latin typeface="Comic Sans MS" pitchFamily="66" charset="0"/>
              </a:rPr>
              <a:t>compresión</a:t>
            </a:r>
            <a:endParaRPr lang="es-ES" dirty="0">
              <a:solidFill>
                <a:schemeClr val="accent2">
                  <a:lumMod val="75000"/>
                </a:schemeClr>
              </a:solidFill>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00366" y="2714620"/>
            <a:ext cx="5643634" cy="3154710"/>
          </a:xfrm>
          <a:prstGeom prst="rect">
            <a:avLst/>
          </a:prstGeom>
          <a:noFill/>
        </p:spPr>
        <p:txBody>
          <a:bodyPr wrap="square" lIns="91440" tIns="45720" rIns="91440" bIns="45720">
            <a:spAutoFit/>
          </a:bodyPr>
          <a:lstStyle/>
          <a:p>
            <a:pPr algn="ctr"/>
            <a:r>
              <a:rPr lang="es-ES_tradnl" sz="19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MPG</a:t>
            </a:r>
            <a:endParaRPr lang="es-ES" sz="19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3965873" y="3500438"/>
            <a:ext cx="4535217" cy="2646878"/>
          </a:xfrm>
          <a:prstGeom prst="rect">
            <a:avLst/>
          </a:prstGeom>
          <a:noFill/>
        </p:spPr>
        <p:txBody>
          <a:bodyPr wrap="none" lIns="91440" tIns="45720" rIns="91440" bIns="45720">
            <a:spAutoFit/>
          </a:bodyPr>
          <a:lstStyle/>
          <a:p>
            <a:pPr algn="ctr"/>
            <a:r>
              <a:rPr lang="es-ES_tradnl" sz="16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MPG</a:t>
            </a:r>
            <a:endParaRPr lang="es-ES" sz="138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5362" name="Picture 2" descr="http://www.agenciasdemedios.com.ar/wp-content/uploads/2010/10/logo-MPG1.jpg"/>
          <p:cNvPicPr>
            <a:picLocks noChangeAspect="1" noChangeArrowheads="1"/>
          </p:cNvPicPr>
          <p:nvPr/>
        </p:nvPicPr>
        <p:blipFill>
          <a:blip r:embed="rId3"/>
          <a:srcRect/>
          <a:stretch>
            <a:fillRect/>
          </a:stretch>
        </p:blipFill>
        <p:spPr bwMode="auto">
          <a:xfrm>
            <a:off x="285719" y="357166"/>
            <a:ext cx="5214975" cy="1649937"/>
          </a:xfrm>
          <a:prstGeom prst="rect">
            <a:avLst/>
          </a:prstGeom>
          <a:noFill/>
        </p:spPr>
      </p:pic>
      <p:pic>
        <p:nvPicPr>
          <p:cNvPr id="10242" name="Picture 2" descr="http://upload.wikimedia.org/wikipedia/commons/thumb/0/00/Mpeg.gif/220px-Mpeg.gif"/>
          <p:cNvPicPr>
            <a:picLocks noChangeAspect="1" noChangeArrowheads="1"/>
          </p:cNvPicPr>
          <p:nvPr/>
        </p:nvPicPr>
        <p:blipFill>
          <a:blip r:embed="rId4"/>
          <a:srcRect/>
          <a:stretch>
            <a:fillRect/>
          </a:stretch>
        </p:blipFill>
        <p:spPr bwMode="auto">
          <a:xfrm>
            <a:off x="1285852" y="3857628"/>
            <a:ext cx="2095500" cy="60007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714348" y="500042"/>
            <a:ext cx="7929618" cy="923330"/>
          </a:xfrm>
          <a:prstGeom prst="rect">
            <a:avLst/>
          </a:prstGeom>
        </p:spPr>
        <p:txBody>
          <a:bodyPr wrap="square">
            <a:spAutoFit/>
          </a:bodyPr>
          <a:lstStyle/>
          <a:p>
            <a:pPr algn="just">
              <a:buFont typeface="Arial" pitchFamily="34" charset="0"/>
              <a:buChar char="•"/>
            </a:pPr>
            <a:r>
              <a:rPr lang="es-ES" dirty="0" smtClean="0">
                <a:solidFill>
                  <a:schemeClr val="accent2">
                    <a:lumMod val="75000"/>
                  </a:schemeClr>
                </a:solidFill>
                <a:latin typeface="Comic Sans MS" pitchFamily="66" charset="0"/>
              </a:rPr>
              <a:t>El </a:t>
            </a:r>
            <a:r>
              <a:rPr lang="es-ES" b="1" dirty="0" err="1" smtClean="0">
                <a:solidFill>
                  <a:schemeClr val="accent2">
                    <a:lumMod val="75000"/>
                  </a:schemeClr>
                </a:solidFill>
                <a:latin typeface="Comic Sans MS" pitchFamily="66" charset="0"/>
              </a:rPr>
              <a:t>Moving</a:t>
            </a:r>
            <a:r>
              <a:rPr lang="es-ES" b="1" dirty="0" smtClean="0">
                <a:solidFill>
                  <a:schemeClr val="accent2">
                    <a:lumMod val="75000"/>
                  </a:schemeClr>
                </a:solidFill>
                <a:latin typeface="Comic Sans MS" pitchFamily="66" charset="0"/>
              </a:rPr>
              <a:t> Picture </a:t>
            </a:r>
            <a:r>
              <a:rPr lang="es-ES" b="1" dirty="0" err="1" smtClean="0">
                <a:solidFill>
                  <a:schemeClr val="accent2">
                    <a:lumMod val="75000"/>
                  </a:schemeClr>
                </a:solidFill>
                <a:latin typeface="Comic Sans MS" pitchFamily="66" charset="0"/>
              </a:rPr>
              <a:t>Experts</a:t>
            </a:r>
            <a:r>
              <a:rPr lang="es-ES" b="1" dirty="0" smtClean="0">
                <a:solidFill>
                  <a:schemeClr val="accent2">
                    <a:lumMod val="75000"/>
                  </a:schemeClr>
                </a:solidFill>
                <a:latin typeface="Comic Sans MS" pitchFamily="66" charset="0"/>
              </a:rPr>
              <a:t> </a:t>
            </a:r>
            <a:r>
              <a:rPr lang="es-ES" b="1" dirty="0" err="1" smtClean="0">
                <a:solidFill>
                  <a:schemeClr val="accent2">
                    <a:lumMod val="75000"/>
                  </a:schemeClr>
                </a:solidFill>
                <a:latin typeface="Comic Sans MS" pitchFamily="66" charset="0"/>
              </a:rPr>
              <a:t>Group</a:t>
            </a:r>
            <a:r>
              <a:rPr lang="es-ES" dirty="0" smtClean="0">
                <a:solidFill>
                  <a:schemeClr val="accent2">
                    <a:lumMod val="75000"/>
                  </a:schemeClr>
                </a:solidFill>
                <a:latin typeface="Comic Sans MS" pitchFamily="66" charset="0"/>
              </a:rPr>
              <a:t> (</a:t>
            </a:r>
            <a:r>
              <a:rPr lang="es-ES" b="1" dirty="0" smtClean="0">
                <a:solidFill>
                  <a:schemeClr val="accent2">
                    <a:lumMod val="75000"/>
                  </a:schemeClr>
                </a:solidFill>
                <a:latin typeface="Comic Sans MS" pitchFamily="66" charset="0"/>
              </a:rPr>
              <a:t>MPEG</a:t>
            </a:r>
            <a:r>
              <a:rPr lang="es-ES" dirty="0" smtClean="0">
                <a:solidFill>
                  <a:schemeClr val="accent2">
                    <a:lumMod val="75000"/>
                  </a:schemeClr>
                </a:solidFill>
                <a:latin typeface="Comic Sans MS" pitchFamily="66" charset="0"/>
              </a:rPr>
              <a:t>) es un Grupo de Trabajo de expertos que se formó por ISO y IEC para establecer </a:t>
            </a:r>
            <a:r>
              <a:rPr lang="es-ES" dirty="0" smtClean="0">
                <a:solidFill>
                  <a:schemeClr val="accent2">
                    <a:lumMod val="75000"/>
                  </a:schemeClr>
                </a:solidFill>
                <a:latin typeface="Comic Sans MS" pitchFamily="66" charset="0"/>
              </a:rPr>
              <a:t>estándares </a:t>
            </a:r>
            <a:r>
              <a:rPr lang="es-ES" dirty="0" smtClean="0">
                <a:solidFill>
                  <a:schemeClr val="accent2">
                    <a:lumMod val="75000"/>
                  </a:schemeClr>
                </a:solidFill>
                <a:latin typeface="Comic Sans MS" pitchFamily="66" charset="0"/>
              </a:rPr>
              <a:t>para el audio y la transmisión video.</a:t>
            </a:r>
            <a:endParaRPr lang="es-ES" dirty="0">
              <a:solidFill>
                <a:schemeClr val="accent2">
                  <a:lumMod val="75000"/>
                </a:schemeClr>
              </a:solidFill>
              <a:latin typeface="Comic Sans MS" pitchFamily="66" charset="0"/>
            </a:endParaRPr>
          </a:p>
        </p:txBody>
      </p:sp>
      <p:sp>
        <p:nvSpPr>
          <p:cNvPr id="4" name="3 Rectángulo"/>
          <p:cNvSpPr/>
          <p:nvPr/>
        </p:nvSpPr>
        <p:spPr>
          <a:xfrm>
            <a:off x="2143108" y="2714620"/>
            <a:ext cx="4572000" cy="2031325"/>
          </a:xfrm>
          <a:prstGeom prst="rect">
            <a:avLst/>
          </a:prstGeom>
        </p:spPr>
        <p:txBody>
          <a:bodyPr>
            <a:spAutoFit/>
          </a:bodyPr>
          <a:lstStyle/>
          <a:p>
            <a:pPr>
              <a:buFont typeface="Arial" pitchFamily="34" charset="0"/>
              <a:buChar char="•"/>
            </a:pPr>
            <a:r>
              <a:rPr lang="es-ES" dirty="0" smtClean="0">
                <a:solidFill>
                  <a:schemeClr val="accent2">
                    <a:lumMod val="75000"/>
                  </a:schemeClr>
                </a:solidFill>
                <a:latin typeface="Comic Sans MS" pitchFamily="66" charset="0"/>
              </a:rPr>
              <a:t>Requisitos</a:t>
            </a:r>
            <a:endParaRPr lang="es-ES" dirty="0" smtClean="0">
              <a:solidFill>
                <a:schemeClr val="accent2">
                  <a:lumMod val="75000"/>
                </a:schemeClr>
              </a:solidFill>
              <a:latin typeface="Comic Sans MS" pitchFamily="66" charset="0"/>
            </a:endParaRPr>
          </a:p>
          <a:p>
            <a:pPr>
              <a:buFont typeface="Arial" pitchFamily="34" charset="0"/>
              <a:buChar char="•"/>
            </a:pPr>
            <a:r>
              <a:rPr lang="es-ES" dirty="0" smtClean="0">
                <a:solidFill>
                  <a:schemeClr val="accent2">
                    <a:lumMod val="75000"/>
                  </a:schemeClr>
                </a:solidFill>
                <a:latin typeface="Comic Sans MS" pitchFamily="66" charset="0"/>
              </a:rPr>
              <a:t>Sistemas</a:t>
            </a:r>
          </a:p>
          <a:p>
            <a:pPr>
              <a:buFont typeface="Arial" pitchFamily="34" charset="0"/>
              <a:buChar char="•"/>
            </a:pPr>
            <a:r>
              <a:rPr lang="es-ES" dirty="0" smtClean="0">
                <a:solidFill>
                  <a:schemeClr val="accent2">
                    <a:lumMod val="75000"/>
                  </a:schemeClr>
                </a:solidFill>
                <a:latin typeface="Comic Sans MS" pitchFamily="66" charset="0"/>
              </a:rPr>
              <a:t>Vídeo</a:t>
            </a:r>
          </a:p>
          <a:p>
            <a:pPr>
              <a:buFont typeface="Arial" pitchFamily="34" charset="0"/>
              <a:buChar char="•"/>
            </a:pPr>
            <a:r>
              <a:rPr lang="es-ES" dirty="0" smtClean="0">
                <a:solidFill>
                  <a:schemeClr val="accent2">
                    <a:lumMod val="75000"/>
                  </a:schemeClr>
                </a:solidFill>
                <a:latin typeface="Comic Sans MS" pitchFamily="66" charset="0"/>
              </a:rPr>
              <a:t>Audio</a:t>
            </a:r>
          </a:p>
          <a:p>
            <a:pPr>
              <a:buFont typeface="Arial" pitchFamily="34" charset="0"/>
              <a:buChar char="•"/>
            </a:pPr>
            <a:r>
              <a:rPr lang="es-ES" dirty="0" smtClean="0">
                <a:solidFill>
                  <a:schemeClr val="accent2">
                    <a:lumMod val="75000"/>
                  </a:schemeClr>
                </a:solidFill>
                <a:latin typeface="Comic Sans MS" pitchFamily="66" charset="0"/>
              </a:rPr>
              <a:t>Compresión de Gráficos 3D</a:t>
            </a:r>
          </a:p>
          <a:p>
            <a:pPr>
              <a:buFont typeface="Arial" pitchFamily="34" charset="0"/>
              <a:buChar char="•"/>
            </a:pPr>
            <a:r>
              <a:rPr lang="es-ES" dirty="0" smtClean="0">
                <a:solidFill>
                  <a:schemeClr val="accent2">
                    <a:lumMod val="75000"/>
                  </a:schemeClr>
                </a:solidFill>
                <a:latin typeface="Comic Sans MS" pitchFamily="66" charset="0"/>
              </a:rPr>
              <a:t>Pruebas</a:t>
            </a:r>
          </a:p>
          <a:p>
            <a:pPr>
              <a:buFont typeface="Arial" pitchFamily="34" charset="0"/>
              <a:buChar char="•"/>
            </a:pPr>
            <a:r>
              <a:rPr lang="es-ES" dirty="0" smtClean="0">
                <a:solidFill>
                  <a:schemeClr val="accent2">
                    <a:lumMod val="75000"/>
                  </a:schemeClr>
                </a:solidFill>
                <a:latin typeface="Comic Sans MS" pitchFamily="66" charset="0"/>
              </a:rPr>
              <a:t>Comunicación</a:t>
            </a:r>
            <a:endParaRPr lang="es-ES" dirty="0">
              <a:solidFill>
                <a:schemeClr val="accent2">
                  <a:lumMod val="75000"/>
                </a:schemeClr>
              </a:solidFill>
              <a:latin typeface="Comic Sans MS" pitchFamily="66" charset="0"/>
            </a:endParaRPr>
          </a:p>
        </p:txBody>
      </p:sp>
      <p:sp>
        <p:nvSpPr>
          <p:cNvPr id="5" name="4 Rectángulo"/>
          <p:cNvSpPr/>
          <p:nvPr/>
        </p:nvSpPr>
        <p:spPr>
          <a:xfrm>
            <a:off x="785786" y="1643050"/>
            <a:ext cx="7786742" cy="646331"/>
          </a:xfrm>
          <a:prstGeom prst="rect">
            <a:avLst/>
          </a:prstGeom>
        </p:spPr>
        <p:txBody>
          <a:bodyPr wrap="square">
            <a:spAutoFit/>
          </a:bodyPr>
          <a:lstStyle/>
          <a:p>
            <a:pPr>
              <a:buFont typeface="Arial" pitchFamily="34" charset="0"/>
              <a:buChar char="•"/>
            </a:pPr>
            <a:r>
              <a:rPr lang="es-ES" dirty="0" smtClean="0">
                <a:solidFill>
                  <a:schemeClr val="accent2">
                    <a:lumMod val="75000"/>
                  </a:schemeClr>
                </a:solidFill>
                <a:latin typeface="Comic Sans MS" pitchFamily="66" charset="0"/>
              </a:rPr>
              <a:t>ISO/IEC JTC1/SC29/WG11 - </a:t>
            </a:r>
            <a:r>
              <a:rPr lang="es-ES" i="1" dirty="0" smtClean="0">
                <a:solidFill>
                  <a:schemeClr val="accent2">
                    <a:lumMod val="75000"/>
                  </a:schemeClr>
                </a:solidFill>
                <a:latin typeface="Comic Sans MS" pitchFamily="66" charset="0"/>
              </a:rPr>
              <a:t>La codificación de imágenes y audio en movimiento</a:t>
            </a:r>
            <a:r>
              <a:rPr lang="es-ES" dirty="0" smtClean="0">
                <a:solidFill>
                  <a:schemeClr val="accent2">
                    <a:lumMod val="75000"/>
                  </a:schemeClr>
                </a:solidFill>
                <a:latin typeface="Comic Sans MS" pitchFamily="66" charset="0"/>
              </a:rPr>
              <a:t> tienen los siguientes </a:t>
            </a:r>
            <a:r>
              <a:rPr lang="es-ES" dirty="0" err="1" smtClean="0">
                <a:solidFill>
                  <a:schemeClr val="accent2">
                    <a:lumMod val="75000"/>
                  </a:schemeClr>
                </a:solidFill>
                <a:latin typeface="Comic Sans MS" pitchFamily="66" charset="0"/>
              </a:rPr>
              <a:t>SubGrupos</a:t>
            </a:r>
            <a:r>
              <a:rPr lang="es-ES" dirty="0" smtClean="0">
                <a:solidFill>
                  <a:schemeClr val="accent2">
                    <a:lumMod val="75000"/>
                  </a:schemeClr>
                </a:solidFill>
                <a:latin typeface="Comic Sans MS" pitchFamily="66" charset="0"/>
              </a:rPr>
              <a:t> (SG):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4" name="3 Rectángulo"/>
          <p:cNvSpPr/>
          <p:nvPr/>
        </p:nvSpPr>
        <p:spPr>
          <a:xfrm>
            <a:off x="714348" y="571480"/>
            <a:ext cx="5786478" cy="3770263"/>
          </a:xfrm>
          <a:prstGeom prst="rect">
            <a:avLst/>
          </a:prstGeom>
          <a:noFill/>
        </p:spPr>
        <p:txBody>
          <a:bodyPr wrap="square" lIns="91440" tIns="45720" rIns="91440" bIns="45720">
            <a:spAutoFit/>
          </a:bodyPr>
          <a:lstStyle/>
          <a:p>
            <a:pPr algn="ctr"/>
            <a:r>
              <a:rPr lang="es-ES"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3GP</a:t>
            </a:r>
            <a:endParaRPr lang="es-ES" sz="7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Rectángulo"/>
          <p:cNvSpPr/>
          <p:nvPr/>
        </p:nvSpPr>
        <p:spPr>
          <a:xfrm>
            <a:off x="1500166" y="1345860"/>
            <a:ext cx="4461478" cy="3154710"/>
          </a:xfrm>
          <a:prstGeom prst="rect">
            <a:avLst/>
          </a:prstGeom>
          <a:noFill/>
        </p:spPr>
        <p:txBody>
          <a:bodyPr wrap="none" lIns="91440" tIns="45720" rIns="91440" bIns="45720">
            <a:spAutoFit/>
          </a:bodyPr>
          <a:lstStyle/>
          <a:p>
            <a:pPr algn="ctr"/>
            <a:r>
              <a:rPr lang="es-ES" sz="199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3GP</a:t>
            </a:r>
            <a:endParaRPr lang="es-ES" sz="199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26626" name="Picture 2" descr="http://t3.gstatic.com/images?q=tbn:ANd9GcQgaEBUarJgTOTKwtanbZpM1XBUXgDHJnfAXWgGRKbCIhHp-OLnjw"/>
          <p:cNvPicPr>
            <a:picLocks noChangeAspect="1" noChangeArrowheads="1"/>
          </p:cNvPicPr>
          <p:nvPr/>
        </p:nvPicPr>
        <p:blipFill>
          <a:blip r:embed="rId3">
            <a:lum bright="-10000" contrast="10000"/>
          </a:blip>
          <a:srcRect/>
          <a:stretch>
            <a:fillRect/>
          </a:stretch>
        </p:blipFill>
        <p:spPr bwMode="auto">
          <a:xfrm>
            <a:off x="6286512" y="2571744"/>
            <a:ext cx="2258985" cy="3000396"/>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7158" y="1357298"/>
            <a:ext cx="5643634" cy="3154710"/>
          </a:xfrm>
          <a:prstGeom prst="rect">
            <a:avLst/>
          </a:prstGeom>
          <a:noFill/>
        </p:spPr>
        <p:txBody>
          <a:bodyPr wrap="square" lIns="91440" tIns="45720" rIns="91440" bIns="45720">
            <a:spAutoFit/>
          </a:bodyPr>
          <a:lstStyle/>
          <a:p>
            <a:pPr algn="ctr"/>
            <a:r>
              <a:rPr lang="es-ES_tradnl" sz="19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OGM</a:t>
            </a:r>
            <a:endParaRPr lang="es-ES" sz="19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000100" y="2143116"/>
            <a:ext cx="4841390" cy="2646878"/>
          </a:xfrm>
          <a:prstGeom prst="rect">
            <a:avLst/>
          </a:prstGeom>
          <a:noFill/>
        </p:spPr>
        <p:txBody>
          <a:bodyPr wrap="none" lIns="91440" tIns="45720" rIns="91440" bIns="45720">
            <a:spAutoFit/>
          </a:bodyPr>
          <a:lstStyle/>
          <a:p>
            <a:pPr algn="ctr"/>
            <a:r>
              <a:rPr lang="es-ES_tradnl" sz="16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OGM</a:t>
            </a:r>
            <a:endParaRPr lang="es-ES" sz="138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4338" name="Picture 2" descr="http://t3.gstatic.com/images?q=tbn:ANd9GcT4E_F5FbsmNpHe1c1veYXu4HP27chIJgsr7KXh0SruXSBMviU_1w"/>
          <p:cNvPicPr>
            <a:picLocks noChangeAspect="1" noChangeArrowheads="1"/>
          </p:cNvPicPr>
          <p:nvPr/>
        </p:nvPicPr>
        <p:blipFill>
          <a:blip r:embed="rId3"/>
          <a:srcRect/>
          <a:stretch>
            <a:fillRect/>
          </a:stretch>
        </p:blipFill>
        <p:spPr bwMode="auto">
          <a:xfrm>
            <a:off x="6500826" y="428604"/>
            <a:ext cx="2047875" cy="222885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1428728" y="2000240"/>
            <a:ext cx="6786610" cy="461665"/>
          </a:xfrm>
          <a:prstGeom prst="rect">
            <a:avLst/>
          </a:prstGeom>
        </p:spPr>
        <p:txBody>
          <a:bodyPr wrap="square">
            <a:spAutoFit/>
          </a:bodyPr>
          <a:lstStyle/>
          <a:p>
            <a:pPr>
              <a:buFont typeface="Arial" pitchFamily="34" charset="0"/>
              <a:buChar char="•"/>
            </a:pPr>
            <a:r>
              <a:rPr lang="es-MX" sz="2400" dirty="0" smtClean="0">
                <a:solidFill>
                  <a:schemeClr val="accent2">
                    <a:lumMod val="75000"/>
                  </a:schemeClr>
                </a:solidFill>
                <a:latin typeface="Comic Sans MS" pitchFamily="66" charset="0"/>
              </a:rPr>
              <a:t>Un organismo genéticamente modificado</a:t>
            </a:r>
          </a:p>
        </p:txBody>
      </p:sp>
      <p:sp>
        <p:nvSpPr>
          <p:cNvPr id="4" name="3 Rectángulo"/>
          <p:cNvSpPr/>
          <p:nvPr/>
        </p:nvSpPr>
        <p:spPr>
          <a:xfrm>
            <a:off x="785786" y="782405"/>
            <a:ext cx="5338321" cy="646331"/>
          </a:xfrm>
          <a:prstGeom prst="rect">
            <a:avLst/>
          </a:prstGeom>
        </p:spPr>
        <p:txBody>
          <a:bodyPr wrap="none">
            <a:spAutoFit/>
          </a:bodyPr>
          <a:lstStyle/>
          <a:p>
            <a:r>
              <a:rPr lang="es-MX" sz="3600" dirty="0" smtClean="0">
                <a:solidFill>
                  <a:schemeClr val="accent2">
                    <a:lumMod val="75000"/>
                  </a:schemeClr>
                </a:solidFill>
                <a:latin typeface="Comic Sans MS" pitchFamily="66" charset="0"/>
              </a:rPr>
              <a:t>OGM puede referirse a:</a:t>
            </a:r>
          </a:p>
        </p:txBody>
      </p:sp>
      <p:sp>
        <p:nvSpPr>
          <p:cNvPr id="5" name="4 Rectángulo"/>
          <p:cNvSpPr/>
          <p:nvPr/>
        </p:nvSpPr>
        <p:spPr>
          <a:xfrm>
            <a:off x="1457875" y="2643182"/>
            <a:ext cx="5328703" cy="461665"/>
          </a:xfrm>
          <a:prstGeom prst="rect">
            <a:avLst/>
          </a:prstGeom>
        </p:spPr>
        <p:txBody>
          <a:bodyPr wrap="none">
            <a:spAutoFit/>
          </a:bodyPr>
          <a:lstStyle/>
          <a:p>
            <a:pPr>
              <a:buFont typeface="Arial" pitchFamily="34" charset="0"/>
              <a:buChar char="•"/>
            </a:pPr>
            <a:r>
              <a:rPr lang="es-MX" sz="2400" dirty="0" err="1" smtClean="0">
                <a:solidFill>
                  <a:schemeClr val="accent2">
                    <a:lumMod val="75000"/>
                  </a:schemeClr>
                </a:solidFill>
                <a:latin typeface="Comic Sans MS" pitchFamily="66" charset="0"/>
              </a:rPr>
              <a:t>Ogg</a:t>
            </a:r>
            <a:r>
              <a:rPr lang="es-MX" sz="2400" dirty="0" smtClean="0">
                <a:solidFill>
                  <a:schemeClr val="accent2">
                    <a:lumMod val="75000"/>
                  </a:schemeClr>
                </a:solidFill>
                <a:latin typeface="Comic Sans MS" pitchFamily="66" charset="0"/>
              </a:rPr>
              <a:t> Media, contenedor multimedia.</a:t>
            </a:r>
            <a:endParaRPr lang="es-MX" sz="2400" dirty="0">
              <a:solidFill>
                <a:schemeClr val="accent2">
                  <a:lumMod val="75000"/>
                </a:schemeClr>
              </a:solidFill>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357158" y="1659001"/>
            <a:ext cx="5643634" cy="3770263"/>
          </a:xfrm>
          <a:prstGeom prst="rect">
            <a:avLst/>
          </a:prstGeom>
          <a:noFill/>
        </p:spPr>
        <p:txBody>
          <a:bodyPr wrap="square" lIns="91440" tIns="45720" rIns="91440" bIns="45720">
            <a:spAutoFit/>
          </a:bodyPr>
          <a:lstStyle/>
          <a:p>
            <a:pPr algn="ctr"/>
            <a:r>
              <a:rPr lang="es-ES_tradnl" sz="23900" dirty="0">
                <a:ln w="18415" cmpd="sng">
                  <a:solidFill>
                    <a:srgbClr val="FFFFFF"/>
                  </a:solidFill>
                  <a:prstDash val="solid"/>
                </a:ln>
                <a:solidFill>
                  <a:srgbClr val="FFFFFF"/>
                </a:solidFill>
                <a:effectLst>
                  <a:outerShdw blurRad="63500" dir="3600000" algn="tl" rotWithShape="0">
                    <a:srgbClr val="000000">
                      <a:alpha val="70000"/>
                    </a:srgbClr>
                  </a:outerShdw>
                </a:effectLst>
              </a:rPr>
              <a:t>R</a:t>
            </a:r>
            <a:r>
              <a:rPr lang="es-ES_tradnl"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a:t>
            </a:r>
            <a:endParaRPr lang="es-ES" sz="239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500166" y="2703182"/>
            <a:ext cx="3850734" cy="3154710"/>
          </a:xfrm>
          <a:prstGeom prst="rect">
            <a:avLst/>
          </a:prstGeom>
          <a:noFill/>
        </p:spPr>
        <p:txBody>
          <a:bodyPr wrap="none" lIns="91440" tIns="45720" rIns="91440" bIns="45720">
            <a:spAutoFit/>
          </a:bodyPr>
          <a:lstStyle/>
          <a:p>
            <a:pPr algn="ctr"/>
            <a:r>
              <a:rPr lang="es-ES_tradnl" sz="199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R</a:t>
            </a:r>
            <a:r>
              <a:rPr lang="es-ES_tradnl" sz="199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M</a:t>
            </a:r>
            <a:endParaRPr lang="es-ES" sz="166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2292" name="Picture 4" descr="http://www.revmediapublishing.com/attachments/Image/RM_Logo.png"/>
          <p:cNvPicPr>
            <a:picLocks noChangeAspect="1" noChangeArrowheads="1"/>
          </p:cNvPicPr>
          <p:nvPr/>
        </p:nvPicPr>
        <p:blipFill>
          <a:blip r:embed="rId3" cstate="print"/>
          <a:srcRect/>
          <a:stretch>
            <a:fillRect/>
          </a:stretch>
        </p:blipFill>
        <p:spPr bwMode="auto">
          <a:xfrm>
            <a:off x="5286380" y="17399"/>
            <a:ext cx="3929090" cy="2840097"/>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571472" y="785794"/>
            <a:ext cx="8001056" cy="1631216"/>
          </a:xfrm>
          <a:prstGeom prst="rect">
            <a:avLst/>
          </a:prstGeom>
        </p:spPr>
        <p:txBody>
          <a:bodyPr wrap="square">
            <a:spAutoFit/>
          </a:bodyPr>
          <a:lstStyle/>
          <a:p>
            <a:pPr algn="just"/>
            <a:r>
              <a:rPr lang="es-ES" sz="2000" b="1" dirty="0" err="1" smtClean="0">
                <a:solidFill>
                  <a:schemeClr val="accent2">
                    <a:lumMod val="75000"/>
                  </a:schemeClr>
                </a:solidFill>
                <a:latin typeface="Comic Sans MS" pitchFamily="66" charset="0"/>
              </a:rPr>
              <a:t>Rm</a:t>
            </a:r>
            <a:r>
              <a:rPr lang="es-ES" sz="2000" dirty="0" smtClean="0">
                <a:solidFill>
                  <a:schemeClr val="accent2">
                    <a:lumMod val="75000"/>
                  </a:schemeClr>
                </a:solidFill>
                <a:latin typeface="Comic Sans MS" pitchFamily="66" charset="0"/>
              </a:rPr>
              <a:t> es un comando de la familia de sistemas operativos Unix usada para eliminar archivos y directorios del sistema de archivos. Esta orden debe utilizarse con cautela, ya que puede ser muy destructiva, debido a que, al momento de ser llamada, por omisión borra los archivos sin pedir confirmación</a:t>
            </a:r>
            <a:r>
              <a:rPr lang="es-ES" dirty="0" smtClean="0">
                <a:solidFill>
                  <a:schemeClr val="accent2">
                    <a:lumMod val="75000"/>
                  </a:schemeClr>
                </a:solidFill>
                <a:latin typeface="Comic Sans MS" pitchFamily="66" charset="0"/>
              </a:rPr>
              <a:t>.</a:t>
            </a:r>
            <a:endParaRPr lang="es-MX" dirty="0">
              <a:solidFill>
                <a:schemeClr val="accent2">
                  <a:lumMod val="75000"/>
                </a:schemeClr>
              </a:solidFill>
              <a:latin typeface="Comic Sans MS" pitchFamily="66" charset="0"/>
            </a:endParaRPr>
          </a:p>
        </p:txBody>
      </p:sp>
      <p:sp>
        <p:nvSpPr>
          <p:cNvPr id="7169" name="Rectangle 1"/>
          <p:cNvSpPr>
            <a:spLocks noChangeArrowheads="1"/>
          </p:cNvSpPr>
          <p:nvPr/>
        </p:nvSpPr>
        <p:spPr bwMode="auto">
          <a:xfrm>
            <a:off x="714348" y="3286124"/>
            <a:ext cx="707236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accent2">
                    <a:lumMod val="75000"/>
                  </a:schemeClr>
                </a:solidFill>
                <a:effectLst/>
                <a:latin typeface="Comic Sans MS" pitchFamily="66" charset="0"/>
                <a:ea typeface="Times New Roman" pitchFamily="18" charset="0"/>
                <a:cs typeface="Times New Roman" pitchFamily="18" charset="0"/>
              </a:rPr>
              <a:t>-r, Procesa subdirectorios de forma recursiva.</a:t>
            </a:r>
            <a:endParaRPr kumimoji="0" lang="es-ES" sz="1600" b="0" i="0" u="none" strike="noStrike" cap="none" normalizeH="0" baseline="0" dirty="0" smtClean="0">
              <a:ln>
                <a:noFill/>
              </a:ln>
              <a:solidFill>
                <a:schemeClr val="accent2">
                  <a:lumMod val="75000"/>
                </a:schemeClr>
              </a:solidFill>
              <a:effectLst/>
              <a:latin typeface="Comic Sans MS" pitchFamily="66"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accent2">
                    <a:lumMod val="75000"/>
                  </a:schemeClr>
                </a:solidFill>
                <a:effectLst/>
                <a:latin typeface="Comic Sans MS" pitchFamily="66" charset="0"/>
                <a:ea typeface="Times New Roman" pitchFamily="18" charset="0"/>
                <a:cs typeface="Times New Roman" pitchFamily="18" charset="0"/>
              </a:rPr>
              <a:t>-i, Pide confirmación para cada borrado.</a:t>
            </a:r>
            <a:endParaRPr kumimoji="0" lang="es-ES" sz="1600" b="0" i="0" u="none" strike="noStrike" cap="none" normalizeH="0" baseline="0" dirty="0" smtClean="0">
              <a:ln>
                <a:noFill/>
              </a:ln>
              <a:solidFill>
                <a:schemeClr val="accent2">
                  <a:lumMod val="75000"/>
                </a:schemeClr>
              </a:solidFill>
              <a:effectLst/>
              <a:latin typeface="Comic Sans MS" pitchFamily="66"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accent2">
                    <a:lumMod val="75000"/>
                  </a:schemeClr>
                </a:solidFill>
                <a:effectLst/>
                <a:latin typeface="Comic Sans MS" pitchFamily="66" charset="0"/>
                <a:ea typeface="Times New Roman" pitchFamily="18" charset="0"/>
                <a:cs typeface="Times New Roman" pitchFamily="18" charset="0"/>
              </a:rPr>
              <a:t>-f, Forzado, ignora archivos no existentes y elimina cualquier aviso de confirmación.</a:t>
            </a:r>
            <a:endParaRPr kumimoji="0" lang="es-ES" sz="1600" b="0" i="0" u="none" strike="noStrike" cap="none" normalizeH="0" baseline="0" dirty="0" smtClean="0">
              <a:ln>
                <a:noFill/>
              </a:ln>
              <a:solidFill>
                <a:schemeClr val="accent2">
                  <a:lumMod val="75000"/>
                </a:schemeClr>
              </a:solidFill>
              <a:effectLst/>
              <a:latin typeface="Comic Sans MS" pitchFamily="66"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accent2">
                    <a:lumMod val="75000"/>
                  </a:schemeClr>
                </a:solidFill>
                <a:effectLst/>
                <a:latin typeface="Comic Sans MS" pitchFamily="66" charset="0"/>
                <a:ea typeface="Times New Roman" pitchFamily="18" charset="0"/>
                <a:cs typeface="Times New Roman" pitchFamily="18" charset="0"/>
              </a:rPr>
              <a:t>-v, Muestra el nombre de cada fichero antes de borrarlo</a:t>
            </a:r>
            <a:endParaRPr kumimoji="0" lang="es-MX" sz="1050" b="0" i="0" u="none" strike="noStrike" cap="none" normalizeH="0" baseline="0" dirty="0" smtClean="0">
              <a:ln>
                <a:noFill/>
              </a:ln>
              <a:solidFill>
                <a:schemeClr val="accent2">
                  <a:lumMod val="75000"/>
                </a:schemeClr>
              </a:solidFill>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Rectángulo"/>
          <p:cNvSpPr/>
          <p:nvPr/>
        </p:nvSpPr>
        <p:spPr>
          <a:xfrm>
            <a:off x="642910" y="2571744"/>
            <a:ext cx="4838184" cy="400110"/>
          </a:xfrm>
          <a:prstGeom prst="rect">
            <a:avLst/>
          </a:prstGeom>
        </p:spPr>
        <p:txBody>
          <a:bodyPr wrap="none">
            <a:spAutoFit/>
          </a:bodyPr>
          <a:lstStyle/>
          <a:p>
            <a:pPr lvl="0" fontAlgn="base">
              <a:spcBef>
                <a:spcPct val="0"/>
              </a:spcBef>
              <a:spcAft>
                <a:spcPct val="0"/>
              </a:spcAft>
            </a:pPr>
            <a:r>
              <a:rPr lang="es-ES" sz="2000" dirty="0" smtClean="0">
                <a:solidFill>
                  <a:schemeClr val="accent2">
                    <a:lumMod val="75000"/>
                  </a:schemeClr>
                </a:solidFill>
                <a:latin typeface="Comic Sans MS" pitchFamily="66" charset="0"/>
                <a:ea typeface="Times New Roman" pitchFamily="18" charset="0"/>
                <a:cs typeface="Times New Roman" pitchFamily="18" charset="0"/>
              </a:rPr>
              <a:t>Modificadores comunes que acepta </a:t>
            </a:r>
            <a:r>
              <a:rPr lang="es-ES" sz="2000" dirty="0" err="1" smtClean="0">
                <a:solidFill>
                  <a:schemeClr val="accent2">
                    <a:lumMod val="75000"/>
                  </a:schemeClr>
                </a:solidFill>
                <a:latin typeface="Comic Sans MS" pitchFamily="66" charset="0"/>
                <a:ea typeface="Times New Roman" pitchFamily="18" charset="0"/>
                <a:cs typeface="Times New Roman" pitchFamily="18" charset="0"/>
              </a:rPr>
              <a:t>Rm</a:t>
            </a:r>
            <a:r>
              <a:rPr lang="es-ES" dirty="0" smtClean="0">
                <a:latin typeface="Calibri" pitchFamily="34" charset="0"/>
                <a:ea typeface="Times New Roman" pitchFamily="18" charset="0"/>
                <a:cs typeface="Times New Roman" pitchFamily="18" charset="0"/>
              </a:rPr>
              <a:t>:</a:t>
            </a:r>
            <a:endParaRPr lang="es-MX" sz="1050" dirty="0" smtClean="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500298" y="-71462"/>
            <a:ext cx="6643702" cy="3831818"/>
          </a:xfrm>
          <a:prstGeom prst="rect">
            <a:avLst/>
          </a:prstGeom>
          <a:noFill/>
        </p:spPr>
        <p:txBody>
          <a:bodyPr wrap="square" lIns="91440" tIns="45720" rIns="91440" bIns="45720">
            <a:spAutoFit/>
          </a:bodyPr>
          <a:lstStyle/>
          <a:p>
            <a:pPr algn="ctr"/>
            <a:r>
              <a:rPr lang="es-ES_tradnl" sz="243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VOB</a:t>
            </a:r>
            <a:endParaRPr lang="es-ES" sz="243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3772944" y="785794"/>
            <a:ext cx="4939109" cy="3247043"/>
          </a:xfrm>
          <a:prstGeom prst="rect">
            <a:avLst/>
          </a:prstGeom>
          <a:noFill/>
        </p:spPr>
        <p:txBody>
          <a:bodyPr wrap="none" lIns="91440" tIns="45720" rIns="91440" bIns="45720">
            <a:spAutoFit/>
          </a:bodyPr>
          <a:lstStyle/>
          <a:p>
            <a:pPr algn="ctr"/>
            <a:r>
              <a:rPr lang="es-ES_tradnl" sz="205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VOB</a:t>
            </a:r>
            <a:endParaRPr lang="es-ES" sz="205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1266" name="Picture 2" descr="http://t3.gstatic.com/images?q=tbn:ANd9GcS6qaGVyBO5iDtBQwFWnc5lkWUAhvOBH8U90IXV0ZEJoBAnvh0IYQ"/>
          <p:cNvPicPr>
            <a:picLocks noChangeAspect="1" noChangeArrowheads="1"/>
          </p:cNvPicPr>
          <p:nvPr/>
        </p:nvPicPr>
        <p:blipFill>
          <a:blip r:embed="rId3">
            <a:lum bright="10000" contrast="10000"/>
          </a:blip>
          <a:srcRect/>
          <a:stretch>
            <a:fillRect/>
          </a:stretch>
        </p:blipFill>
        <p:spPr bwMode="auto">
          <a:xfrm>
            <a:off x="1928794" y="3143248"/>
            <a:ext cx="2460145" cy="2714644"/>
          </a:xfrm>
          <a:prstGeom prst="rect">
            <a:avLst/>
          </a:prstGeom>
          <a:ln>
            <a:noFill/>
          </a:ln>
          <a:effectLst>
            <a:softEdge rad="112500"/>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642910" y="214290"/>
            <a:ext cx="7786742" cy="2031325"/>
          </a:xfrm>
          <a:prstGeom prst="rect">
            <a:avLst/>
          </a:prstGeom>
        </p:spPr>
        <p:txBody>
          <a:bodyPr wrap="square">
            <a:spAutoFit/>
          </a:bodyPr>
          <a:lstStyle/>
          <a:p>
            <a:pPr algn="just"/>
            <a:r>
              <a:rPr lang="es-ES" b="1" dirty="0" smtClean="0">
                <a:solidFill>
                  <a:schemeClr val="accent2">
                    <a:lumMod val="75000"/>
                  </a:schemeClr>
                </a:solidFill>
                <a:latin typeface="Comic Sans MS" pitchFamily="66" charset="0"/>
              </a:rPr>
              <a:t>VOB</a:t>
            </a:r>
            <a:r>
              <a:rPr lang="es-ES" dirty="0" smtClean="0">
                <a:solidFill>
                  <a:schemeClr val="accent2">
                    <a:lumMod val="75000"/>
                  </a:schemeClr>
                </a:solidFill>
                <a:latin typeface="Comic Sans MS" pitchFamily="66" charset="0"/>
              </a:rPr>
              <a:t> (DVD-Video </a:t>
            </a:r>
            <a:r>
              <a:rPr lang="es-ES" dirty="0" err="1" smtClean="0">
                <a:solidFill>
                  <a:schemeClr val="accent2">
                    <a:lumMod val="75000"/>
                  </a:schemeClr>
                </a:solidFill>
                <a:latin typeface="Comic Sans MS" pitchFamily="66" charset="0"/>
              </a:rPr>
              <a:t>Object</a:t>
            </a:r>
            <a:r>
              <a:rPr lang="es-ES" dirty="0" smtClean="0">
                <a:solidFill>
                  <a:schemeClr val="accent2">
                    <a:lumMod val="75000"/>
                  </a:schemeClr>
                </a:solidFill>
                <a:latin typeface="Comic Sans MS" pitchFamily="66" charset="0"/>
              </a:rPr>
              <a:t> o </a:t>
            </a:r>
            <a:r>
              <a:rPr lang="es-ES" dirty="0" err="1" smtClean="0">
                <a:solidFill>
                  <a:schemeClr val="accent2">
                    <a:lumMod val="75000"/>
                  </a:schemeClr>
                </a:solidFill>
                <a:latin typeface="Comic Sans MS" pitchFamily="66" charset="0"/>
              </a:rPr>
              <a:t>Versioned</a:t>
            </a:r>
            <a:r>
              <a:rPr lang="es-ES" dirty="0" smtClean="0">
                <a:solidFill>
                  <a:schemeClr val="accent2">
                    <a:lumMod val="75000"/>
                  </a:schemeClr>
                </a:solidFill>
                <a:latin typeface="Comic Sans MS" pitchFamily="66" charset="0"/>
              </a:rPr>
              <a:t> </a:t>
            </a:r>
            <a:r>
              <a:rPr lang="es-ES" dirty="0" err="1" smtClean="0">
                <a:solidFill>
                  <a:schemeClr val="accent2">
                    <a:lumMod val="75000"/>
                  </a:schemeClr>
                </a:solidFill>
                <a:latin typeface="Comic Sans MS" pitchFamily="66" charset="0"/>
              </a:rPr>
              <a:t>Object</a:t>
            </a:r>
            <a:r>
              <a:rPr lang="es-ES" dirty="0" smtClean="0">
                <a:solidFill>
                  <a:schemeClr val="accent2">
                    <a:lumMod val="75000"/>
                  </a:schemeClr>
                </a:solidFill>
                <a:latin typeface="Comic Sans MS" pitchFamily="66" charset="0"/>
              </a:rPr>
              <a:t> Base) es un tipo de fichero contenido en los </a:t>
            </a:r>
            <a:r>
              <a:rPr lang="es-ES" u="sng" dirty="0" smtClean="0">
                <a:solidFill>
                  <a:schemeClr val="accent2">
                    <a:lumMod val="75000"/>
                  </a:schemeClr>
                </a:solidFill>
                <a:latin typeface="Comic Sans MS" pitchFamily="66" charset="0"/>
              </a:rPr>
              <a:t>DVD-Video</a:t>
            </a:r>
            <a:r>
              <a:rPr lang="es-ES" dirty="0" smtClean="0">
                <a:solidFill>
                  <a:schemeClr val="accent2">
                    <a:lumMod val="75000"/>
                  </a:schemeClr>
                </a:solidFill>
                <a:latin typeface="Comic Sans MS" pitchFamily="66" charset="0"/>
              </a:rPr>
              <a:t>. Incluye el video, audio, subtítulos y menús en forma de </a:t>
            </a:r>
            <a:r>
              <a:rPr lang="es-ES" i="1" u="sng" dirty="0" smtClean="0">
                <a:solidFill>
                  <a:schemeClr val="accent2">
                    <a:lumMod val="75000"/>
                  </a:schemeClr>
                </a:solidFill>
                <a:latin typeface="Comic Sans MS" pitchFamily="66" charset="0"/>
              </a:rPr>
              <a:t>stream</a:t>
            </a:r>
            <a:r>
              <a:rPr lang="es-ES" dirty="0" smtClean="0">
                <a:solidFill>
                  <a:schemeClr val="accent2">
                    <a:lumMod val="75000"/>
                  </a:schemeClr>
                </a:solidFill>
                <a:latin typeface="Comic Sans MS" pitchFamily="66" charset="0"/>
              </a:rPr>
              <a:t>.</a:t>
            </a:r>
            <a:endParaRPr lang="es-MX" dirty="0" smtClean="0">
              <a:solidFill>
                <a:schemeClr val="accent2">
                  <a:lumMod val="75000"/>
                </a:schemeClr>
              </a:solidFill>
              <a:latin typeface="Comic Sans MS" pitchFamily="66" charset="0"/>
            </a:endParaRPr>
          </a:p>
          <a:p>
            <a:pPr algn="just"/>
            <a:r>
              <a:rPr lang="es-ES" dirty="0" smtClean="0">
                <a:solidFill>
                  <a:schemeClr val="accent2">
                    <a:lumMod val="75000"/>
                  </a:schemeClr>
                </a:solidFill>
                <a:latin typeface="Comic Sans MS" pitchFamily="66" charset="0"/>
              </a:rPr>
              <a:t>Los ficheros VOB están codificados normalmente siguiendo el estándar </a:t>
            </a:r>
            <a:r>
              <a:rPr lang="es-ES" u="sng" dirty="0" smtClean="0">
                <a:solidFill>
                  <a:schemeClr val="accent2">
                    <a:lumMod val="75000"/>
                  </a:schemeClr>
                </a:solidFill>
                <a:latin typeface="Comic Sans MS" pitchFamily="66" charset="0"/>
              </a:rPr>
              <a:t>MPEG-2</a:t>
            </a:r>
            <a:r>
              <a:rPr lang="es-ES" dirty="0" smtClean="0">
                <a:solidFill>
                  <a:schemeClr val="accent2">
                    <a:lumMod val="75000"/>
                  </a:schemeClr>
                </a:solidFill>
                <a:latin typeface="Comic Sans MS" pitchFamily="66" charset="0"/>
              </a:rPr>
              <a:t>. Si cambiamos la extensión de .</a:t>
            </a:r>
            <a:r>
              <a:rPr lang="es-ES" dirty="0" err="1" smtClean="0">
                <a:solidFill>
                  <a:schemeClr val="accent2">
                    <a:lumMod val="75000"/>
                  </a:schemeClr>
                </a:solidFill>
                <a:latin typeface="Comic Sans MS" pitchFamily="66" charset="0"/>
              </a:rPr>
              <a:t>vob</a:t>
            </a:r>
            <a:r>
              <a:rPr lang="es-ES" dirty="0" smtClean="0">
                <a:solidFill>
                  <a:schemeClr val="accent2">
                    <a:lumMod val="75000"/>
                  </a:schemeClr>
                </a:solidFill>
                <a:latin typeface="Comic Sans MS" pitchFamily="66" charset="0"/>
              </a:rPr>
              <a:t> a .</a:t>
            </a:r>
            <a:r>
              <a:rPr lang="es-ES" dirty="0" err="1" smtClean="0">
                <a:solidFill>
                  <a:schemeClr val="accent2">
                    <a:lumMod val="75000"/>
                  </a:schemeClr>
                </a:solidFill>
                <a:latin typeface="Comic Sans MS" pitchFamily="66" charset="0"/>
              </a:rPr>
              <a:t>mpg</a:t>
            </a:r>
            <a:r>
              <a:rPr lang="es-ES" dirty="0" smtClean="0">
                <a:solidFill>
                  <a:schemeClr val="accent2">
                    <a:lumMod val="75000"/>
                  </a:schemeClr>
                </a:solidFill>
                <a:latin typeface="Comic Sans MS" pitchFamily="66" charset="0"/>
              </a:rPr>
              <a:t> o .</a:t>
            </a:r>
            <a:r>
              <a:rPr lang="es-ES" dirty="0" err="1" smtClean="0">
                <a:solidFill>
                  <a:schemeClr val="accent2">
                    <a:lumMod val="75000"/>
                  </a:schemeClr>
                </a:solidFill>
                <a:latin typeface="Comic Sans MS" pitchFamily="66" charset="0"/>
              </a:rPr>
              <a:t>mpeg</a:t>
            </a:r>
            <a:r>
              <a:rPr lang="es-ES" dirty="0" smtClean="0">
                <a:solidFill>
                  <a:schemeClr val="accent2">
                    <a:lumMod val="75000"/>
                  </a:schemeClr>
                </a:solidFill>
                <a:latin typeface="Comic Sans MS" pitchFamily="66" charset="0"/>
              </a:rPr>
              <a:t>, el fichero es legible y continúa teniendo toda la información, aunque algunos visualizadores no soportan las pistas de subtítulos.</a:t>
            </a:r>
            <a:endParaRPr lang="es-MX" dirty="0">
              <a:solidFill>
                <a:schemeClr val="accent2">
                  <a:lumMod val="75000"/>
                </a:schemeClr>
              </a:solidFill>
              <a:latin typeface="Comic Sans MS" pitchFamily="66" charset="0"/>
            </a:endParaRPr>
          </a:p>
        </p:txBody>
      </p:sp>
      <p:graphicFrame>
        <p:nvGraphicFramePr>
          <p:cNvPr id="4" name="3 Tabla"/>
          <p:cNvGraphicFramePr>
            <a:graphicFrameLocks noGrp="1"/>
          </p:cNvGraphicFramePr>
          <p:nvPr/>
        </p:nvGraphicFramePr>
        <p:xfrm>
          <a:off x="2500298" y="2469805"/>
          <a:ext cx="4071966" cy="3459525"/>
        </p:xfrm>
        <a:graphic>
          <a:graphicData uri="http://schemas.openxmlformats.org/drawingml/2006/table">
            <a:tbl>
              <a:tblPr/>
              <a:tblGrid>
                <a:gridCol w="2035983"/>
                <a:gridCol w="2035983"/>
              </a:tblGrid>
              <a:tr h="264631">
                <a:tc gridSpan="2">
                  <a:txBody>
                    <a:bodyPr/>
                    <a:lstStyle/>
                    <a:p>
                      <a:pPr algn="ctr" fontAlgn="ctr"/>
                      <a:r>
                        <a:rPr lang="es-ES" sz="1200" b="1" dirty="0"/>
                        <a:t>VOB</a:t>
                      </a:r>
                    </a:p>
                  </a:txBody>
                  <a:tcPr marL="74313" marR="74313" marT="37157" marB="37157" anchor="ctr">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DCEAEC"/>
                    </a:solidFill>
                  </a:tcPr>
                </a:tc>
                <a:tc hMerge="1">
                  <a:txBody>
                    <a:bodyPr/>
                    <a:lstStyle/>
                    <a:p>
                      <a:endParaRPr lang="es-ES"/>
                    </a:p>
                  </a:txBody>
                  <a:tcPr/>
                </a:tc>
              </a:tr>
              <a:tr h="230119">
                <a:tc gridSpan="2">
                  <a:txBody>
                    <a:bodyPr/>
                    <a:lstStyle/>
                    <a:p>
                      <a:pPr algn="ctr" fontAlgn="t"/>
                      <a:r>
                        <a:rPr lang="es-ES" sz="1200"/>
                        <a:t>Desarrollador</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DCEAEC"/>
                    </a:solidFill>
                  </a:tcPr>
                </a:tc>
                <a:tc hMerge="1">
                  <a:txBody>
                    <a:bodyPr/>
                    <a:lstStyle/>
                    <a:p>
                      <a:endParaRPr lang="es-ES"/>
                    </a:p>
                  </a:txBody>
                  <a:tcPr/>
                </a:tc>
              </a:tr>
              <a:tr h="230119">
                <a:tc gridSpan="2">
                  <a:txBody>
                    <a:bodyPr/>
                    <a:lstStyle/>
                    <a:p>
                      <a:pPr algn="ctr" fontAlgn="t"/>
                      <a:r>
                        <a:rPr lang="es-ES" sz="1200" b="1">
                          <a:solidFill>
                            <a:srgbClr val="0B0080"/>
                          </a:solidFill>
                          <a:hlinkClick r:id="rId3" tooltip="DVD Forum"/>
                        </a:rPr>
                        <a:t>DVD Forum</a:t>
                      </a:r>
                      <a:endParaRPr lang="es-ES" sz="1200"/>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hMerge="1">
                  <a:txBody>
                    <a:bodyPr/>
                    <a:lstStyle/>
                    <a:p>
                      <a:endParaRPr lang="es-ES"/>
                    </a:p>
                  </a:txBody>
                  <a:tcPr/>
                </a:tc>
              </a:tr>
              <a:tr h="230119">
                <a:tc gridSpan="2">
                  <a:txBody>
                    <a:bodyPr/>
                    <a:lstStyle/>
                    <a:p>
                      <a:pPr algn="ctr" fontAlgn="t"/>
                      <a:r>
                        <a:rPr lang="es-ES" sz="1200"/>
                        <a:t>Información general</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DCEAEC"/>
                    </a:solidFill>
                  </a:tcPr>
                </a:tc>
                <a:tc hMerge="1">
                  <a:txBody>
                    <a:bodyPr/>
                    <a:lstStyle/>
                    <a:p>
                      <a:endParaRPr lang="es-ES"/>
                    </a:p>
                  </a:txBody>
                  <a:tcPr/>
                </a:tc>
              </a:tr>
              <a:tr h="230119">
                <a:tc>
                  <a:txBody>
                    <a:bodyPr/>
                    <a:lstStyle/>
                    <a:p>
                      <a:pPr algn="l" fontAlgn="t"/>
                      <a:r>
                        <a:rPr lang="es-ES" sz="1200">
                          <a:solidFill>
                            <a:srgbClr val="0B0080"/>
                          </a:solidFill>
                          <a:hlinkClick r:id="rId4" tooltip="Extensión de archivo"/>
                        </a:rPr>
                        <a:t>Extensión de archivo</a:t>
                      </a:r>
                      <a:endParaRPr lang="es-ES" sz="1200"/>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a:t>.VOB</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403783">
                <a:tc>
                  <a:txBody>
                    <a:bodyPr/>
                    <a:lstStyle/>
                    <a:p>
                      <a:pPr algn="l" fontAlgn="t"/>
                      <a:r>
                        <a:rPr lang="es-ES" sz="1200">
                          <a:solidFill>
                            <a:srgbClr val="0B0080"/>
                          </a:solidFill>
                          <a:hlinkClick r:id="rId5" tooltip="Multipurpose Internet Mail Extensions"/>
                        </a:rPr>
                        <a:t>Tipo de MIME</a:t>
                      </a:r>
                      <a:endParaRPr lang="es-ES" sz="1200"/>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a:t>video/dvd, video/mpeg, video/x-ms-vob</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a:t>Tipo de formato</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a:t>Contenedor de multimedia</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a:t>Contenedor para</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a:t>Audio, video, subtítulos</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a:t>Contenido por</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a:solidFill>
                            <a:srgbClr val="0B0080"/>
                          </a:solidFill>
                          <a:hlinkClick r:id="rId6" tooltip="DVD-Video"/>
                        </a:rPr>
                        <a:t>DVD-Video</a:t>
                      </a:r>
                      <a:endParaRPr lang="es-ES" sz="1200"/>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403783">
                <a:tc>
                  <a:txBody>
                    <a:bodyPr/>
                    <a:lstStyle/>
                    <a:p>
                      <a:pPr algn="l" fontAlgn="t"/>
                      <a:r>
                        <a:rPr lang="es-ES" sz="1200"/>
                        <a:t>Extendido de</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n-US" sz="1200">
                          <a:solidFill>
                            <a:srgbClr val="0B0080"/>
                          </a:solidFill>
                          <a:hlinkClick r:id="rId7" tooltip="MPEG program stream"/>
                        </a:rPr>
                        <a:t>MPEG program stream</a:t>
                      </a:r>
                      <a:r>
                        <a:rPr lang="en-US" sz="1200"/>
                        <a:t>, ISO/IEC 13818-1</a:t>
                      </a:r>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a:solidFill>
                            <a:srgbClr val="0B0080"/>
                          </a:solidFill>
                          <a:hlinkClick r:id="rId8" tooltip="Estándar internacional"/>
                        </a:rPr>
                        <a:t>Estándar(es)</a:t>
                      </a:r>
                      <a:endParaRPr lang="es-ES" sz="1200"/>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ES" sz="1200"/>
                        <a:t>DVD-Video Book</a:t>
                      </a:r>
                      <a:r>
                        <a:rPr lang="es-ES" sz="1200" b="0" i="0" baseline="30000">
                          <a:solidFill>
                            <a:srgbClr val="0B0080"/>
                          </a:solidFill>
                          <a:hlinkClick r:id="rId9"/>
                        </a:rPr>
                        <a:t>1</a:t>
                      </a:r>
                      <a:r>
                        <a:rPr lang="es-ES" sz="1200"/>
                        <a:t> </a:t>
                      </a:r>
                      <a:r>
                        <a:rPr lang="es-ES" sz="1200" b="0" i="0" baseline="30000">
                          <a:solidFill>
                            <a:srgbClr val="0B0080"/>
                          </a:solidFill>
                          <a:hlinkClick r:id="rId10"/>
                        </a:rPr>
                        <a:t>2</a:t>
                      </a:r>
                      <a:endParaRPr lang="es-ES" sz="1200"/>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230119">
                <a:tc>
                  <a:txBody>
                    <a:bodyPr/>
                    <a:lstStyle/>
                    <a:p>
                      <a:pPr algn="l" fontAlgn="t"/>
                      <a:r>
                        <a:rPr lang="es-ES" sz="1200">
                          <a:solidFill>
                            <a:srgbClr val="0B0080"/>
                          </a:solidFill>
                          <a:hlinkClick r:id="rId11" tooltip="Formato abierto"/>
                        </a:rPr>
                        <a:t>Formato abierto</a:t>
                      </a:r>
                      <a:endParaRPr lang="es-ES" sz="1200"/>
                    </a:p>
                  </a:txBody>
                  <a:tcPr marL="74313" marR="74313" marT="37157" marB="37157">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endParaRPr lang="es-ES" sz="1200" dirty="0"/>
                    </a:p>
                  </a:txBody>
                  <a:tcPr marL="74313" marR="74313" marT="37157" marB="37157">
                    <a:lnL w="9525" cap="flat" cmpd="sng" algn="ctr">
                      <a:solidFill>
                        <a:srgbClr val="B4BBC8"/>
                      </a:solidFill>
                      <a:prstDash val="solid"/>
                      <a:round/>
                      <a:headEnd type="none" w="med" len="med"/>
                      <a:tailEnd type="none" w="med" len="med"/>
                    </a:lnL>
                    <a:lnT w="9525" cap="flat" cmpd="sng" algn="ctr">
                      <a:solidFill>
                        <a:srgbClr val="B4BBC8"/>
                      </a:solidFill>
                      <a:prstDash val="solid"/>
                      <a:round/>
                      <a:headEnd type="none" w="med" len="med"/>
                      <a:tailEnd type="none" w="med" len="med"/>
                    </a:lnT>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0" y="0"/>
            <a:ext cx="5643634" cy="2646878"/>
          </a:xfrm>
          <a:prstGeom prst="rect">
            <a:avLst/>
          </a:prstGeom>
          <a:noFill/>
        </p:spPr>
        <p:txBody>
          <a:bodyPr wrap="square" lIns="91440" tIns="45720" rIns="91440" bIns="45720">
            <a:spAutoFit/>
          </a:bodyPr>
          <a:lstStyle/>
          <a:p>
            <a:pPr algn="ctr"/>
            <a:r>
              <a:rPr lang="es-ES_tradnl" sz="166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WMV</a:t>
            </a:r>
            <a:endParaRPr lang="es-ES" sz="166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832012" y="855819"/>
            <a:ext cx="4382930" cy="2215991"/>
          </a:xfrm>
          <a:prstGeom prst="rect">
            <a:avLst/>
          </a:prstGeom>
          <a:noFill/>
        </p:spPr>
        <p:txBody>
          <a:bodyPr wrap="none" lIns="91440" tIns="45720" rIns="91440" bIns="45720">
            <a:spAutoFit/>
          </a:bodyPr>
          <a:lstStyle/>
          <a:p>
            <a:pPr algn="ctr"/>
            <a:r>
              <a:rPr lang="es-ES_tradnl" sz="13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WMV</a:t>
            </a:r>
            <a:endParaRPr lang="es-ES" sz="115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0242" name="Picture 2" descr="http://www.youtube-video-converter-downloader-player.com-http.com/img/youtube_to_wmv_logo.jpg"/>
          <p:cNvPicPr>
            <a:picLocks noChangeAspect="1" noChangeArrowheads="1"/>
          </p:cNvPicPr>
          <p:nvPr/>
        </p:nvPicPr>
        <p:blipFill>
          <a:blip r:embed="rId3"/>
          <a:srcRect/>
          <a:stretch>
            <a:fillRect/>
          </a:stretch>
        </p:blipFill>
        <p:spPr bwMode="auto">
          <a:xfrm>
            <a:off x="2143108" y="3786190"/>
            <a:ext cx="2214578" cy="2092776"/>
          </a:xfrm>
          <a:prstGeom prst="rect">
            <a:avLst/>
          </a:prstGeom>
          <a:noFill/>
        </p:spPr>
      </p:pic>
      <p:pic>
        <p:nvPicPr>
          <p:cNvPr id="10248" name="Picture 8" descr="http://t3.gstatic.com/images?q=tbn:ANd9GcTcnDpoF8_RJNmn0dSehO8wMgKiZlasDhi5nFeD3KdUk-Mwk_1H"/>
          <p:cNvPicPr>
            <a:picLocks noChangeAspect="1" noChangeArrowheads="1"/>
          </p:cNvPicPr>
          <p:nvPr/>
        </p:nvPicPr>
        <p:blipFill>
          <a:blip r:embed="rId4">
            <a:lum/>
          </a:blip>
          <a:srcRect/>
          <a:stretch>
            <a:fillRect/>
          </a:stretch>
        </p:blipFill>
        <p:spPr bwMode="auto">
          <a:xfrm>
            <a:off x="5643570" y="2714620"/>
            <a:ext cx="2857521" cy="2238381"/>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785786" y="571480"/>
            <a:ext cx="7572428" cy="1200329"/>
          </a:xfrm>
          <a:prstGeom prst="rect">
            <a:avLst/>
          </a:prstGeom>
        </p:spPr>
        <p:txBody>
          <a:bodyPr wrap="square">
            <a:spAutoFit/>
          </a:bodyPr>
          <a:lstStyle/>
          <a:p>
            <a:pPr algn="just"/>
            <a:r>
              <a:rPr lang="es-ES" b="1" dirty="0" smtClean="0">
                <a:solidFill>
                  <a:schemeClr val="accent2">
                    <a:lumMod val="75000"/>
                  </a:schemeClr>
                </a:solidFill>
                <a:latin typeface="Comic Sans MS" pitchFamily="66" charset="0"/>
              </a:rPr>
              <a:t>Windows Media Video</a:t>
            </a:r>
            <a:r>
              <a:rPr lang="es-ES" dirty="0" smtClean="0">
                <a:solidFill>
                  <a:schemeClr val="accent2">
                    <a:lumMod val="75000"/>
                  </a:schemeClr>
                </a:solidFill>
                <a:latin typeface="Comic Sans MS" pitchFamily="66" charset="0"/>
              </a:rPr>
              <a:t> (</a:t>
            </a:r>
            <a:r>
              <a:rPr lang="es-ES" b="1" dirty="0" smtClean="0">
                <a:solidFill>
                  <a:schemeClr val="accent2">
                    <a:lumMod val="75000"/>
                  </a:schemeClr>
                </a:solidFill>
                <a:latin typeface="Comic Sans MS" pitchFamily="66" charset="0"/>
              </a:rPr>
              <a:t>WMV</a:t>
            </a:r>
            <a:r>
              <a:rPr lang="es-ES" dirty="0" smtClean="0">
                <a:solidFill>
                  <a:schemeClr val="accent2">
                    <a:lumMod val="75000"/>
                  </a:schemeClr>
                </a:solidFill>
                <a:latin typeface="Comic Sans MS" pitchFamily="66" charset="0"/>
              </a:rPr>
              <a:t>) es un nombre genérico que se da al conjunto de  algoritmos de compresión ubicados en el set propietario de tecnologías de vídeo desarrolladas por Microsoft, que forma parte del framework Windows Media.</a:t>
            </a:r>
            <a:endParaRPr lang="es-ES" dirty="0">
              <a:solidFill>
                <a:schemeClr val="accent2">
                  <a:lumMod val="75000"/>
                </a:schemeClr>
              </a:solidFill>
              <a:latin typeface="Comic Sans MS" pitchFamily="66" charset="0"/>
            </a:endParaRPr>
          </a:p>
        </p:txBody>
      </p:sp>
      <p:sp>
        <p:nvSpPr>
          <p:cNvPr id="4" name="3 Rectángulo"/>
          <p:cNvSpPr/>
          <p:nvPr/>
        </p:nvSpPr>
        <p:spPr>
          <a:xfrm>
            <a:off x="1928794" y="3286124"/>
            <a:ext cx="5715040" cy="1200329"/>
          </a:xfrm>
          <a:prstGeom prst="rect">
            <a:avLst/>
          </a:prstGeom>
        </p:spPr>
        <p:txBody>
          <a:bodyPr wrap="square">
            <a:spAutoFit/>
          </a:bodyPr>
          <a:lstStyle/>
          <a:p>
            <a:pPr algn="just">
              <a:buFont typeface="Arial" pitchFamily="34" charset="0"/>
              <a:buChar char="•"/>
            </a:pPr>
            <a:r>
              <a:rPr lang="es-ES" dirty="0" smtClean="0">
                <a:solidFill>
                  <a:schemeClr val="accent2">
                    <a:lumMod val="75000"/>
                  </a:schemeClr>
                </a:solidFill>
                <a:latin typeface="Comic Sans MS" pitchFamily="66" charset="0"/>
              </a:rPr>
              <a:t>BS.Player</a:t>
            </a:r>
            <a:r>
              <a:rPr lang="es-ES" dirty="0" smtClean="0">
                <a:solidFill>
                  <a:schemeClr val="accent2">
                    <a:lumMod val="75000"/>
                  </a:schemeClr>
                </a:solidFill>
                <a:latin typeface="Comic Sans MS" pitchFamily="66" charset="0"/>
              </a:rPr>
              <a:t>, </a:t>
            </a:r>
            <a:endParaRPr lang="es-ES" dirty="0" smtClean="0">
              <a:solidFill>
                <a:schemeClr val="accent2">
                  <a:lumMod val="75000"/>
                </a:schemeClr>
              </a:solidFill>
              <a:latin typeface="Comic Sans MS" pitchFamily="66" charset="0"/>
            </a:endParaRPr>
          </a:p>
          <a:p>
            <a:pPr algn="just">
              <a:buFont typeface="Arial" pitchFamily="34" charset="0"/>
              <a:buChar char="•"/>
            </a:pPr>
            <a:r>
              <a:rPr lang="es-ES" dirty="0" err="1" smtClean="0">
                <a:solidFill>
                  <a:schemeClr val="accent2">
                    <a:lumMod val="75000"/>
                  </a:schemeClr>
                </a:solidFill>
                <a:latin typeface="Comic Sans MS" pitchFamily="66" charset="0"/>
              </a:rPr>
              <a:t>Mplayer</a:t>
            </a:r>
            <a:endParaRPr lang="es-ES" dirty="0" smtClean="0">
              <a:solidFill>
                <a:schemeClr val="accent2">
                  <a:lumMod val="75000"/>
                </a:schemeClr>
              </a:solidFill>
              <a:latin typeface="Comic Sans MS" pitchFamily="66" charset="0"/>
            </a:endParaRPr>
          </a:p>
          <a:p>
            <a:pPr algn="just">
              <a:buFont typeface="Arial" pitchFamily="34" charset="0"/>
              <a:buChar char="•"/>
            </a:pPr>
            <a:r>
              <a:rPr lang="es-ES" dirty="0" smtClean="0">
                <a:solidFill>
                  <a:schemeClr val="accent2">
                    <a:lumMod val="75000"/>
                  </a:schemeClr>
                </a:solidFill>
                <a:latin typeface="Comic Sans MS" pitchFamily="66" charset="0"/>
              </a:rPr>
              <a:t>Windows </a:t>
            </a:r>
            <a:r>
              <a:rPr lang="es-ES" dirty="0" smtClean="0">
                <a:solidFill>
                  <a:schemeClr val="accent2">
                    <a:lumMod val="75000"/>
                  </a:schemeClr>
                </a:solidFill>
                <a:latin typeface="Comic Sans MS" pitchFamily="66" charset="0"/>
              </a:rPr>
              <a:t>Media </a:t>
            </a:r>
            <a:r>
              <a:rPr lang="es-ES" dirty="0" smtClean="0">
                <a:solidFill>
                  <a:schemeClr val="accent2">
                    <a:lumMod val="75000"/>
                  </a:schemeClr>
                </a:solidFill>
                <a:latin typeface="Comic Sans MS" pitchFamily="66" charset="0"/>
              </a:rPr>
              <a:t>Player</a:t>
            </a:r>
          </a:p>
          <a:p>
            <a:pPr algn="just">
              <a:buFont typeface="Arial" pitchFamily="34" charset="0"/>
              <a:buChar char="•"/>
            </a:pPr>
            <a:r>
              <a:rPr lang="es-ES" dirty="0" smtClean="0">
                <a:solidFill>
                  <a:schemeClr val="accent2">
                    <a:lumMod val="75000"/>
                  </a:schemeClr>
                </a:solidFill>
                <a:latin typeface="Comic Sans MS" pitchFamily="66" charset="0"/>
              </a:rPr>
              <a:t>Windows </a:t>
            </a:r>
            <a:r>
              <a:rPr lang="es-ES" dirty="0" smtClean="0">
                <a:solidFill>
                  <a:schemeClr val="accent2">
                    <a:lumMod val="75000"/>
                  </a:schemeClr>
                </a:solidFill>
                <a:latin typeface="Comic Sans MS" pitchFamily="66" charset="0"/>
              </a:rPr>
              <a:t>y Macintosh </a:t>
            </a:r>
            <a:endParaRPr lang="es-ES" dirty="0">
              <a:solidFill>
                <a:schemeClr val="accent2">
                  <a:lumMod val="75000"/>
                </a:schemeClr>
              </a:solidFill>
              <a:latin typeface="Comic Sans MS" pitchFamily="66" charset="0"/>
            </a:endParaRPr>
          </a:p>
        </p:txBody>
      </p:sp>
      <p:sp>
        <p:nvSpPr>
          <p:cNvPr id="5" name="4 Rectángulo"/>
          <p:cNvSpPr/>
          <p:nvPr/>
        </p:nvSpPr>
        <p:spPr>
          <a:xfrm>
            <a:off x="1285852" y="2500306"/>
            <a:ext cx="6643734" cy="646331"/>
          </a:xfrm>
          <a:prstGeom prst="rect">
            <a:avLst/>
          </a:prstGeom>
        </p:spPr>
        <p:txBody>
          <a:bodyPr wrap="square">
            <a:spAutoFit/>
          </a:bodyPr>
          <a:lstStyle/>
          <a:p>
            <a:pPr algn="just"/>
            <a:r>
              <a:rPr lang="es-ES" dirty="0" smtClean="0">
                <a:solidFill>
                  <a:schemeClr val="accent2">
                    <a:lumMod val="75000"/>
                  </a:schemeClr>
                </a:solidFill>
                <a:latin typeface="Comic Sans MS" pitchFamily="66" charset="0"/>
              </a:rPr>
              <a:t>El formato WMV es reproducido por una amplia gama de reproductores, </a:t>
            </a:r>
            <a:r>
              <a:rPr lang="es-ES" dirty="0" smtClean="0">
                <a:solidFill>
                  <a:schemeClr val="accent2">
                    <a:lumMod val="75000"/>
                  </a:schemeClr>
                </a:solidFill>
                <a:latin typeface="Comic Sans MS" pitchFamily="66" charset="0"/>
              </a:rPr>
              <a:t>como:</a:t>
            </a:r>
            <a:endParaRPr lang="es-ES" dirty="0" smtClean="0">
              <a:solidFill>
                <a:schemeClr val="accent2">
                  <a:lumMod val="75000"/>
                </a:schemeClr>
              </a:solidFill>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642910" y="714356"/>
            <a:ext cx="6929486" cy="1015663"/>
          </a:xfrm>
          <a:prstGeom prst="rect">
            <a:avLst/>
          </a:prstGeom>
        </p:spPr>
        <p:txBody>
          <a:bodyPr wrap="square">
            <a:spAutoFit/>
          </a:bodyPr>
          <a:lstStyle/>
          <a:p>
            <a:pPr>
              <a:buFont typeface="Arial" charset="0"/>
              <a:buChar char="•"/>
            </a:pPr>
            <a:r>
              <a:rPr lang="es-ES" sz="2000" dirty="0" smtClean="0">
                <a:solidFill>
                  <a:schemeClr val="accent2">
                    <a:lumMod val="75000"/>
                  </a:schemeClr>
                </a:solidFill>
                <a:latin typeface="Comic Sans MS" pitchFamily="66" charset="0"/>
              </a:rPr>
              <a:t>3GP</a:t>
            </a:r>
            <a:r>
              <a:rPr lang="es-ES" sz="2000" dirty="0">
                <a:solidFill>
                  <a:schemeClr val="accent2">
                    <a:lumMod val="75000"/>
                  </a:schemeClr>
                </a:solidFill>
                <a:latin typeface="Comic Sans MS" pitchFamily="66" charset="0"/>
              </a:rPr>
              <a:t> es un formato contenedor usado por </a:t>
            </a:r>
            <a:r>
              <a:rPr lang="es-ES" sz="2000" dirty="0" smtClean="0">
                <a:solidFill>
                  <a:schemeClr val="accent2">
                    <a:lumMod val="75000"/>
                  </a:schemeClr>
                </a:solidFill>
                <a:latin typeface="Comic Sans MS" pitchFamily="66" charset="0"/>
              </a:rPr>
              <a:t>teléfonos</a:t>
            </a:r>
          </a:p>
          <a:p>
            <a:r>
              <a:rPr lang="es-ES" sz="2000" dirty="0" smtClean="0">
                <a:solidFill>
                  <a:schemeClr val="accent2">
                    <a:lumMod val="75000"/>
                  </a:schemeClr>
                </a:solidFill>
                <a:latin typeface="Comic Sans MS" pitchFamily="66" charset="0"/>
              </a:rPr>
              <a:t>  móviles</a:t>
            </a:r>
            <a:r>
              <a:rPr lang="es-ES" sz="2000" dirty="0">
                <a:solidFill>
                  <a:schemeClr val="accent2">
                    <a:lumMod val="75000"/>
                  </a:schemeClr>
                </a:solidFill>
                <a:latin typeface="Comic Sans MS" pitchFamily="66" charset="0"/>
              </a:rPr>
              <a:t> para almacenar información de medios </a:t>
            </a:r>
            <a:r>
              <a:rPr lang="es-ES" sz="2000" dirty="0" smtClean="0">
                <a:solidFill>
                  <a:schemeClr val="accent2">
                    <a:lumMod val="75000"/>
                  </a:schemeClr>
                </a:solidFill>
                <a:latin typeface="Comic Sans MS" pitchFamily="66" charset="0"/>
              </a:rPr>
              <a:t>múltiples</a:t>
            </a:r>
          </a:p>
          <a:p>
            <a:r>
              <a:rPr lang="es-ES" sz="2000" dirty="0" smtClean="0">
                <a:solidFill>
                  <a:schemeClr val="accent2">
                    <a:lumMod val="75000"/>
                  </a:schemeClr>
                </a:solidFill>
                <a:latin typeface="Comic Sans MS" pitchFamily="66" charset="0"/>
              </a:rPr>
              <a:t>  (</a:t>
            </a:r>
            <a:r>
              <a:rPr lang="es-ES" sz="2000" dirty="0">
                <a:solidFill>
                  <a:schemeClr val="accent2">
                    <a:lumMod val="75000"/>
                  </a:schemeClr>
                </a:solidFill>
                <a:latin typeface="Comic Sans MS" pitchFamily="66" charset="0"/>
              </a:rPr>
              <a:t>audio y video).</a:t>
            </a:r>
          </a:p>
        </p:txBody>
      </p:sp>
      <p:sp>
        <p:nvSpPr>
          <p:cNvPr id="4" name="3 Rectángulo"/>
          <p:cNvSpPr/>
          <p:nvPr/>
        </p:nvSpPr>
        <p:spPr>
          <a:xfrm>
            <a:off x="785786" y="1928802"/>
            <a:ext cx="6858000" cy="3754874"/>
          </a:xfrm>
          <a:prstGeom prst="rect">
            <a:avLst/>
          </a:prstGeom>
        </p:spPr>
        <p:txBody>
          <a:bodyPr wrap="square">
            <a:spAutoFit/>
          </a:bodyPr>
          <a:lstStyle/>
          <a:p>
            <a:pPr>
              <a:buFont typeface="Arial" pitchFamily="34" charset="0"/>
              <a:buChar char="•"/>
            </a:pPr>
            <a:r>
              <a:rPr lang="es-ES" sz="2000" dirty="0" smtClean="0">
                <a:solidFill>
                  <a:schemeClr val="accent2">
                    <a:lumMod val="75000"/>
                  </a:schemeClr>
                </a:solidFill>
                <a:latin typeface="Comic Sans MS" pitchFamily="66" charset="0"/>
              </a:rPr>
              <a:t>Este </a:t>
            </a:r>
            <a:r>
              <a:rPr lang="es-ES" sz="2000" dirty="0">
                <a:solidFill>
                  <a:schemeClr val="accent2">
                    <a:lumMod val="75000"/>
                  </a:schemeClr>
                </a:solidFill>
                <a:latin typeface="Comic Sans MS" pitchFamily="66" charset="0"/>
              </a:rPr>
              <a:t>formato se puede reproducir desde los siguientes reproductores</a:t>
            </a:r>
            <a:r>
              <a:rPr lang="es-ES" sz="2000" dirty="0" smtClean="0">
                <a:solidFill>
                  <a:schemeClr val="accent2">
                    <a:lumMod val="75000"/>
                  </a:schemeClr>
                </a:solidFill>
                <a:latin typeface="Comic Sans MS" pitchFamily="66" charset="0"/>
              </a:rPr>
              <a:t>:</a:t>
            </a:r>
          </a:p>
          <a:p>
            <a:endParaRPr lang="es-ES" dirty="0">
              <a:solidFill>
                <a:schemeClr val="accent2">
                  <a:lumMod val="75000"/>
                </a:schemeClr>
              </a:solidFill>
              <a:latin typeface="Comic Sans MS" pitchFamily="66" charset="0"/>
            </a:endParaRPr>
          </a:p>
          <a:p>
            <a:pPr>
              <a:buFont typeface="Arial" pitchFamily="34" charset="0"/>
              <a:buChar char="•"/>
            </a:pPr>
            <a:r>
              <a:rPr lang="es-ES" dirty="0" smtClean="0">
                <a:solidFill>
                  <a:schemeClr val="accent2">
                    <a:lumMod val="75000"/>
                  </a:schemeClr>
                </a:solidFill>
                <a:latin typeface="Comic Sans MS" pitchFamily="66" charset="0"/>
              </a:rPr>
              <a:t>VLC </a:t>
            </a:r>
            <a:r>
              <a:rPr lang="es-ES" dirty="0">
                <a:solidFill>
                  <a:schemeClr val="accent2">
                    <a:lumMod val="75000"/>
                  </a:schemeClr>
                </a:solidFill>
                <a:latin typeface="Comic Sans MS" pitchFamily="66" charset="0"/>
              </a:rPr>
              <a:t>media </a:t>
            </a:r>
            <a:r>
              <a:rPr lang="es-ES" dirty="0" err="1">
                <a:solidFill>
                  <a:schemeClr val="accent2">
                    <a:lumMod val="75000"/>
                  </a:schemeClr>
                </a:solidFill>
                <a:latin typeface="Comic Sans MS" pitchFamily="66" charset="0"/>
              </a:rPr>
              <a:t>player</a:t>
            </a:r>
            <a:endParaRPr lang="es-ES" dirty="0">
              <a:solidFill>
                <a:schemeClr val="accent2">
                  <a:lumMod val="75000"/>
                </a:schemeClr>
              </a:solidFill>
              <a:latin typeface="Comic Sans MS" pitchFamily="66" charset="0"/>
            </a:endParaRPr>
          </a:p>
          <a:p>
            <a:pPr>
              <a:buFont typeface="Arial" pitchFamily="34" charset="0"/>
              <a:buChar char="•"/>
            </a:pPr>
            <a:r>
              <a:rPr lang="es-ES" dirty="0">
                <a:solidFill>
                  <a:schemeClr val="accent2">
                    <a:lumMod val="75000"/>
                  </a:schemeClr>
                </a:solidFill>
                <a:latin typeface="Comic Sans MS" pitchFamily="66" charset="0"/>
              </a:rPr>
              <a:t>Totem</a:t>
            </a:r>
          </a:p>
          <a:p>
            <a:pPr>
              <a:buFont typeface="Arial" pitchFamily="34" charset="0"/>
              <a:buChar char="•"/>
            </a:pPr>
            <a:r>
              <a:rPr lang="es-ES" dirty="0">
                <a:solidFill>
                  <a:schemeClr val="accent2">
                    <a:lumMod val="75000"/>
                  </a:schemeClr>
                </a:solidFill>
                <a:latin typeface="Comic Sans MS" pitchFamily="66" charset="0"/>
              </a:rPr>
              <a:t>Media Player </a:t>
            </a:r>
            <a:r>
              <a:rPr lang="es-ES" dirty="0" err="1">
                <a:solidFill>
                  <a:schemeClr val="accent2">
                    <a:lumMod val="75000"/>
                  </a:schemeClr>
                </a:solidFill>
                <a:latin typeface="Comic Sans MS" pitchFamily="66" charset="0"/>
              </a:rPr>
              <a:t>Classic</a:t>
            </a:r>
            <a:endParaRPr lang="es-ES" dirty="0">
              <a:solidFill>
                <a:schemeClr val="accent2">
                  <a:lumMod val="75000"/>
                </a:schemeClr>
              </a:solidFill>
              <a:latin typeface="Comic Sans MS" pitchFamily="66" charset="0"/>
            </a:endParaRPr>
          </a:p>
          <a:p>
            <a:pPr>
              <a:buFont typeface="Arial" pitchFamily="34" charset="0"/>
              <a:buChar char="•"/>
            </a:pPr>
            <a:r>
              <a:rPr lang="es-ES" dirty="0" err="1">
                <a:solidFill>
                  <a:schemeClr val="accent2">
                    <a:lumMod val="75000"/>
                  </a:schemeClr>
                </a:solidFill>
                <a:latin typeface="Comic Sans MS" pitchFamily="66" charset="0"/>
              </a:rPr>
              <a:t>The</a:t>
            </a:r>
            <a:r>
              <a:rPr lang="es-ES" dirty="0">
                <a:solidFill>
                  <a:schemeClr val="accent2">
                    <a:lumMod val="75000"/>
                  </a:schemeClr>
                </a:solidFill>
                <a:latin typeface="Comic Sans MS" pitchFamily="66" charset="0"/>
              </a:rPr>
              <a:t> KMPlayer</a:t>
            </a:r>
          </a:p>
          <a:p>
            <a:pPr>
              <a:buFont typeface="Arial" pitchFamily="34" charset="0"/>
              <a:buChar char="•"/>
            </a:pPr>
            <a:r>
              <a:rPr lang="es-ES" dirty="0">
                <a:solidFill>
                  <a:schemeClr val="accent2">
                    <a:lumMod val="75000"/>
                  </a:schemeClr>
                </a:solidFill>
                <a:latin typeface="Comic Sans MS" pitchFamily="66" charset="0"/>
              </a:rPr>
              <a:t>QuickTime</a:t>
            </a:r>
          </a:p>
          <a:p>
            <a:pPr>
              <a:buFont typeface="Arial" pitchFamily="34" charset="0"/>
              <a:buChar char="•"/>
            </a:pPr>
            <a:r>
              <a:rPr lang="es-ES" dirty="0">
                <a:solidFill>
                  <a:schemeClr val="accent2">
                    <a:lumMod val="75000"/>
                  </a:schemeClr>
                </a:solidFill>
                <a:latin typeface="Comic Sans MS" pitchFamily="66" charset="0"/>
              </a:rPr>
              <a:t>RealPlayer</a:t>
            </a:r>
          </a:p>
          <a:p>
            <a:pPr>
              <a:buFont typeface="Arial" pitchFamily="34" charset="0"/>
              <a:buChar char="•"/>
            </a:pPr>
            <a:r>
              <a:rPr lang="es-ES" dirty="0">
                <a:solidFill>
                  <a:schemeClr val="accent2">
                    <a:lumMod val="75000"/>
                  </a:schemeClr>
                </a:solidFill>
                <a:latin typeface="Comic Sans MS" pitchFamily="66" charset="0"/>
              </a:rPr>
              <a:t>JetAudio</a:t>
            </a:r>
          </a:p>
          <a:p>
            <a:pPr>
              <a:buFont typeface="Arial" pitchFamily="34" charset="0"/>
              <a:buChar char="•"/>
            </a:pPr>
            <a:r>
              <a:rPr lang="es-ES" dirty="0">
                <a:solidFill>
                  <a:schemeClr val="accent2">
                    <a:lumMod val="75000"/>
                  </a:schemeClr>
                </a:solidFill>
                <a:latin typeface="Comic Sans MS" pitchFamily="66" charset="0"/>
              </a:rPr>
              <a:t>GOM Player</a:t>
            </a:r>
          </a:p>
          <a:p>
            <a:pPr>
              <a:buFont typeface="Arial" pitchFamily="34" charset="0"/>
              <a:buChar char="•"/>
            </a:pPr>
            <a:r>
              <a:rPr lang="es-ES" dirty="0">
                <a:solidFill>
                  <a:schemeClr val="accent2">
                    <a:lumMod val="75000"/>
                  </a:schemeClr>
                </a:solidFill>
                <a:latin typeface="Comic Sans MS" pitchFamily="66" charset="0"/>
              </a:rPr>
              <a:t>Windows Media Player (A partir de la </a:t>
            </a:r>
            <a:r>
              <a:rPr lang="es-ES" dirty="0" smtClean="0">
                <a:solidFill>
                  <a:schemeClr val="accent2">
                    <a:lumMod val="75000"/>
                  </a:schemeClr>
                </a:solidFill>
                <a:latin typeface="Comic Sans MS" pitchFamily="66" charset="0"/>
              </a:rPr>
              <a:t>versión</a:t>
            </a:r>
          </a:p>
          <a:p>
            <a:r>
              <a:rPr lang="es-ES" dirty="0" smtClean="0">
                <a:solidFill>
                  <a:schemeClr val="accent2">
                    <a:lumMod val="75000"/>
                  </a:schemeClr>
                </a:solidFill>
                <a:latin typeface="Comic Sans MS" pitchFamily="66" charset="0"/>
              </a:rPr>
              <a:t>  12</a:t>
            </a:r>
            <a:r>
              <a:rPr lang="es-ES" dirty="0">
                <a:solidFill>
                  <a:schemeClr val="accent2">
                    <a:lumMod val="75000"/>
                  </a:schemeClr>
                </a:solidFill>
                <a:latin typeface="Comic Sans MS" pitchFamily="66" charset="0"/>
              </a:rPr>
              <a:t>, incluida en Windows 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4" name="3 Rectángulo"/>
          <p:cNvSpPr/>
          <p:nvPr/>
        </p:nvSpPr>
        <p:spPr>
          <a:xfrm>
            <a:off x="2285984" y="1000108"/>
            <a:ext cx="5786478" cy="4508927"/>
          </a:xfrm>
          <a:prstGeom prst="rect">
            <a:avLst/>
          </a:prstGeom>
          <a:noFill/>
        </p:spPr>
        <p:txBody>
          <a:bodyPr wrap="square" lIns="91440" tIns="45720" rIns="91440" bIns="45720">
            <a:spAutoFit/>
          </a:bodyPr>
          <a:lstStyle/>
          <a:p>
            <a:pPr algn="ctr"/>
            <a:r>
              <a:rPr lang="es-ES_tradnl" sz="287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AVI</a:t>
            </a:r>
            <a:endParaRPr lang="es-ES" sz="8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2 Rectángulo"/>
          <p:cNvSpPr/>
          <p:nvPr/>
        </p:nvSpPr>
        <p:spPr>
          <a:xfrm>
            <a:off x="3357554" y="2000240"/>
            <a:ext cx="4515916" cy="3770263"/>
          </a:xfrm>
          <a:prstGeom prst="rect">
            <a:avLst/>
          </a:prstGeom>
          <a:noFill/>
        </p:spPr>
        <p:txBody>
          <a:bodyPr wrap="none" lIns="91440" tIns="45720" rIns="91440" bIns="45720">
            <a:spAutoFit/>
          </a:bodyPr>
          <a:lstStyle/>
          <a:p>
            <a:pPr algn="ctr"/>
            <a:r>
              <a:rPr lang="es-ES_tradnl" sz="239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AVI</a:t>
            </a:r>
            <a:endParaRPr lang="es-ES" sz="199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24578" name="AutoShape 2" descr="data:image/jpeg;base64,/9j/4AAQSkZJRgABAQAAAQABAAD/2wCEAAkGBg8QEBUQDxAREBUSGBgSEBQVFREVFBcXFRoXFBgXFBQYHiYeFxklGRQXIC8gIycpLC0sFh8xNTAqNSYrLCkBCQoKDgwOGg8PGjQlHyQzLik0MTUtKTQqNC8uNSwvLDUqLjA1NDAsNSo1NCk1LDI0NSkzLCwvLDQyNSkvLCwsLP/AABEIAMwAzAMBIgACEQEDEQH/xAAcAAABBQEBAQAAAAAAAAAAAAAAAQMEBQYHAgj/xABFEAABAwEEAwkOAwgDAQAAAAABAAIDEQQFEiEGMXETFCIyQVFSYcEHFTNTcnOBkZKTobGy0SRiYxcjNEKCwtLTFqLwQ//EABoBAQADAQEBAAAAAAAAAAAAAAACAwQBBQb/xAAyEQACAQIDBQQKAwEAAAAAAAAAAQIDEQQhMRITMkFxUYGhwQUVImFikbHR4fAUIzMW/9oADAMBAAIRAxEAPwDuKEIQAhC8yPwgnmQHpCr47wkcMTYyQdRyS77m8Ufh90BPQoG+5vFH4fdG+5vFH4fdAT0KBvubxR+H3S76m8Ufh90BOQoO+pvFH4fdG+pvFH4fdATkKDvqbxR+H3Sb7m8Ufh90BPQoG/JvFfEfdJv6Tlj+LfugLBChw3i0mjgWnUKjI7DqOzXkpiAEIQgBCEIAQhCAEIQgBCEIATVq4h2J1NWriHYgIt1+BZsPzKlqJdngWbD8ypSAVCRKgFQkqhAKlSIQCoSIQHlzUxJGpS8OYgKO8oy0F7dY1jkd1O6vkrC7reHMa6pLXgFpOZBOWF3WCCK8tOfX5t8VWHYqm48W4VGYa97COQiuKh9ooDU1QoFltgpmSRqBOsHmd19fLt1zgUAqEIQAhCEAIQhACEIQAmrVxDsTqatXEOxARLs8CzYfmVKUW7fAs2H5lSUAqVeUqAVCRKgFQkqhAKlqkQgFQkS1QEa3N4B2Kt0TZWB9fGv7FaW3iHYspdOkrbK10ToZXnG51WhtKGnOQgL+02UsNW5g6xyEcxT1ktgAANaagTrB5nffl2qlk00xDg2SU7S0KONI21q6GRlcjliFOuiA2IKVVd1XqyQcF2IfFp5njWD18u1WiAEIQgBCEIAQhCAE1auIdidTVq4h2ICHdvgmbO0qSot3eCZs7SpKAr9ILyfZ4DKwNJBAo6tM68xCy/8Azq0+Lh9Un+SvdMh+Ed5Te1Vt1XDY3wtc/BiLQXVfnWmdc9dV3kQT9prp5mKtPdlt7ZZ4xFYwIcWHE2epwkDkf19Sgft3vHxFj9mf/aszeVm/FWylSBulKOa3+ca68bVqVvozADZm5A8J/IOkVdQo76WzexTia+4htWvyJ37eLx8RY/Zn/wBqX9vF4+Isfsz/AO1Pb3HRb6gje46LfUFt9XfF4fkwetPg8fwM/t4vHxFj9mf/AGo/bxePiLH7M/8AtT29x0W+oI3uOi31BPV3xeH5HrT4PH8DP7ebx8RY/Zn/ANqP283j4ix+zP8A7U6YOiGg8hoF6cwuOJ+EuOs0HaofwJbVr5dvlqWeso7G1bO+l+Xbew1F3c7we5rTBY6OIaeDPykDxq2J0qlqf3MHqk/yXMNJoQJrPkBnyAdNq7FdNxWN8TXSYMRALiX51pnXPnqsdWnu5uF9DdRq72Cna1yVotee+myboyNpY7C3AHUpQHOpOat5bEzohZ7QZgDpwNW6Zepa17VW9ScHeOZSyXe1rg9uRGRplVvKP/cqubFKXNzNSCWk8+ElpPVmCmJY0zcshxSjmkfT23LhMtUIQgBCEIAQhCAE1auIdidTVq4h2ICFd3gmbO0qUAo12j90zZ2lSkBS6YD8KfKb2rJQXNaXtDmx5EVHCbWh6lrtLh+FPlN7VS2LSZ8cYYGNOEUBz5Ml3kQXG+i8zkFuspdabXk40x1o3FniGR5tWtafRK6nOsTHgtoXSAVNNTiNZyVFb21tNrPBzxnNxbrcNQGs9RVtc1nO9I3HhDFIGg6hwzXJTp73a/qlsvttfLp8iuvGMo2lG/fYmTzNjdglDoz+YZHrDhUEdadY0EVBBB1EZhOttj7PCHBjZI3Oo5jgHNFOavFPWOtNSXmRwnYWh1X7nkGjlIaP5cuXqzXoUq+IU3GaTS5rLw/ep51TCU9lON0+zU9biqa9dIYoCWNaZXjIgGjQeYu5+oK1vC9YWWeSaN4cGNcQQK5jVq2hc0mvWEEZuPoHaVPE4mUElHmRwuEjNtz5ZGhOlU5PBjiHtntCs7vvzHlKzCRrw12VoV40J0e35WVwcxjaiNzqUdIKGlOiOU85HMkuiJklu3tI1zCI5w4gjgujaSNWvhN9NV4kvSzjKaU84K7Pdp+jsM4pzjk3b39UM6UsBls5GYOYPJx2rfQ3PaHjEyPJ2Y4TQaHVkuYXteGCSCORrgQ6rdWpz29eokEjaut2HTHcmCMMHBFASHcmQ1K+pVVWW2uZVGhuP6r3s2vEmaDAgyg9PP1Ba+qyGhU4e6ZwNav7FrKqL1OU+FCvCgXLx5fOP+pynEqDcvhJvOP+orhMt0IQgBCEIAQhCAE1auIdidTVq4h2ICJdvgWbO0qSo12+BZs7SpKAqNK/4Y+UPkVAu65rI6Jrn4K0BcS7OtM+XnVhpP8Aw58ofJyzcV1zubiazI5jNtfUu8iC4n3eZzy22Qm0WrCHEAv4uHpDjV5KBTbtvOPvY8MIcYi92R5S6oFfTyLI37eTpLRbGHCxrQ8ULXOJo5uZLdXyUrQ4l0JhGe7FzB1azVRdVUk5M3YPDPE1djlq+he33ez22NjMWAuG6CnIdevXypjSibDaYjWpkALtjm4HfMqBpMXF+5kZtYGfCgI+advnhzMLRXcowfQMifirYY1bq5tl6Hm8QorTW/K37yE0bG7xT2cnJzSNhNW/b1LB26wyYi0tIMRpLkeDwsOfNwqAbQtbo7bXQulcC0AkN4TSeUk0oR1KXenCebQY8TJI8FpwtkbukZIYKV/+gOY8gcyliMRGcE1xI8KNF0q84PTz/JorBpI5jIzZY/w9nYwOaOXdBVxHLUHl2k61nrptznW+02wVMYkkjLjyCd7mjZwWlO6MX/FBBub3g7k9zQ4DJ7M3hxHIDqz6goV3WxkV3thbR0tpe6a0DKrGkkNb5RaMubG48y+Xp4fdymow1ajftTzbfj80j6KrVhswm42S1+nzvcj6WSY5rPMAQ2V5dGDr3Nro2MJHJUNxU/MF2W6bksT4WOkMeItBdV+eKmdRi11quG31aXyTQYy4nENdOk0UAGTRQDILqtnue1SND2R8F2Y4TBkcxlXmX0MVFRShokl8sjwIycvalq7vxL/QNoDpwNQkoNlAtjVYvufgjdgdYkz9kLZVUnqRp8KFJUS5fCTecf8AUVJKjXL4Sbzj/qK4WFuhCEAIQhACEIQAmrVxDsTqatXEOxARLt8CzZ2lSVFu7wLNnaVJQFTpO4Czkk0AIJ9TlmINNZGNwCNlBkKg1oMs81fabn8G7ym9qqbpuOwuhY6QsxFoLqyGtaZ14Wuq7yILjfReZwu82h9rtpOAZyEYn4Nbgch/Ns2c6ZuXSh1kAwRscQSaucRr5KBP3mALXbRiIpugya11eENZOraOdW2jFlY6zNLmMJxPzLWk8Y8pCspYVYpum+pypjp4JbyHPL9+RUWzTB0paXRRgtrnjdUg50PpSyaZOIIEMYxNwE4nVotXvKLxcfsN+yN5ReLj9hv2Wv1LG1r/AF+5T/1GItbPw+xibLpAWOqY2vyIDS8htSKVoBrCmN01tAjMWFga8UfQAFwIocTqVNc+vMrTT3XC9pY6JlHCho0A+ggZFYe9LmfZZML6vjfUMfzg/wAp5njWNnWqcRgHRW1qiOHx8cVUallJ+I1LbyXFzRgxDhAF1D1qVFf7mgAMaacpcanrJXuYNc5ktG8MtLwAMOMfu5KDmdijkA/P1J25rGJHsFG8FrCcXF4I3Sr/AMtXAu/KxywvZ3e2z06dF1ZOm3ZIgOtzpZ2OdTJzAANQGIZLu9h0tkhYIwxhDRhBo6tBkOXmC45fhBms5YzBFwWw1ADnNa8Vkkp/M9xLj5VBkAu3XVctifEx0hZiLQXVea4qZ1GLnqpxvZbSt7jOnF8Oh60EkxGd3PJX1gFbCqx+grAHTgahJQbKLYKT1IU+FAVHuXwk3nH/AFFPlMXL4Sbzj/qK4WFuhCEAIQhACEIQAmrVxDsTqatXEOxAQ7u8EzZ2lSFGu7wTNnaVIQFFpt/Bu8pvasXZrltT2hzIzhcKjhMGR1ZVWz02/g3eU3tWcsOl8kUbYwxhDQGjI8mXOu8itcb6LzOL3iwb6tmLDUY+M2Q04QzGHUduS0OiTfwjPKf9RWfvQ4rXbTjDK7oaYsNeGMvzbOtaXQ5v4NnlSfWVv9H/AOr6fYw+k1eiuv3LPAjAn8CMC9y589slVebnswvDcTRXEOQVpQkc2vZVLFZRKyQSMBZI6rWHUBQA05gXAkcytcCMCz7pbx1L68j0JYtvCxw+zwtu/XP5rt7MjnOkNiksjmxtJMTzjY4gEgjLCTzio25cyl6I2Z8znhx/dCgfkBiORDK9HLPnoAthelja+JwMTZqZtYRWp6sxnQnlXuwxtwVbA2zAknc2twgclaVOZpylYf4kFXtb2eL3XNbx1R4Zu/tcOudu237mZbS9v7+zbf72ro0Fz2qRuNkZwuzHCYMjmMq8y57poKT2bb/e1dSsOlj4WCMMYQ0YQaGtBkOXmCx4z/aX7yRswP8AhHv+rJmgII3YHWJM/ZC2Kx+gsmIzO55K+sArXrM9TRT4UBTNy+Em84/6inSmrl8JN5x/1FcLC3QhCAEIQgBCEIATVq4h2J1NWriHYgIN3+CZs7SpCjXf4JmztKfqgKPTb+Dd5Te1VN1XJYXQsdIWYi0F1ZHVrTOvC51a6an8G7ym9qxlnua1PaHMjNHCo4TBkdWVV3kVrjfReZy68Ixvq3DhZboODG1+WIZkni7fstRoXCd4sdhNMUmdCRxyshebBvq2YnBpGOlcWZxN5h/6q1Gi972iKwRNY4xsDpaFoGJxL3VzPIOpWUpV1L+hJvntNpW7u4pxUacoWqX15a3L6KaN3Fex3UHCvqTmBVc01kc0SW9hJe6jZ4+A/IZmQAYXDkrStaa0/BecLBhaHblUlj3OLpMBIALgciMxkKUryr0qWKquo6dSna2d07x7tH4X9x5VTCwUFOEtcrNWZNwKFeV7WezCs8rWV1DMuOxozKm2+0thifMcxG1z+o4QcvSclxi87VJLLukri5z+E4nbq6gNQHMrMRit2ls53GGwm9b2skjoT9PLJyNnd/QwfAuVpd992ecDA4iuVHDCa83MsbonorNbZDgaS2Mbo/rpqa09I8g5gVaXZdJmtDYYyA6SKV1CMi6IY8+avCG1eVL0u4OV2vZzfuR71H0Nh5xTm2k3a/Ndjt2fkTTltJ7Lt/vYus3VctifE10hZiLQXVe6uKmdRi56ril+Wx8j7M19cUbiyp1kY2Ur1g1HoXT4LotL2h7IzhdmOEwZHMZVrqXK1RVJua52+hGFCWHW5lrFteLL7QdoDpwNQkoNlFrljtAgRuwOvHn7IWxVb1OU+FCFN3L4Sbzj/qKcKauTjzecf9RXCwuEIQgBCEIAQhCAE1auIdidTVq4h2ICvsHgmbO0p9R7D4JmztKfQFHpp/Bu8pvas5YdLnxRiMMYcIDRr5MluLbYo5mGOVuJpzIqRq6wQVVnRCx+KHtS/wCS7yIpe0308z54vIudaraWuw13QnhBtRiGWesa8l6selm52Rlm3AOMbnuEmOnHJdQtw9fPyLvT+51dhLnGyREv4xOMk1zzOLnCad3NroGZscA24x/cuxk4u6OtJ6nELTpmJLO2zuszThdjxl5OvXlhy9fIm7Tpa1zqtswY0AtDBISAC3Dkachz9C7k3ub3QdVjgOzGf7kO7mt0jM2OAbcf+StWIqLmRdOLd7HDRpe42aSzOixCQEB2M1bXqpnmKrNzsxEHVRfSre5xdB1WSA7C8/JyU9zW6RmbHCPb/wAlXOpKecmIQjC+zzOSaO90xtihZDFYgcJLnv3Uhz3uoC48DLIUA5AAq2y6buZbnW3cAcQlDY8dA3da/wA2HOmI8ma7W3ucXQdVkgOwvP8Ach/c4uga7JANpeP7l56wGHTnLZzlk83nfvNG9nkr6HBb1vvfVpjkEQioWNDQajJwOugzJJPpXaLFpW+FgjDGkNGEHOtBkPgrKPudXRWrbJASM8i809TlYHRKyeK/7S/5LXCChFRjoiuUnJ3ZVaDSYjM7nkr6wCteoN3XPDZ67k0NxGpzcanVXMlTKqbIQWyrClN3Jx5vOP8AqK9Febk483nH/UVwkXCEIQAhCEAIQhACatXEOxOpq1cQ7EBXWHwTNnaU8mLF4NuztKeqgFQkqiqAFgu6Nbi+SKys8twHSccLR6qn0hbtzgBUmgGZPUuV2O94ZLy31aHYWB5kbkTxcoxQbGn0ICw0EtTrPbJLLJljxNp+eMn5jEt9b7IJonxO1SNLfWKLl+kF6Rb+Fqsr8QqyQ5EUe3Iih56A+krqVnnbIxr25teA5uwiqA53oBa3Q2x0D8t0DmEfnjz+QctF3QbfudkwA5zODP6RwnfID0rNaVxmyXi2duQcWzjaDR49YJ/qT2nNpNptcVnjNQA0Np0paH6cPrQF73Prv3Oy7odczi7+lvBb8ifSFX90i7OCy04jUFsOGmWYe6tf6VsrNA2NjY26mNDRsaKdizPdHP4RvnW/TIgGO5zdobE60YiTJWPDTIYDWtfStjVZvuf/AMEPLf2LR1QCpEVQgEKS5OPN5x/1FKSkuTjzecf9RQFwhCEAIQhACEIQAmrVxDsTqbtAq07EBWWLwbdnaU8q1t6xxNDHiSoyNGOcNZ5Qj/kEHNN7pyAsUKu7/wAH63unJO/8HNN7pyAjaYWmRlkeImve6T92AxrnEB3GOWrg1HpCzuhuiMckT5LXC6pdhja7GwgAZmmWsn4LV9/4P1vdOR3/AIP1fdPQGZ0u0QhZZ90ssJDmuGINxuJactWeo0VpoLPIbKI5WPYYiWjG1zatPCbTEM6Zj0BWXf8Ag/V909Ib+g/W905AU/dAut01na9jS50TtTQSS12RyGZzp8VR6E3TM+17tMyRu5NqC9rm1dTA2mIZ0FfUFtO/0H6vuno7/Qfq+6egJ6xfdBmnfgs8cLnsylLmskccQxNpUZUo7atJ39g/V909Hf2H9X3T0BQdz+edrHQSQujazhtc5sjSS45jhZcnIteq/v7D+r7p6O/kH6vunoCehQO/kH6vuno7+Q/q+6egJztSLk483nH/AFFQO/cP6vunqxuNtTI+hAe5zhXI0LiR80BbIQhACEIQAhCEAIQhANus7DraEm9WdEJ1CAa3qzohG9WdEJ1CAa3qzohG9WdEJ1CAa3qzohG9WdEJ1CAa3qzohG9WdEJ1CAa3qzohG9WdEJ1CAa3qzohG9WdEJ1CAa3qzohG9WdEJ1CAa3qzohONYBqFEqEAIQhACEIQ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4582" name="AutoShape 6" descr="data:image/jpeg;base64,/9j/4AAQSkZJRgABAQAAAQABAAD/2wCEAAkGBg8QEBUQDxAREBUSGBgSEBQVFREVFBcXFRoXFBgXFBQYHiYeFxklGRQXIC8gIycpLC0sFh8xNTAqNSYrLCkBCQoKDgwOGg8PGjQlHyQzLik0MTUtKTQqNC8uNSwvLDUqLjA1NDAsNSo1NCk1LDI0NSkzLCwvLDQyNSkvLCwsLP/AABEIAMwAzAMBIgACEQEDEQH/xAAcAAABBQEBAQAAAAAAAAAAAAAAAQMEBQYHAgj/xABFEAABAwEEAwkOAwgDAQAAAAABAAIDEQQFEiEGMXETFCIyQVFSYcEHFTNTcnOBkZKTobGy0SRiYxcjNEKCwtLTFqLwQ//EABoBAQADAQEBAAAAAAAAAAAAAAACAwQBBQb/xAAyEQACAQIDBQQKAwEAAAAAAAAAAQIDEQQhMRITMkFxUYGhwQUVImFikbHR4fAUIzMW/9oADAMBAAIRAxEAPwDuKEIQAhC8yPwgnmQHpCr47wkcMTYyQdRyS77m8Ufh90BPQoG+5vFH4fdG+5vFH4fdAT0KBvubxR+H3S76m8Ufh90BOQoO+pvFH4fdG+pvFH4fdATkKDvqbxR+H3Sb7m8Ufh90BPQoG/JvFfEfdJv6Tlj+LfugLBChw3i0mjgWnUKjI7DqOzXkpiAEIQgBCEIAQhCAEIQgBCEIATVq4h2J1NWriHYgIt1+BZsPzKlqJdngWbD8ypSAVCRKgFQkqhAKlSIQCoSIQHlzUxJGpS8OYgKO8oy0F7dY1jkd1O6vkrC7reHMa6pLXgFpOZBOWF3WCCK8tOfX5t8VWHYqm48W4VGYa97COQiuKh9ooDU1QoFltgpmSRqBOsHmd19fLt1zgUAqEIQAhCEAIQhACEIQAmrVxDsTqatXEOxARLs8CzYfmVKUW7fAs2H5lSUAqVeUqAVCRKgFQkqhAKlqkQgFQkS1QEa3N4B2Kt0TZWB9fGv7FaW3iHYspdOkrbK10ToZXnG51WhtKGnOQgL+02UsNW5g6xyEcxT1ktgAANaagTrB5nffl2qlk00xDg2SU7S0KONI21q6GRlcjliFOuiA2IKVVd1XqyQcF2IfFp5njWD18u1WiAEIQgBCEIAQhCAE1auIdidTVq4h2ICHdvgmbO0qSot3eCZs7SpKAr9ILyfZ4DKwNJBAo6tM68xCy/8Azq0+Lh9Un+SvdMh+Ed5Te1Vt1XDY3wtc/BiLQXVfnWmdc9dV3kQT9prp5mKtPdlt7ZZ4xFYwIcWHE2epwkDkf19Sgft3vHxFj9mf/aszeVm/FWylSBulKOa3+ca68bVqVvozADZm5A8J/IOkVdQo76WzexTia+4htWvyJ37eLx8RY/Zn/wBqX9vF4+Isfsz/AO1Pb3HRb6gje46LfUFt9XfF4fkwetPg8fwM/t4vHxFj9mf/AGo/bxePiLH7M/8AtT29x0W+oI3uOi31BPV3xeH5HrT4PH8DP7ebx8RY/Zn/ANqP283j4ix+zP8A7U6YOiGg8hoF6cwuOJ+EuOs0HaofwJbVr5dvlqWeso7G1bO+l+Xbew1F3c7we5rTBY6OIaeDPykDxq2J0qlqf3MHqk/yXMNJoQJrPkBnyAdNq7FdNxWN8TXSYMRALiX51pnXPnqsdWnu5uF9DdRq72Cna1yVotee+myboyNpY7C3AHUpQHOpOat5bEzohZ7QZgDpwNW6Zepa17VW9ScHeOZSyXe1rg9uRGRplVvKP/cqubFKXNzNSCWk8+ElpPVmCmJY0zcshxSjmkfT23LhMtUIQgBCEIAQhCAE1auIdidTVq4h2ICFd3gmbO0qUAo12j90zZ2lSkBS6YD8KfKb2rJQXNaXtDmx5EVHCbWh6lrtLh+FPlN7VS2LSZ8cYYGNOEUBz5Ml3kQXG+i8zkFuspdabXk40x1o3FniGR5tWtafRK6nOsTHgtoXSAVNNTiNZyVFb21tNrPBzxnNxbrcNQGs9RVtc1nO9I3HhDFIGg6hwzXJTp73a/qlsvttfLp8iuvGMo2lG/fYmTzNjdglDoz+YZHrDhUEdadY0EVBBB1EZhOttj7PCHBjZI3Oo5jgHNFOavFPWOtNSXmRwnYWh1X7nkGjlIaP5cuXqzXoUq+IU3GaTS5rLw/ep51TCU9lON0+zU9biqa9dIYoCWNaZXjIgGjQeYu5+oK1vC9YWWeSaN4cGNcQQK5jVq2hc0mvWEEZuPoHaVPE4mUElHmRwuEjNtz5ZGhOlU5PBjiHtntCs7vvzHlKzCRrw12VoV40J0e35WVwcxjaiNzqUdIKGlOiOU85HMkuiJklu3tI1zCI5w4gjgujaSNWvhN9NV4kvSzjKaU84K7Pdp+jsM4pzjk3b39UM6UsBls5GYOYPJx2rfQ3PaHjEyPJ2Y4TQaHVkuYXteGCSCORrgQ6rdWpz29eokEjaut2HTHcmCMMHBFASHcmQ1K+pVVWW2uZVGhuP6r3s2vEmaDAgyg9PP1Ba+qyGhU4e6ZwNav7FrKqL1OU+FCvCgXLx5fOP+pynEqDcvhJvOP+orhMt0IQgBCEIAQhCAE1auIdidTVq4h2ICJdvgWbO0qSo12+BZs7SpKAqNK/4Y+UPkVAu65rI6Jrn4K0BcS7OtM+XnVhpP8Aw58ofJyzcV1zubiazI5jNtfUu8iC4n3eZzy22Qm0WrCHEAv4uHpDjV5KBTbtvOPvY8MIcYi92R5S6oFfTyLI37eTpLRbGHCxrQ8ULXOJo5uZLdXyUrQ4l0JhGe7FzB1azVRdVUk5M3YPDPE1djlq+he33ez22NjMWAuG6CnIdevXypjSibDaYjWpkALtjm4HfMqBpMXF+5kZtYGfCgI+advnhzMLRXcowfQMifirYY1bq5tl6Hm8QorTW/K37yE0bG7xT2cnJzSNhNW/b1LB26wyYi0tIMRpLkeDwsOfNwqAbQtbo7bXQulcC0AkN4TSeUk0oR1KXenCebQY8TJI8FpwtkbukZIYKV/+gOY8gcyliMRGcE1xI8KNF0q84PTz/JorBpI5jIzZY/w9nYwOaOXdBVxHLUHl2k61nrptznW+02wVMYkkjLjyCd7mjZwWlO6MX/FBBub3g7k9zQ4DJ7M3hxHIDqz6goV3WxkV3thbR0tpe6a0DKrGkkNb5RaMubG48y+Xp4fdymow1ajftTzbfj80j6KrVhswm42S1+nzvcj6WSY5rPMAQ2V5dGDr3Nro2MJHJUNxU/MF2W6bksT4WOkMeItBdV+eKmdRi11quG31aXyTQYy4nENdOk0UAGTRQDILqtnue1SND2R8F2Y4TBkcxlXmX0MVFRShokl8sjwIycvalq7vxL/QNoDpwNQkoNlAtjVYvufgjdgdYkz9kLZVUnqRp8KFJUS5fCTecf8AUVJKjXL4Sbzj/qK4WFuhCEAIQhACEIQAmrVxDsTqatXEOxARLt8CzZ2lSVFu7wLNnaVJQFTpO4Czkk0AIJ9TlmINNZGNwCNlBkKg1oMs81fabn8G7ym9qqbpuOwuhY6QsxFoLqyGtaZ14Wuq7yILjfReZwu82h9rtpOAZyEYn4Nbgch/Ns2c6ZuXSh1kAwRscQSaucRr5KBP3mALXbRiIpugya11eENZOraOdW2jFlY6zNLmMJxPzLWk8Y8pCspYVYpum+pypjp4JbyHPL9+RUWzTB0paXRRgtrnjdUg50PpSyaZOIIEMYxNwE4nVotXvKLxcfsN+yN5ReLj9hv2Wv1LG1r/AF+5T/1GItbPw+xibLpAWOqY2vyIDS8htSKVoBrCmN01tAjMWFga8UfQAFwIocTqVNc+vMrTT3XC9pY6JlHCho0A+ggZFYe9LmfZZML6vjfUMfzg/wAp5njWNnWqcRgHRW1qiOHx8cVUallJ+I1LbyXFzRgxDhAF1D1qVFf7mgAMaacpcanrJXuYNc5ktG8MtLwAMOMfu5KDmdijkA/P1J25rGJHsFG8FrCcXF4I3Sr/AMtXAu/KxywvZ3e2z06dF1ZOm3ZIgOtzpZ2OdTJzAANQGIZLu9h0tkhYIwxhDRhBo6tBkOXmC45fhBms5YzBFwWw1ADnNa8Vkkp/M9xLj5VBkAu3XVctifEx0hZiLQXVea4qZ1GLnqpxvZbSt7jOnF8Oh60EkxGd3PJX1gFbCqx+grAHTgahJQbKLYKT1IU+FAVHuXwk3nH/AFFPlMXL4Sbzj/qK4WFuhCEAIQhACEIQAmrVxDsTqatXEOxAQ7u8EzZ2lSFGu7wTNnaVIQFFpt/Bu8pvasXZrltT2hzIzhcKjhMGR1ZVWz02/g3eU3tWcsOl8kUbYwxhDQGjI8mXOu8itcb6LzOL3iwb6tmLDUY+M2Q04QzGHUduS0OiTfwjPKf9RWfvQ4rXbTjDK7oaYsNeGMvzbOtaXQ5v4NnlSfWVv9H/AOr6fYw+k1eiuv3LPAjAn8CMC9y589slVebnswvDcTRXEOQVpQkc2vZVLFZRKyQSMBZI6rWHUBQA05gXAkcytcCMCz7pbx1L68j0JYtvCxw+zwtu/XP5rt7MjnOkNiksjmxtJMTzjY4gEgjLCTzio25cyl6I2Z8znhx/dCgfkBiORDK9HLPnoAthelja+JwMTZqZtYRWp6sxnQnlXuwxtwVbA2zAknc2twgclaVOZpylYf4kFXtb2eL3XNbx1R4Zu/tcOudu237mZbS9v7+zbf72ro0Fz2qRuNkZwuzHCYMjmMq8y57poKT2bb/e1dSsOlj4WCMMYQ0YQaGtBkOXmCx4z/aX7yRswP8AhHv+rJmgII3YHWJM/ZC2Kx+gsmIzO55K+sArXrM9TRT4UBTNy+Em84/6inSmrl8JN5x/1FcLC3QhCAEIQgBCEIATVq4h2J1NWriHYgIN3+CZs7SpCjXf4JmztKfqgKPTb+Dd5Te1VN1XJYXQsdIWYi0F1ZHVrTOvC51a6an8G7ym9qxlnua1PaHMjNHCo4TBkdWVV3kVrjfReZy68Ixvq3DhZboODG1+WIZkni7fstRoXCd4sdhNMUmdCRxyshebBvq2YnBpGOlcWZxN5h/6q1Gi972iKwRNY4xsDpaFoGJxL3VzPIOpWUpV1L+hJvntNpW7u4pxUacoWqX15a3L6KaN3Fex3UHCvqTmBVc01kc0SW9hJe6jZ4+A/IZmQAYXDkrStaa0/BecLBhaHblUlj3OLpMBIALgciMxkKUryr0qWKquo6dSna2d07x7tH4X9x5VTCwUFOEtcrNWZNwKFeV7WezCs8rWV1DMuOxozKm2+0thifMcxG1z+o4QcvSclxi87VJLLukri5z+E4nbq6gNQHMrMRit2ls53GGwm9b2skjoT9PLJyNnd/QwfAuVpd992ecDA4iuVHDCa83MsbonorNbZDgaS2Mbo/rpqa09I8g5gVaXZdJmtDYYyA6SKV1CMi6IY8+avCG1eVL0u4OV2vZzfuR71H0Nh5xTm2k3a/Ndjt2fkTTltJ7Lt/vYus3VctifE10hZiLQXVe6uKmdRi56ril+Wx8j7M19cUbiyp1kY2Ur1g1HoXT4LotL2h7IzhdmOEwZHMZVrqXK1RVJua52+hGFCWHW5lrFteLL7QdoDpwNQkoNlFrljtAgRuwOvHn7IWxVb1OU+FCFN3L4Sbzj/qKcKauTjzecf9RXCwuEIQgBCEIAQhCAE1auIdidTVq4h2ICvsHgmbO0p9R7D4JmztKfQFHpp/Bu8pvas5YdLnxRiMMYcIDRr5MluLbYo5mGOVuJpzIqRq6wQVVnRCx+KHtS/wCS7yIpe0308z54vIudaraWuw13QnhBtRiGWesa8l6selm52Rlm3AOMbnuEmOnHJdQtw9fPyLvT+51dhLnGyREv4xOMk1zzOLnCad3NroGZscA24x/cuxk4u6OtJ6nELTpmJLO2zuszThdjxl5OvXlhy9fIm7Tpa1zqtswY0AtDBISAC3Dkachz9C7k3ub3QdVjgOzGf7kO7mt0jM2OAbcf+StWIqLmRdOLd7HDRpe42aSzOixCQEB2M1bXqpnmKrNzsxEHVRfSre5xdB1WSA7C8/JyU9zW6RmbHCPb/wAlXOpKecmIQjC+zzOSaO90xtihZDFYgcJLnv3Uhz3uoC48DLIUA5AAq2y6buZbnW3cAcQlDY8dA3da/wA2HOmI8ma7W3ucXQdVkgOwvP8Ach/c4uga7JANpeP7l56wGHTnLZzlk83nfvNG9nkr6HBb1vvfVpjkEQioWNDQajJwOugzJJPpXaLFpW+FgjDGkNGEHOtBkPgrKPudXRWrbJASM8i809TlYHRKyeK/7S/5LXCChFRjoiuUnJ3ZVaDSYjM7nkr6wCteoN3XPDZ67k0NxGpzcanVXMlTKqbIQWyrClN3Jx5vOP8AqK9Febk483nH/UVwkXCEIQAhCEAIQhACatXEOxOpq1cQ7EBXWHwTNnaU8mLF4NuztKeqgFQkqiqAFgu6Nbi+SKys8twHSccLR6qn0hbtzgBUmgGZPUuV2O94ZLy31aHYWB5kbkTxcoxQbGn0ICw0EtTrPbJLLJljxNp+eMn5jEt9b7IJonxO1SNLfWKLl+kF6Rb+Fqsr8QqyQ5EUe3Iih56A+krqVnnbIxr25teA5uwiqA53oBa3Q2x0D8t0DmEfnjz+QctF3QbfudkwA5zODP6RwnfID0rNaVxmyXi2duQcWzjaDR49YJ/qT2nNpNptcVnjNQA0Np0paH6cPrQF73Prv3Oy7odczi7+lvBb8ifSFX90i7OCy04jUFsOGmWYe6tf6VsrNA2NjY26mNDRsaKdizPdHP4RvnW/TIgGO5zdobE60YiTJWPDTIYDWtfStjVZvuf/AMEPLf2LR1QCpEVQgEKS5OPN5x/1FKSkuTjzecf9RQFwhCEAIQhACEIQAmrVxDsTqbtAq07EBWWLwbdnaU8q1t6xxNDHiSoyNGOcNZ5Qj/kEHNN7pyAsUKu7/wAH63unJO/8HNN7pyAjaYWmRlkeImve6T92AxrnEB3GOWrg1HpCzuhuiMckT5LXC6pdhja7GwgAZmmWsn4LV9/4P1vdOR3/AIP1fdPQGZ0u0QhZZ90ssJDmuGINxuJactWeo0VpoLPIbKI5WPYYiWjG1zatPCbTEM6Zj0BWXf8Ag/V909Ib+g/W905AU/dAut01na9jS50TtTQSS12RyGZzp8VR6E3TM+17tMyRu5NqC9rm1dTA2mIZ0FfUFtO/0H6vuno7/Qfq+6egJ6xfdBmnfgs8cLnsylLmskccQxNpUZUo7atJ39g/V909Hf2H9X3T0BQdz+edrHQSQujazhtc5sjSS45jhZcnIteq/v7D+r7p6O/kH6vunoCehQO/kH6vuno7+Q/q+6egJztSLk483nH/AFFQO/cP6vunqxuNtTI+hAe5zhXI0LiR80BbIQhACEIQAhCEAIQhANus7DraEm9WdEJ1CAa3qzohG9WdEJ1CAa3qzohG9WdEJ1CAa3qzohG9WdEJ1CAa3qzohG9WdEJ1CAa3qzohG9WdEJ1CAa3qzohG9WdEJ1CAa3qzohG9WdEJ1CAa3qzohONYBqFEqEAIQhACEIQ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4584" name="Picture 8" descr="http://freeaviplayer.org/images/avi.png"/>
          <p:cNvPicPr>
            <a:picLocks noChangeAspect="1" noChangeArrowheads="1"/>
          </p:cNvPicPr>
          <p:nvPr/>
        </p:nvPicPr>
        <p:blipFill>
          <a:blip r:embed="rId3"/>
          <a:srcRect/>
          <a:stretch>
            <a:fillRect/>
          </a:stretch>
        </p:blipFill>
        <p:spPr bwMode="auto">
          <a:xfrm>
            <a:off x="204774" y="490534"/>
            <a:ext cx="3224218" cy="322421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428596" y="285728"/>
            <a:ext cx="8001056" cy="1200329"/>
          </a:xfrm>
          <a:prstGeom prst="rect">
            <a:avLst/>
          </a:prstGeom>
        </p:spPr>
        <p:txBody>
          <a:bodyPr wrap="square">
            <a:spAutoFit/>
          </a:bodyPr>
          <a:lstStyle/>
          <a:p>
            <a:pPr algn="just">
              <a:buFont typeface="Arial" pitchFamily="34" charset="0"/>
              <a:buChar char="•"/>
            </a:pPr>
            <a:r>
              <a:rPr lang="es-ES" sz="2400" b="1" dirty="0">
                <a:solidFill>
                  <a:schemeClr val="accent2">
                    <a:lumMod val="75000"/>
                  </a:schemeClr>
                </a:solidFill>
                <a:latin typeface="Comic Sans MS" pitchFamily="66" charset="0"/>
              </a:rPr>
              <a:t>AVI</a:t>
            </a:r>
            <a:r>
              <a:rPr lang="es-ES" sz="2400" dirty="0">
                <a:solidFill>
                  <a:schemeClr val="accent2">
                    <a:lumMod val="75000"/>
                  </a:schemeClr>
                </a:solidFill>
                <a:latin typeface="Comic Sans MS" pitchFamily="66" charset="0"/>
              </a:rPr>
              <a:t> (siglas en inglés de </a:t>
            </a:r>
            <a:r>
              <a:rPr lang="es-ES" sz="2400" i="1" dirty="0">
                <a:solidFill>
                  <a:schemeClr val="accent2">
                    <a:lumMod val="75000"/>
                  </a:schemeClr>
                </a:solidFill>
                <a:latin typeface="Comic Sans MS" pitchFamily="66" charset="0"/>
              </a:rPr>
              <a:t>Audio Video </a:t>
            </a:r>
            <a:r>
              <a:rPr lang="es-ES" sz="2400" i="1" dirty="0" err="1">
                <a:solidFill>
                  <a:schemeClr val="accent2">
                    <a:lumMod val="75000"/>
                  </a:schemeClr>
                </a:solidFill>
                <a:latin typeface="Comic Sans MS" pitchFamily="66" charset="0"/>
              </a:rPr>
              <a:t>Interleave</a:t>
            </a:r>
            <a:r>
              <a:rPr lang="es-ES" sz="2400" dirty="0">
                <a:solidFill>
                  <a:schemeClr val="accent2">
                    <a:lumMod val="75000"/>
                  </a:schemeClr>
                </a:solidFill>
                <a:latin typeface="Comic Sans MS" pitchFamily="66" charset="0"/>
              </a:rPr>
              <a:t>) es un formato contenedor de audio </a:t>
            </a:r>
            <a:r>
              <a:rPr lang="es-ES" sz="2400" dirty="0" smtClean="0">
                <a:solidFill>
                  <a:schemeClr val="accent2">
                    <a:lumMod val="75000"/>
                  </a:schemeClr>
                </a:solidFill>
                <a:latin typeface="Comic Sans MS" pitchFamily="66" charset="0"/>
              </a:rPr>
              <a:t>y video</a:t>
            </a:r>
            <a:r>
              <a:rPr lang="es-ES" sz="2400" dirty="0">
                <a:solidFill>
                  <a:schemeClr val="accent2">
                    <a:lumMod val="75000"/>
                  </a:schemeClr>
                </a:solidFill>
                <a:latin typeface="Comic Sans MS" pitchFamily="66" charset="0"/>
              </a:rPr>
              <a:t> lanzado por Microsoft en 1992.</a:t>
            </a:r>
          </a:p>
        </p:txBody>
      </p:sp>
      <p:sp>
        <p:nvSpPr>
          <p:cNvPr id="4" name="3 Rectángulo"/>
          <p:cNvSpPr/>
          <p:nvPr/>
        </p:nvSpPr>
        <p:spPr>
          <a:xfrm>
            <a:off x="1000116" y="1698957"/>
            <a:ext cx="6715156" cy="1015663"/>
          </a:xfrm>
          <a:prstGeom prst="rect">
            <a:avLst/>
          </a:prstGeom>
        </p:spPr>
        <p:txBody>
          <a:bodyPr wrap="square">
            <a:spAutoFit/>
          </a:bodyPr>
          <a:lstStyle/>
          <a:p>
            <a:pPr algn="just">
              <a:buFont typeface="Arial" pitchFamily="34" charset="0"/>
              <a:buChar char="•"/>
            </a:pPr>
            <a:r>
              <a:rPr lang="es-ES" sz="2000" dirty="0">
                <a:solidFill>
                  <a:schemeClr val="accent2">
                    <a:lumMod val="75000"/>
                  </a:schemeClr>
                </a:solidFill>
                <a:latin typeface="Comic Sans MS" pitchFamily="66" charset="0"/>
              </a:rPr>
              <a:t>E</a:t>
            </a:r>
            <a:r>
              <a:rPr lang="es-ES" sz="2000" dirty="0" smtClean="0">
                <a:solidFill>
                  <a:schemeClr val="accent2">
                    <a:lumMod val="75000"/>
                  </a:schemeClr>
                </a:solidFill>
                <a:latin typeface="Comic Sans MS" pitchFamily="66" charset="0"/>
              </a:rPr>
              <a:t>l </a:t>
            </a:r>
            <a:r>
              <a:rPr lang="es-ES" sz="2000" dirty="0">
                <a:solidFill>
                  <a:schemeClr val="accent2">
                    <a:lumMod val="75000"/>
                  </a:schemeClr>
                </a:solidFill>
                <a:latin typeface="Comic Sans MS" pitchFamily="66" charset="0"/>
              </a:rPr>
              <a:t>audio y el video contenidos en el AVI pueden estar en cualquier formato (AC3/</a:t>
            </a:r>
            <a:r>
              <a:rPr lang="es-ES" sz="2000" dirty="0" err="1">
                <a:solidFill>
                  <a:schemeClr val="accent2">
                    <a:lumMod val="75000"/>
                  </a:schemeClr>
                </a:solidFill>
                <a:latin typeface="Comic Sans MS" pitchFamily="66" charset="0"/>
              </a:rPr>
              <a:t>DivX</a:t>
            </a:r>
            <a:r>
              <a:rPr lang="es-ES" sz="2000" dirty="0">
                <a:solidFill>
                  <a:schemeClr val="accent2">
                    <a:lumMod val="75000"/>
                  </a:schemeClr>
                </a:solidFill>
                <a:latin typeface="Comic Sans MS" pitchFamily="66" charset="0"/>
              </a:rPr>
              <a:t>, u MP3/</a:t>
            </a:r>
            <a:r>
              <a:rPr lang="es-ES" sz="2000" dirty="0" err="1">
                <a:solidFill>
                  <a:schemeClr val="accent2">
                    <a:lumMod val="75000"/>
                  </a:schemeClr>
                </a:solidFill>
                <a:latin typeface="Comic Sans MS" pitchFamily="66" charset="0"/>
              </a:rPr>
              <a:t>Xvid</a:t>
            </a:r>
            <a:r>
              <a:rPr lang="es-ES" sz="2000" dirty="0">
                <a:solidFill>
                  <a:schemeClr val="accent2">
                    <a:lumMod val="75000"/>
                  </a:schemeClr>
                </a:solidFill>
                <a:latin typeface="Comic Sans MS" pitchFamily="66" charset="0"/>
              </a:rPr>
              <a:t>, entre otros). Por eso se le considera un formato contenedor.</a:t>
            </a:r>
          </a:p>
        </p:txBody>
      </p:sp>
      <p:sp>
        <p:nvSpPr>
          <p:cNvPr id="6" name="5 Rectángulo"/>
          <p:cNvSpPr/>
          <p:nvPr/>
        </p:nvSpPr>
        <p:spPr>
          <a:xfrm>
            <a:off x="1071538" y="3440858"/>
            <a:ext cx="7215238" cy="1631216"/>
          </a:xfrm>
          <a:prstGeom prst="rect">
            <a:avLst/>
          </a:prstGeom>
        </p:spPr>
        <p:txBody>
          <a:bodyPr wrap="square">
            <a:spAutoFit/>
          </a:bodyPr>
          <a:lstStyle/>
          <a:p>
            <a:endParaRPr lang="es-ES" sz="2000" dirty="0">
              <a:solidFill>
                <a:schemeClr val="accent2">
                  <a:lumMod val="75000"/>
                </a:schemeClr>
              </a:solidFill>
              <a:latin typeface="Comic Sans MS" pitchFamily="66" charset="0"/>
            </a:endParaRPr>
          </a:p>
          <a:p>
            <a:pPr>
              <a:buFont typeface="Arial" pitchFamily="34" charset="0"/>
              <a:buChar char="•"/>
            </a:pPr>
            <a:r>
              <a:rPr lang="es-ES" sz="2000" dirty="0">
                <a:solidFill>
                  <a:schemeClr val="accent2">
                    <a:lumMod val="75000"/>
                  </a:schemeClr>
                </a:solidFill>
                <a:latin typeface="Comic Sans MS" pitchFamily="66" charset="0"/>
              </a:rPr>
              <a:t>Un reproductor de video capaz de interpretar el formato AVI.</a:t>
            </a:r>
          </a:p>
          <a:p>
            <a:pPr>
              <a:buFont typeface="Arial" pitchFamily="34" charset="0"/>
              <a:buChar char="•"/>
            </a:pPr>
            <a:r>
              <a:rPr lang="es-ES" sz="2000" dirty="0">
                <a:solidFill>
                  <a:schemeClr val="accent2">
                    <a:lumMod val="75000"/>
                  </a:schemeClr>
                </a:solidFill>
                <a:latin typeface="Comic Sans MS" pitchFamily="66" charset="0"/>
              </a:rPr>
              <a:t>El </a:t>
            </a:r>
            <a:r>
              <a:rPr lang="es-ES" sz="2000" i="1" dirty="0">
                <a:solidFill>
                  <a:schemeClr val="accent2">
                    <a:lumMod val="75000"/>
                  </a:schemeClr>
                </a:solidFill>
                <a:latin typeface="Comic Sans MS" pitchFamily="66" charset="0"/>
              </a:rPr>
              <a:t>códec</a:t>
            </a:r>
            <a:r>
              <a:rPr lang="es-ES" sz="2000" dirty="0">
                <a:solidFill>
                  <a:schemeClr val="accent2">
                    <a:lumMod val="75000"/>
                  </a:schemeClr>
                </a:solidFill>
                <a:latin typeface="Comic Sans MS" pitchFamily="66" charset="0"/>
              </a:rPr>
              <a:t> de video para interpretar el flujo de video.</a:t>
            </a:r>
          </a:p>
          <a:p>
            <a:pPr>
              <a:buFont typeface="Arial" pitchFamily="34" charset="0"/>
              <a:buChar char="•"/>
            </a:pPr>
            <a:r>
              <a:rPr lang="es-ES" sz="2000" dirty="0">
                <a:solidFill>
                  <a:schemeClr val="accent2">
                    <a:lumMod val="75000"/>
                  </a:schemeClr>
                </a:solidFill>
                <a:latin typeface="Comic Sans MS" pitchFamily="66" charset="0"/>
              </a:rPr>
              <a:t>El </a:t>
            </a:r>
            <a:r>
              <a:rPr lang="es-ES" sz="2000" i="1" dirty="0">
                <a:solidFill>
                  <a:schemeClr val="accent2">
                    <a:lumMod val="75000"/>
                  </a:schemeClr>
                </a:solidFill>
                <a:latin typeface="Comic Sans MS" pitchFamily="66" charset="0"/>
              </a:rPr>
              <a:t>códec</a:t>
            </a:r>
            <a:r>
              <a:rPr lang="es-ES" sz="2000" dirty="0">
                <a:solidFill>
                  <a:schemeClr val="accent2">
                    <a:lumMod val="75000"/>
                  </a:schemeClr>
                </a:solidFill>
                <a:latin typeface="Comic Sans MS" pitchFamily="66" charset="0"/>
              </a:rPr>
              <a:t> de audio para interpretar el flujo de audio.</a:t>
            </a:r>
          </a:p>
        </p:txBody>
      </p:sp>
      <p:sp>
        <p:nvSpPr>
          <p:cNvPr id="7" name="6 Rectángulo"/>
          <p:cNvSpPr/>
          <p:nvPr/>
        </p:nvSpPr>
        <p:spPr>
          <a:xfrm>
            <a:off x="500034" y="3038773"/>
            <a:ext cx="8358246" cy="461665"/>
          </a:xfrm>
          <a:prstGeom prst="rect">
            <a:avLst/>
          </a:prstGeom>
        </p:spPr>
        <p:txBody>
          <a:bodyPr wrap="square">
            <a:spAutoFit/>
          </a:bodyPr>
          <a:lstStyle/>
          <a:p>
            <a:pPr>
              <a:buFont typeface="Arial" pitchFamily="34" charset="0"/>
              <a:buChar char="•"/>
            </a:pPr>
            <a:r>
              <a:rPr lang="es-ES" sz="2400" dirty="0" smtClean="0">
                <a:solidFill>
                  <a:schemeClr val="accent2">
                    <a:lumMod val="75000"/>
                  </a:schemeClr>
                </a:solidFill>
                <a:latin typeface="Comic Sans MS" pitchFamily="66" charset="0"/>
              </a:rPr>
              <a:t>Para reproducir un archivo AVI es necesario lo siguiente: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85720" y="-24"/>
            <a:ext cx="6715172" cy="3770263"/>
          </a:xfrm>
          <a:prstGeom prst="rect">
            <a:avLst/>
          </a:prstGeom>
          <a:noFill/>
        </p:spPr>
        <p:txBody>
          <a:bodyPr wrap="square" lIns="91440" tIns="45720" rIns="91440" bIns="45720">
            <a:spAutoFit/>
          </a:bodyPr>
          <a:lstStyle/>
          <a:p>
            <a:pPr algn="ctr"/>
            <a:r>
              <a:rPr lang="es-ES_tradnl" sz="239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DIVX</a:t>
            </a:r>
            <a:endParaRPr lang="es-ES" sz="72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214414" y="1142984"/>
            <a:ext cx="5388013" cy="3154710"/>
          </a:xfrm>
          <a:prstGeom prst="rect">
            <a:avLst/>
          </a:prstGeom>
          <a:noFill/>
        </p:spPr>
        <p:txBody>
          <a:bodyPr wrap="none" lIns="91440" tIns="45720" rIns="91440" bIns="45720">
            <a:spAutoFit/>
          </a:bodyPr>
          <a:lstStyle/>
          <a:p>
            <a:pPr algn="ctr"/>
            <a:r>
              <a:rPr lang="es-ES_tradnl" sz="199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DIVX</a:t>
            </a:r>
            <a:endParaRPr lang="es-ES" sz="166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22530" name="Picture 2" descr="http://4.bp.blogspot.com/_CG7g1GL8dgM/R1CfRZYgODI/AAAAAAAAAgg/p9ciM65uweI/s1600-R/logo-divx.gif"/>
          <p:cNvPicPr>
            <a:picLocks noChangeAspect="1" noChangeArrowheads="1"/>
          </p:cNvPicPr>
          <p:nvPr/>
        </p:nvPicPr>
        <p:blipFill>
          <a:blip r:embed="rId3"/>
          <a:srcRect/>
          <a:stretch>
            <a:fillRect/>
          </a:stretch>
        </p:blipFill>
        <p:spPr bwMode="auto">
          <a:xfrm>
            <a:off x="4429124" y="4000504"/>
            <a:ext cx="3541282" cy="200026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571472" y="642918"/>
            <a:ext cx="7643866" cy="1446550"/>
          </a:xfrm>
          <a:prstGeom prst="rect">
            <a:avLst/>
          </a:prstGeom>
        </p:spPr>
        <p:txBody>
          <a:bodyPr wrap="square">
            <a:spAutoFit/>
          </a:bodyPr>
          <a:lstStyle/>
          <a:p>
            <a:pPr>
              <a:buFont typeface="Arial" pitchFamily="34" charset="0"/>
              <a:buChar char="•"/>
            </a:pPr>
            <a:r>
              <a:rPr lang="es-ES" sz="2200" b="1" dirty="0">
                <a:solidFill>
                  <a:schemeClr val="accent2">
                    <a:lumMod val="75000"/>
                  </a:schemeClr>
                </a:solidFill>
                <a:latin typeface="Comic Sans MS" pitchFamily="66" charset="0"/>
              </a:rPr>
              <a:t>Digital Video Express</a:t>
            </a:r>
            <a:r>
              <a:rPr lang="es-ES" sz="2200" dirty="0">
                <a:solidFill>
                  <a:schemeClr val="accent2">
                    <a:lumMod val="75000"/>
                  </a:schemeClr>
                </a:solidFill>
                <a:latin typeface="Comic Sans MS" pitchFamily="66" charset="0"/>
              </a:rPr>
              <a:t> (</a:t>
            </a:r>
            <a:r>
              <a:rPr lang="es-ES" sz="2200" b="1" dirty="0">
                <a:solidFill>
                  <a:schemeClr val="accent2">
                    <a:lumMod val="75000"/>
                  </a:schemeClr>
                </a:solidFill>
                <a:latin typeface="Comic Sans MS" pitchFamily="66" charset="0"/>
              </a:rPr>
              <a:t>DIVX</a:t>
            </a:r>
            <a:r>
              <a:rPr lang="es-ES" sz="2200" dirty="0">
                <a:solidFill>
                  <a:schemeClr val="accent2">
                    <a:lumMod val="75000"/>
                  </a:schemeClr>
                </a:solidFill>
                <a:latin typeface="Comic Sans MS" pitchFamily="66" charset="0"/>
              </a:rPr>
              <a:t>) fue un sistema “</a:t>
            </a:r>
            <a:r>
              <a:rPr lang="es-ES" sz="2200" dirty="0" err="1">
                <a:solidFill>
                  <a:schemeClr val="accent2">
                    <a:lumMod val="75000"/>
                  </a:schemeClr>
                </a:solidFill>
                <a:latin typeface="Comic Sans MS" pitchFamily="66" charset="0"/>
              </a:rPr>
              <a:t>pay</a:t>
            </a:r>
            <a:r>
              <a:rPr lang="es-ES" sz="2200" dirty="0">
                <a:solidFill>
                  <a:schemeClr val="accent2">
                    <a:lumMod val="75000"/>
                  </a:schemeClr>
                </a:solidFill>
                <a:latin typeface="Comic Sans MS" pitchFamily="66" charset="0"/>
              </a:rPr>
              <a:t>-per-</a:t>
            </a:r>
            <a:r>
              <a:rPr lang="es-ES" sz="2200" dirty="0" err="1">
                <a:solidFill>
                  <a:schemeClr val="accent2">
                    <a:lumMod val="75000"/>
                  </a:schemeClr>
                </a:solidFill>
                <a:latin typeface="Comic Sans MS" pitchFamily="66" charset="0"/>
              </a:rPr>
              <a:t>view</a:t>
            </a:r>
            <a:r>
              <a:rPr lang="es-ES" sz="2200" dirty="0">
                <a:solidFill>
                  <a:schemeClr val="accent2">
                    <a:lumMod val="75000"/>
                  </a:schemeClr>
                </a:solidFill>
                <a:latin typeface="Comic Sans MS" pitchFamily="66" charset="0"/>
              </a:rPr>
              <a:t>” (pago por visión) de DVD de vídeo que se conseguía mediante un disco similar a un DVD y una conexión telefónica</a:t>
            </a:r>
          </a:p>
        </p:txBody>
      </p:sp>
      <p:sp>
        <p:nvSpPr>
          <p:cNvPr id="4" name="3 Rectángulo"/>
          <p:cNvSpPr/>
          <p:nvPr/>
        </p:nvSpPr>
        <p:spPr>
          <a:xfrm>
            <a:off x="1142976" y="2413337"/>
            <a:ext cx="6858000" cy="1015663"/>
          </a:xfrm>
          <a:prstGeom prst="rect">
            <a:avLst/>
          </a:prstGeom>
        </p:spPr>
        <p:txBody>
          <a:bodyPr wrap="square">
            <a:spAutoFit/>
          </a:bodyPr>
          <a:lstStyle/>
          <a:p>
            <a:pPr>
              <a:buFont typeface="Arial" pitchFamily="34" charset="0"/>
              <a:buChar char="•"/>
            </a:pPr>
            <a:r>
              <a:rPr lang="es-MX" sz="2000" dirty="0" smtClean="0">
                <a:solidFill>
                  <a:schemeClr val="accent2">
                    <a:lumMod val="75000"/>
                  </a:schemeClr>
                </a:solidFill>
                <a:latin typeface="Comic Sans MS" pitchFamily="66" charset="0"/>
              </a:rPr>
              <a:t>En más de 750 millones de dispositivos</a:t>
            </a:r>
          </a:p>
          <a:p>
            <a:pPr>
              <a:buFont typeface="Arial" pitchFamily="34" charset="0"/>
              <a:buChar char="•"/>
            </a:pPr>
            <a:r>
              <a:rPr lang="es-MX" sz="2000" dirty="0" smtClean="0">
                <a:solidFill>
                  <a:schemeClr val="accent2">
                    <a:lumMod val="75000"/>
                  </a:schemeClr>
                </a:solidFill>
                <a:latin typeface="Comic Sans MS" pitchFamily="66" charset="0"/>
              </a:rPr>
              <a:t>Crea y transfiere archivos AVI, DIVX, MKV cualquier dispositivo </a:t>
            </a:r>
            <a:r>
              <a:rPr lang="es-MX" sz="2000" dirty="0" err="1" smtClean="0">
                <a:solidFill>
                  <a:schemeClr val="accent2">
                    <a:lumMod val="75000"/>
                  </a:schemeClr>
                </a:solidFill>
                <a:latin typeface="Comic Sans MS" pitchFamily="66" charset="0"/>
              </a:rPr>
              <a:t>DivX</a:t>
            </a:r>
            <a:r>
              <a:rPr lang="es-MX" sz="2000" dirty="0" smtClean="0">
                <a:solidFill>
                  <a:schemeClr val="accent2">
                    <a:lumMod val="75000"/>
                  </a:schemeClr>
                </a:solidFill>
                <a:latin typeface="Comic Sans MS" pitchFamily="66" charset="0"/>
              </a:rPr>
              <a:t> </a:t>
            </a:r>
            <a:r>
              <a:rPr lang="es-MX" sz="2000" dirty="0" err="1" smtClean="0">
                <a:solidFill>
                  <a:schemeClr val="accent2">
                    <a:lumMod val="75000"/>
                  </a:schemeClr>
                </a:solidFill>
                <a:latin typeface="Comic Sans MS" pitchFamily="66" charset="0"/>
              </a:rPr>
              <a:t>Certified</a:t>
            </a:r>
            <a:endParaRPr lang="es-MX" sz="2000" dirty="0">
              <a:solidFill>
                <a:schemeClr val="accent2">
                  <a:lumMod val="75000"/>
                </a:schemeClr>
              </a:solidFill>
              <a:latin typeface="Comic Sans MS" pitchFamily="66" charset="0"/>
            </a:endParaRPr>
          </a:p>
        </p:txBody>
      </p:sp>
      <p:pic>
        <p:nvPicPr>
          <p:cNvPr id="21506" name="Picture 2" descr="http://www.divx.com/files/images/divx-plus-software/header-dps-slide-4.png"/>
          <p:cNvPicPr>
            <a:picLocks noChangeAspect="1" noChangeArrowheads="1"/>
          </p:cNvPicPr>
          <p:nvPr/>
        </p:nvPicPr>
        <p:blipFill>
          <a:blip r:embed="rId3"/>
          <a:srcRect/>
          <a:stretch>
            <a:fillRect/>
          </a:stretch>
        </p:blipFill>
        <p:spPr bwMode="auto">
          <a:xfrm>
            <a:off x="2643174" y="3000372"/>
            <a:ext cx="5600700" cy="29432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85720" y="205957"/>
            <a:ext cx="6715172" cy="4508927"/>
          </a:xfrm>
          <a:prstGeom prst="rect">
            <a:avLst/>
          </a:prstGeom>
          <a:noFill/>
        </p:spPr>
        <p:txBody>
          <a:bodyPr wrap="square" lIns="91440" tIns="45720" rIns="91440" bIns="45720">
            <a:spAutoFit/>
          </a:bodyPr>
          <a:lstStyle/>
          <a:p>
            <a:pPr algn="ctr"/>
            <a:r>
              <a:rPr lang="es-ES_tradnl" sz="28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FLV</a:t>
            </a:r>
            <a:endParaRPr lang="es-ES" sz="8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1468421" y="1142984"/>
            <a:ext cx="4460901" cy="3770263"/>
          </a:xfrm>
          <a:prstGeom prst="rect">
            <a:avLst/>
          </a:prstGeom>
          <a:noFill/>
        </p:spPr>
        <p:txBody>
          <a:bodyPr wrap="none" lIns="91440" tIns="45720" rIns="91440" bIns="45720">
            <a:spAutoFit/>
          </a:bodyPr>
          <a:lstStyle/>
          <a:p>
            <a:pPr algn="ctr"/>
            <a:r>
              <a:rPr lang="es-ES_tradnl" sz="239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FLV</a:t>
            </a:r>
            <a:endParaRPr lang="es-ES" sz="199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20482" name="AutoShape 2" descr="data:image/jpeg;base64,/9j/4AAQSkZJRgABAQAAAQABAAD/2wCEAAkGBg8PDQ8MDxAQDA0ODw4PDA0MDxAODQ0OFBAVFBUQEhIYJyYfFxkjGRIUHy8gIycqLCwsFR4xNTAqNSYrLCkBCQoKDgwOGg8PGi0cHiEpNTUuKiosKiw1LCksLDAuKSk1MSksMikpKSwpKSksLCk1NSwpLC4sKSwpMSkpKSwpKf/AABEIAMwAzAMBIgACEQEDEQH/xAAcAAABBAMBAAAAAAAAAAAAAAAAAgQGBwEDBQj/xABOEAABAwEDBgYNCQUIAwEAAAABAAIDBAUREgYTITFRkQcUUmFxshYiMjNBVHJzk5ShsdEVNVNVdIGSwdIjQkSCsyU0Q2Nko7TwYqLCJP/EABoBAQACAwEAAAAAAAAAAAAAAAAEBgEDBQL/xAAzEQACAQICBwgBAgcAAAAAAAAAAQIDEQQSBRMVMTJBURQhM1JxgZHB4dHwIiQ0YXKhsf/aAAwDAQACEQMRAD8AvFCwXAcyxnBtG9AKQk5wbRvRnBtG9AKWCVjODaN6a2nUYYnEEX9KA38ZZygjjLOUFHrerXQ0dVNGQJIqeokjJucA9kbnNvB16QNCg2QeW1fV1/F6l8boszM+5sUcZxNLbu2HSUBbXGmcoI40zlBcrGNo3ozg2jegOrxpnKCONM5QXKzg2jejGNo3oDq8aZygjjLOUFy8Y2jes5wbRvQHT4yzlBJNbGNbh7VzjINo3prUPF2sb0B1nWtANcjR03p0yQOF7SHA6iDeCoFaEuvSN6ZWXlE+nlAxdo43EHS0Hn5kBZiE0oLRbM3RocO6YdY+ITtACEIQAhCEAIQhAQLhSffHAw6s4XXc+Bw/NQOOkvAPa6eZTfhXfcyn8s9QqEU8/at6FBrcZbNFf069WbRQ+TuQaLydyyKhGfWk6dmanUnRuSHUvRuW4zLt5G0cVRVmOVgkZmnuwuvuvBGnR0rKV3Y8VZqnBzfIjTqfoWp0B5la1bY9lQkCZkMRcCWh7nC8DWRpUPysZRCWAUebLCDnc0S4X4hdf9169ypuPMi0MZGtJJRavz5EVdD0blqdD0blaOV2TVHDQ1EsUDI5GYMDhivF8zG7dhKgVhZo1kDZmh8LpGska7Vc7tb/ALiQfuWJQcXZmyhiIVqbqRT7v0ucZ0XRuWt0fMNys7LfJWlhoXzwQtikjfGXObivwF2EjTzubuXE4PLBhqpah08YljjYwNa6+7G5x06OYLLg1LKeY4ulKi61nZfv7IO5nMNy0ubzDcpnwi0NNT1MVPTRNhwxY5cF/bOc44Qb9gb7VD3LxK8XYk0ctWCmla43cOYbgtbhzDcFuetRWLnt04mp45huTWSlDyXcwCdTdyfu96KZt7StkGQcTBP+EuPIS1Hz2fBPiOeivhld4XOZoBO29uEnnvU9s20xKLj2sje6b+Y5lVvAy/FHXQeBj4ZRzYw5v/wpzNA5jg9pwubpBH/dSnRd0VOvDJUaJOhM7OtAStuOh7e7b+Y5k8Xo0ghCEAIQhAVtwxPujpj/AJh6jlXsFR2o6FO+G590NKf84/03qr4antR0KDX4i26I8Be//Ts8YWeMrkipWeMqOdix1eMKU8G8t9eR/kSe9qgXGVMOCya+0iP9PL72rZT4kRMav5efoSzLuwKmqkgdTsDwxkgfe9rbiXAjX0KBWjZs1JOyKduB7gx4AcHdqXkA3jnaVNeELK2poZadkDmNEjJHPxsa/S1zQLr9WtV3amUc1ZPHNOWue0MjBY0MGEPJGgc7ivdXLd9SHo7XaqN7ZLPrfeW/l666zKs+b/5EapnP3G8axpHSNSuHhEddZVYeaP8A5Mao8zrOI4jGh/Af+X0i9q1wrbIe5vbGekL2+XgxD/2C43BVT3UUk3hmnIHO1jQB7XO3JXBbaIns7MnSYJXxHbm39u3rOH8qdUn9nWI9xFxhiqXgbXPkeWDe5oW5d9p/2OXO9OM8Ouc1b/f4KuyttTjFoVMwN7TK5rPIZ2jfY1cR0i1GQ+E3nwnadqSXKE+93LTBKEVFckLLkglJLkkuWbGHITUHtT93vW2gF7HdKbVDu1P3e9OrK0xu6T+S9rcQqjvOxY3Aif8A9lY3wGniJ+6Q/qVr1NLeqPyAywgsuaplnZJJnY42MEQaTe1xJvvIu1jcpqzh0s396KqZt/ZsdducpdOSylbxlGbqtpdxJpIXMcHt0OH/AG48y7NDWCVt+pw7puw/BQuHhWsab+JMBPgqIpGDeAQF2qapY4iaCRko2xva9pGw3Lancgyi471YkaFppqkSNxD7x4Qdi3LJ5BCEICquHU/sKXzx/pPVSxyaArZ4eAeL0twJ/bnV5p6psSO1XHcVErRvIsmjaqhSH2cRnEyzrtnsKM87Z7CtOQ6faUPs6pTwc23BS15mqJBDHmJGYi17hiJbcLmgnwFQjPu2ewrGfds9hWVFp3NdWtCpBwb7mWJwnZRUtZNTOppRO2OOVry1sjcJLmkDtgNhUMiluc0nUHNJ6L1z88/kncVjPP5J3FZlFydzzSqwpQVOL7kegK7LqxZ2PimqYpYpD28ckNQWuAcHC8YdoB+5RfKOuyeNFUClFNxkxnMZuCZr8d41EtAHhVTGocPBd0gpPGnbBuK2OTe9IhU6FKm04zl8/gsXgyypgop6htTIIYZY2kOLXuGcY7QLmgnSHHcuzwjZc0lRQ8WpZxO6SVhlDWStujbe7TiA/eDdyqHjTtg3FY407YNxXlOSjlNk40ZVtc73/QfF6wXpjxp2wbiscZdsG4rxkJTxMR8XpJemfGHbBuKxn3bPYs5Tw8QhxUP7U/d710LEF8TvKP5LiulJFy72T7f2LvKP5I1ZGISz1PYRVRrnSxruVEKYyU6RkYq0rs5EzNB6CrBpmvjcHsc6N+i5zCWu3hQuop+1PQfcrUbZJ0aNik0ne5xMfDK4jbIbhec6VkFW0h7jhErReHeUB7/ermp6hsjGyMIc1wBBGkELy7k5QE1tMMJ0yjwHYVemR9Q+J2YOmJ15F/7puv0dK3HNJkhCEAztCyoqgYZBiAXO7DKT6MLuoQHC7DKT6MI7DKT6MLuoQHC7DKT6MJpamSFI2IkMuIUoTG2O8uQHHOT8Av0XAX6ToACS2xaYm4Frjsa4EpWVjb7Nrxto6sf7D1VnBPQtjtcOAAJpajUAPDGgJjl3YULaIG7/AB4h7HqFCxYeSrG4Qf7iPtEPVeoKHKFXbUiz6JhGVF3XMZ/IsPJWDYsPJT3EsFy0ZmdbVQ6DE2NDyUg2NDyU+MgWsyhMz6jVQ6DI2PDyVrdZEXJT10wWt0wWMzGph5Rm6yYuSlMp2sFzRcFvdMFqdKEuz0qcVuQ3kjTd8KdukC1OeEuHC5z6uHtHeS73K9W2aLho8AVI1ZGbf5LvcvRkUI7X+X8lLw7vcr2mY5XD3+jgMpWE3B7ST4A8En7k6ZS4MLho7Zo3lUrkJZrW2vQPuF/GR4ByXK+qxlzB5cfWUo4J1G6h0BZWGah0BZQAhCEAIQhACY2x3lyfJjbHeXIBla9EZ6aopwQwzQzRBzgSGl7HNBIHgF6iuSeQEtDWCqfPHK0RSR4GMe117i3TefJUstauFPTz1JaXiCGaYsaQHPEbC/CCdROG5RbJPhKjtGr4m2llgdmpJc5JIx7bmFui4D/y9iAccJHzePtMHVeq+DlYXCQwmzwAC48Zh0NBJ7l+xV5mH8h/4HKDiOIteh2tQ/UMSSXJWYfyH/gckmB/If8Agco1jsXQkuSC5LMEnIf+BySaeTkP/A5LGcyNZK1kraaeTkP/AAOSDTyfRyfgclhmRqcVrcVtNPJ9HJ+ByQ6mk+jk/A74JYZkaXFanFb3U0n0cno3fBa3Usn0cno3/BBmQzqz2jvJd7l6Xi1N+5ea6qklwO/Zydyf8N+zoXpWMaG/cpmG5lc0203D3+ivbB4L5qWrp6p1TFI2CUSOY2N4c4XEXAnpU7r+4HnI+soRYXC9FV1kFGKOaIzyZsSOljLWm4m8gDTqU3r+4HnI+spZXjos1DoCysM1DoCygBCEIAQhCAExtjvLk+TG2O8uQHLyqH9nV32Sr/ovVZcFsYFqtN38LUe9it+eFr2vje0PY8Oa9jwC1zSLi0g6wQUzorCpIX52GnghkuLccUTGPwm68XjwaBuQD6+7mRjO071E+E6rnis4Pp5ZKeQ1MLc5C90b8JD723jwaBuVW/LdqeP1nrMvxWqVVRdmTqGBqV45ol/YztO9Zx853qgPlu1PH6z1mX4rHy5an1hWesy/FedfE37KrHoDHznejHz+1efvl21PrCs9Zl+KwbetT6wrPWZfimviNlVj0Hj5zvRj5/avPRt+1PrCs9Zl+KScoLU+sKz1mX4pr4jZVY9EY+f2ox853rzqcorU+sKz1mX4pJyjtX6wrPWZfimviNlVj0bj5/ajHz+1ecDlJav1hWesy/FIOU1q/WFZ6zL8U18TOyqx6Tx8/tWRrHSPevM8uVVqgE/KFbqP8TLs6V6Xj1DoC9wmp7iHicLPD2zcyhciIgLVoDd/EDquV5Wh3secj6ybU2TVDG9skdJTRyMOKN7IY2vY7a0gaCnVo97HnI+sthFH7NQ6AsrDNQ6AsoAQhCAEIQgBMbY7y5PkxtjvLkBzsp5Xss+tfG50cjKSqdG9hLXseIXkOaRqINxvVa8GFr1stqCOoq6ioiNNO7NzTSSMxAsudhJuvF53qz8oKV8tFVwxjFJLTVEcbbw3E90TmtF50DSRrUGyCyPraS0BUVEQjiEEzMQlhf2ziy4XNJPgKA7HCl82t+1QdV6rAKz+FP5tb9qg6r1V6gYjiLZofwH6gsFCwVHOxcwUkrJSSguJKQUspBQXEFIcllayguIctblsctbkMjep7h3QfcvUcepv8q8uVPcO8l3uXqSPU3+VTMNzK3pvfD3+ii8i7dtB9q0TJa2qlifOA+OSolcx7cLtBaTcQrstHvY85H1lVuS2QVowV9JPLAGRRTB8js9A7C3C4X3B151jUrTtHvY85H1lLK8Pmah0BZWGah0BZQAhCEAIQhACY2x3lyfJjbHeXIBNdVshilqJDhihZJLK4AuwsY0ucbhpOgHQFxbEy7s+un4tTTOlmwOkwmCeMYG3XnE9oH7w8Ke5Wi+za8f6Or/oPVWcE8Aba4I8VqffGgJtwqfNrftUHVeqtVpcKvza37VB1Xqqw5QcRxFq0R4D9TKwUYljEo51wKSUFySXIZMFJKC8bUgvG1ABWsrJeNq1l42hAYctbkovG1ay8IZNVT3DvJd7ivUsfcjoC8s1B7V3ku9y9Tx6m/yqXhuZXNN74e/0RmzeEuy6meOlhqHPmmdgjaaepYHOuJuxOaANR1ld60u9jzkfWVD5DUzRa1A7w8YHUcr4tLvY85H1lLK+PWah0BZWGah0BZQAhCEAIQhACY2x3lyfJjbHeXIAr6Js8MtO+/NzRyRPwm52B7S03HwG4lcSw8hKOinFTBnc4GPj/aSY24XXX6LhyQurbtc6npKqpaA98FPUTMa6/C50cbngG7wEhQjIThJqrRr+KTU8MLMzLJjidIXXsLbhp0fvFAPuF03WW37VB1ZFUQlO1W3wwfNbftUHVkVP4lAxHEW3Q/gP1NudO1JMp2rXiWC5RzsWFl52pBcklySXIBRKQXLBcklyGTJKQSsFyQSsACUglBckEoBMrtB6D7l6yj7kdAXkqQ6D0H3L1tH3I6ApuG5la05xQ9/oi1mcGlDTzxVMeezkL8ceKXE3FcRpF2nWpBafex5yPrBVpk1wuVlVX01I+mgjjnlzbnsdIXNGEm8X6PArMtTvY85H1gpZXh2zUOgLKwzUOgLKAEIQgBCEIATG2O8uT5MbY7y5AM8rfm2v+x1n9B6qzgpu+V23Xf3Wo1EbY1c80jWtc95DWNDnPc4gNa0aSSToAuTSktWllfginglfcTgilje+4azc033aQgIjwx/NTftUHVkVN4lcfDN81N+1wdV6pjEoGI4i26G8B+ovEsFyRiWC5Rzsii5JLkkuSS5AKLkkuSS5JLlgGS5ILlguSS5ABckkrF6EAl+o9B9y9cM7kdAXkd+o9B9y9cx9yOge5TcNzK1pzfD3+jz9kRh+VaDSL+MDwjkOV72p3secj6wWuC3KN72xsqKZ8jjcxjJonPcdgAN5Wy1O9jzkfWClleHbNQ6AsrDNQ6AsoAQhCAEIQgBMbY7y5PkxtjvLkAzyvbfZdoDbRVg/2HqpuCGjDLYDgNdLUdaNXNa9BxilqKbFgz8M0OO7Fgxsc3FdovuvvuvCiuSfBwbPqxV8ZE90UkeDMZvui034sR5OzwoBtw0/NLftcHVeqUxL1FW2fDOzNzRRzsvDsE0bZGYhqNzgRfpKZdiln+JUnqsHwUerRc3e52cDpKOGp5HG/eeab1glel+xSz/EqT1WD4I7FLP8SpPVYPgtXZn1J23IeR/J5mJWCV6a7E7P8SpPVYPgjsSs/wASpPVYPgnZn1G3IeR/J5jJSCV6f7ErP8Ro/VYP0o7EbO8Ro/VYP0p2Z9RtyHkfyeXiUleo+xGzvEaP1WD9KOxGzvEaP1WD9KdmfUbch5H8nlxC9R9iNneI0fqsH6UdiNneI0fqsH6U7M+o25DyP5PLT9R6D7l64Z3I6AuX2I2d4jR+qwfpXWuW+lTcLnK0hjY4pxaVrHnXISha216B9wv4wOo5X/anex5yPrBQmw+Cg0tXT1XGxJmJM5g4sWY9BF2LGbtewqbWp3secj6wW45o7ZqHQFlYZqHQFlACEIQAhCEAJraMJfEWjWnSEBDaittUOOF0eHwXxNK18etflR+haprhGwIwjYNyAhPHrX5cfoWo49a/Lj9C1TbCNg3IwjYNyAhPHrX5cfoWo49a/Lj9C1TbCNg3IwjYNyAhPHrX5cfoWo49a/Lj9C1TbCNg3IwjYNyAhPHrX5cfoWo49a/Lj9C1TbCNg3IwjYNyAhPHrX5cfoWo49a/Lj9C1TbCNg3IwjYNyAhPHrX5cfoWo49a/Lj9C1TbCNg3IwjYNyAhPHrX5cfoWo49a/Lj9C1TbCNg3IwjYNyAhXHrX5UfoWp7Zz66QhtQ5pZeD2sYabwbxpUowjYNyMI2IAaNAWUI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20484" name="Picture 4" descr="http://1.bp.blogspot.com/--pTH1-ggNew/UHfyyxGoXVI/AAAAAAAAEyE/t1JQzcxxX8k/s1600/flv.png"/>
          <p:cNvPicPr>
            <a:picLocks noChangeAspect="1" noChangeArrowheads="1"/>
          </p:cNvPicPr>
          <p:nvPr/>
        </p:nvPicPr>
        <p:blipFill>
          <a:blip r:embed="rId3"/>
          <a:srcRect/>
          <a:stretch>
            <a:fillRect/>
          </a:stretch>
        </p:blipFill>
        <p:spPr bwMode="auto">
          <a:xfrm>
            <a:off x="5724516" y="3000372"/>
            <a:ext cx="2786082" cy="278608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http://www.free-power-point-templates.com/wp-content/uploads/2010/08/700_example.jpg"/>
          <p:cNvPicPr>
            <a:picLocks noChangeAspect="1" noChangeArrowheads="1"/>
          </p:cNvPicPr>
          <p:nvPr/>
        </p:nvPicPr>
        <p:blipFill>
          <a:blip r:embed="rId2">
            <a:lum bright="10000" contrast="-20000"/>
          </a:blip>
          <a:srcRect b="3125"/>
          <a:stretch>
            <a:fillRect/>
          </a:stretch>
        </p:blipFill>
        <p:spPr bwMode="auto">
          <a:xfrm>
            <a:off x="0" y="0"/>
            <a:ext cx="9144000" cy="6858000"/>
          </a:xfrm>
          <a:prstGeom prst="rect">
            <a:avLst/>
          </a:prstGeom>
          <a:noFill/>
        </p:spPr>
      </p:pic>
      <p:sp>
        <p:nvSpPr>
          <p:cNvPr id="3" name="2 Rectángulo"/>
          <p:cNvSpPr/>
          <p:nvPr/>
        </p:nvSpPr>
        <p:spPr>
          <a:xfrm>
            <a:off x="285752" y="226148"/>
            <a:ext cx="8501090" cy="1261884"/>
          </a:xfrm>
          <a:prstGeom prst="rect">
            <a:avLst/>
          </a:prstGeom>
        </p:spPr>
        <p:txBody>
          <a:bodyPr wrap="square">
            <a:spAutoFit/>
          </a:bodyPr>
          <a:lstStyle/>
          <a:p>
            <a:pPr algn="just"/>
            <a:r>
              <a:rPr lang="es-MX" sz="1900" b="1" dirty="0" smtClean="0">
                <a:solidFill>
                  <a:schemeClr val="accent2">
                    <a:lumMod val="75000"/>
                  </a:schemeClr>
                </a:solidFill>
                <a:latin typeface="Comic Sans MS" pitchFamily="66" charset="0"/>
              </a:rPr>
              <a:t>Flash Video</a:t>
            </a:r>
            <a:r>
              <a:rPr lang="es-MX" sz="1900" dirty="0" smtClean="0">
                <a:solidFill>
                  <a:schemeClr val="accent2">
                    <a:lumMod val="75000"/>
                  </a:schemeClr>
                </a:solidFill>
                <a:latin typeface="Comic Sans MS" pitchFamily="66" charset="0"/>
              </a:rPr>
              <a:t> (</a:t>
            </a:r>
            <a:r>
              <a:rPr lang="es-MX" sz="1900" b="1" dirty="0" smtClean="0">
                <a:solidFill>
                  <a:schemeClr val="accent2">
                    <a:lumMod val="75000"/>
                  </a:schemeClr>
                </a:solidFill>
                <a:latin typeface="Comic Sans MS" pitchFamily="66" charset="0"/>
              </a:rPr>
              <a:t>FLV</a:t>
            </a:r>
            <a:r>
              <a:rPr lang="es-MX" sz="1900" dirty="0" smtClean="0">
                <a:solidFill>
                  <a:schemeClr val="accent2">
                    <a:lumMod val="75000"/>
                  </a:schemeClr>
                </a:solidFill>
                <a:latin typeface="Comic Sans MS" pitchFamily="66" charset="0"/>
              </a:rPr>
              <a:t>) es un formato contenedor propietario usado para transmitir video por Internet usando Adobe Flash Player (anteriormente conocido como Macromedia Flash Player), Flash Video puede ser visto en la mayoría de los sistemas operativos, mediante Adobe Flash Player.</a:t>
            </a:r>
          </a:p>
        </p:txBody>
      </p:sp>
      <p:sp>
        <p:nvSpPr>
          <p:cNvPr id="4" name="3 Rectángulo"/>
          <p:cNvSpPr/>
          <p:nvPr/>
        </p:nvSpPr>
        <p:spPr>
          <a:xfrm>
            <a:off x="1143008" y="2521763"/>
            <a:ext cx="4572000" cy="3693319"/>
          </a:xfrm>
          <a:prstGeom prst="rect">
            <a:avLst/>
          </a:prstGeom>
        </p:spPr>
        <p:txBody>
          <a:bodyPr>
            <a:spAutoFit/>
          </a:bodyPr>
          <a:lstStyle/>
          <a:p>
            <a:pPr>
              <a:buFont typeface="Arial" pitchFamily="34" charset="0"/>
              <a:buChar char="•"/>
            </a:pPr>
            <a:r>
              <a:rPr lang="es-MX" dirty="0" smtClean="0">
                <a:solidFill>
                  <a:schemeClr val="accent2">
                    <a:lumMod val="75000"/>
                  </a:schemeClr>
                </a:solidFill>
                <a:latin typeface="Comic Sans MS" pitchFamily="66" charset="0"/>
              </a:rPr>
              <a:t>Flash Video Player</a:t>
            </a:r>
          </a:p>
          <a:p>
            <a:pPr>
              <a:buFont typeface="Arial" pitchFamily="34" charset="0"/>
              <a:buChar char="•"/>
            </a:pPr>
            <a:r>
              <a:rPr lang="es-MX" dirty="0" smtClean="0">
                <a:solidFill>
                  <a:schemeClr val="accent2">
                    <a:lumMod val="75000"/>
                  </a:schemeClr>
                </a:solidFill>
                <a:latin typeface="Comic Sans MS" pitchFamily="66" charset="0"/>
              </a:rPr>
              <a:t>FLV Player</a:t>
            </a:r>
          </a:p>
          <a:p>
            <a:pPr>
              <a:buFont typeface="Arial" pitchFamily="34" charset="0"/>
              <a:buChar char="•"/>
            </a:pPr>
            <a:r>
              <a:rPr lang="es-MX" dirty="0" err="1" smtClean="0">
                <a:solidFill>
                  <a:schemeClr val="accent2">
                    <a:lumMod val="75000"/>
                  </a:schemeClr>
                </a:solidFill>
                <a:latin typeface="Comic Sans MS" pitchFamily="66" charset="0"/>
              </a:rPr>
              <a:t>BitComet</a:t>
            </a:r>
            <a:r>
              <a:rPr lang="es-MX" dirty="0" smtClean="0">
                <a:solidFill>
                  <a:schemeClr val="accent2">
                    <a:lumMod val="75000"/>
                  </a:schemeClr>
                </a:solidFill>
                <a:latin typeface="Comic Sans MS" pitchFamily="66" charset="0"/>
              </a:rPr>
              <a:t> FLV Player</a:t>
            </a:r>
          </a:p>
          <a:p>
            <a:pPr>
              <a:buFont typeface="Arial" pitchFamily="34" charset="0"/>
              <a:buChar char="•"/>
            </a:pPr>
            <a:r>
              <a:rPr lang="es-MX" dirty="0" smtClean="0">
                <a:solidFill>
                  <a:schemeClr val="accent2">
                    <a:lumMod val="75000"/>
                  </a:schemeClr>
                </a:solidFill>
                <a:latin typeface="Comic Sans MS" pitchFamily="66" charset="0"/>
              </a:rPr>
              <a:t>GOM Player</a:t>
            </a:r>
          </a:p>
          <a:p>
            <a:pPr>
              <a:buFont typeface="Arial" pitchFamily="34" charset="0"/>
              <a:buChar char="•"/>
            </a:pPr>
            <a:r>
              <a:rPr lang="es-MX" dirty="0" smtClean="0">
                <a:solidFill>
                  <a:schemeClr val="accent2">
                    <a:lumMod val="75000"/>
                  </a:schemeClr>
                </a:solidFill>
                <a:latin typeface="Comic Sans MS" pitchFamily="66" charset="0"/>
              </a:rPr>
              <a:t>K-Lite </a:t>
            </a:r>
            <a:r>
              <a:rPr lang="es-MX" dirty="0" err="1" smtClean="0">
                <a:solidFill>
                  <a:schemeClr val="accent2">
                    <a:lumMod val="75000"/>
                  </a:schemeClr>
                </a:solidFill>
                <a:latin typeface="Comic Sans MS" pitchFamily="66" charset="0"/>
              </a:rPr>
              <a:t>Codec</a:t>
            </a:r>
            <a:r>
              <a:rPr lang="es-MX" dirty="0" smtClean="0">
                <a:solidFill>
                  <a:schemeClr val="accent2">
                    <a:lumMod val="75000"/>
                  </a:schemeClr>
                </a:solidFill>
                <a:latin typeface="Comic Sans MS" pitchFamily="66" charset="0"/>
              </a:rPr>
              <a:t> Pack</a:t>
            </a:r>
          </a:p>
          <a:p>
            <a:pPr>
              <a:buFont typeface="Arial" pitchFamily="34" charset="0"/>
              <a:buChar char="•"/>
            </a:pPr>
            <a:r>
              <a:rPr lang="es-MX" dirty="0" smtClean="0">
                <a:solidFill>
                  <a:schemeClr val="accent2">
                    <a:lumMod val="75000"/>
                  </a:schemeClr>
                </a:solidFill>
                <a:latin typeface="Comic Sans MS" pitchFamily="66" charset="0"/>
              </a:rPr>
              <a:t>MPlayer</a:t>
            </a:r>
          </a:p>
          <a:p>
            <a:pPr>
              <a:buFont typeface="Arial" pitchFamily="34" charset="0"/>
              <a:buChar char="•"/>
            </a:pPr>
            <a:r>
              <a:rPr lang="es-MX" dirty="0" err="1" smtClean="0">
                <a:solidFill>
                  <a:schemeClr val="accent2">
                    <a:lumMod val="75000"/>
                  </a:schemeClr>
                </a:solidFill>
                <a:latin typeface="Comic Sans MS" pitchFamily="66" charset="0"/>
              </a:rPr>
              <a:t>Perian</a:t>
            </a:r>
            <a:endParaRPr lang="es-MX" dirty="0" smtClean="0">
              <a:solidFill>
                <a:schemeClr val="accent2">
                  <a:lumMod val="75000"/>
                </a:schemeClr>
              </a:solidFill>
              <a:latin typeface="Comic Sans MS" pitchFamily="66" charset="0"/>
            </a:endParaRPr>
          </a:p>
          <a:p>
            <a:pPr>
              <a:buFont typeface="Arial" pitchFamily="34" charset="0"/>
              <a:buChar char="•"/>
            </a:pPr>
            <a:r>
              <a:rPr lang="es-MX" dirty="0" smtClean="0">
                <a:solidFill>
                  <a:schemeClr val="accent2">
                    <a:lumMod val="75000"/>
                  </a:schemeClr>
                </a:solidFill>
                <a:latin typeface="Comic Sans MS" pitchFamily="66" charset="0"/>
              </a:rPr>
              <a:t>Kmplayer</a:t>
            </a:r>
          </a:p>
          <a:p>
            <a:pPr>
              <a:buFont typeface="Arial" pitchFamily="34" charset="0"/>
              <a:buChar char="•"/>
            </a:pPr>
            <a:r>
              <a:rPr lang="es-MX" dirty="0" smtClean="0">
                <a:solidFill>
                  <a:schemeClr val="accent2">
                    <a:lumMod val="75000"/>
                  </a:schemeClr>
                </a:solidFill>
                <a:latin typeface="Comic Sans MS" pitchFamily="66" charset="0"/>
              </a:rPr>
              <a:t>Kaffeine</a:t>
            </a:r>
          </a:p>
          <a:p>
            <a:pPr>
              <a:buFont typeface="Arial" pitchFamily="34" charset="0"/>
              <a:buChar char="•"/>
            </a:pPr>
            <a:r>
              <a:rPr lang="es-MX" dirty="0" smtClean="0">
                <a:solidFill>
                  <a:schemeClr val="accent2">
                    <a:lumMod val="75000"/>
                  </a:schemeClr>
                </a:solidFill>
                <a:latin typeface="Comic Sans MS" pitchFamily="66" charset="0"/>
              </a:rPr>
              <a:t>RealPlayer</a:t>
            </a:r>
          </a:p>
          <a:p>
            <a:pPr>
              <a:buFont typeface="Arial" pitchFamily="34" charset="0"/>
              <a:buChar char="•"/>
            </a:pPr>
            <a:r>
              <a:rPr lang="es-MX" dirty="0" smtClean="0">
                <a:solidFill>
                  <a:schemeClr val="accent2">
                    <a:lumMod val="75000"/>
                  </a:schemeClr>
                </a:solidFill>
                <a:latin typeface="Comic Sans MS" pitchFamily="66" charset="0"/>
              </a:rPr>
              <a:t>VLC media </a:t>
            </a:r>
            <a:r>
              <a:rPr lang="es-MX" dirty="0" err="1" smtClean="0">
                <a:solidFill>
                  <a:schemeClr val="accent2">
                    <a:lumMod val="75000"/>
                  </a:schemeClr>
                </a:solidFill>
                <a:latin typeface="Comic Sans MS" pitchFamily="66" charset="0"/>
              </a:rPr>
              <a:t>player</a:t>
            </a:r>
            <a:endParaRPr lang="es-MX" dirty="0" smtClean="0">
              <a:solidFill>
                <a:schemeClr val="accent2">
                  <a:lumMod val="75000"/>
                </a:schemeClr>
              </a:solidFill>
              <a:latin typeface="Comic Sans MS" pitchFamily="66" charset="0"/>
            </a:endParaRPr>
          </a:p>
          <a:p>
            <a:pPr>
              <a:buFont typeface="Arial" pitchFamily="34" charset="0"/>
              <a:buChar char="•"/>
            </a:pPr>
            <a:r>
              <a:rPr lang="es-MX" dirty="0" smtClean="0">
                <a:solidFill>
                  <a:schemeClr val="accent2">
                    <a:lumMod val="75000"/>
                  </a:schemeClr>
                </a:solidFill>
                <a:latin typeface="Comic Sans MS" pitchFamily="66" charset="0"/>
              </a:rPr>
              <a:t>Xine</a:t>
            </a:r>
          </a:p>
          <a:p>
            <a:pPr>
              <a:buFont typeface="Arial" pitchFamily="34" charset="0"/>
              <a:buChar char="•"/>
            </a:pPr>
            <a:r>
              <a:rPr lang="es-MX" dirty="0" smtClean="0">
                <a:solidFill>
                  <a:schemeClr val="accent2">
                    <a:lumMod val="75000"/>
                  </a:schemeClr>
                </a:solidFill>
                <a:latin typeface="Comic Sans MS" pitchFamily="66" charset="0"/>
              </a:rPr>
              <a:t>Winamp</a:t>
            </a:r>
          </a:p>
        </p:txBody>
      </p:sp>
      <p:sp>
        <p:nvSpPr>
          <p:cNvPr id="5" name="4 Rectángulo"/>
          <p:cNvSpPr/>
          <p:nvPr/>
        </p:nvSpPr>
        <p:spPr>
          <a:xfrm>
            <a:off x="4143404" y="2521763"/>
            <a:ext cx="4572000" cy="3693319"/>
          </a:xfrm>
          <a:prstGeom prst="rect">
            <a:avLst/>
          </a:prstGeom>
        </p:spPr>
        <p:txBody>
          <a:bodyPr>
            <a:spAutoFit/>
          </a:bodyPr>
          <a:lstStyle/>
          <a:p>
            <a:pPr>
              <a:buFont typeface="Arial" pitchFamily="34" charset="0"/>
              <a:buChar char="•"/>
            </a:pPr>
            <a:r>
              <a:rPr lang="es-MX" dirty="0" smtClean="0">
                <a:solidFill>
                  <a:schemeClr val="accent2">
                    <a:lumMod val="75000"/>
                  </a:schemeClr>
                </a:solidFill>
                <a:latin typeface="Comic Sans MS" pitchFamily="66" charset="0"/>
              </a:rPr>
              <a:t>SWF &amp; FLV Player</a:t>
            </a:r>
          </a:p>
          <a:p>
            <a:pPr>
              <a:buFont typeface="Arial" pitchFamily="34" charset="0"/>
              <a:buChar char="•"/>
            </a:pPr>
            <a:r>
              <a:rPr lang="es-MX" dirty="0" err="1" smtClean="0">
                <a:solidFill>
                  <a:schemeClr val="accent2">
                    <a:lumMod val="75000"/>
                  </a:schemeClr>
                </a:solidFill>
                <a:latin typeface="Comic Sans MS" pitchFamily="66" charset="0"/>
              </a:rPr>
              <a:t>JetAudio</a:t>
            </a:r>
            <a:endParaRPr lang="es-MX" dirty="0" smtClean="0">
              <a:solidFill>
                <a:schemeClr val="accent2">
                  <a:lumMod val="75000"/>
                </a:schemeClr>
              </a:solidFill>
              <a:latin typeface="Comic Sans MS" pitchFamily="66" charset="0"/>
            </a:endParaRPr>
          </a:p>
          <a:p>
            <a:pPr>
              <a:buFont typeface="Arial" pitchFamily="34" charset="0"/>
              <a:buChar char="•"/>
            </a:pPr>
            <a:r>
              <a:rPr lang="es-MX" dirty="0" err="1" smtClean="0">
                <a:solidFill>
                  <a:schemeClr val="accent2">
                    <a:lumMod val="75000"/>
                  </a:schemeClr>
                </a:solidFill>
                <a:latin typeface="Comic Sans MS" pitchFamily="66" charset="0"/>
              </a:rPr>
              <a:t>Ashampoo</a:t>
            </a:r>
            <a:r>
              <a:rPr lang="es-MX" dirty="0" smtClean="0">
                <a:solidFill>
                  <a:schemeClr val="accent2">
                    <a:lumMod val="75000"/>
                  </a:schemeClr>
                </a:solidFill>
                <a:latin typeface="Comic Sans MS" pitchFamily="66" charset="0"/>
              </a:rPr>
              <a:t> </a:t>
            </a:r>
            <a:r>
              <a:rPr lang="es-MX" dirty="0" err="1" smtClean="0">
                <a:solidFill>
                  <a:schemeClr val="accent2">
                    <a:lumMod val="75000"/>
                  </a:schemeClr>
                </a:solidFill>
                <a:latin typeface="Comic Sans MS" pitchFamily="66" charset="0"/>
              </a:rPr>
              <a:t>Clipfinder</a:t>
            </a:r>
            <a:r>
              <a:rPr lang="es-MX" dirty="0" smtClean="0">
                <a:solidFill>
                  <a:schemeClr val="accent2">
                    <a:lumMod val="75000"/>
                  </a:schemeClr>
                </a:solidFill>
                <a:latin typeface="Comic Sans MS" pitchFamily="66" charset="0"/>
              </a:rPr>
              <a:t> (www.ashampoo.com)</a:t>
            </a:r>
          </a:p>
          <a:p>
            <a:pPr>
              <a:buFont typeface="Arial" pitchFamily="34" charset="0"/>
              <a:buChar char="•"/>
            </a:pPr>
            <a:r>
              <a:rPr lang="es-MX" dirty="0" smtClean="0">
                <a:solidFill>
                  <a:schemeClr val="accent2">
                    <a:lumMod val="75000"/>
                  </a:schemeClr>
                </a:solidFill>
                <a:latin typeface="Comic Sans MS" pitchFamily="66" charset="0"/>
              </a:rPr>
              <a:t>Cualquier reproductor que utilice DirectShow con </a:t>
            </a:r>
            <a:r>
              <a:rPr lang="es-MX" dirty="0" err="1" smtClean="0">
                <a:solidFill>
                  <a:schemeClr val="accent2">
                    <a:lumMod val="75000"/>
                  </a:schemeClr>
                </a:solidFill>
                <a:latin typeface="Comic Sans MS" pitchFamily="66" charset="0"/>
              </a:rPr>
              <a:t>ffdshow</a:t>
            </a:r>
            <a:endParaRPr lang="es-MX" dirty="0" smtClean="0">
              <a:solidFill>
                <a:schemeClr val="accent2">
                  <a:lumMod val="75000"/>
                </a:schemeClr>
              </a:solidFill>
              <a:latin typeface="Comic Sans MS" pitchFamily="66" charset="0"/>
            </a:endParaRPr>
          </a:p>
          <a:p>
            <a:pPr lvl="1">
              <a:buFont typeface="Arial" pitchFamily="34" charset="0"/>
              <a:buChar char="•"/>
            </a:pPr>
            <a:r>
              <a:rPr lang="es-MX" dirty="0" smtClean="0">
                <a:solidFill>
                  <a:schemeClr val="accent2">
                    <a:lumMod val="75000"/>
                  </a:schemeClr>
                </a:solidFill>
                <a:latin typeface="Comic Sans MS" pitchFamily="66" charset="0"/>
              </a:rPr>
              <a:t>IrfanView (FREEWARE) (http://www.irfanview.com/)</a:t>
            </a:r>
          </a:p>
          <a:p>
            <a:pPr lvl="1">
              <a:buFont typeface="Arial" pitchFamily="34" charset="0"/>
              <a:buChar char="•"/>
            </a:pPr>
            <a:r>
              <a:rPr lang="es-MX" dirty="0" smtClean="0">
                <a:solidFill>
                  <a:schemeClr val="accent2">
                    <a:lumMod val="75000"/>
                  </a:schemeClr>
                </a:solidFill>
                <a:latin typeface="Comic Sans MS" pitchFamily="66" charset="0"/>
              </a:rPr>
              <a:t>Media Player </a:t>
            </a:r>
            <a:r>
              <a:rPr lang="es-MX" dirty="0" err="1" smtClean="0">
                <a:solidFill>
                  <a:schemeClr val="accent2">
                    <a:lumMod val="75000"/>
                  </a:schemeClr>
                </a:solidFill>
                <a:latin typeface="Comic Sans MS" pitchFamily="66" charset="0"/>
              </a:rPr>
              <a:t>Classic</a:t>
            </a:r>
            <a:endParaRPr lang="es-MX" dirty="0" smtClean="0">
              <a:solidFill>
                <a:schemeClr val="accent2">
                  <a:lumMod val="75000"/>
                </a:schemeClr>
              </a:solidFill>
              <a:latin typeface="Comic Sans MS" pitchFamily="66" charset="0"/>
            </a:endParaRPr>
          </a:p>
          <a:p>
            <a:pPr lvl="1">
              <a:buFont typeface="Arial" pitchFamily="34" charset="0"/>
              <a:buChar char="•"/>
            </a:pPr>
            <a:r>
              <a:rPr lang="es-MX" dirty="0" smtClean="0">
                <a:solidFill>
                  <a:schemeClr val="accent2">
                    <a:lumMod val="75000"/>
                  </a:schemeClr>
                </a:solidFill>
                <a:latin typeface="Comic Sans MS" pitchFamily="66" charset="0"/>
              </a:rPr>
              <a:t>Windows Media Player</a:t>
            </a:r>
          </a:p>
          <a:p>
            <a:pPr lvl="1">
              <a:buFont typeface="Arial" pitchFamily="34" charset="0"/>
              <a:buChar char="•"/>
            </a:pPr>
            <a:r>
              <a:rPr lang="es-MX" dirty="0" err="1" smtClean="0">
                <a:solidFill>
                  <a:schemeClr val="accent2">
                    <a:lumMod val="75000"/>
                  </a:schemeClr>
                </a:solidFill>
                <a:latin typeface="Comic Sans MS" pitchFamily="66" charset="0"/>
              </a:rPr>
              <a:t>BS.Player</a:t>
            </a:r>
            <a:endParaRPr lang="es-MX" dirty="0" smtClean="0">
              <a:solidFill>
                <a:schemeClr val="accent2">
                  <a:lumMod val="75000"/>
                </a:schemeClr>
              </a:solidFill>
              <a:latin typeface="Comic Sans MS" pitchFamily="66" charset="0"/>
            </a:endParaRPr>
          </a:p>
          <a:p>
            <a:pPr lvl="1">
              <a:buFont typeface="Arial" pitchFamily="34" charset="0"/>
              <a:buChar char="•"/>
            </a:pPr>
            <a:r>
              <a:rPr lang="es-MX" dirty="0" smtClean="0">
                <a:solidFill>
                  <a:schemeClr val="accent2">
                    <a:lumMod val="75000"/>
                  </a:schemeClr>
                </a:solidFill>
                <a:latin typeface="Comic Sans MS" pitchFamily="66" charset="0"/>
              </a:rPr>
              <a:t>Ares </a:t>
            </a:r>
            <a:r>
              <a:rPr lang="es-MX" dirty="0" err="1" smtClean="0">
                <a:solidFill>
                  <a:schemeClr val="accent2">
                    <a:lumMod val="75000"/>
                  </a:schemeClr>
                </a:solidFill>
                <a:latin typeface="Comic Sans MS" pitchFamily="66" charset="0"/>
              </a:rPr>
              <a:t>Galaxy</a:t>
            </a:r>
            <a:r>
              <a:rPr lang="es-MX" dirty="0" smtClean="0">
                <a:solidFill>
                  <a:schemeClr val="accent2">
                    <a:lumMod val="75000"/>
                  </a:schemeClr>
                </a:solidFill>
                <a:latin typeface="Comic Sans MS" pitchFamily="66" charset="0"/>
              </a:rPr>
              <a:t> 2.0.9 (en adelante)</a:t>
            </a:r>
          </a:p>
          <a:p>
            <a:pPr>
              <a:buFont typeface="Arial" pitchFamily="34" charset="0"/>
              <a:buChar char="•"/>
            </a:pPr>
            <a:r>
              <a:rPr lang="es-MX" dirty="0" err="1" smtClean="0">
                <a:solidFill>
                  <a:schemeClr val="accent2">
                    <a:lumMod val="75000"/>
                  </a:schemeClr>
                </a:solidFill>
                <a:latin typeface="Comic Sans MS" pitchFamily="66" charset="0"/>
              </a:rPr>
              <a:t>JavaFX</a:t>
            </a:r>
            <a:endParaRPr lang="es-MX" dirty="0">
              <a:solidFill>
                <a:schemeClr val="accent2">
                  <a:lumMod val="75000"/>
                </a:schemeClr>
              </a:solidFill>
              <a:latin typeface="Comic Sans MS" pitchFamily="66" charset="0"/>
            </a:endParaRPr>
          </a:p>
        </p:txBody>
      </p:sp>
      <p:sp>
        <p:nvSpPr>
          <p:cNvPr id="6" name="5 Rectángulo"/>
          <p:cNvSpPr/>
          <p:nvPr/>
        </p:nvSpPr>
        <p:spPr>
          <a:xfrm>
            <a:off x="285720" y="1643050"/>
            <a:ext cx="8429684" cy="707886"/>
          </a:xfrm>
          <a:prstGeom prst="rect">
            <a:avLst/>
          </a:prstGeom>
        </p:spPr>
        <p:txBody>
          <a:bodyPr wrap="square">
            <a:spAutoFit/>
          </a:bodyPr>
          <a:lstStyle/>
          <a:p>
            <a:r>
              <a:rPr lang="es-MX" sz="2000" dirty="0" smtClean="0">
                <a:solidFill>
                  <a:schemeClr val="accent2">
                    <a:lumMod val="75000"/>
                  </a:schemeClr>
                </a:solidFill>
                <a:latin typeface="Comic Sans MS" pitchFamily="66" charset="0"/>
              </a:rPr>
              <a:t>Actualmente existen muchos reproductores capaces de reproducir el formato FLV. Entre ellos se incluyen:</a:t>
            </a:r>
            <a:endParaRPr lang="es-MX" sz="2000" dirty="0">
              <a:solidFill>
                <a:schemeClr val="accent2">
                  <a:lumMod val="75000"/>
                </a:schemeClr>
              </a:solidFill>
              <a:latin typeface="Comic Sans MS" pitchFamily="66"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749</Words>
  <Application>Microsoft Office PowerPoint</Application>
  <PresentationFormat>Presentación en pantalla (4:3)</PresentationFormat>
  <Paragraphs>150</Paragraphs>
  <Slides>27</Slides>
  <Notes>0</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Usuario</cp:lastModifiedBy>
  <cp:revision>15</cp:revision>
  <dcterms:created xsi:type="dcterms:W3CDTF">2013-02-04T13:01:26Z</dcterms:created>
  <dcterms:modified xsi:type="dcterms:W3CDTF">2013-02-07T15:21:30Z</dcterms:modified>
</cp:coreProperties>
</file>