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87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9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9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68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832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325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14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17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74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42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794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4C92E-1CAD-49E9-BCCC-1D4D09F13947}" type="datetimeFigureOut">
              <a:rPr lang="es-ES" smtClean="0"/>
              <a:t>11/02/2013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68B2A-D3FD-4DC1-9B01-25FC0479C7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59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301932" y="332656"/>
            <a:ext cx="5328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 smtClean="0">
                <a:latin typeface="Showcard Gothic" pitchFamily="82" charset="0"/>
              </a:rPr>
              <a:t>Extensiones de video</a:t>
            </a:r>
          </a:p>
          <a:p>
            <a:pPr algn="ctr"/>
            <a:endParaRPr lang="es-MX" sz="2400" dirty="0" smtClean="0">
              <a:latin typeface="Century Gothic" pitchFamily="34" charset="0"/>
            </a:endParaRPr>
          </a:p>
          <a:p>
            <a:pPr algn="ctr"/>
            <a:endParaRPr lang="es-MX" sz="2400" dirty="0">
              <a:latin typeface="Century Gothic" pitchFamily="34" charset="0"/>
            </a:endParaRPr>
          </a:p>
          <a:p>
            <a:pPr algn="ctr"/>
            <a:r>
              <a:rPr lang="es-MX" sz="2400" dirty="0" smtClean="0">
                <a:latin typeface="Century Gothic" pitchFamily="34" charset="0"/>
              </a:rPr>
              <a:t>Dalia Valenzuela</a:t>
            </a:r>
          </a:p>
          <a:p>
            <a:pPr algn="ctr"/>
            <a:r>
              <a:rPr lang="es-MX" sz="2400" dirty="0" smtClean="0">
                <a:latin typeface="Century Gothic" pitchFamily="34" charset="0"/>
              </a:rPr>
              <a:t>2D</a:t>
            </a:r>
            <a:endParaRPr lang="es-ES" sz="2400" dirty="0">
              <a:latin typeface="Century Gothic" pitchFamily="34" charset="0"/>
            </a:endParaRPr>
          </a:p>
        </p:txBody>
      </p:sp>
      <p:pic>
        <p:nvPicPr>
          <p:cNvPr id="1028" name="Picture 4" descr="http://t0.gstatic.com/images?q=tbn:ANd9GcSpkaKvzHUqLY-igeu124rygj2H6LSKmRbY7DqSeefTHFsT_IGax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37498"/>
            <a:ext cx="3888431" cy="25807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4043033" y="45315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3600" dirty="0" smtClean="0">
                <a:latin typeface="Showcard Gothic" pitchFamily="82" charset="0"/>
              </a:rPr>
              <a:t>MPG</a:t>
            </a:r>
          </a:p>
          <a:p>
            <a:r>
              <a:rPr lang="es-MX" sz="2800" dirty="0" smtClean="0">
                <a:latin typeface="Century Gothic" pitchFamily="34" charset="0"/>
              </a:rPr>
              <a:t>Formato y extensión de archivos de videos digitales desarrollado por el grupo MPEG.</a:t>
            </a:r>
          </a:p>
          <a:p>
            <a:r>
              <a:rPr lang="es-MX" sz="2800" dirty="0" smtClean="0">
                <a:latin typeface="Century Gothic" pitchFamily="34" charset="0"/>
              </a:rPr>
              <a:t>Windows Media </a:t>
            </a:r>
            <a:r>
              <a:rPr lang="es-MX" sz="2800" dirty="0" err="1" smtClean="0">
                <a:latin typeface="Century Gothic" pitchFamily="34" charset="0"/>
              </a:rPr>
              <a:t>player</a:t>
            </a:r>
            <a:endParaRPr lang="es-MX" sz="2800" dirty="0" smtClean="0">
              <a:latin typeface="Century Gothic" pitchFamily="34" charset="0"/>
            </a:endParaRPr>
          </a:p>
          <a:p>
            <a:r>
              <a:rPr lang="es-ES" sz="2800" b="1" dirty="0"/>
              <a:t>QuickTime </a:t>
            </a:r>
            <a:r>
              <a:rPr lang="es-ES" sz="2800" dirty="0" smtClean="0"/>
              <a:t>7.72.80.56</a:t>
            </a:r>
          </a:p>
          <a:p>
            <a:r>
              <a:rPr lang="es-ES" sz="2800" b="1" dirty="0"/>
              <a:t>Media Player </a:t>
            </a:r>
            <a:r>
              <a:rPr lang="es-ES" sz="2800" b="1" dirty="0" err="1"/>
              <a:t>Classic</a:t>
            </a:r>
            <a:r>
              <a:rPr lang="es-ES" sz="2800" b="1" dirty="0"/>
              <a:t> </a:t>
            </a:r>
            <a:r>
              <a:rPr lang="es-ES" sz="2800" dirty="0"/>
              <a:t>6.4.9.0</a:t>
            </a:r>
            <a:endParaRPr lang="es-ES" sz="2800" b="1" dirty="0"/>
          </a:p>
          <a:p>
            <a:endParaRPr lang="es-ES" sz="2800" b="1" dirty="0"/>
          </a:p>
          <a:p>
            <a:endParaRPr lang="es-MX" sz="2800" dirty="0">
              <a:latin typeface="Century Gothic" pitchFamily="34" charset="0"/>
            </a:endParaRPr>
          </a:p>
        </p:txBody>
      </p:sp>
      <p:pic>
        <p:nvPicPr>
          <p:cNvPr id="7" name="6 Imagen" descr="http://sterlingperformance.org/wp-content/uploads/2012/03/mpg-sticke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4362450" cy="27083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335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203848" y="836712"/>
            <a:ext cx="547260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800" dirty="0" smtClean="0">
                <a:latin typeface="Showcard Gothic" pitchFamily="82" charset="0"/>
              </a:rPr>
              <a:t>OGM </a:t>
            </a:r>
          </a:p>
          <a:p>
            <a:r>
              <a:rPr lang="es-MX" dirty="0" smtClean="0">
                <a:latin typeface="Century Gothic" pitchFamily="34" charset="0"/>
              </a:rPr>
              <a:t>es un contenedor multimedia, dentro del cual se puede introducir video, varias cadenas de audio y varios subtítulos dentro de un solo archivo. También permite la utilización del formato de audio OGG.</a:t>
            </a:r>
          </a:p>
          <a:p>
            <a:endParaRPr lang="es-MX" dirty="0" smtClean="0">
              <a:latin typeface="Century Gothic" pitchFamily="34" charset="0"/>
            </a:endParaRPr>
          </a:p>
          <a:p>
            <a:r>
              <a:rPr lang="es-MX" dirty="0" smtClean="0">
                <a:latin typeface="Century Gothic" pitchFamily="34" charset="0"/>
              </a:rPr>
              <a:t>PROGRAMAS NECESARIOS</a:t>
            </a:r>
          </a:p>
          <a:p>
            <a:r>
              <a:rPr lang="es-MX" dirty="0" smtClean="0">
                <a:latin typeface="Century Gothic" pitchFamily="34" charset="0"/>
              </a:rPr>
              <a:t>OGG </a:t>
            </a:r>
            <a:r>
              <a:rPr lang="es-MX" dirty="0" err="1" smtClean="0">
                <a:latin typeface="Century Gothic" pitchFamily="34" charset="0"/>
              </a:rPr>
              <a:t>Direct</a:t>
            </a:r>
            <a:r>
              <a:rPr lang="es-MX" dirty="0" smtClean="0">
                <a:latin typeface="Century Gothic" pitchFamily="34" charset="0"/>
              </a:rPr>
              <a:t> Show: Pack para visualizar OGM y audio OGG.</a:t>
            </a:r>
            <a:endParaRPr lang="es-MX" dirty="0">
              <a:latin typeface="Century Gothic" pitchFamily="34" charset="0"/>
            </a:endParaRPr>
          </a:p>
        </p:txBody>
      </p:sp>
      <p:pic>
        <p:nvPicPr>
          <p:cNvPr id="6" name="5 Imagen" descr="http://t0.gstatic.com/images?q=tbn:ANd9GcSKI0A66_3KKrZ1T0GGwEfPLGlDhbhynd5O6aNXXJp7_06aKKuZs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936" y="4293096"/>
            <a:ext cx="2155935" cy="2333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8582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4211960" y="285859"/>
            <a:ext cx="4572000" cy="63094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4400" dirty="0" smtClean="0">
                <a:latin typeface="Showcard Gothic" pitchFamily="82" charset="0"/>
              </a:rPr>
              <a:t>RM</a:t>
            </a:r>
          </a:p>
          <a:p>
            <a:r>
              <a:rPr lang="es-MX" sz="2000" dirty="0" smtClean="0">
                <a:latin typeface="Century Gothic" pitchFamily="34" charset="0"/>
              </a:rPr>
              <a:t> La reproducción se realiza mediante "paquetes" que el servidor envía al usuario a un reproductor propio de la marca Real, llamado RealPlayer. Cada "paquete" de audio es reproducido mientras que se recibe otro que lo sustituye en una carpeta temporal. A este proceso se le llama </a:t>
            </a:r>
            <a:r>
              <a:rPr lang="es-MX" sz="2000" dirty="0" err="1" smtClean="0">
                <a:latin typeface="Century Gothic" pitchFamily="34" charset="0"/>
              </a:rPr>
              <a:t>Buffering</a:t>
            </a:r>
            <a:r>
              <a:rPr lang="es-MX" sz="2000" dirty="0" smtClean="0">
                <a:latin typeface="Century Gothic" pitchFamily="34" charset="0"/>
              </a:rPr>
              <a:t>. Esto tiene la ventaja para el distribuidor es que los archivos no pueden ser copiados ni compartidos. La desventaja para el usuario es que sólo puede escuchar la transmisión online.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>
                <a:latin typeface="Century Gothic" pitchFamily="34" charset="0"/>
              </a:rPr>
              <a:t>RealPlayer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err="1">
                <a:latin typeface="Century Gothic" pitchFamily="34" charset="0"/>
              </a:rPr>
              <a:t>RealAlternative</a:t>
            </a:r>
            <a:r>
              <a:rPr lang="es-ES" sz="2000" dirty="0">
                <a:latin typeface="Century Gothic" pitchFamily="34" charset="0"/>
              </a:rPr>
              <a:t> </a:t>
            </a:r>
          </a:p>
        </p:txBody>
      </p:sp>
      <p:pic>
        <p:nvPicPr>
          <p:cNvPr id="4098" name="Picture 2" descr="http://icons.iconarchive.com/icons/harwen/pleasant/256/rm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548" y="2492896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333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4283968" y="476672"/>
            <a:ext cx="4572000" cy="59708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4000" dirty="0" smtClean="0">
                <a:latin typeface="Showcard Gothic" pitchFamily="82" charset="0"/>
              </a:rPr>
              <a:t> VOB</a:t>
            </a:r>
          </a:p>
          <a:p>
            <a:r>
              <a:rPr lang="es-MX" dirty="0" smtClean="0"/>
              <a:t>(</a:t>
            </a:r>
            <a:r>
              <a:rPr lang="es-MX" dirty="0" smtClean="0">
                <a:latin typeface="Century Gothic" pitchFamily="34" charset="0"/>
              </a:rPr>
              <a:t>DVD-Video </a:t>
            </a:r>
            <a:r>
              <a:rPr lang="es-MX" dirty="0" err="1" smtClean="0">
                <a:latin typeface="Century Gothic" pitchFamily="34" charset="0"/>
              </a:rPr>
              <a:t>Object</a:t>
            </a:r>
            <a:r>
              <a:rPr lang="es-MX" dirty="0" smtClean="0">
                <a:latin typeface="Century Gothic" pitchFamily="34" charset="0"/>
              </a:rPr>
              <a:t> o </a:t>
            </a:r>
            <a:r>
              <a:rPr lang="es-MX" dirty="0" err="1" smtClean="0">
                <a:latin typeface="Century Gothic" pitchFamily="34" charset="0"/>
              </a:rPr>
              <a:t>Versioned</a:t>
            </a:r>
            <a:r>
              <a:rPr lang="es-MX" dirty="0" smtClean="0">
                <a:latin typeface="Century Gothic" pitchFamily="34" charset="0"/>
              </a:rPr>
              <a:t> </a:t>
            </a:r>
            <a:r>
              <a:rPr lang="es-MX" dirty="0" err="1" smtClean="0">
                <a:latin typeface="Century Gothic" pitchFamily="34" charset="0"/>
              </a:rPr>
              <a:t>Object</a:t>
            </a:r>
            <a:r>
              <a:rPr lang="es-MX" dirty="0" smtClean="0">
                <a:latin typeface="Century Gothic" pitchFamily="34" charset="0"/>
              </a:rPr>
              <a:t> Base) es un tipo de fichero contenido en los DVD-Video. Incluye el video, audio, subtítulos y menús en forma de </a:t>
            </a:r>
            <a:r>
              <a:rPr lang="es-MX" dirty="0" err="1" smtClean="0">
                <a:latin typeface="Century Gothic" pitchFamily="34" charset="0"/>
              </a:rPr>
              <a:t>stream</a:t>
            </a:r>
            <a:r>
              <a:rPr lang="es-MX" dirty="0" smtClean="0">
                <a:latin typeface="Century Gothic" pitchFamily="34" charset="0"/>
              </a:rPr>
              <a:t>.</a:t>
            </a:r>
          </a:p>
          <a:p>
            <a:r>
              <a:rPr lang="es-MX" dirty="0" smtClean="0">
                <a:latin typeface="Century Gothic" pitchFamily="34" charset="0"/>
              </a:rPr>
              <a:t>Los ficheros VOB están codificados normalmente siguiendo el estándar MPEG-2. Si cambiamos la extensión de .</a:t>
            </a:r>
            <a:r>
              <a:rPr lang="es-MX" dirty="0" err="1" smtClean="0">
                <a:latin typeface="Century Gothic" pitchFamily="34" charset="0"/>
              </a:rPr>
              <a:t>vob</a:t>
            </a:r>
            <a:r>
              <a:rPr lang="es-MX" dirty="0" smtClean="0">
                <a:latin typeface="Century Gothic" pitchFamily="34" charset="0"/>
              </a:rPr>
              <a:t> a .</a:t>
            </a:r>
            <a:r>
              <a:rPr lang="es-MX" dirty="0" err="1" smtClean="0">
                <a:latin typeface="Century Gothic" pitchFamily="34" charset="0"/>
              </a:rPr>
              <a:t>mpg</a:t>
            </a:r>
            <a:r>
              <a:rPr lang="es-MX" dirty="0" smtClean="0">
                <a:latin typeface="Century Gothic" pitchFamily="34" charset="0"/>
              </a:rPr>
              <a:t> o .</a:t>
            </a:r>
            <a:r>
              <a:rPr lang="es-MX" dirty="0" err="1" smtClean="0">
                <a:latin typeface="Century Gothic" pitchFamily="34" charset="0"/>
              </a:rPr>
              <a:t>mpeg</a:t>
            </a:r>
            <a:r>
              <a:rPr lang="es-MX" dirty="0" smtClean="0">
                <a:latin typeface="Century Gothic" pitchFamily="34" charset="0"/>
              </a:rPr>
              <a:t>, el fichero es legible y continúa teniendo toda la información, aunque algunos visualizadores no soportan las pistas de subtítulos.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b="1" dirty="0">
                <a:latin typeface="Century Gothic" pitchFamily="34" charset="0"/>
              </a:rPr>
              <a:t>GOM Media </a:t>
            </a:r>
            <a:r>
              <a:rPr lang="es-MX" b="1" dirty="0" smtClean="0">
                <a:latin typeface="Century Gothic" pitchFamily="34" charset="0"/>
              </a:rPr>
              <a:t>Player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>
                <a:latin typeface="Century Gothic" pitchFamily="34" charset="0"/>
              </a:rPr>
              <a:t>Media Player </a:t>
            </a:r>
            <a:r>
              <a:rPr lang="es-ES" b="1" dirty="0" err="1">
                <a:latin typeface="Century Gothic" pitchFamily="34" charset="0"/>
              </a:rPr>
              <a:t>Classic</a:t>
            </a:r>
            <a:r>
              <a:rPr lang="es-ES" b="1" dirty="0">
                <a:latin typeface="Century Gothic" pitchFamily="34" charset="0"/>
              </a:rPr>
              <a:t> </a:t>
            </a:r>
            <a:r>
              <a:rPr lang="es-ES" dirty="0" smtClean="0">
                <a:latin typeface="Century Gothic" pitchFamily="34" charset="0"/>
              </a:rPr>
              <a:t>6.4.9.0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err="1">
                <a:latin typeface="Century Gothic" pitchFamily="34" charset="0"/>
              </a:rPr>
              <a:t>BS.Player</a:t>
            </a:r>
            <a:r>
              <a:rPr lang="es-ES" b="1" dirty="0">
                <a:latin typeface="Century Gothic" pitchFamily="34" charset="0"/>
              </a:rPr>
              <a:t> </a:t>
            </a:r>
            <a:r>
              <a:rPr lang="es-ES" dirty="0">
                <a:latin typeface="Century Gothic" pitchFamily="34" charset="0"/>
              </a:rPr>
              <a:t>2.64</a:t>
            </a:r>
            <a:endParaRPr lang="es-ES" b="1" dirty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s-ES" b="1" dirty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s-MX" b="1" dirty="0"/>
          </a:p>
          <a:p>
            <a:pPr marL="285750" indent="-285750">
              <a:buFont typeface="Arial" pitchFamily="34" charset="0"/>
              <a:buChar char="•"/>
            </a:pPr>
            <a:endParaRPr lang="es-ES" dirty="0"/>
          </a:p>
        </p:txBody>
      </p:sp>
      <p:pic>
        <p:nvPicPr>
          <p:cNvPr id="3074" name="Picture 2" descr="http://t1.gstatic.com/images?q=tbn:ANd9GcRteH5JhK1Fvd1VHZ3l3mWj35lJDC6k9xfNhqNUPlMLzmOhCuq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117" y="2420888"/>
            <a:ext cx="17907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092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851920" y="332656"/>
            <a:ext cx="4572000" cy="55707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800" dirty="0" smtClean="0">
                <a:latin typeface="Showcard Gothic" pitchFamily="82" charset="0"/>
              </a:rPr>
              <a:t>Windows Media Video (WMV) </a:t>
            </a:r>
          </a:p>
          <a:p>
            <a:r>
              <a:rPr lang="es-MX" sz="2000" dirty="0" smtClean="0">
                <a:latin typeface="Century Gothic" pitchFamily="34" charset="0"/>
              </a:rPr>
              <a:t>es un nombre genérico que se da al conjunto de algoritmos de compresión ubicados en el set propietario de tecnologías de vídeo desarrolladas por Microsoft, que forma parte del </a:t>
            </a:r>
            <a:r>
              <a:rPr lang="es-MX" sz="2000" dirty="0" err="1" smtClean="0">
                <a:latin typeface="Century Gothic" pitchFamily="34" charset="0"/>
              </a:rPr>
              <a:t>framework</a:t>
            </a:r>
            <a:r>
              <a:rPr lang="es-MX" sz="2000" dirty="0" smtClean="0">
                <a:latin typeface="Century Gothic" pitchFamily="34" charset="0"/>
              </a:rPr>
              <a:t> Windows Media.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>
                <a:latin typeface="Century Gothic" pitchFamily="34" charset="0"/>
              </a:rPr>
              <a:t>El formato WMV es reproducido por una amplia gama de reproductores, como </a:t>
            </a:r>
            <a:r>
              <a:rPr lang="es-MX" sz="2000" dirty="0" err="1" smtClean="0">
                <a:latin typeface="Century Gothic" pitchFamily="34" charset="0"/>
              </a:rPr>
              <a:t>BS.Player</a:t>
            </a:r>
            <a:r>
              <a:rPr lang="es-MX" sz="2000" dirty="0" smtClean="0">
                <a:latin typeface="Century Gothic" pitchFamily="34" charset="0"/>
              </a:rPr>
              <a:t>, </a:t>
            </a:r>
            <a:r>
              <a:rPr lang="es-MX" sz="2000" dirty="0" err="1" smtClean="0">
                <a:latin typeface="Century Gothic" pitchFamily="34" charset="0"/>
              </a:rPr>
              <a:t>MPlayer</a:t>
            </a:r>
            <a:r>
              <a:rPr lang="es-MX" sz="2000" dirty="0" smtClean="0">
                <a:latin typeface="Century Gothic" pitchFamily="34" charset="0"/>
              </a:rPr>
              <a:t> o Windows Media Player, el último sólo disponible en plataformas Windows y Macintosh (sin compatibilidad completa</a:t>
            </a:r>
            <a:r>
              <a:rPr lang="es-MX" dirty="0" smtClean="0"/>
              <a:t>)</a:t>
            </a:r>
            <a:endParaRPr lang="es-ES" dirty="0"/>
          </a:p>
        </p:txBody>
      </p:sp>
      <p:sp>
        <p:nvSpPr>
          <p:cNvPr id="6" name="AutoShape 2" descr="data:image/jpeg;base64,/9j/4AAQSkZJRgABAQAAAQABAAD/2wCEAAkGBhQQEBQQEBQQEhUVFhAUFBAUEBQUFBUVFBAXFRQQFRcXHCYfFxkkGRcVHy8gJCcpLCwsFR4xNTAqNSYrLCkBCQoKDgwOGg8PGi8cHyQsNCwsKS8sLCwsLC0pKSksMCksKSwsLCwpKSwpLCksLCksKSwsKSkpLCwpLCwsKSwpKf/AABEIAMwAzAMBIgACEQEDEQH/xAAcAAABBQEBAQAAAAAAAAAAAAAAAwQFBgcCAQj/xABTEAABAwIBBggICQkHAQkAAAABAAIDBBEFBhIhMXGxEyJBUWFygZEHJDJCobKzwRQ0UmJzdIKS0RUjJTNTY5PC8ESDorTD0uFkFhcmNUOElMTT/8QAGwEAAQUBAQAAAAAAAAAAAAAAAAECAwQFBgf/xAA0EQACAQICCAQEBwADAAAAAAAAAQIDEQQhBRITMTJBUXEUwdHwBmGBoSIzQmKRsfEjcuH/2gAMAwEAAhEDEQA/ANxQhCABCFBZV4i+NkUMLsx87+DEgFyxgYXyPbfzs1th0lKld2EbsrkpV4lFDplkij6XyNZ6xCj5cs6FuurpOyojO4qMwfJamDi90Mb3aLyStEj3E+c5z7klTrMPib5McQ2RsG4J+qkR67ZHPy/oB/aoT1SXeqCuf+8Citdsj39SnnduYpgNA1WGwWRnbe9FkGtL3/pD/wDbuAi7WVr+htDUH+ReDLVpHFpcSd0fA3N9YhTBcuSUtkJrSIkZXSHyaDEDtZC3fKvG5T1J1YdUjrT0zf8AUKlrrklFl0E1pdSJbj9cf7A0daviG5hXjcXxA/2Wjbtrnn1YVLErklLZdBLvqRHw3EyfJw1o+kqHbmhHC4kTplw5o6KeodvkCliVySlsugXfUiHQ4gT8cpmjmbQn+aVeGirSdOIOHQ2igG8lS91ySlE+v3IaTBahxu7EK3Y1sDB6GJGTJVztLq7Ezsqs30NaFPErklLcSxW6nAaiFpfBV1kuaL8DLMXZwGkhrxYh3Ne4TzJ3KKRwY4uMkb7G7vKAPLfnHMphp0jaN6ruRlJnUkZ6ZvRO8BDs1mIsnkX5C8C9VYtghCEACEIQAKr5WfGqHrVXsFaFVsrPjdFtq/YhPhvI6nCSWFHQ77PvT4lR+FanbRuKRylnLKZ5abHii/QTYqRRvKxC5asbkiZ2/Kb94JN1bH8uP77fxVTw/CojG1xiiJIuSY2n3Luoo422DYohfl4Nn4KbYq9rkG3dr2LK7Eoh/wCrF/FZ+K4OKw/tYf4rPxVfFK0eaz+Gz8FyGjkDR9lv4J2xQniH0J441B+2h/it/FcHHaf9tD/EaoXPtyj0LoTH5R70uyiJt5dCXOOwftozsdfcufy5D+0b2Bx9yi+Ed8p33j+KM8/Kd94o2Uff+CbeRJ/lqL5R/hS/7V47G4gLlxA5zFIB3lqjM487u8rqI8Ya9djp1g6wjZR+fv6Btpe/9JiGrY9ocxzXA8oK7zlUGOY5/Ea0C2kWB036UsxjYnngy5ucWkxhxDRcX0AFDo2uOVf5FnJXhKh6SdwqM3hHOa5udmON83YdfJ6VLXUUoarJYT1lc6B0jaN6hMkqsNoIh0z3/wDkSKYB0jaN6pOB1ubRsF9XDe3eljHWyEnPVzNWbqC9XMXkjYNy6VMvAhCEACEIQAKrZWfG6L/3fsmq0qrZWfG6PZWezYnw4iOpwj7CjodtG5Nsqj4q/az1gl8KOh20bk3yo+LPuQNLdJ6ymjxorVPy32GOHfqmbAvKtulv9cq5oKkcEzN06Bp5ExxWoe5zWNcQbXJHmtvr283/AAlqVo07yk7JFSnF1WoQV2x/I43zWi55b6m7enoXLKP5XG3dwTCKOwDW36BpJJO8p9Lg8rW5zmEDvtttqXJ19K18RfZJqK6ebOuw+jKNBLaNOXz8hURW5AOxeEdCY57m8pHau21ruWx2rNWIzvmmaLoZcmOHQDku0841doSJeWkNeLX1OHku2H3JRlS0/NPTq70o5oILXi7TrtrHM5vSFuYLSk4O03rR69DKxejYVFeKsxJdR6wkGksdwb9J1tdyOadRCXj1hdVGSkro5acHCWqys5NvJzr8/uS/DH4c5vJZns2Jrkz5+33JYfH39Vns2K5Pin29CtHdH31JSKQ/lGMcnAnc5WQlVeM/pKP6H3OVmJVOvvj2LuH3PudA6RtG9ZZR1loAOYze1etQB0jaN6xE1VmlvM6X2jk7DRu2RYuWrFH0jAeK3YNy7SdN5Deq3clFls10CEIQKCEIQAKrZV/G6Tq1nqRq0qn5Znxyi6lb6kSfT4iOrwkjhR0O2jcmGWh8Sk2x+uEvg54rto3KPy7PiMu2P2gU6ykUqz/4pdmNcLIEDCdQbc7ALlNYiTd51uNz0DzW9gsm0LvE2D5Qa3svc+gLnhDzlcrpzEuKVLrm/pu+9/4Nr4bw2upV3yyX9vyJrB/jEXXG4q9M1LO8BmPwmIX88bitEZqT9CO9KXfyRe0rHVqR7ebInE8n2vu6OzTyt80/gVVqqjcxxaQQRyHf0haCm9ZQslFni/MeUbCrGL0bCr+KGT+xDhsdKnlPNGe3SsNWW6NY5vwUliuAOju4cZvyhydYcm1Qz2Ea1ztSlUoStJWN+nOFaN45j+rHCRZ7NcfGHPmE8dp2Gx70UsudYptQT5sjb6nHNcOdruKd69oBYlo815bsIJBHeF1uhsTtKbg+Ryem8Nspqa5+/QgsmT5e33Jb+3v2M9mxN8mhfP2+5Lt+Pu6rPZsXUz4p9vQ5qO6JIxn9JR/Q+5yshKrLP/Mo/ofc5WMlU6++PYu0Nz7nQOkbRvWFE+V1pfXctzB0jaN6wlx8rrSeu5PwvEyHGcKPp2m8hvVbuSiSpvIb1W7kqslmygQhCBQQhCABUzLU+O0X0dduhVzVKy1Pj1H9FXf6Kkp8RFV4PfUd4OeK7aNyYZcnxGXbH7QJ7g54rut/KmGW58Rk2x+0Cn5lGv8Aky7MhIfi0XRbck7palbelZ0NBTbOXD6dT28X+3zZ13wxZ4N/9n/SJHAXeNQ9dvvWlt1LMcBPjUP0jVpwV7Qf5Uu/kLpr8yPbzZ6hCFvmGBCruUOGMYzhGgAEgFvJp1Ec2lTdZXMhbnSODR6T0AcpVHyiym4figZrAbgecTyF3NsWZpGtShTanm+RpaPo1Z1E4buZGPdZKwz5tdO3zXPvsJsb+lRjJDew5SBbabJZlUH185HJKWj7Ls33KD4fetOf08x/xKtnTh9fIYZPPsXEc/uTh7vHnEczPZsTXAdbtqdOiIqy7kLY/ZtXdT4p9vQ4WL3Eix98RjP7n3OViJUDDF43G791b1lOEqjWd2uxoYfhfc6B0jaN6wmQ6XbZPWctzB0jaN6wmR2l22T1yn4beyPFZpH1FTeQ3qt3BKpKl8hvVbuCVWUzYQIQhAoIQhAAqTlsfHqP6Gt3wq7Kj5bfH6T6Gt9eBSUuIircA6wc8V3W/lCYZbHxKTbH64T3CDxHdb3BMctD4lJ/d+0CscyjX/Jl2YwwgAwRg6i2x2HQo6Vha4tOsEg9if4T+oZsCMUgzhwjfKaBnj5o0CTs0A9i5nS+GdWnrx3x/r/z1NX4YxsaVV0Juyla3depxgB8ah+katRbqWQ0lUY5GSDWxzXAbDey0MZY02Zn8Jp/Z2Ofst/QVXQ9enThKM2lnfM6PTGHqTnGUIt5WyJxV7GcrmRXbFZ7tWd5gP8AMdirWN5Xvnu1vEZ8kHX1jy7NSr75Cdadi9Lfpo/z6CYPQ36q/wDHqPq/FnyuLnOJPOdwHIExLlxdeFy5+UpTd5O50cKcYK0VYeYe8NfwrvJia6V32Bdo7XZo7UywNhu1zvKe8OPa5LYiwtaKUeW4tkn+Y0aY4T06c8jq8y7pBaRgHym713mgsI6NHWlvefv3zPMvibHxr4lUoO6jl798hCli4F+aNIIJ9JUjLIDILc0fswo+R15Ow7yid/58W5o/ZtXQ2cldnPxerKxOxHxmP6P/AHKYJVcgrR8MiYdfA36POVgJVetGzXY0MO7xfc6DtI2jesJmOl3Wk9Zy3MHT3LCpnaX9aT1iloZNjcRuR9T0vkN6rdwSqSpfIb1W7glVlmwgQhCABCEIAFR8tvj1L9BWe0gV4VGy2Pj9N9Xq/awKSlxEVbgFsIPEd1vcEyyzPiUn2PXCd4QeIet7gkMp6Z0tLIxmknNIGxwPuVjmUayvSkl0IvCf1DOqFxXTlkkbm6wT0gg6C0jlBGghIYVW5sTWvDmluggg8nMdS7rHtktY2I1aQqUlaTuYzvq/h3nVXhmcC+AEgaXRa3M5y35bPSOXnUXnKSbUubY8o1OBI084XUtayT9dEHH9o12Y/tIFndov0rn8TonWetSy+XL6HcaN+KdSKp4yLf7l5rzX8EVdeXT808B86ob0FjHekEbl5wMA5Z39HEjHfxiqC0XiL2t90dA/iTRqV9p9pegxaCSAASToAAuSeYDlTv8AUGwzXz8jNDmQn5cvIXjkZyHXzL11XYERhsQOg5l88jmdIeNboFgmoeGiwAA5gtrA6G1ZKdTN9ORzWlPip1YunhU0n+p7/p0PYoc2+kuJJLnnSXOOkklK0p/OM6zd6bOmXVJJ+cZ1m712NOnqxOFu3K7Eo5gZDYjQCD0aToTeSpJrizkDY9H90zT6VG4BLpf1ilZZfH3dSL2MasWUdZfL0LaV5E2yT9JQ/Qf71a2T8hKostRbEIT+4/8A0U6ypc7yQqWId2u3qaGHVoliB09ywmd3GePnSesVs9EXC2ceULFZ3cZ22TeU2lvYtbOx9W0vkN6rdwSqSpf1beq31QlVlmuCEIQAIQhAAqHlsf0hT/Vqn20SvioOWx/SMH1af20alpcRDW4BfCTxD1juCeEphhJ4h6x3BPCVOystwhJQRnSWMvz5oum8mDxHkI2OO46E9JXJKW4jSe9EY7AWcjiNrW7wAUi/AzyOH+Ib7qXJXJKRpPeRujB8iDfg7+g7HA7wE3kw145HfdP8pcrEXLklCjFciN4eBVn0pHye+3rgFIupXfJPZp3Eq2lySfE062tPYFPGaXIieFjyZUXxEaw4bQRvC6ox+cZbTxm71ZzSt5ARsc4bikZaBrgRnSC4LTZwBIIsRnWzho0aCplWQzwuZQMmIS/PtbyjrJ5thClqbAHyVkkxaWx2a1peC0uzWNaXhtwQOKSL21q0UeHxwtDImNYByD8eVLkpsqzbdixGjFZsjIMBYJTM4l780MHI1jQNDGj3kkm551IBoGoWXpK5JUTbe8lSS3HQOkdixaVhLn255N5WzX0js3rK4Ka+cecv5PnFOjkRzPpql8hvVbuCVSdP5Deq3clFlmuCEIQAIQhAAqBlw39IQH/pp/RNH+Kv6oOXHx+D6tP7eJS0uIhrcB3hXkHrHcE7KaYUOIesdwTyysMrLccFclKFq5LUAJlclKFq8LUAJFclKlq4LUolhMlcldlq5zUohwV4UpmrwsQAiVyUsWpNzUogmVyUoWrktSiHA19yoeG0l479f13K+29yrmBUd4Gnr+u5F7CWuzbYm2aB0Dcul43UvVnGoCEIQAIQhAAqFlsPH4fq03t41fVQ8tj49F9Wk9M7PwUtLiIa3Ae4c8Nic46hnE8ugNuUlgGUkNbC2aAuLXOcyzhYhzdYI7Qe0JfCvI085us+8HwNLVYhQHRwUwljHzS7MJ7jEpZOzIYK6NKrKhsMbpZDZrAXOPQPfqHao3AcpYa2LhYS62e6MtcAHNc3W02JHKDr5VBeF3EizD2xR+XUywxtA1kA55HeG96rvg7gNHWV+Hk34J7Xt6c12Y5w2hzO5N1s7D1HK5p9VM2JjpHnNaxrnOdzBouSo/A8oIqyJs0Ofmuc9oDm2N2Gx1E6OlQvhZxbgcKfY6ZjHENhOc70Nt2p3kNhXAUsENrFkTXO68nHd6XHuS62dhNXK48yjygioYeGmziCSA1ubnEhpcbZxA1A8q4wPKGGtibNAXFrrizhYhw1scL6D+IVV8OfxKA/9R/pOULkPIaGvqMOdoa+00J57NztG1h/wJNZ3sLqJxuaoWLkgAEnQBcknUANZKWifnNDhy/0VU/Cbj3wWiLG/rJzwbQNeafLI7OL9roT3KyuRqN3YUoMuqeaqdSNEokDS4EtbmuGaHaCHEjim9iArE2xFwsXyWoDBjQifpe2JxkP7x1KHv7nOI7FtFH+rb27ymxk3vHTiluIJ+V9OKw0JLhKOdvFJzc7MBvrtp1aVLNs4XCzLwvYe6nqqbEYtBJa1x/eRHOZfa3R9laDgVe2aNr2+S9rZG7HC9k6Ms7MSUVZNDvg1C4/lTBROYybPLnloAY0OIzr2JFxo0HVdWEttr0dPN0rHKWT8pYy6Y6YoSXi+qzbNib2nNPYUSlbcJGKe81RrwTo5CmuTVLemjPQ/wBo5OYGZrRfWdJ7U+yQpr0cR6H+0enSeQ2KvIvgXqAhUi+CEIQAIQhAAs9y1d+kWfVf/sH8FoSznLd36Sb9Vb/mXKWjxEFfgHWEu4naVScdj+DZQ08uptZC6Fx+eBmD0iLvVxwp35vtKqnhepj8EhqmaH008bw7mDja/wB4MUtREVNiGKVPwvGKGnOltJHJUyD5w4zN0fem+KxfBcbo6g6G1kboXn5xuwb4ikMi8QFVV19a1tuFdHDF0NLs525nepnwxUJ+ARTs0OpZYnAjkDuLf7wYouVybnYiMupvhlZh2H8geZJRzNztN/sMetIwrS1z/lOPcFluT2JMrMVqa1oOayIMZp86SzSRzC2foWq0rc2NreYDv5U6OeY2WWRQvDn8Sg+sD2TlGeEOgdHwOJQ+XTOhD+lhPFJ6M7i/bUh4b3eJQfTj2blZaWjZUxz08mlkkYY7oDm2vtBsexDV2wTskx1k5iTZmNcw3bI1sjNjhq7NXYVQ6moGJYy5/lQUQ4vM6QHid77u2NUJhGUjsPpqmkmdmTUz3si5yJC4ODR0G5HXVv8AB3gfAwRtdpe/xiY/Od5EZ2C3aXJL3yFtq3ZW4mFuUct9fBuJ2mkaVqtA7803Yd5WW1bv/Es5+Y7/ACjVpeHSfmWbD6xTocxk+RHZc4L8MoJogLvDeEj68fGAG0XH2lTfBTjl6fgnHTC+392+5Hcc5aUJFjr4fybjb4vJinJzebNlOczufxUslZphB3TRonhDxsUtBI4HjSfm2faHGP3b94VX8GeD5lOHuHGndwjufMGhg7dJ+0FE5cVzq+rpqFt7N0OPbd7+xoH3VoeDwhrLgWGhrRzNaLAf1zIX4pA/wxsPZXquSZcinoI4WeUGSX5757z71OSv0rH62TS77e8qyop7yrKTW4+rmHQNgXS5j1DYF0s01AQhCABCEIAFmuXJ/SY+qM/zMi0pZ14SKYxVMNW79W6MwPfyMcJM+POPIHZzhfnA51NR4iCvwHOFP4naUvXUbKiJ8MzQ9jxmuaeUa9Y1G9jfoUFS1pZpGkHk5D0p83Ghytd3gq04lSMhXB8m6akY1kEeaGkuHGJJcfOJOs/gneK0TKmCSnlBLJGlrrGx6CDyEEA9iZDGGfO7l1+Vmc57im6g7XI3J/IanomFsRkdd2c5zyLutqBsNQ95VjMqjvykz5Q9KPhzT5ze9CjYHO4wyzyZGJQMhMnB5kjZM7Nzr2BBba45CpWipRE5xBJzraDyAb0mKkc47wveGRq8xdfKxV8pfB0ysr46svDW2bw8djd5YLNIOrSAAb8gVqw2l4FpFwSTpIFtgC5My5M6RQSBzbKhVZJTnGJawBvBPjNnZ4vncC2PMtr1jXqVto2lkbWu1gae+6DMk3SpVCwkp3HHCqjeFXAnzxRVMLXOkhdZwaCXFjjcOsNJs4f4lbuFXomSyhdWEjPVdzNMi8Nnkmkq52SB7+Iwua4aCeMRfU3UO9aboa0NGoABcunSEkqIQ1RZ1NYHv0rIKx3GftfvK1hz9PcshrHcZ+1+8qXcQ72fXNO67GnnDT6EokqT9Wzqt9UJVZZrAhCEACEIQALieBr2lj2tc1wsWuALSDrBB0ELtCAKxP4NqFxu2J0Wkn81NLGNPzWusOwJsfBfTebLWt6fhJdb7wKuCE/aS6jHTg+RSH+C5vm1dYNogdvjSEngwkvxK11vn0sbj3tc1X5CXaz6jdjDoZzJ4NaoA5tTTO5gaaRneRKbdyau8HteNTqF395M3+QrUEJ23mN8PAyaXIrEGnRDA/pbVAeuwJB+TFe0XNI/7E8Lv5gtgQneIkN8NAxg4dWt10laNjWu9V5SUklQw2dDXN20sx9IaQtsQl8Q+gnhl1MLkxxzfKMjOvC9vrNCSGU7f2sJ+01bykpqVj/Lax3WaDvTvE/Ib4X9xiDcfvqdEdjh7ilm40fkg7CVrUuS9I83dS0rjzmniJ9LUymyAw92ukpx1WZvq2TvER6DfDS6mZ/lnnae/wD4XhxhvM70LQ5vBhQOFhC6PpZNKP5lHVPglpL8WSsb0CcH1mlOVeAx4eoUOrxsNaXAWsNZP9aVnUFO6eURsBLpHBrRykvdYAdpW5VHgbpH+VNWnoMzDvjViyY8HFFQOEkMZdINUsjs946vI3sCbOvG2Q6GHlfMs0LM1obzADuFl2hCpF8EIQg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AutoShape 4" descr="data:image/jpeg;base64,/9j/4AAQSkZJRgABAQAAAQABAAD/2wCEAAkGBhQQEBQQEBQQEhUVFhAUFBAUEBQUFBUVFBAXFRQQFRcXHCYfFxkkGRcVHy8gJCcpLCwsFR4xNTAqNSYrLCkBCQoKDgwOGg8PGi8cHyQsNCwsKS8sLCwsLC0pKSksMCksKSwsLCwpKSwpLCksLCksKSwsKSkpLCwpLCwsKSwpKf/AABEIAMwAzAMBIgACEQEDEQH/xAAcAAABBQEBAQAAAAAAAAAAAAAAAwQFBgcCAQj/xABTEAABAwIBBggICQkHAQkAAAABAAIDBBEFBhIhMXGxEyJBUWFygZEHJDJCobKzwRQ0UmJzdIKS0RUjJTNTY5PC8ESDorTD0uFkFhcmNUOElMTT/8QAGwEAAQUBAQAAAAAAAAAAAAAAAAECAwQFBgf/xAA0EQACAQICCAQEBwADAAAAAAAAAQIDEQQhBRITMTJBUXEUwdHwBmGBoSIzQmKRsfEjcuH/2gAMAwEAAhEDEQA/ANxQhCABCFBZV4i+NkUMLsx87+DEgFyxgYXyPbfzs1th0lKld2EbsrkpV4lFDplkij6XyNZ6xCj5cs6FuurpOyojO4qMwfJamDi90Mb3aLyStEj3E+c5z7klTrMPib5McQ2RsG4J+qkR67ZHPy/oB/aoT1SXeqCuf+8Citdsj39SnnduYpgNA1WGwWRnbe9FkGtL3/pD/wDbuAi7WVr+htDUH+ReDLVpHFpcSd0fA3N9YhTBcuSUtkJrSIkZXSHyaDEDtZC3fKvG5T1J1YdUjrT0zf8AUKlrrklFl0E1pdSJbj9cf7A0daviG5hXjcXxA/2Wjbtrnn1YVLErklLZdBLvqRHw3EyfJw1o+kqHbmhHC4kTplw5o6KeodvkCliVySlsugXfUiHQ4gT8cpmjmbQn+aVeGirSdOIOHQ2igG8lS91ySlE+v3IaTBahxu7EK3Y1sDB6GJGTJVztLq7Ezsqs30NaFPErklLcSxW6nAaiFpfBV1kuaL8DLMXZwGkhrxYh3Ne4TzJ3KKRwY4uMkb7G7vKAPLfnHMphp0jaN6ruRlJnUkZ6ZvRO8BDs1mIsnkX5C8C9VYtghCEACEIQAKr5WfGqHrVXsFaFVsrPjdFtq/YhPhvI6nCSWFHQ77PvT4lR+FanbRuKRylnLKZ5abHii/QTYqRRvKxC5asbkiZ2/Kb94JN1bH8uP77fxVTw/CojG1xiiJIuSY2n3Luoo422DYohfl4Nn4KbYq9rkG3dr2LK7Eoh/wCrF/FZ+K4OKw/tYf4rPxVfFK0eaz+Gz8FyGjkDR9lv4J2xQniH0J441B+2h/it/FcHHaf9tD/EaoXPtyj0LoTH5R70uyiJt5dCXOOwftozsdfcufy5D+0b2Bx9yi+Ed8p33j+KM8/Kd94o2Uff+CbeRJ/lqL5R/hS/7V47G4gLlxA5zFIB3lqjM487u8rqI8Ya9djp1g6wjZR+fv6Btpe/9JiGrY9ocxzXA8oK7zlUGOY5/Ea0C2kWB036UsxjYnngy5ucWkxhxDRcX0AFDo2uOVf5FnJXhKh6SdwqM3hHOa5udmON83YdfJ6VLXUUoarJYT1lc6B0jaN6hMkqsNoIh0z3/wDkSKYB0jaN6pOB1ubRsF9XDe3eljHWyEnPVzNWbqC9XMXkjYNy6VMvAhCEACEIQAKrZWfG6L/3fsmq0qrZWfG6PZWezYnw4iOpwj7CjodtG5Nsqj4q/az1gl8KOh20bk3yo+LPuQNLdJ6ymjxorVPy32GOHfqmbAvKtulv9cq5oKkcEzN06Bp5ExxWoe5zWNcQbXJHmtvr283/AAlqVo07yk7JFSnF1WoQV2x/I43zWi55b6m7enoXLKP5XG3dwTCKOwDW36BpJJO8p9Lg8rW5zmEDvtttqXJ19K18RfZJqK6ebOuw+jKNBLaNOXz8hURW5AOxeEdCY57m8pHau21ruWx2rNWIzvmmaLoZcmOHQDku0841doSJeWkNeLX1OHku2H3JRlS0/NPTq70o5oILXi7TrtrHM5vSFuYLSk4O03rR69DKxejYVFeKsxJdR6wkGksdwb9J1tdyOadRCXj1hdVGSkro5acHCWqys5NvJzr8/uS/DH4c5vJZns2Jrkz5+33JYfH39Vns2K5Pin29CtHdH31JSKQ/lGMcnAnc5WQlVeM/pKP6H3OVmJVOvvj2LuH3PudA6RtG9ZZR1loAOYze1etQB0jaN6xE1VmlvM6X2jk7DRu2RYuWrFH0jAeK3YNy7SdN5Deq3clFls10CEIQKCEIQAKrZV/G6Tq1nqRq0qn5Znxyi6lb6kSfT4iOrwkjhR0O2jcmGWh8Sk2x+uEvg54rto3KPy7PiMu2P2gU6ykUqz/4pdmNcLIEDCdQbc7ALlNYiTd51uNz0DzW9gsm0LvE2D5Qa3svc+gLnhDzlcrpzEuKVLrm/pu+9/4Nr4bw2upV3yyX9vyJrB/jEXXG4q9M1LO8BmPwmIX88bitEZqT9CO9KXfyRe0rHVqR7ebInE8n2vu6OzTyt80/gVVqqjcxxaQQRyHf0haCm9ZQslFni/MeUbCrGL0bCr+KGT+xDhsdKnlPNGe3SsNWW6NY5vwUliuAOju4cZvyhydYcm1Qz2Ea1ztSlUoStJWN+nOFaN45j+rHCRZ7NcfGHPmE8dp2Gx70UsudYptQT5sjb6nHNcOdruKd69oBYlo815bsIJBHeF1uhsTtKbg+Ryem8Nspqa5+/QgsmT5e33Jb+3v2M9mxN8mhfP2+5Lt+Pu6rPZsXUz4p9vQ5qO6JIxn9JR/Q+5yshKrLP/Mo/ofc5WMlU6++PYu0Nz7nQOkbRvWFE+V1pfXctzB0jaN6wlx8rrSeu5PwvEyHGcKPp2m8hvVbuSiSpvIb1W7kqslmygQhCBQQhCABUzLU+O0X0dduhVzVKy1Pj1H9FXf6Kkp8RFV4PfUd4OeK7aNyYZcnxGXbH7QJ7g54rut/KmGW58Rk2x+0Cn5lGv8Aky7MhIfi0XRbck7palbelZ0NBTbOXD6dT28X+3zZ13wxZ4N/9n/SJHAXeNQ9dvvWlt1LMcBPjUP0jVpwV7Qf5Uu/kLpr8yPbzZ6hCFvmGBCruUOGMYzhGgAEgFvJp1Ec2lTdZXMhbnSODR6T0AcpVHyiym4figZrAbgecTyF3NsWZpGtShTanm+RpaPo1Z1E4buZGPdZKwz5tdO3zXPvsJsb+lRjJDew5SBbabJZlUH185HJKWj7Ls33KD4fetOf08x/xKtnTh9fIYZPPsXEc/uTh7vHnEczPZsTXAdbtqdOiIqy7kLY/ZtXdT4p9vQ4WL3Eix98RjP7n3OViJUDDF43G791b1lOEqjWd2uxoYfhfc6B0jaN6wmQ6XbZPWctzB0jaN6wmR2l22T1yn4beyPFZpH1FTeQ3qt3BKpKl8hvVbuCVWUzYQIQhAoIQhAAqTlsfHqP6Gt3wq7Kj5bfH6T6Gt9eBSUuIircA6wc8V3W/lCYZbHxKTbH64T3CDxHdb3BMctD4lJ/d+0CscyjX/Jl2YwwgAwRg6i2x2HQo6Vha4tOsEg9if4T+oZsCMUgzhwjfKaBnj5o0CTs0A9i5nS+GdWnrx3x/r/z1NX4YxsaVV0Juyla3depxgB8ah+katRbqWQ0lUY5GSDWxzXAbDey0MZY02Zn8Jp/Z2Ofst/QVXQ9enThKM2lnfM6PTGHqTnGUIt5WyJxV7GcrmRXbFZ7tWd5gP8AMdirWN5Xvnu1vEZ8kHX1jy7NSr75Cdadi9Lfpo/z6CYPQ36q/wDHqPq/FnyuLnOJPOdwHIExLlxdeFy5+UpTd5O50cKcYK0VYeYe8NfwrvJia6V32Bdo7XZo7UywNhu1zvKe8OPa5LYiwtaKUeW4tkn+Y0aY4T06c8jq8y7pBaRgHym713mgsI6NHWlvefv3zPMvibHxr4lUoO6jl798hCli4F+aNIIJ9JUjLIDILc0fswo+R15Ow7yid/58W5o/ZtXQ2cldnPxerKxOxHxmP6P/AHKYJVcgrR8MiYdfA36POVgJVetGzXY0MO7xfc6DtI2jesJmOl3Wk9Zy3MHT3LCpnaX9aT1iloZNjcRuR9T0vkN6rdwSqSpfIb1W7glVlmwgQhCABCEIAFR8tvj1L9BWe0gV4VGy2Pj9N9Xq/awKSlxEVbgFsIPEd1vcEyyzPiUn2PXCd4QeIet7gkMp6Z0tLIxmknNIGxwPuVjmUayvSkl0IvCf1DOqFxXTlkkbm6wT0gg6C0jlBGghIYVW5sTWvDmluggg8nMdS7rHtktY2I1aQqUlaTuYzvq/h3nVXhmcC+AEgaXRa3M5y35bPSOXnUXnKSbUubY8o1OBI084XUtayT9dEHH9o12Y/tIFndov0rn8TonWetSy+XL6HcaN+KdSKp4yLf7l5rzX8EVdeXT808B86ob0FjHekEbl5wMA5Z39HEjHfxiqC0XiL2t90dA/iTRqV9p9pegxaCSAASToAAuSeYDlTv8AUGwzXz8jNDmQn5cvIXjkZyHXzL11XYERhsQOg5l88jmdIeNboFgmoeGiwAA5gtrA6G1ZKdTN9ORzWlPip1YunhU0n+p7/p0PYoc2+kuJJLnnSXOOkklK0p/OM6zd6bOmXVJJ+cZ1m712NOnqxOFu3K7Eo5gZDYjQCD0aToTeSpJrizkDY9H90zT6VG4BLpf1ilZZfH3dSL2MasWUdZfL0LaV5E2yT9JQ/Qf71a2T8hKostRbEIT+4/8A0U6ypc7yQqWId2u3qaGHVoliB09ywmd3GePnSesVs9EXC2ceULFZ3cZ22TeU2lvYtbOx9W0vkN6rdwSqSpf1beq31QlVlmuCEIQAIQhAAqHlsf0hT/Vqn20SvioOWx/SMH1af20alpcRDW4BfCTxD1juCeEphhJ4h6x3BPCVOystwhJQRnSWMvz5oum8mDxHkI2OO46E9JXJKW4jSe9EY7AWcjiNrW7wAUi/AzyOH+Ib7qXJXJKRpPeRujB8iDfg7+g7HA7wE3kw145HfdP8pcrEXLklCjFciN4eBVn0pHye+3rgFIupXfJPZp3Eq2lySfE062tPYFPGaXIieFjyZUXxEaw4bQRvC6ox+cZbTxm71ZzSt5ARsc4bikZaBrgRnSC4LTZwBIIsRnWzho0aCplWQzwuZQMmIS/PtbyjrJ5thClqbAHyVkkxaWx2a1peC0uzWNaXhtwQOKSL21q0UeHxwtDImNYByD8eVLkpsqzbdixGjFZsjIMBYJTM4l780MHI1jQNDGj3kkm551IBoGoWXpK5JUTbe8lSS3HQOkdixaVhLn255N5WzX0js3rK4Ka+cecv5PnFOjkRzPpql8hvVbuCVSdP5Deq3clFlmuCEIQAIQhAAqBlw39IQH/pp/RNH+Kv6oOXHx+D6tP7eJS0uIhrcB3hXkHrHcE7KaYUOIesdwTyysMrLccFclKFq5LUAJlclKFq8LUAJFclKlq4LUolhMlcldlq5zUohwV4UpmrwsQAiVyUsWpNzUogmVyUoWrktSiHA19yoeG0l479f13K+29yrmBUd4Gnr+u5F7CWuzbYm2aB0Dcul43UvVnGoCEIQAIQhAAqFlsPH4fq03t41fVQ8tj49F9Wk9M7PwUtLiIa3Ae4c8Nic46hnE8ugNuUlgGUkNbC2aAuLXOcyzhYhzdYI7Qe0JfCvI085us+8HwNLVYhQHRwUwljHzS7MJ7jEpZOzIYK6NKrKhsMbpZDZrAXOPQPfqHao3AcpYa2LhYS62e6MtcAHNc3W02JHKDr5VBeF3EizD2xR+XUywxtA1kA55HeG96rvg7gNHWV+Hk34J7Xt6c12Y5w2hzO5N1s7D1HK5p9VM2JjpHnNaxrnOdzBouSo/A8oIqyJs0Ofmuc9oDm2N2Gx1E6OlQvhZxbgcKfY6ZjHENhOc70Nt2p3kNhXAUsENrFkTXO68nHd6XHuS62dhNXK48yjygioYeGmziCSA1ubnEhpcbZxA1A8q4wPKGGtibNAXFrrizhYhw1scL6D+IVV8OfxKA/9R/pOULkPIaGvqMOdoa+00J57NztG1h/wJNZ3sLqJxuaoWLkgAEnQBcknUANZKWifnNDhy/0VU/Cbj3wWiLG/rJzwbQNeafLI7OL9roT3KyuRqN3YUoMuqeaqdSNEokDS4EtbmuGaHaCHEjim9iArE2xFwsXyWoDBjQifpe2JxkP7x1KHv7nOI7FtFH+rb27ymxk3vHTiluIJ+V9OKw0JLhKOdvFJzc7MBvrtp1aVLNs4XCzLwvYe6nqqbEYtBJa1x/eRHOZfa3R9laDgVe2aNr2+S9rZG7HC9k6Ms7MSUVZNDvg1C4/lTBROYybPLnloAY0OIzr2JFxo0HVdWEttr0dPN0rHKWT8pYy6Y6YoSXi+qzbNib2nNPYUSlbcJGKe81RrwTo5CmuTVLemjPQ/wBo5OYGZrRfWdJ7U+yQpr0cR6H+0enSeQ2KvIvgXqAhUi+CEIQAIQhAAs9y1d+kWfVf/sH8FoSznLd36Sb9Vb/mXKWjxEFfgHWEu4naVScdj+DZQ08uptZC6Fx+eBmD0iLvVxwp35vtKqnhepj8EhqmaH008bw7mDja/wB4MUtREVNiGKVPwvGKGnOltJHJUyD5w4zN0fem+KxfBcbo6g6G1kboXn5xuwb4ikMi8QFVV19a1tuFdHDF0NLs525nepnwxUJ+ARTs0OpZYnAjkDuLf7wYouVybnYiMupvhlZh2H8geZJRzNztN/sMetIwrS1z/lOPcFluT2JMrMVqa1oOayIMZp86SzSRzC2foWq0rc2NreYDv5U6OeY2WWRQvDn8Sg+sD2TlGeEOgdHwOJQ+XTOhD+lhPFJ6M7i/bUh4b3eJQfTj2blZaWjZUxz08mlkkYY7oDm2vtBsexDV2wTskx1k5iTZmNcw3bI1sjNjhq7NXYVQ6moGJYy5/lQUQ4vM6QHid77u2NUJhGUjsPpqmkmdmTUz3si5yJC4ODR0G5HXVv8AB3gfAwRtdpe/xiY/Od5EZ2C3aXJL3yFtq3ZW4mFuUct9fBuJ2mkaVqtA7803Yd5WW1bv/Es5+Y7/ACjVpeHSfmWbD6xTocxk+RHZc4L8MoJogLvDeEj68fGAG0XH2lTfBTjl6fgnHTC+392+5Hcc5aUJFjr4fybjb4vJinJzebNlOczufxUslZphB3TRonhDxsUtBI4HjSfm2faHGP3b94VX8GeD5lOHuHGndwjufMGhg7dJ+0FE5cVzq+rpqFt7N0OPbd7+xoH3VoeDwhrLgWGhrRzNaLAf1zIX4pA/wxsPZXquSZcinoI4WeUGSX5757z71OSv0rH62TS77e8qyop7yrKTW4+rmHQNgXS5j1DYF0s01AQhCABCEIAFmuXJ/SY+qM/zMi0pZ14SKYxVMNW79W6MwPfyMcJM+POPIHZzhfnA51NR4iCvwHOFP4naUvXUbKiJ8MzQ9jxmuaeUa9Y1G9jfoUFS1pZpGkHk5D0p83Ghytd3gq04lSMhXB8m6akY1kEeaGkuHGJJcfOJOs/gneK0TKmCSnlBLJGlrrGx6CDyEEA9iZDGGfO7l1+Vmc57im6g7XI3J/IanomFsRkdd2c5zyLutqBsNQ95VjMqjvykz5Q9KPhzT5ze9CjYHO4wyzyZGJQMhMnB5kjZM7Nzr2BBba45CpWipRE5xBJzraDyAb0mKkc47wveGRq8xdfKxV8pfB0ysr46svDW2bw8djd5YLNIOrSAAb8gVqw2l4FpFwSTpIFtgC5My5M6RQSBzbKhVZJTnGJawBvBPjNnZ4vncC2PMtr1jXqVto2lkbWu1gae+6DMk3SpVCwkp3HHCqjeFXAnzxRVMLXOkhdZwaCXFjjcOsNJs4f4lbuFXomSyhdWEjPVdzNMi8Nnkmkq52SB7+Iwua4aCeMRfU3UO9aboa0NGoABcunSEkqIQ1RZ1NYHv0rIKx3GftfvK1hz9PcshrHcZ+1+8qXcQ72fXNO67GnnDT6EokqT9Wzqt9UJVZZrAhCEACEIQALieBr2lj2tc1wsWuALSDrBB0ELtCAKxP4NqFxu2J0Wkn81NLGNPzWusOwJsfBfTebLWt6fhJdb7wKuCE/aS6jHTg+RSH+C5vm1dYNogdvjSEngwkvxK11vn0sbj3tc1X5CXaz6jdjDoZzJ4NaoA5tTTO5gaaRneRKbdyau8HteNTqF395M3+QrUEJ23mN8PAyaXIrEGnRDA/pbVAeuwJB+TFe0XNI/7E8Lv5gtgQneIkN8NAxg4dWt10laNjWu9V5SUklQw2dDXN20sx9IaQtsQl8Q+gnhl1MLkxxzfKMjOvC9vrNCSGU7f2sJ+01bykpqVj/Lax3WaDvTvE/Ib4X9xiDcfvqdEdjh7ilm40fkg7CVrUuS9I83dS0rjzmniJ9LUymyAw92ukpx1WZvq2TvER6DfDS6mZ/lnnae/wD4XhxhvM70LQ5vBhQOFhC6PpZNKP5lHVPglpL8WSsb0CcH1mlOVeAx4eoUOrxsNaXAWsNZP9aVnUFO6eURsBLpHBrRykvdYAdpW5VHgbpH+VNWnoMzDvjViyY8HFFQOEkMZdINUsjs946vI3sCbOvG2Q6GHlfMs0LM1obzADuFl2hCpF8EIQgD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6" descr="data:image/jpeg;base64,/9j/4AAQSkZJRgABAQAAAQABAAD/2wCEAAkGBhQQEBQQEBQQEhUVFhAUFBAUEBQUFBUVFBAXFRQQFRcXHCYfFxkkGRcVHy8gJCcpLCwsFR4xNTAqNSYrLCkBCQoKDgwOGg8PGi8cHyQsNCwsKS8sLCwsLC0pKSksMCksKSwsLCwpKSwpLCksLCksKSwsKSkpLCwpLCwsKSwpKf/AABEIAMwAzAMBIgACEQEDEQH/xAAcAAABBQEBAQAAAAAAAAAAAAAAAwQFBgcCAQj/xABTEAABAwIBBggICQkHAQkAAAABAAIDBBEFBhIhMXGxEyJBUWFygZEHJDJCobKzwRQ0UmJzdIKS0RUjJTNTY5PC8ESDorTD0uFkFhcmNUOElMTT/8QAGwEAAQUBAQAAAAAAAAAAAAAAAAECAwQFBgf/xAA0EQACAQICCAQEBwADAAAAAAAAAQIDEQQhBRITMTJBUXEUwdHwBmGBoSIzQmKRsfEjcuH/2gAMAwEAAhEDEQA/ANxQhCABCFBZV4i+NkUMLsx87+DEgFyxgYXyPbfzs1th0lKld2EbsrkpV4lFDplkij6XyNZ6xCj5cs6FuurpOyojO4qMwfJamDi90Mb3aLyStEj3E+c5z7klTrMPib5McQ2RsG4J+qkR67ZHPy/oB/aoT1SXeqCuf+8Citdsj39SnnduYpgNA1WGwWRnbe9FkGtL3/pD/wDbuAi7WVr+htDUH+ReDLVpHFpcSd0fA3N9YhTBcuSUtkJrSIkZXSHyaDEDtZC3fKvG5T1J1YdUjrT0zf8AUKlrrklFl0E1pdSJbj9cf7A0daviG5hXjcXxA/2Wjbtrnn1YVLErklLZdBLvqRHw3EyfJw1o+kqHbmhHC4kTplw5o6KeodvkCliVySlsugXfUiHQ4gT8cpmjmbQn+aVeGirSdOIOHQ2igG8lS91ySlE+v3IaTBahxu7EK3Y1sDB6GJGTJVztLq7Ezsqs30NaFPErklLcSxW6nAaiFpfBV1kuaL8DLMXZwGkhrxYh3Ne4TzJ3KKRwY4uMkb7G7vKAPLfnHMphp0jaN6ruRlJnUkZ6ZvRO8BDs1mIsnkX5C8C9VYtghCEACEIQAKr5WfGqHrVXsFaFVsrPjdFtq/YhPhvI6nCSWFHQ77PvT4lR+FanbRuKRylnLKZ5abHii/QTYqRRvKxC5asbkiZ2/Kb94JN1bH8uP77fxVTw/CojG1xiiJIuSY2n3Luoo422DYohfl4Nn4KbYq9rkG3dr2LK7Eoh/wCrF/FZ+K4OKw/tYf4rPxVfFK0eaz+Gz8FyGjkDR9lv4J2xQniH0J441B+2h/it/FcHHaf9tD/EaoXPtyj0LoTH5R70uyiJt5dCXOOwftozsdfcufy5D+0b2Bx9yi+Ed8p33j+KM8/Kd94o2Uff+CbeRJ/lqL5R/hS/7V47G4gLlxA5zFIB3lqjM487u8rqI8Ya9djp1g6wjZR+fv6Btpe/9JiGrY9ocxzXA8oK7zlUGOY5/Ea0C2kWB036UsxjYnngy5ucWkxhxDRcX0AFDo2uOVf5FnJXhKh6SdwqM3hHOa5udmON83YdfJ6VLXUUoarJYT1lc6B0jaN6hMkqsNoIh0z3/wDkSKYB0jaN6pOB1ubRsF9XDe3eljHWyEnPVzNWbqC9XMXkjYNy6VMvAhCEACEIQAKrZWfG6L/3fsmq0qrZWfG6PZWezYnw4iOpwj7CjodtG5Nsqj4q/az1gl8KOh20bk3yo+LPuQNLdJ6ymjxorVPy32GOHfqmbAvKtulv9cq5oKkcEzN06Bp5ExxWoe5zWNcQbXJHmtvr283/AAlqVo07yk7JFSnF1WoQV2x/I43zWi55b6m7enoXLKP5XG3dwTCKOwDW36BpJJO8p9Lg8rW5zmEDvtttqXJ19K18RfZJqK6ebOuw+jKNBLaNOXz8hURW5AOxeEdCY57m8pHau21ruWx2rNWIzvmmaLoZcmOHQDku0841doSJeWkNeLX1OHku2H3JRlS0/NPTq70o5oILXi7TrtrHM5vSFuYLSk4O03rR69DKxejYVFeKsxJdR6wkGksdwb9J1tdyOadRCXj1hdVGSkro5acHCWqys5NvJzr8/uS/DH4c5vJZns2Jrkz5+33JYfH39Vns2K5Pin29CtHdH31JSKQ/lGMcnAnc5WQlVeM/pKP6H3OVmJVOvvj2LuH3PudA6RtG9ZZR1loAOYze1etQB0jaN6xE1VmlvM6X2jk7DRu2RYuWrFH0jAeK3YNy7SdN5Deq3clFls10CEIQKCEIQAKrZV/G6Tq1nqRq0qn5Znxyi6lb6kSfT4iOrwkjhR0O2jcmGWh8Sk2x+uEvg54rto3KPy7PiMu2P2gU6ykUqz/4pdmNcLIEDCdQbc7ALlNYiTd51uNz0DzW9gsm0LvE2D5Qa3svc+gLnhDzlcrpzEuKVLrm/pu+9/4Nr4bw2upV3yyX9vyJrB/jEXXG4q9M1LO8BmPwmIX88bitEZqT9CO9KXfyRe0rHVqR7ebInE8n2vu6OzTyt80/gVVqqjcxxaQQRyHf0haCm9ZQslFni/MeUbCrGL0bCr+KGT+xDhsdKnlPNGe3SsNWW6NY5vwUliuAOju4cZvyhydYcm1Qz2Ea1ztSlUoStJWN+nOFaN45j+rHCRZ7NcfGHPmE8dp2Gx70UsudYptQT5sjb6nHNcOdruKd69oBYlo815bsIJBHeF1uhsTtKbg+Ryem8Nspqa5+/QgsmT5e33Jb+3v2M9mxN8mhfP2+5Lt+Pu6rPZsXUz4p9vQ5qO6JIxn9JR/Q+5yshKrLP/Mo/ofc5WMlU6++PYu0Nz7nQOkbRvWFE+V1pfXctzB0jaN6wlx8rrSeu5PwvEyHGcKPp2m8hvVbuSiSpvIb1W7kqslmygQhCBQQhCABUzLU+O0X0dduhVzVKy1Pj1H9FXf6Kkp8RFV4PfUd4OeK7aNyYZcnxGXbH7QJ7g54rut/KmGW58Rk2x+0Cn5lGv8Aky7MhIfi0XRbck7palbelZ0NBTbOXD6dT28X+3zZ13wxZ4N/9n/SJHAXeNQ9dvvWlt1LMcBPjUP0jVpwV7Qf5Uu/kLpr8yPbzZ6hCFvmGBCruUOGMYzhGgAEgFvJp1Ec2lTdZXMhbnSODR6T0AcpVHyiym4figZrAbgecTyF3NsWZpGtShTanm+RpaPo1Z1E4buZGPdZKwz5tdO3zXPvsJsb+lRjJDew5SBbabJZlUH185HJKWj7Ls33KD4fetOf08x/xKtnTh9fIYZPPsXEc/uTh7vHnEczPZsTXAdbtqdOiIqy7kLY/ZtXdT4p9vQ4WL3Eix98RjP7n3OViJUDDF43G791b1lOEqjWd2uxoYfhfc6B0jaN6wmQ6XbZPWctzB0jaN6wmR2l22T1yn4beyPFZpH1FTeQ3qt3BKpKl8hvVbuCVWUzYQIQhAoIQhAAqTlsfHqP6Gt3wq7Kj5bfH6T6Gt9eBSUuIircA6wc8V3W/lCYZbHxKTbH64T3CDxHdb3BMctD4lJ/d+0CscyjX/Jl2YwwgAwRg6i2x2HQo6Vha4tOsEg9if4T+oZsCMUgzhwjfKaBnj5o0CTs0A9i5nS+GdWnrx3x/r/z1NX4YxsaVV0Juyla3depxgB8ah+katRbqWQ0lUY5GSDWxzXAbDey0MZY02Zn8Jp/Z2Ofst/QVXQ9enThKM2lnfM6PTGHqTnGUIt5WyJxV7GcrmRXbFZ7tWd5gP8AMdirWN5Xvnu1vEZ8kHX1jy7NSr75Cdadi9Lfpo/z6CYPQ36q/wDHqPq/FnyuLnOJPOdwHIExLlxdeFy5+UpTd5O50cKcYK0VYeYe8NfwrvJia6V32Bdo7XZo7UywNhu1zvKe8OPa5LYiwtaKUeW4tkn+Y0aY4T06c8jq8y7pBaRgHym713mgsI6NHWlvefv3zPMvibHxr4lUoO6jl798hCli4F+aNIIJ9JUjLIDILc0fswo+R15Ow7yid/58W5o/ZtXQ2cldnPxerKxOxHxmP6P/AHKYJVcgrR8MiYdfA36POVgJVetGzXY0MO7xfc6DtI2jesJmOl3Wk9Zy3MHT3LCpnaX9aT1iloZNjcRuR9T0vkN6rdwSqSpfIb1W7glVlmwgQhCABCEIAFR8tvj1L9BWe0gV4VGy2Pj9N9Xq/awKSlxEVbgFsIPEd1vcEyyzPiUn2PXCd4QeIet7gkMp6Z0tLIxmknNIGxwPuVjmUayvSkl0IvCf1DOqFxXTlkkbm6wT0gg6C0jlBGghIYVW5sTWvDmluggg8nMdS7rHtktY2I1aQqUlaTuYzvq/h3nVXhmcC+AEgaXRa3M5y35bPSOXnUXnKSbUubY8o1OBI084XUtayT9dEHH9o12Y/tIFndov0rn8TonWetSy+XL6HcaN+KdSKp4yLf7l5rzX8EVdeXT808B86ob0FjHekEbl5wMA5Z39HEjHfxiqC0XiL2t90dA/iTRqV9p9pegxaCSAASToAAuSeYDlTv8AUGwzXz8jNDmQn5cvIXjkZyHXzL11XYERhsQOg5l88jmdIeNboFgmoeGiwAA5gtrA6G1ZKdTN9ORzWlPip1YunhU0n+p7/p0PYoc2+kuJJLnnSXOOkklK0p/OM6zd6bOmXVJJ+cZ1m712NOnqxOFu3K7Eo5gZDYjQCD0aToTeSpJrizkDY9H90zT6VG4BLpf1ilZZfH3dSL2MasWUdZfL0LaV5E2yT9JQ/Qf71a2T8hKostRbEIT+4/8A0U6ypc7yQqWId2u3qaGHVoliB09ywmd3GePnSesVs9EXC2ceULFZ3cZ22TeU2lvYtbOx9W0vkN6rdwSqSpf1beq31QlVlmuCEIQAIQhAAqHlsf0hT/Vqn20SvioOWx/SMH1af20alpcRDW4BfCTxD1juCeEphhJ4h6x3BPCVOystwhJQRnSWMvz5oum8mDxHkI2OO46E9JXJKW4jSe9EY7AWcjiNrW7wAUi/AzyOH+Ib7qXJXJKRpPeRujB8iDfg7+g7HA7wE3kw145HfdP8pcrEXLklCjFciN4eBVn0pHye+3rgFIupXfJPZp3Eq2lySfE062tPYFPGaXIieFjyZUXxEaw4bQRvC6ox+cZbTxm71ZzSt5ARsc4bikZaBrgRnSC4LTZwBIIsRnWzho0aCplWQzwuZQMmIS/PtbyjrJ5thClqbAHyVkkxaWx2a1peC0uzWNaXhtwQOKSL21q0UeHxwtDImNYByD8eVLkpsqzbdixGjFZsjIMBYJTM4l780MHI1jQNDGj3kkm551IBoGoWXpK5JUTbe8lSS3HQOkdixaVhLn255N5WzX0js3rK4Ka+cecv5PnFOjkRzPpql8hvVbuCVSdP5Deq3clFlmuCEIQAIQhAAqBlw39IQH/pp/RNH+Kv6oOXHx+D6tP7eJS0uIhrcB3hXkHrHcE7KaYUOIesdwTyysMrLccFclKFq5LUAJlclKFq8LUAJFclKlq4LUolhMlcldlq5zUohwV4UpmrwsQAiVyUsWpNzUogmVyUoWrktSiHA19yoeG0l479f13K+29yrmBUd4Gnr+u5F7CWuzbYm2aB0Dcul43UvVnGoCEIQAIQhAAqFlsPH4fq03t41fVQ8tj49F9Wk9M7PwUtLiIa3Ae4c8Nic46hnE8ugNuUlgGUkNbC2aAuLXOcyzhYhzdYI7Qe0JfCvI085us+8HwNLVYhQHRwUwljHzS7MJ7jEpZOzIYK6NKrKhsMbpZDZrAXOPQPfqHao3AcpYa2LhYS62e6MtcAHNc3W02JHKDr5VBeF3EizD2xR+XUywxtA1kA55HeG96rvg7gNHWV+Hk34J7Xt6c12Y5w2hzO5N1s7D1HK5p9VM2JjpHnNaxrnOdzBouSo/A8oIqyJs0Ofmuc9oDm2N2Gx1E6OlQvhZxbgcKfY6ZjHENhOc70Nt2p3kNhXAUsENrFkTXO68nHd6XHuS62dhNXK48yjygioYeGmziCSA1ubnEhpcbZxA1A8q4wPKGGtibNAXFrrizhYhw1scL6D+IVV8OfxKA/9R/pOULkPIaGvqMOdoa+00J57NztG1h/wJNZ3sLqJxuaoWLkgAEnQBcknUANZKWifnNDhy/0VU/Cbj3wWiLG/rJzwbQNeafLI7OL9roT3KyuRqN3YUoMuqeaqdSNEokDS4EtbmuGaHaCHEjim9iArE2xFwsXyWoDBjQifpe2JxkP7x1KHv7nOI7FtFH+rb27ymxk3vHTiluIJ+V9OKw0JLhKOdvFJzc7MBvrtp1aVLNs4XCzLwvYe6nqqbEYtBJa1x/eRHOZfa3R9laDgVe2aNr2+S9rZG7HC9k6Ms7MSUVZNDvg1C4/lTBROYybPLnloAY0OIzr2JFxo0HVdWEttr0dPN0rHKWT8pYy6Y6YoSXi+qzbNib2nNPYUSlbcJGKe81RrwTo5CmuTVLemjPQ/wBo5OYGZrRfWdJ7U+yQpr0cR6H+0enSeQ2KvIvgXqAhUi+CEIQAIQhAAs9y1d+kWfVf/sH8FoSznLd36Sb9Vb/mXKWjxEFfgHWEu4naVScdj+DZQ08uptZC6Fx+eBmD0iLvVxwp35vtKqnhepj8EhqmaH008bw7mDja/wB4MUtREVNiGKVPwvGKGnOltJHJUyD5w4zN0fem+KxfBcbo6g6G1kboXn5xuwb4ikMi8QFVV19a1tuFdHDF0NLs525nepnwxUJ+ARTs0OpZYnAjkDuLf7wYouVybnYiMupvhlZh2H8geZJRzNztN/sMetIwrS1z/lOPcFluT2JMrMVqa1oOayIMZp86SzSRzC2foWq0rc2NreYDv5U6OeY2WWRQvDn8Sg+sD2TlGeEOgdHwOJQ+XTOhD+lhPFJ6M7i/bUh4b3eJQfTj2blZaWjZUxz08mlkkYY7oDm2vtBsexDV2wTskx1k5iTZmNcw3bI1sjNjhq7NXYVQ6moGJYy5/lQUQ4vM6QHid77u2NUJhGUjsPpqmkmdmTUz3si5yJC4ODR0G5HXVv8AB3gfAwRtdpe/xiY/Od5EZ2C3aXJL3yFtq3ZW4mFuUct9fBuJ2mkaVqtA7803Yd5WW1bv/Es5+Y7/ACjVpeHSfmWbD6xTocxk+RHZc4L8MoJogLvDeEj68fGAG0XH2lTfBTjl6fgnHTC+392+5Hcc5aUJFjr4fybjb4vJinJzebNlOczufxUslZphB3TRonhDxsUtBI4HjSfm2faHGP3b94VX8GeD5lOHuHGndwjufMGhg7dJ+0FE5cVzq+rpqFt7N0OPbd7+xoH3VoeDwhrLgWGhrRzNaLAf1zIX4pA/wxsPZXquSZcinoI4WeUGSX5757z71OSv0rH62TS77e8qyop7yrKTW4+rmHQNgXS5j1DYF0s01AQhCABCEIAFmuXJ/SY+qM/zMi0pZ14SKYxVMNW79W6MwPfyMcJM+POPIHZzhfnA51NR4iCvwHOFP4naUvXUbKiJ8MzQ9jxmuaeUa9Y1G9jfoUFS1pZpGkHk5D0p83Ghytd3gq04lSMhXB8m6akY1kEeaGkuHGJJcfOJOs/gneK0TKmCSnlBLJGlrrGx6CDyEEA9iZDGGfO7l1+Vmc57im6g7XI3J/IanomFsRkdd2c5zyLutqBsNQ95VjMqjvykz5Q9KPhzT5ze9CjYHO4wyzyZGJQMhMnB5kjZM7Nzr2BBba45CpWipRE5xBJzraDyAb0mKkc47wveGRq8xdfKxV8pfB0ysr46svDW2bw8djd5YLNIOrSAAb8gVqw2l4FpFwSTpIFtgC5My5M6RQSBzbKhVZJTnGJawBvBPjNnZ4vncC2PMtr1jXqVto2lkbWu1gae+6DMk3SpVCwkp3HHCqjeFXAnzxRVMLXOkhdZwaCXFjjcOsNJs4f4lbuFXomSyhdWEjPVdzNMi8Nnkmkq52SB7+Iwua4aCeMRfU3UO9aboa0NGoABcunSEkqIQ1RZ1NYHv0rIKx3GftfvK1hz9PcshrHcZ+1+8qXcQ72fXNO67GnnDT6EokqT9Wzqt9UJVZZrAhCEACEIQALieBr2lj2tc1wsWuALSDrBB0ELtCAKxP4NqFxu2J0Wkn81NLGNPzWusOwJsfBfTebLWt6fhJdb7wKuCE/aS6jHTg+RSH+C5vm1dYNogdvjSEngwkvxK11vn0sbj3tc1X5CXaz6jdjDoZzJ4NaoA5tTTO5gaaRneRKbdyau8HteNTqF395M3+QrUEJ23mN8PAyaXIrEGnRDA/pbVAeuwJB+TFe0XNI/7E8Lv5gtgQneIkN8NAxg4dWt10laNjWu9V5SUklQw2dDXN20sx9IaQtsQl8Q+gnhl1MLkxxzfKMjOvC9vrNCSGU7f2sJ+01bykpqVj/Lax3WaDvTvE/Ib4X9xiDcfvqdEdjh7ilm40fkg7CVrUuS9I83dS0rjzmniJ9LUymyAw92ukpx1WZvq2TvER6DfDS6mZ/lnnae/wD4XhxhvM70LQ5vBhQOFhC6PpZNKP5lHVPglpL8WSsb0CcH1mlOVeAx4eoUOrxsNaXAWsNZP9aVnUFO6eURsBLpHBrRykvdYAdpW5VHgbpH+VNWnoMzDvjViyY8HFFQOEkMZdINUsjs946vI3sCbOvG2Q6GHlfMs0LM1obzADuFl2hCpF8EIQgD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056" name="Picture 8" descr="http://www.veryicon.com/icon/png/System/Rhor%20v2%20Part%202/WMV%20Fi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20888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65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762253" y="476672"/>
            <a:ext cx="50405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>
                <a:latin typeface="Showcard Gothic" pitchFamily="82" charset="0"/>
              </a:rPr>
              <a:t> </a:t>
            </a:r>
            <a:r>
              <a:rPr lang="es-ES" sz="6000" dirty="0" smtClean="0">
                <a:latin typeface="Showcard Gothic" pitchFamily="82" charset="0"/>
              </a:rPr>
              <a:t>3GP</a:t>
            </a:r>
          </a:p>
          <a:p>
            <a:endParaRPr lang="es-ES" dirty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Es </a:t>
            </a:r>
            <a:r>
              <a:rPr lang="es-ES" dirty="0">
                <a:latin typeface="Century Gothic" pitchFamily="34" charset="0"/>
              </a:rPr>
              <a:t>un formato </a:t>
            </a:r>
            <a:r>
              <a:rPr lang="es-ES" dirty="0" smtClean="0">
                <a:latin typeface="Century Gothic" pitchFamily="34" charset="0"/>
              </a:rPr>
              <a:t>contenedor usado </a:t>
            </a:r>
            <a:r>
              <a:rPr lang="es-ES" dirty="0">
                <a:latin typeface="Century Gothic" pitchFamily="34" charset="0"/>
              </a:rPr>
              <a:t>por teléfonos </a:t>
            </a:r>
            <a:r>
              <a:rPr lang="es-ES" dirty="0" smtClean="0">
                <a:latin typeface="Century Gothic" pitchFamily="34" charset="0"/>
              </a:rPr>
              <a:t>móviles para </a:t>
            </a:r>
            <a:r>
              <a:rPr lang="es-ES" dirty="0">
                <a:latin typeface="Century Gothic" pitchFamily="34" charset="0"/>
              </a:rPr>
              <a:t>almacenar información de medios múltiples (audio y video). Este formato de archivo, creado por 3GPP (3rd </a:t>
            </a:r>
            <a:r>
              <a:rPr lang="es-ES" dirty="0" err="1">
                <a:latin typeface="Century Gothic" pitchFamily="34" charset="0"/>
              </a:rPr>
              <a:t>Generation</a:t>
            </a:r>
            <a:r>
              <a:rPr lang="es-ES" dirty="0">
                <a:latin typeface="Century Gothic" pitchFamily="34" charset="0"/>
              </a:rPr>
              <a:t> </a:t>
            </a:r>
            <a:r>
              <a:rPr lang="es-ES" dirty="0" err="1">
                <a:latin typeface="Century Gothic" pitchFamily="34" charset="0"/>
              </a:rPr>
              <a:t>Partnership</a:t>
            </a:r>
            <a:r>
              <a:rPr lang="es-ES" dirty="0">
                <a:latin typeface="Century Gothic" pitchFamily="34" charset="0"/>
              </a:rPr>
              <a:t> Project), es una versión simplificada del "ISO 14496-1 Media </a:t>
            </a:r>
            <a:r>
              <a:rPr lang="es-ES" dirty="0" err="1">
                <a:latin typeface="Century Gothic" pitchFamily="34" charset="0"/>
              </a:rPr>
              <a:t>Format</a:t>
            </a:r>
            <a:r>
              <a:rPr lang="es-ES" dirty="0">
                <a:latin typeface="Century Gothic" pitchFamily="34" charset="0"/>
              </a:rPr>
              <a:t>", que es similar al formato de </a:t>
            </a:r>
            <a:r>
              <a:rPr lang="es-ES" dirty="0" err="1" smtClean="0">
                <a:latin typeface="Century Gothic" pitchFamily="34" charset="0"/>
              </a:rPr>
              <a:t>Quicktime</a:t>
            </a:r>
            <a:r>
              <a:rPr lang="es-ES" dirty="0" smtClean="0">
                <a:latin typeface="Century Gothic" pitchFamily="34" charset="0"/>
              </a:rPr>
              <a:t>. </a:t>
            </a:r>
            <a:r>
              <a:rPr lang="es-ES" dirty="0">
                <a:latin typeface="Century Gothic" pitchFamily="34" charset="0"/>
              </a:rPr>
              <a:t>3GP guarda video como </a:t>
            </a:r>
            <a:r>
              <a:rPr lang="es-ES" dirty="0" smtClean="0">
                <a:latin typeface="Century Gothic" pitchFamily="34" charset="0"/>
              </a:rPr>
              <a:t>MPEG-4 o</a:t>
            </a:r>
            <a:r>
              <a:rPr lang="es-ES" dirty="0">
                <a:latin typeface="Century Gothic" pitchFamily="34" charset="0"/>
              </a:rPr>
              <a:t> H.263. El audio es almacenado en los formatos AMR-NB o AAC-LC</a:t>
            </a:r>
            <a:r>
              <a:rPr lang="es-ES" dirty="0" smtClean="0">
                <a:latin typeface="Century Gothic" pitchFamily="34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/>
              <a:t>RealPlayer </a:t>
            </a:r>
            <a:r>
              <a:rPr lang="es-ES" dirty="0" smtClean="0"/>
              <a:t>15.0.6.14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/>
              <a:t>QuickTime </a:t>
            </a:r>
            <a:r>
              <a:rPr lang="es-ES" dirty="0" smtClean="0"/>
              <a:t>7.72.80.56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err="1"/>
              <a:t>SMPlayer</a:t>
            </a:r>
            <a:r>
              <a:rPr lang="es-ES" b="1" dirty="0"/>
              <a:t> </a:t>
            </a:r>
            <a:r>
              <a:rPr lang="es-ES" dirty="0"/>
              <a:t>0.8.3.5148</a:t>
            </a:r>
            <a:endParaRPr lang="es-ES" b="1" dirty="0"/>
          </a:p>
          <a:p>
            <a:pPr marL="285750" indent="-285750">
              <a:buFont typeface="Arial" pitchFamily="34" charset="0"/>
              <a:buChar char="•"/>
            </a:pPr>
            <a:endParaRPr lang="es-ES" b="1" dirty="0"/>
          </a:p>
          <a:p>
            <a:pPr marL="285750" indent="-285750">
              <a:buFont typeface="Arial" pitchFamily="34" charset="0"/>
              <a:buChar char="•"/>
            </a:pPr>
            <a:endParaRPr lang="es-ES" b="1" dirty="0"/>
          </a:p>
          <a:p>
            <a:pPr marL="285750" indent="-285750">
              <a:buFont typeface="Arial" pitchFamily="34" charset="0"/>
              <a:buChar char="•"/>
            </a:pPr>
            <a:endParaRPr lang="es-ES" dirty="0">
              <a:latin typeface="Century Gothic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70727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923928" y="332656"/>
            <a:ext cx="496855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latin typeface="Showcard Gothic" pitchFamily="82" charset="0"/>
              </a:rPr>
              <a:t>AVI</a:t>
            </a:r>
          </a:p>
          <a:p>
            <a:r>
              <a:rPr lang="es-MX" dirty="0" smtClean="0">
                <a:latin typeface="Century Gothic" pitchFamily="34" charset="0"/>
              </a:rPr>
              <a:t>El formato AVI fue definido por Microsoft para su tecnología Video </a:t>
            </a:r>
            <a:r>
              <a:rPr lang="es-MX" dirty="0" err="1" smtClean="0">
                <a:latin typeface="Century Gothic" pitchFamily="34" charset="0"/>
              </a:rPr>
              <a:t>for</a:t>
            </a:r>
            <a:r>
              <a:rPr lang="es-MX" dirty="0" smtClean="0">
                <a:latin typeface="Century Gothic" pitchFamily="34" charset="0"/>
              </a:rPr>
              <a:t> Windows en 1992. Posteriormente fue mejorado mediante las extensiones de formato del grupo </a:t>
            </a:r>
            <a:r>
              <a:rPr lang="es-MX" dirty="0" err="1" smtClean="0">
                <a:latin typeface="Century Gothic" pitchFamily="34" charset="0"/>
              </a:rPr>
              <a:t>OpenDML</a:t>
            </a:r>
            <a:r>
              <a:rPr lang="es-MX" dirty="0" smtClean="0">
                <a:latin typeface="Century Gothic" pitchFamily="34" charset="0"/>
              </a:rPr>
              <a:t> de la compañía </a:t>
            </a:r>
            <a:r>
              <a:rPr lang="es-MX" dirty="0" err="1" smtClean="0">
                <a:latin typeface="Century Gothic" pitchFamily="34" charset="0"/>
              </a:rPr>
              <a:t>Matrox</a:t>
            </a:r>
            <a:r>
              <a:rPr lang="es-MX" dirty="0" smtClean="0">
                <a:latin typeface="Century Gothic" pitchFamily="34" charset="0"/>
              </a:rPr>
              <a:t>. Estas extensiones están soportadas por Microsoft, aunque no de manera oficial, y son denominadas AVI 2.0. El formato </a:t>
            </a:r>
            <a:r>
              <a:rPr lang="es-MX" dirty="0" err="1" smtClean="0">
                <a:latin typeface="Century Gothic" pitchFamily="34" charset="0"/>
              </a:rPr>
              <a:t>avi</a:t>
            </a:r>
            <a:r>
              <a:rPr lang="es-MX" dirty="0" smtClean="0">
                <a:latin typeface="Century Gothic" pitchFamily="34" charset="0"/>
              </a:rPr>
              <a:t> permite almacenar simultáneamente un flujo de datos de video y varios flujos de audio. El formato concreto de estos flujos no es objeto del formato AVI y es interpretado por un programa externo denominado códec.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err="1"/>
              <a:t>Songr</a:t>
            </a:r>
            <a:r>
              <a:rPr lang="es-ES" b="1" dirty="0"/>
              <a:t> </a:t>
            </a:r>
            <a:r>
              <a:rPr lang="es-ES" dirty="0" smtClean="0"/>
              <a:t>1.9.1841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err="1"/>
              <a:t>DivX</a:t>
            </a:r>
            <a:r>
              <a:rPr lang="es-ES" b="1" dirty="0"/>
              <a:t> Plus </a:t>
            </a:r>
            <a:r>
              <a:rPr lang="es-ES" dirty="0" smtClean="0"/>
              <a:t>9.0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b="1" dirty="0" err="1"/>
              <a:t>Winamp</a:t>
            </a:r>
            <a:r>
              <a:rPr lang="es-ES" b="1" dirty="0"/>
              <a:t> </a:t>
            </a:r>
            <a:r>
              <a:rPr lang="es-ES" dirty="0"/>
              <a:t>5.63</a:t>
            </a:r>
            <a:endParaRPr lang="es-ES" b="1" dirty="0"/>
          </a:p>
          <a:p>
            <a:pPr marL="285750" indent="-285750">
              <a:buFont typeface="Arial" pitchFamily="34" charset="0"/>
              <a:buChar char="•"/>
            </a:pPr>
            <a:endParaRPr lang="es-ES" b="1" dirty="0"/>
          </a:p>
          <a:p>
            <a:pPr marL="285750" indent="-285750">
              <a:buFont typeface="Arial" pitchFamily="34" charset="0"/>
              <a:buChar char="•"/>
            </a:pPr>
            <a:endParaRPr lang="es-ES" b="1" dirty="0"/>
          </a:p>
          <a:p>
            <a:pPr marL="285750" indent="-285750">
              <a:buFont typeface="Arial" pitchFamily="34" charset="0"/>
              <a:buChar char="•"/>
            </a:pPr>
            <a:endParaRPr lang="es-ES" dirty="0">
              <a:latin typeface="Century Gothic" pitchFamily="34" charset="0"/>
            </a:endParaRPr>
          </a:p>
        </p:txBody>
      </p:sp>
      <p:pic>
        <p:nvPicPr>
          <p:cNvPr id="6" name="5 Imagen" descr="http://freeaviplayer.org/images/avi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068" y="4178124"/>
            <a:ext cx="2438400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361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23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563888" y="620688"/>
            <a:ext cx="52565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r>
              <a:rPr lang="es-MX" sz="4400" dirty="0" err="1" smtClean="0">
                <a:latin typeface="Showcard Gothic" pitchFamily="82" charset="0"/>
              </a:rPr>
              <a:t>DivX</a:t>
            </a:r>
            <a:endParaRPr lang="es-MX" sz="4400" dirty="0">
              <a:latin typeface="Showcard Gothic" pitchFamily="82" charset="0"/>
            </a:endParaRPr>
          </a:p>
          <a:p>
            <a:r>
              <a:rPr lang="es-MX" dirty="0" smtClean="0">
                <a:latin typeface="Century Gothic" pitchFamily="34" charset="0"/>
              </a:rPr>
              <a:t>Es un formato de vídeo que funciona sobre los sistemas operativos Windows, </a:t>
            </a:r>
            <a:r>
              <a:rPr lang="es-MX" dirty="0" err="1" smtClean="0">
                <a:latin typeface="Century Gothic" pitchFamily="34" charset="0"/>
              </a:rPr>
              <a:t>MacOS</a:t>
            </a:r>
            <a:r>
              <a:rPr lang="es-MX" dirty="0" smtClean="0">
                <a:latin typeface="Century Gothic" pitchFamily="34" charset="0"/>
              </a:rPr>
              <a:t> y GNU/Linux actuales y que, combinado con la compresión de audio MP3, consigue una alta calidad de imagen superior a la del VHS con un caudal inferior a 1 Mbit/s.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dirty="0" smtClean="0">
                <a:latin typeface="Century Gothic" pitchFamily="34" charset="0"/>
              </a:rPr>
              <a:t> </a:t>
            </a:r>
            <a:r>
              <a:rPr lang="es-MX" dirty="0" err="1" smtClean="0">
                <a:latin typeface="Century Gothic" pitchFamily="34" charset="0"/>
              </a:rPr>
              <a:t>DivxPlayer</a:t>
            </a:r>
            <a:endParaRPr lang="es-MX" dirty="0" smtClean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s-MX" dirty="0" smtClean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s-ES" dirty="0">
              <a:latin typeface="Century Gothic" pitchFamily="34" charset="0"/>
            </a:endParaRPr>
          </a:p>
        </p:txBody>
      </p:sp>
      <p:pic>
        <p:nvPicPr>
          <p:cNvPr id="6" name="5 Imagen" descr="http://t1.gstatic.com/images?q=tbn:ANd9GcSuu8c4i5ptVe8icFMe9Q-teWmqx5L9HtxLAyvUU_mhtIIlPxV3y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869160"/>
            <a:ext cx="2571750" cy="1781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6766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4139952" y="25121"/>
            <a:ext cx="471601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Showcard Gothic" pitchFamily="82" charset="0"/>
              </a:rPr>
              <a:t>Flash Video (FLV) </a:t>
            </a:r>
          </a:p>
          <a:p>
            <a:r>
              <a:rPr lang="es-ES" dirty="0">
                <a:latin typeface="Century Gothic" pitchFamily="34" charset="0"/>
              </a:rPr>
              <a:t>E</a:t>
            </a:r>
            <a:r>
              <a:rPr lang="es-ES" dirty="0" smtClean="0">
                <a:latin typeface="Century Gothic" pitchFamily="34" charset="0"/>
              </a:rPr>
              <a:t>s un formato contenedor propietario usado para transmitir video por Internet usando Adobe Flash Player (anteriormente conocido como Macromedia Flash Player), desde la versión 6 a la 10. Los contenidos FLV pueden ser incrustados dentro de archivos SWF. Entre los sitios más notables que utilizan el formato FLV se encuentran YouTube, Google </a:t>
            </a:r>
            <a:r>
              <a:rPr lang="es-ES" dirty="0" err="1" smtClean="0">
                <a:latin typeface="Century Gothic" pitchFamily="34" charset="0"/>
              </a:rPr>
              <a:t>Video,Reuters.com</a:t>
            </a:r>
            <a:r>
              <a:rPr lang="es-ES" dirty="0" smtClean="0">
                <a:latin typeface="Century Gothic" pitchFamily="34" charset="0"/>
              </a:rPr>
              <a:t>, Yahoo! Video y MySpace.</a:t>
            </a:r>
          </a:p>
          <a:p>
            <a:r>
              <a:rPr lang="es-ES" dirty="0" smtClean="0">
                <a:latin typeface="Century Gothic" pitchFamily="34" charset="0"/>
              </a:rPr>
              <a:t>•	Flash Video Player</a:t>
            </a:r>
          </a:p>
          <a:p>
            <a:r>
              <a:rPr lang="es-ES" dirty="0" smtClean="0">
                <a:latin typeface="Century Gothic" pitchFamily="34" charset="0"/>
              </a:rPr>
              <a:t>•	FLV Player</a:t>
            </a: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BitComet</a:t>
            </a:r>
            <a:r>
              <a:rPr lang="es-ES" dirty="0" smtClean="0">
                <a:latin typeface="Century Gothic" pitchFamily="34" charset="0"/>
              </a:rPr>
              <a:t> FLV Player</a:t>
            </a:r>
          </a:p>
          <a:p>
            <a:r>
              <a:rPr lang="es-ES" dirty="0" smtClean="0">
                <a:latin typeface="Century Gothic" pitchFamily="34" charset="0"/>
              </a:rPr>
              <a:t>•	GOM Player</a:t>
            </a:r>
          </a:p>
          <a:p>
            <a:r>
              <a:rPr lang="es-ES" dirty="0" smtClean="0">
                <a:latin typeface="Century Gothic" pitchFamily="34" charset="0"/>
              </a:rPr>
              <a:t>•	K-Lite </a:t>
            </a:r>
            <a:r>
              <a:rPr lang="es-ES" dirty="0" err="1" smtClean="0">
                <a:latin typeface="Century Gothic" pitchFamily="34" charset="0"/>
              </a:rPr>
              <a:t>Codec</a:t>
            </a:r>
            <a:r>
              <a:rPr lang="es-ES" dirty="0" smtClean="0">
                <a:latin typeface="Century Gothic" pitchFamily="34" charset="0"/>
              </a:rPr>
              <a:t> Pack</a:t>
            </a: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MPlayer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Perian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Kmplayer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Kaffeine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RealPlayer</a:t>
            </a:r>
          </a:p>
          <a:p>
            <a:r>
              <a:rPr lang="es-ES" dirty="0" smtClean="0">
                <a:latin typeface="Century Gothic" pitchFamily="34" charset="0"/>
              </a:rPr>
              <a:t>•	VLC media </a:t>
            </a:r>
            <a:r>
              <a:rPr lang="es-ES" dirty="0" err="1" smtClean="0">
                <a:latin typeface="Century Gothic" pitchFamily="34" charset="0"/>
              </a:rPr>
              <a:t>player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Xine</a:t>
            </a:r>
            <a:endParaRPr lang="es-ES" dirty="0">
              <a:latin typeface="Century Gothic" pitchFamily="34" charset="0"/>
            </a:endParaRPr>
          </a:p>
        </p:txBody>
      </p:sp>
      <p:pic>
        <p:nvPicPr>
          <p:cNvPr id="6" name="5 Imagen" descr="http://flvplayerfree.net/images/flashvide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11680"/>
            <a:ext cx="2438400" cy="2438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8062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4355976" y="476672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3600" dirty="0" smtClean="0">
                <a:latin typeface="Showcard Gothic" pitchFamily="82" charset="0"/>
              </a:rPr>
              <a:t>El M4V </a:t>
            </a:r>
          </a:p>
          <a:p>
            <a:r>
              <a:rPr lang="es-MX" dirty="0" smtClean="0">
                <a:latin typeface="Century Gothic" pitchFamily="34" charset="0"/>
              </a:rPr>
              <a:t>formato de archivo es un formato de archivo de vídeo desarrollado por manzana y está muy cerca del MP4 formato. Además de iTunes de Apple y Apple QuickTime Player, M4V archivos también se pueden abrir y jugó con Media Player </a:t>
            </a:r>
            <a:r>
              <a:rPr lang="es-MX" dirty="0" err="1" smtClean="0">
                <a:latin typeface="Century Gothic" pitchFamily="34" charset="0"/>
              </a:rPr>
              <a:t>Classic</a:t>
            </a:r>
            <a:r>
              <a:rPr lang="es-MX" dirty="0" smtClean="0">
                <a:latin typeface="Century Gothic" pitchFamily="34" charset="0"/>
              </a:rPr>
              <a:t> , RealPlayer , VLC Media Player , </a:t>
            </a:r>
            <a:r>
              <a:rPr lang="es-MX" dirty="0" err="1" smtClean="0">
                <a:latin typeface="Century Gothic" pitchFamily="34" charset="0"/>
              </a:rPr>
              <a:t>MPlayer</a:t>
            </a:r>
            <a:r>
              <a:rPr lang="es-MX" dirty="0" smtClean="0">
                <a:latin typeface="Century Gothic" pitchFamily="34" charset="0"/>
              </a:rPr>
              <a:t> , </a:t>
            </a:r>
            <a:r>
              <a:rPr lang="es-MX" dirty="0" err="1" smtClean="0">
                <a:latin typeface="Century Gothic" pitchFamily="34" charset="0"/>
              </a:rPr>
              <a:t>DivX</a:t>
            </a:r>
            <a:r>
              <a:rPr lang="es-MX" dirty="0" smtClean="0">
                <a:latin typeface="Century Gothic" pitchFamily="34" charset="0"/>
              </a:rPr>
              <a:t> Plus Player y Nero </a:t>
            </a:r>
            <a:r>
              <a:rPr lang="es-MX" dirty="0" err="1" smtClean="0">
                <a:latin typeface="Century Gothic" pitchFamily="34" charset="0"/>
              </a:rPr>
              <a:t>Showtime</a:t>
            </a:r>
            <a:r>
              <a:rPr lang="es-MX" dirty="0" smtClean="0">
                <a:latin typeface="Century Gothic" pitchFamily="34" charset="0"/>
              </a:rPr>
              <a:t> (incluido con Nero Multimedia Suite ). El formato, con DRM eliminado, también se puede jugar en el </a:t>
            </a:r>
            <a:r>
              <a:rPr lang="es-MX" dirty="0" err="1" smtClean="0">
                <a:latin typeface="Century Gothic" pitchFamily="34" charset="0"/>
              </a:rPr>
              <a:t>webOS</a:t>
            </a:r>
            <a:r>
              <a:rPr lang="es-MX" dirty="0" smtClean="0">
                <a:latin typeface="Century Gothic" pitchFamily="34" charset="0"/>
              </a:rPr>
              <a:t> reproductor de vídeo para su uso en el Palm Pre , Palm </a:t>
            </a:r>
            <a:r>
              <a:rPr lang="es-MX" dirty="0" err="1" smtClean="0">
                <a:latin typeface="Century Gothic" pitchFamily="34" charset="0"/>
              </a:rPr>
              <a:t>Pixi</a:t>
            </a:r>
            <a:r>
              <a:rPr lang="es-MX" dirty="0" smtClean="0">
                <a:latin typeface="Century Gothic" pitchFamily="34" charset="0"/>
              </a:rPr>
              <a:t> </a:t>
            </a:r>
            <a:r>
              <a:rPr lang="es-MX" dirty="0" err="1" smtClean="0">
                <a:latin typeface="Century Gothic" pitchFamily="34" charset="0"/>
              </a:rPr>
              <a:t>smartphones</a:t>
            </a:r>
            <a:r>
              <a:rPr lang="es-MX" dirty="0" smtClean="0">
                <a:latin typeface="Century Gothic" pitchFamily="34" charset="0"/>
              </a:rPr>
              <a:t> . También se pueden reproducir en el </a:t>
            </a:r>
            <a:r>
              <a:rPr lang="es-MX" dirty="0" err="1" smtClean="0">
                <a:latin typeface="Century Gothic" pitchFamily="34" charset="0"/>
              </a:rPr>
              <a:t>Android</a:t>
            </a:r>
            <a:r>
              <a:rPr lang="es-MX" dirty="0" smtClean="0">
                <a:latin typeface="Century Gothic" pitchFamily="34" charset="0"/>
              </a:rPr>
              <a:t> sistema operativo con su reproductor de video.</a:t>
            </a:r>
            <a:endParaRPr lang="es-ES" dirty="0">
              <a:latin typeface="Century Gothic" pitchFamily="34" charset="0"/>
            </a:endParaRPr>
          </a:p>
        </p:txBody>
      </p:sp>
      <p:pic>
        <p:nvPicPr>
          <p:cNvPr id="7" name="6 Imagen" descr="http://t2.gstatic.com/images?q=tbn:ANd9GcTh8v-skv-Vv9lrcGwrklN32pOV1ASbWuoQojy93Zd-s6XBXxP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581128"/>
            <a:ext cx="2209800" cy="2066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2250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879304" y="408970"/>
            <a:ext cx="626469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err="1" smtClean="0">
                <a:latin typeface="Showcard Gothic" pitchFamily="82" charset="0"/>
              </a:rPr>
              <a:t>Matroska</a:t>
            </a:r>
            <a:r>
              <a:rPr lang="es-ES" sz="2800" dirty="0" smtClean="0">
                <a:latin typeface="Showcard Gothic" pitchFamily="82" charset="0"/>
              </a:rPr>
              <a:t> </a:t>
            </a:r>
          </a:p>
          <a:p>
            <a:r>
              <a:rPr lang="es-ES" dirty="0" smtClean="0">
                <a:latin typeface="Century Gothic" pitchFamily="34" charset="0"/>
              </a:rPr>
              <a:t>es un formato contenedor estándar abierto, un archivo informático que puede contener un número ilimitado de vídeo, audio, imagen o pistas de subtítulos dentro de un solo archivo.1 Su intención es la de servir como un formato universal para el almacenamiento de contenidos audiovisuales comunes, como películas o programas de televisión.</a:t>
            </a: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ALShow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Avidemux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BS.Player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Chameleo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The</a:t>
            </a:r>
            <a:r>
              <a:rPr lang="es-ES" dirty="0" smtClean="0">
                <a:latin typeface="Century Gothic" pitchFamily="34" charset="0"/>
              </a:rPr>
              <a:t> </a:t>
            </a:r>
            <a:r>
              <a:rPr lang="es-ES" dirty="0" err="1" smtClean="0">
                <a:latin typeface="Century Gothic" pitchFamily="34" charset="0"/>
              </a:rPr>
              <a:t>Core</a:t>
            </a:r>
            <a:r>
              <a:rPr lang="es-ES" dirty="0" smtClean="0">
                <a:latin typeface="Century Gothic" pitchFamily="34" charset="0"/>
              </a:rPr>
              <a:t> Media Player</a:t>
            </a: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DivX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The</a:t>
            </a:r>
            <a:r>
              <a:rPr lang="es-ES" dirty="0" smtClean="0">
                <a:latin typeface="Century Gothic" pitchFamily="34" charset="0"/>
              </a:rPr>
              <a:t> </a:t>
            </a:r>
            <a:r>
              <a:rPr lang="es-ES" dirty="0" err="1" smtClean="0">
                <a:latin typeface="Century Gothic" pitchFamily="34" charset="0"/>
              </a:rPr>
              <a:t>Core</a:t>
            </a:r>
            <a:r>
              <a:rPr lang="es-ES" dirty="0" smtClean="0">
                <a:latin typeface="Century Gothic" pitchFamily="34" charset="0"/>
              </a:rPr>
              <a:t> Pocket Media Player</a:t>
            </a:r>
          </a:p>
          <a:p>
            <a:r>
              <a:rPr lang="es-ES" dirty="0" smtClean="0">
                <a:latin typeface="Century Gothic" pitchFamily="34" charset="0"/>
              </a:rPr>
              <a:t>•	foobar2000 (v0.9.6)</a:t>
            </a:r>
          </a:p>
          <a:p>
            <a:r>
              <a:rPr lang="es-ES" dirty="0" smtClean="0">
                <a:latin typeface="Century Gothic" pitchFamily="34" charset="0"/>
              </a:rPr>
              <a:t>•	GOM Player (Hace que el audio suene lento, con códec opcional reproduce perfecto)</a:t>
            </a:r>
          </a:p>
          <a:p>
            <a:r>
              <a:rPr lang="es-ES" dirty="0" smtClean="0">
                <a:latin typeface="Century Gothic" pitchFamily="34" charset="0"/>
              </a:rPr>
              <a:t>•	Reproductores basados en </a:t>
            </a:r>
            <a:r>
              <a:rPr lang="es-ES" dirty="0" err="1" smtClean="0">
                <a:latin typeface="Century Gothic" pitchFamily="34" charset="0"/>
              </a:rPr>
              <a:t>Gstreamer</a:t>
            </a:r>
            <a:r>
              <a:rPr lang="es-ES" dirty="0" smtClean="0">
                <a:latin typeface="Century Gothic" pitchFamily="34" charset="0"/>
              </a:rPr>
              <a:t> - (Tótem, etc.)</a:t>
            </a: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HandBrake</a:t>
            </a:r>
            <a:endParaRPr lang="es-ES" dirty="0" smtClean="0">
              <a:latin typeface="Century Gothic" pitchFamily="34" charset="0"/>
            </a:endParaRPr>
          </a:p>
          <a:p>
            <a:r>
              <a:rPr lang="es-ES" dirty="0" smtClean="0">
                <a:latin typeface="Century Gothic" pitchFamily="34" charset="0"/>
              </a:rPr>
              <a:t>•	</a:t>
            </a:r>
            <a:r>
              <a:rPr lang="es-ES" dirty="0" err="1" smtClean="0">
                <a:latin typeface="Century Gothic" pitchFamily="34" charset="0"/>
              </a:rPr>
              <a:t>jetAudio</a:t>
            </a:r>
            <a:endParaRPr lang="es-ES" dirty="0" smtClean="0">
              <a:latin typeface="Century Gothic" pitchFamily="34" charset="0"/>
            </a:endParaRPr>
          </a:p>
          <a:p>
            <a:endParaRPr lang="es-ES" dirty="0"/>
          </a:p>
        </p:txBody>
      </p:sp>
      <p:pic>
        <p:nvPicPr>
          <p:cNvPr id="6" name="5 Imagen" descr="http://t2.gstatic.com/images?q=tbn:ANd9GcShsrc8Z5ijTJ5hEND-sY3lyvuSthGRxiG7N-Zuqvd7XwWidVe2A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81128"/>
            <a:ext cx="1943100" cy="1943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335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" y="-20425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400191" y="1052736"/>
            <a:ext cx="52565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 smtClean="0">
                <a:latin typeface="Showcard Gothic" pitchFamily="82" charset="0"/>
              </a:rPr>
              <a:t>MOV </a:t>
            </a:r>
          </a:p>
          <a:p>
            <a:r>
              <a:rPr lang="es-MX" sz="2000" dirty="0" smtClean="0">
                <a:latin typeface="Century Gothic" pitchFamily="34" charset="0"/>
              </a:rPr>
              <a:t>es una extensión de fichero que se aplica a un fichero de video en formato QuickTime. Para poder visualizar el film una vez que se ha descargado el fichero, el ordenador ha de soportar el formato QuickTime.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/>
              <a:t>QuickTime </a:t>
            </a:r>
            <a:r>
              <a:rPr lang="es-ES" sz="2000" dirty="0" smtClean="0"/>
              <a:t>7.72.80.56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b="1" dirty="0" err="1"/>
              <a:t>SMPlayer</a:t>
            </a:r>
            <a:r>
              <a:rPr lang="es-ES" sz="2000" b="1" dirty="0"/>
              <a:t> </a:t>
            </a:r>
            <a:r>
              <a:rPr lang="es-ES" sz="2000" dirty="0"/>
              <a:t>0.8.3.5148</a:t>
            </a:r>
            <a:endParaRPr lang="es-ES" sz="2000" b="1" dirty="0"/>
          </a:p>
          <a:p>
            <a:pPr marL="342900" indent="-342900">
              <a:buFont typeface="Arial" pitchFamily="34" charset="0"/>
              <a:buChar char="•"/>
            </a:pPr>
            <a:endParaRPr lang="es-ES" sz="2000" b="1" dirty="0"/>
          </a:p>
          <a:p>
            <a:pPr marL="342900" indent="-342900">
              <a:buFont typeface="Arial" pitchFamily="34" charset="0"/>
              <a:buChar char="•"/>
            </a:pPr>
            <a:endParaRPr lang="es-ES" sz="20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94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lh4.ggpht.com/-L0FvGAn8ZJs/TGAxOGBjVmI/AAAAAAAAUyY/4xaiuMNx4xU/tema-para-powerpoint-verde-c-arabescos-4022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892" cy="6881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923928" y="793691"/>
            <a:ext cx="4572000" cy="264687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4000" b="1" dirty="0" smtClean="0">
                <a:latin typeface="Showcard Gothic" pitchFamily="82" charset="0"/>
              </a:rPr>
              <a:t>MP4</a:t>
            </a:r>
          </a:p>
          <a:p>
            <a:r>
              <a:rPr lang="es-ES" dirty="0"/>
              <a:t> </a:t>
            </a:r>
            <a:r>
              <a:rPr lang="es-ES" dirty="0">
                <a:latin typeface="Century Gothic" pitchFamily="34" charset="0"/>
              </a:rPr>
              <a:t>es un formato de codificación de audio asociado a la extensión mp4.</a:t>
            </a:r>
            <a:r>
              <a:rPr lang="es-ES" i="1" dirty="0">
                <a:latin typeface="Century Gothic" pitchFamily="34" charset="0"/>
              </a:rPr>
              <a:t>MPEG4</a:t>
            </a:r>
            <a:r>
              <a:rPr lang="es-ES" dirty="0">
                <a:latin typeface="Century Gothic" pitchFamily="34" charset="0"/>
              </a:rPr>
              <a:t> es un códec estándar internacional de vídeo creado especialmente para la web. Un archivo de </a:t>
            </a:r>
            <a:r>
              <a:rPr lang="es-ES" b="1" dirty="0">
                <a:latin typeface="Century Gothic" pitchFamily="34" charset="0"/>
              </a:rPr>
              <a:t>MP4</a:t>
            </a:r>
            <a:r>
              <a:rPr lang="es-ES" dirty="0">
                <a:latin typeface="Century Gothic" pitchFamily="34" charset="0"/>
              </a:rPr>
              <a:t> lleva audio y video incluidos. </a:t>
            </a:r>
          </a:p>
        </p:txBody>
      </p:sp>
      <p:pic>
        <p:nvPicPr>
          <p:cNvPr id="6" name="5 Imagen" descr="http://audio.yoreparo.com/foros/files/img_73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605520"/>
            <a:ext cx="4588371" cy="3171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486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754</Words>
  <Application>Microsoft Office PowerPoint</Application>
  <PresentationFormat>Presentación en pantalla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Intec 64 Bits</dc:creator>
  <cp:lastModifiedBy>Intec 64 Bits</cp:lastModifiedBy>
  <cp:revision>7</cp:revision>
  <dcterms:created xsi:type="dcterms:W3CDTF">2013-02-12T02:38:57Z</dcterms:created>
  <dcterms:modified xsi:type="dcterms:W3CDTF">2013-02-12T03:47:56Z</dcterms:modified>
</cp:coreProperties>
</file>