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F5B24F-2781-43C2-A3C1-3F55D7CE7164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C269EA4-8BD5-472B-AA75-14906560006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Dolby_Digital&amp;usg=ALkJrhi0UTCZclpBoMB0Fd_Ub5e2vhytzQ" TargetMode="External"/><Relationship Id="rId3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Video_file_format&amp;usg=ALkJrhio5JdPVHVB6QxY9VnnKhqtgB8Q4w" TargetMode="External"/><Relationship Id="rId7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Dolby_AC-3&amp;usg=ALkJrhioLlgAejP0nScdisnFnPinhJDWig" TargetMode="External"/><Relationship Id="rId2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File_format&amp;usg=ALkJrhixcT48W_BUfzZZS4yWeY4wqxLbk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Copy_protection&amp;usg=ALkJrhiXFeANJOlgfcdsA1k1vEgLTKTRfg" TargetMode="External"/><Relationship Id="rId5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Digital_rights_management&amp;usg=ALkJrhgjnJwkTxBv2-lXClY5PTDyuHkTDA" TargetMode="External"/><Relationship Id="rId4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MPEG-4_Part_14&amp;usg=ALkJrhifxPQb3o6u--41ZZ90f9I9xHufTg" TargetMode="External"/><Relationship Id="rId9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Nero_Multimedia_Suite&amp;usg=ALkJrhgQqVnO8stzEot9MC6_OPKuS5CE9A" TargetMode="External"/><Relationship Id="rId13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Android_(operating_system)&amp;usg=ALkJrhjDgPRJ3h-8o4-x1EgnI7CJlm8byQ" TargetMode="External"/><Relationship Id="rId3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RealPlayer&amp;usg=ALkJrhiNoUzBnxyFfE6nog7EsvWX_gUYhQ" TargetMode="External"/><Relationship Id="rId7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Nero_Showtime&amp;usg=ALkJrhjHulPJmLVZXxTrqwYI8ukdJp5-gg" TargetMode="External"/><Relationship Id="rId12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Smartphone&amp;usg=ALkJrhghi4vbKuFh0EFTUJ_38x6nYUv92g" TargetMode="External"/><Relationship Id="rId17" Type="http://schemas.openxmlformats.org/officeDocument/2006/relationships/image" Target="../media/image10.jpeg"/><Relationship Id="rId2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Media_Player_Classic&amp;usg=ALkJrhj4mCduuIlwi8pAhBDAu9Cz2HTOug" TargetMode="External"/><Relationship Id="rId16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Macintosh&amp;usg=ALkJrhjG-mdtoFAM1vyJ3bVTcxodGcvsl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/index.php?title=DivX_Plus_Player&amp;action=edit&amp;redlink=1&amp;usg=ALkJrhj2mMe4fCLIe9DvmBTlDeWW-_0IrA" TargetMode="External"/><Relationship Id="rId11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Palm_Pixi&amp;usg=ALkJrhiIxFfxa4-2ClG4mjZaX9OA5Qmv7w" TargetMode="External"/><Relationship Id="rId5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MPlayer&amp;usg=ALkJrhhy3w5dGCF-wde3KytErzh7j89TTA" TargetMode="External"/><Relationship Id="rId15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/index.php?title=Air_Video&amp;action=edit&amp;redlink=1&amp;usg=ALkJrhgl9aS3RPud47m5rqaklZEdxhav6w" TargetMode="External"/><Relationship Id="rId10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Palm_Pre&amp;usg=ALkJrhgIfMDVtdCFJdQr_dNlmOXDvdkKfw" TargetMode="External"/><Relationship Id="rId4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VLC_media_player&amp;usg=ALkJrhjNFO-msohr3qi18zInFSvk-RQfIA" TargetMode="External"/><Relationship Id="rId9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WebOS&amp;usg=ALkJrhiBLbv7RQx6CJso5UpKTGca9jUnSQ" TargetMode="External"/><Relationship Id="rId14" Type="http://schemas.openxmlformats.org/officeDocument/2006/relationships/hyperlink" Target="http://translate.googleusercontent.com/translate_c?depth=1&amp;ei=7eAaUfPRFfGA2AWnjoHwBw&amp;hl=es&amp;prev=/search?q=extension+de+video+m4v&amp;hl=es&amp;tbo=d&amp;biw=1024&amp;bih=419&amp;rurl=translate.google.com.mx&amp;sl=en&amp;u=http://en.wikipedia.org/wiki/HandBrake&amp;usg=ALkJrhgmM2TIcgqn2Mlav0sWO1-IgnATJw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Formato_abierto" TargetMode="External"/><Relationship Id="rId7" Type="http://schemas.openxmlformats.org/officeDocument/2006/relationships/hyperlink" Target="http://es.wikipedia.org/wiki/Televisi%C3%B3n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/index.php?title=Audiovisuales&amp;action=edit&amp;redlink=1" TargetMode="External"/><Relationship Id="rId5" Type="http://schemas.openxmlformats.org/officeDocument/2006/relationships/hyperlink" Target="http://es.wikipedia.org/wiki/Matroska" TargetMode="External"/><Relationship Id="rId4" Type="http://schemas.openxmlformats.org/officeDocument/2006/relationships/hyperlink" Target="http://es.wikipedia.org/wiki/Formato_de_archivo_inform%C3%A1tico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The_Core_Pocket_Media_Player" TargetMode="External"/><Relationship Id="rId13" Type="http://schemas.openxmlformats.org/officeDocument/2006/relationships/hyperlink" Target="http://handbrake.fr/" TargetMode="External"/><Relationship Id="rId18" Type="http://schemas.openxmlformats.org/officeDocument/2006/relationships/hyperlink" Target="http://mpc-hc.sourceforge.net/" TargetMode="External"/><Relationship Id="rId3" Type="http://schemas.openxmlformats.org/officeDocument/2006/relationships/hyperlink" Target="http://es.wikipedia.org/wiki/Avidemux" TargetMode="External"/><Relationship Id="rId21" Type="http://schemas.openxmlformats.org/officeDocument/2006/relationships/hyperlink" Target="http://www.conceiva.com/products/mezzmo/features.asp" TargetMode="External"/><Relationship Id="rId7" Type="http://schemas.openxmlformats.org/officeDocument/2006/relationships/hyperlink" Target="http://es.wikipedia.org/wiki/DivX" TargetMode="External"/><Relationship Id="rId12" Type="http://schemas.openxmlformats.org/officeDocument/2006/relationships/hyperlink" Target="http://es.wikipedia.org/wiki/T%C3%B3tem" TargetMode="External"/><Relationship Id="rId17" Type="http://schemas.openxmlformats.org/officeDocument/2006/relationships/hyperlink" Target="http://sourceforge.net/projects/guliverkli/" TargetMode="External"/><Relationship Id="rId2" Type="http://schemas.openxmlformats.org/officeDocument/2006/relationships/hyperlink" Target="http://www.altools.com/ALTools/ALShow.aspx" TargetMode="External"/><Relationship Id="rId16" Type="http://schemas.openxmlformats.org/officeDocument/2006/relationships/hyperlink" Target="http://www.kmplayer.com/forums/forumdisplay.php?f=20" TargetMode="External"/><Relationship Id="rId20" Type="http://schemas.openxmlformats.org/officeDocument/2006/relationships/hyperlink" Target="http://es.wikipedia.org/wiki/Matros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recoded.com/modules.php?op=modload&amp;name=tcmp_home&amp;file=index" TargetMode="External"/><Relationship Id="rId11" Type="http://schemas.openxmlformats.org/officeDocument/2006/relationships/hyperlink" Target="http://es.wikipedia.org/wiki/Gstreamer" TargetMode="External"/><Relationship Id="rId5" Type="http://schemas.openxmlformats.org/officeDocument/2006/relationships/hyperlink" Target="http://chameleo.org/" TargetMode="External"/><Relationship Id="rId15" Type="http://schemas.openxmlformats.org/officeDocument/2006/relationships/hyperlink" Target="http://es.wikipedia.org/wiki/Kaffeine" TargetMode="External"/><Relationship Id="rId10" Type="http://schemas.openxmlformats.org/officeDocument/2006/relationships/hyperlink" Target="http://es.wikipedia.org/wiki/GOM_Player" TargetMode="External"/><Relationship Id="rId19" Type="http://schemas.openxmlformats.org/officeDocument/2006/relationships/hyperlink" Target="http://www.team-mediaportal.com/" TargetMode="External"/><Relationship Id="rId4" Type="http://schemas.openxmlformats.org/officeDocument/2006/relationships/hyperlink" Target="http://es.wikipedia.org/wiki/BS.Player" TargetMode="External"/><Relationship Id="rId9" Type="http://schemas.openxmlformats.org/officeDocument/2006/relationships/hyperlink" Target="http://es.wikipedia.org/wiki/Foobar2000" TargetMode="External"/><Relationship Id="rId14" Type="http://schemas.openxmlformats.org/officeDocument/2006/relationships/hyperlink" Target="http://www.cowonamerica.com/products/jetaudio/" TargetMode="External"/><Relationship Id="rId22" Type="http://schemas.openxmlformats.org/officeDocument/2006/relationships/image" Target="../media/image11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ilisoft.es/" TargetMode="External"/><Relationship Id="rId13" Type="http://schemas.openxmlformats.org/officeDocument/2006/relationships/hyperlink" Target="http://www.vso-software.fr/" TargetMode="External"/><Relationship Id="rId18" Type="http://schemas.openxmlformats.org/officeDocument/2006/relationships/hyperlink" Target="http://www.plexapp.com/" TargetMode="External"/><Relationship Id="rId3" Type="http://schemas.openxmlformats.org/officeDocument/2006/relationships/hyperlink" Target="http://es.wikipedia.org/wiki/MPlayer" TargetMode="External"/><Relationship Id="rId21" Type="http://schemas.openxmlformats.org/officeDocument/2006/relationships/hyperlink" Target="http://www.iverio-convertmod.com/" TargetMode="External"/><Relationship Id="rId7" Type="http://schemas.openxmlformats.org/officeDocument/2006/relationships/hyperlink" Target="http://alfa.icis.pcz.pl/~subedit/english/information.html" TargetMode="External"/><Relationship Id="rId12" Type="http://schemas.openxmlformats.org/officeDocument/2006/relationships/hyperlink" Target="http://es.wikipedia.org/wiki/VLC_media_player" TargetMode="External"/><Relationship Id="rId17" Type="http://schemas.openxmlformats.org/officeDocument/2006/relationships/hyperlink" Target="http://www.inmatrix.com/" TargetMode="External"/><Relationship Id="rId2" Type="http://schemas.openxmlformats.org/officeDocument/2006/relationships/hyperlink" Target="http://mirillis.com/en/products/splashpro.html" TargetMode="External"/><Relationship Id="rId16" Type="http://schemas.openxmlformats.org/officeDocument/2006/relationships/hyperlink" Target="http://es.wikipedia.org/wiki/Xine" TargetMode="External"/><Relationship Id="rId20" Type="http://schemas.openxmlformats.org/officeDocument/2006/relationships/hyperlink" Target="http://boxee.t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atroska" TargetMode="External"/><Relationship Id="rId11" Type="http://schemas.openxmlformats.org/officeDocument/2006/relationships/hyperlink" Target="http://es.wikipedia.org/wiki/VirtualDubMod" TargetMode="External"/><Relationship Id="rId5" Type="http://schemas.openxmlformats.org/officeDocument/2006/relationships/hyperlink" Target="http://perian.org/" TargetMode="External"/><Relationship Id="rId15" Type="http://schemas.openxmlformats.org/officeDocument/2006/relationships/hyperlink" Target="http://es.wikipedia.org/wiki/Winamp" TargetMode="External"/><Relationship Id="rId10" Type="http://schemas.openxmlformats.org/officeDocument/2006/relationships/hyperlink" Target="http://es.wikipedia.org/wiki/T%C3%B3tem" TargetMode="External"/><Relationship Id="rId19" Type="http://schemas.openxmlformats.org/officeDocument/2006/relationships/hyperlink" Target="http://es.wikipedia.org/wiki/XBMC" TargetMode="External"/><Relationship Id="rId4" Type="http://schemas.openxmlformats.org/officeDocument/2006/relationships/hyperlink" Target="http://es.wikipedia.org/wiki/MythTV" TargetMode="External"/><Relationship Id="rId9" Type="http://schemas.openxmlformats.org/officeDocument/2006/relationships/hyperlink" Target="http://frip.dk/targetlonglife/mediaplayer.htm" TargetMode="External"/><Relationship Id="rId14" Type="http://schemas.openxmlformats.org/officeDocument/2006/relationships/hyperlink" Target="http://es.wikipedia.org/wiki/Vuze" TargetMode="External"/><Relationship Id="rId22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Apple_Computer" TargetMode="External"/><Relationship Id="rId2" Type="http://schemas.openxmlformats.org/officeDocument/2006/relationships/hyperlink" Target="http://es.wikipedia.org/wiki/QuickTi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PEG-1_Audio_Layer_3" TargetMode="External"/><Relationship Id="rId5" Type="http://schemas.openxmlformats.org/officeDocument/2006/relationships/hyperlink" Target="http://es.wikipedia.org/wiki/ITunes" TargetMode="External"/><Relationship Id="rId4" Type="http://schemas.openxmlformats.org/officeDocument/2006/relationships/hyperlink" Target="http://es.wikipedia.org/wiki/IPod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CELP" TargetMode="External"/><Relationship Id="rId3" Type="http://schemas.openxmlformats.org/officeDocument/2006/relationships/hyperlink" Target="http://es.wikipedia.org/wiki/MPEG-2" TargetMode="External"/><Relationship Id="rId7" Type="http://schemas.openxmlformats.org/officeDocument/2006/relationships/hyperlink" Target="http://es.wikipedia.org/wiki/MP2" TargetMode="External"/><Relationship Id="rId12" Type="http://schemas.openxmlformats.org/officeDocument/2006/relationships/image" Target="../media/image15.jpeg"/><Relationship Id="rId2" Type="http://schemas.openxmlformats.org/officeDocument/2006/relationships/hyperlink" Target="http://es.wikipedia.org/wiki/MPEG-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P3" TargetMode="External"/><Relationship Id="rId11" Type="http://schemas.openxmlformats.org/officeDocument/2006/relationships/hyperlink" Target="http://es.wikipedia.org/wiki/MPEG-4_Parte_17" TargetMode="External"/><Relationship Id="rId5" Type="http://schemas.openxmlformats.org/officeDocument/2006/relationships/hyperlink" Target="http://es.wikipedia.org/wiki/Advanced_Audio_Coding" TargetMode="External"/><Relationship Id="rId10" Type="http://schemas.openxmlformats.org/officeDocument/2006/relationships/hyperlink" Target="http://es.wikipedia.org/wiki/PNG" TargetMode="External"/><Relationship Id="rId4" Type="http://schemas.openxmlformats.org/officeDocument/2006/relationships/hyperlink" Target="http://es.wikipedia.org/wiki/MPEG-1" TargetMode="External"/><Relationship Id="rId9" Type="http://schemas.openxmlformats.org/officeDocument/2006/relationships/hyperlink" Target="http://es.wikipedia.org/wiki/JPEG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3g2" TargetMode="External"/><Relationship Id="rId3" Type="http://schemas.openxmlformats.org/officeDocument/2006/relationships/hyperlink" Target="http://es.wikipedia.org/wiki/M4a" TargetMode="External"/><Relationship Id="rId7" Type="http://schemas.openxmlformats.org/officeDocument/2006/relationships/hyperlink" Target="http://es.wikipedia.org/wiki/3gp" TargetMode="External"/><Relationship Id="rId2" Type="http://schemas.openxmlformats.org/officeDocument/2006/relationships/hyperlink" Target="http://es.wikipedia.org/wiki/Mp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4v" TargetMode="External"/><Relationship Id="rId5" Type="http://schemas.openxmlformats.org/officeDocument/2006/relationships/hyperlink" Target="http://es.wikipedia.org/wiki/FairPlay" TargetMode="External"/><Relationship Id="rId10" Type="http://schemas.openxmlformats.org/officeDocument/2006/relationships/image" Target="../media/image15.jpeg"/><Relationship Id="rId4" Type="http://schemas.openxmlformats.org/officeDocument/2006/relationships/hyperlink" Target="http://es.wikipedia.org/w/index.php?title=M4p&amp;action=edit&amp;redlink=1" TargetMode="External"/><Relationship Id="rId9" Type="http://schemas.openxmlformats.org/officeDocument/2006/relationships/hyperlink" Target="http://es.wikipedia.org/wiki/3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AAC-LC&amp;action=edit&amp;redlink=1" TargetMode="External"/><Relationship Id="rId13" Type="http://schemas.openxmlformats.org/officeDocument/2006/relationships/hyperlink" Target="http://es.wikipedia.org/wiki/W-CDMA" TargetMode="External"/><Relationship Id="rId3" Type="http://schemas.openxmlformats.org/officeDocument/2006/relationships/hyperlink" Target="http://es.wikipedia.org/wiki/Tel%C3%A9fono_m%C3%B3vil" TargetMode="External"/><Relationship Id="rId7" Type="http://schemas.openxmlformats.org/officeDocument/2006/relationships/hyperlink" Target="http://es.wikipedia.org/w/index.php?title=AMR-NB&amp;action=edit&amp;redlink=1" TargetMode="External"/><Relationship Id="rId12" Type="http://schemas.openxmlformats.org/officeDocument/2006/relationships/hyperlink" Target="http://es.wikipedia.org/wiki/EDGE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H.263" TargetMode="External"/><Relationship Id="rId11" Type="http://schemas.openxmlformats.org/officeDocument/2006/relationships/hyperlink" Target="http://es.wikipedia.org/wiki/GPRS" TargetMode="External"/><Relationship Id="rId5" Type="http://schemas.openxmlformats.org/officeDocument/2006/relationships/hyperlink" Target="http://es.wikipedia.org/wiki/MPEG-4" TargetMode="External"/><Relationship Id="rId10" Type="http://schemas.openxmlformats.org/officeDocument/2006/relationships/hyperlink" Target="http://es.wikipedia.org/wiki/GSM" TargetMode="External"/><Relationship Id="rId4" Type="http://schemas.openxmlformats.org/officeDocument/2006/relationships/hyperlink" Target="http://es.wikipedia.org/wiki/Quicktime" TargetMode="External"/><Relationship Id="rId9" Type="http://schemas.openxmlformats.org/officeDocument/2006/relationships/hyperlink" Target="http://es.wikipedia.org/wiki/Big-endia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treaming" TargetMode="External"/><Relationship Id="rId2" Type="http://schemas.openxmlformats.org/officeDocument/2006/relationships/hyperlink" Target="http://es.wikipedia.org/wiki/DV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es.wikipedia.org/wiki/MPEG-2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/index.php?title=JetAudio&amp;action=edit&amp;redlink=1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://es.wikipedia.org/wiki/Totem_(software)" TargetMode="External"/><Relationship Id="rId7" Type="http://schemas.openxmlformats.org/officeDocument/2006/relationships/hyperlink" Target="http://es.wikipedia.org/wiki/RealPlayer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://es.wikipedia.org/wiki/VLC_media_play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QuickTime" TargetMode="External"/><Relationship Id="rId11" Type="http://schemas.openxmlformats.org/officeDocument/2006/relationships/hyperlink" Target="http://es.wikipedia.org/wiki/Windows_7" TargetMode="External"/><Relationship Id="rId5" Type="http://schemas.openxmlformats.org/officeDocument/2006/relationships/hyperlink" Target="http://es.wikipedia.org/wiki/The_KMPlayer" TargetMode="External"/><Relationship Id="rId10" Type="http://schemas.openxmlformats.org/officeDocument/2006/relationships/hyperlink" Target="http://es.wikipedia.org/wiki/Windows_Media_Player" TargetMode="External"/><Relationship Id="rId4" Type="http://schemas.openxmlformats.org/officeDocument/2006/relationships/hyperlink" Target="http://es.wikipedia.org/wiki/Media_Player_Classic" TargetMode="External"/><Relationship Id="rId9" Type="http://schemas.openxmlformats.org/officeDocument/2006/relationships/hyperlink" Target="http://es.wikipedia.org/wiki/GOM_Player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P3" TargetMode="External"/><Relationship Id="rId3" Type="http://schemas.openxmlformats.org/officeDocument/2006/relationships/hyperlink" Target="http://es.wikipedia.org/wiki/Audio" TargetMode="External"/><Relationship Id="rId7" Type="http://schemas.openxmlformats.org/officeDocument/2006/relationships/hyperlink" Target="http://es.wikipedia.org/wiki/DivX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AC3" TargetMode="External"/><Relationship Id="rId5" Type="http://schemas.openxmlformats.org/officeDocument/2006/relationships/hyperlink" Target="http://es.wikipedia.org/wiki/Microsoft" TargetMode="External"/><Relationship Id="rId10" Type="http://schemas.openxmlformats.org/officeDocument/2006/relationships/hyperlink" Target="http://es.wikipedia.org/wiki/Formato_de_almacenamiento" TargetMode="External"/><Relationship Id="rId4" Type="http://schemas.openxmlformats.org/officeDocument/2006/relationships/hyperlink" Target="http://es.wikipedia.org/wiki/Video" TargetMode="External"/><Relationship Id="rId9" Type="http://schemas.openxmlformats.org/officeDocument/2006/relationships/hyperlink" Target="http://es.wikipedia.org/wiki/Xvi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s.wikipedia.org/wiki/Reproductor_multimedi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acOS" TargetMode="External"/><Relationship Id="rId2" Type="http://schemas.openxmlformats.org/officeDocument/2006/relationships/hyperlink" Target="http://es.wikipedia.org/wiki/Microsoft_Window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VHS" TargetMode="External"/><Relationship Id="rId5" Type="http://schemas.openxmlformats.org/officeDocument/2006/relationships/hyperlink" Target="http://es.wikipedia.org/wiki/MP3" TargetMode="External"/><Relationship Id="rId4" Type="http://schemas.openxmlformats.org/officeDocument/2006/relationships/hyperlink" Target="http://es.wikipedia.org/wiki/GNU/Linu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Formato_de_almacenamiento" TargetMode="External"/><Relationship Id="rId3" Type="http://schemas.openxmlformats.org/officeDocument/2006/relationships/hyperlink" Target="http://es.wikipedia.org/wiki/DivX,_Inc." TargetMode="External"/><Relationship Id="rId7" Type="http://schemas.openxmlformats.org/officeDocument/2006/relationships/hyperlink" Target="http://es.wikipedia.org/wiki/V%C3%ADdeo" TargetMode="External"/><Relationship Id="rId2" Type="http://schemas.openxmlformats.org/officeDocument/2006/relationships/hyperlink" Target="http://es.wikipedia.org/wiki/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%C3%B3dec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es.wikipedia.org/wiki/Mac_OS" TargetMode="External"/><Relationship Id="rId10" Type="http://schemas.openxmlformats.org/officeDocument/2006/relationships/hyperlink" Target="http://es.wikipedia.org/wiki/MPEG-4_Parte_2" TargetMode="External"/><Relationship Id="rId4" Type="http://schemas.openxmlformats.org/officeDocument/2006/relationships/hyperlink" Target="http://es.wikipedia.org/wiki/Microsoft_Windows" TargetMode="External"/><Relationship Id="rId9" Type="http://schemas.openxmlformats.org/officeDocument/2006/relationships/hyperlink" Target="http://es.wikipedia.org/wiki/Compresi%C3%B3n_de_dato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YouTube" TargetMode="External"/><Relationship Id="rId3" Type="http://schemas.openxmlformats.org/officeDocument/2006/relationships/hyperlink" Target="http://es.wikipedia.org/wiki/Software_propietario" TargetMode="External"/><Relationship Id="rId7" Type="http://schemas.openxmlformats.org/officeDocument/2006/relationships/hyperlink" Target="http://es.wikipedia.org/wiki/SWF" TargetMode="External"/><Relationship Id="rId12" Type="http://schemas.openxmlformats.org/officeDocument/2006/relationships/hyperlink" Target="http://es.wikipedia.org/wiki/MySpace" TargetMode="External"/><Relationship Id="rId2" Type="http://schemas.openxmlformats.org/officeDocument/2006/relationships/hyperlink" Target="http://es.wikipedia.org/wiki/Formato_contene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acromedia" TargetMode="External"/><Relationship Id="rId11" Type="http://schemas.openxmlformats.org/officeDocument/2006/relationships/hyperlink" Target="http://es.wikipedia.org/wiki/Yahoo!_Video" TargetMode="External"/><Relationship Id="rId5" Type="http://schemas.openxmlformats.org/officeDocument/2006/relationships/hyperlink" Target="http://es.wikipedia.org/wiki/Adobe_Flash_Player" TargetMode="External"/><Relationship Id="rId10" Type="http://schemas.openxmlformats.org/officeDocument/2006/relationships/hyperlink" Target="http://es.wikipedia.org/wiki/Reuters" TargetMode="External"/><Relationship Id="rId4" Type="http://schemas.openxmlformats.org/officeDocument/2006/relationships/hyperlink" Target="http://es.wikipedia.org/wiki/Adobe_Systems" TargetMode="External"/><Relationship Id="rId9" Type="http://schemas.openxmlformats.org/officeDocument/2006/relationships/hyperlink" Target="http://es.wikipedia.org/wiki/Google_Video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Windows_Media_Center" TargetMode="External"/><Relationship Id="rId3" Type="http://schemas.openxmlformats.org/officeDocument/2006/relationships/hyperlink" Target="http://es.wikipedia.org/wiki/Navegadores_web" TargetMode="External"/><Relationship Id="rId7" Type="http://schemas.openxmlformats.org/officeDocument/2006/relationships/hyperlink" Target="http://es.wikipedia.org/wiki/Windows_Media_Player" TargetMode="External"/><Relationship Id="rId2" Type="http://schemas.openxmlformats.org/officeDocument/2006/relationships/hyperlink" Target="http://es.wikipedia.org/wiki/Plug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DirectShow" TargetMode="External"/><Relationship Id="rId11" Type="http://schemas.openxmlformats.org/officeDocument/2006/relationships/image" Target="../media/image8.jpeg"/><Relationship Id="rId5" Type="http://schemas.openxmlformats.org/officeDocument/2006/relationships/hyperlink" Target="http://es.wikipedia.org/wiki/VLC_media_player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es.wikipedia.org/wiki/MPlayer" TargetMode="External"/><Relationship Id="rId9" Type="http://schemas.openxmlformats.org/officeDocument/2006/relationships/hyperlink" Target="http://es.wikipedia.org/wiki/Ffdsho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366960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/>
              <a:t>Extensiones de video</a:t>
            </a:r>
            <a:endParaRPr lang="es-MX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3214686"/>
            <a:ext cx="8062912" cy="2643206"/>
          </a:xfrm>
        </p:spPr>
        <p:txBody>
          <a:bodyPr>
            <a:normAutofit/>
          </a:bodyPr>
          <a:lstStyle/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Alumna: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Nazllely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b="1" dirty="0" err="1" smtClean="0">
                <a:solidFill>
                  <a:schemeClr val="accent1">
                    <a:lumMod val="75000"/>
                  </a:schemeClr>
                </a:solidFill>
              </a:rPr>
              <a:t>Yoselin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Ortiz Ramos</a:t>
            </a:r>
          </a:p>
          <a:p>
            <a:pPr algn="ct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“2D”  #24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smtClean="0"/>
              <a:t>m4v</a:t>
            </a:r>
            <a:endParaRPr lang="es-MX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/>
          <a:lstStyle/>
          <a:p>
            <a:r>
              <a:rPr lang="es-MX" dirty="0" smtClean="0"/>
              <a:t>El </a:t>
            </a:r>
            <a:r>
              <a:rPr lang="es-MX" b="1" dirty="0" smtClean="0"/>
              <a:t>M4V</a:t>
            </a:r>
            <a:r>
              <a:rPr lang="es-MX" dirty="0" smtClean="0"/>
              <a:t> </a:t>
            </a:r>
            <a:r>
              <a:rPr lang="es-MX" dirty="0" smtClean="0">
                <a:hlinkClick r:id="rId2" tooltip="Formato de archivo"/>
              </a:rPr>
              <a:t>formato de archivo</a:t>
            </a:r>
            <a:r>
              <a:rPr lang="es-MX" dirty="0" smtClean="0"/>
              <a:t> es un </a:t>
            </a:r>
            <a:r>
              <a:rPr lang="es-MX" dirty="0" smtClean="0">
                <a:hlinkClick r:id="rId3" tooltip="Formato de archivo video"/>
              </a:rPr>
              <a:t>formato de archivo de vídeo</a:t>
            </a:r>
            <a:r>
              <a:rPr lang="es-MX" dirty="0" smtClean="0"/>
              <a:t> desarrollado por  Apple  y está muy cerca del </a:t>
            </a:r>
            <a:r>
              <a:rPr lang="es-MX" dirty="0" smtClean="0">
                <a:hlinkClick r:id="rId4" tooltip="MPEG-4 Parte 14"/>
              </a:rPr>
              <a:t>MP4</a:t>
            </a:r>
            <a:r>
              <a:rPr lang="es-MX" dirty="0" smtClean="0"/>
              <a:t> formato. Las diferencias son la opcional de Apple </a:t>
            </a:r>
            <a:r>
              <a:rPr lang="es-MX" dirty="0" err="1" smtClean="0">
                <a:hlinkClick r:id="rId5" tooltip="Gestión de derechos digitales"/>
              </a:rPr>
              <a:t>DRM</a:t>
            </a:r>
            <a:r>
              <a:rPr lang="es-MX" dirty="0" err="1" smtClean="0">
                <a:hlinkClick r:id="rId6" tooltip="Protección contra copia"/>
              </a:rPr>
              <a:t>protección</a:t>
            </a:r>
            <a:r>
              <a:rPr lang="es-MX" dirty="0" smtClean="0">
                <a:hlinkClick r:id="rId6" tooltip="Protección contra copia"/>
              </a:rPr>
              <a:t> de copia</a:t>
            </a:r>
            <a:r>
              <a:rPr lang="es-MX" dirty="0" smtClean="0"/>
              <a:t> , y el tratamiento de </a:t>
            </a:r>
            <a:r>
              <a:rPr lang="es-MX" dirty="0" smtClean="0">
                <a:hlinkClick r:id="rId7" tooltip="Dolby AC-3"/>
              </a:rPr>
              <a:t>AC3</a:t>
            </a:r>
            <a:r>
              <a:rPr lang="es-MX" dirty="0" smtClean="0"/>
              <a:t> ( </a:t>
            </a:r>
            <a:r>
              <a:rPr lang="es-MX" dirty="0" smtClean="0">
                <a:hlinkClick r:id="rId8" tooltip="Dolby Digital"/>
              </a:rPr>
              <a:t>Dolby Digital</a:t>
            </a:r>
            <a:r>
              <a:rPr lang="es-MX" dirty="0" smtClean="0"/>
              <a:t> ) de audio que no está estandarizada para el contenedor MP4.</a:t>
            </a:r>
            <a:endParaRPr lang="es-MX" dirty="0"/>
          </a:p>
        </p:txBody>
      </p:sp>
      <p:sp>
        <p:nvSpPr>
          <p:cNvPr id="25602" name="AutoShape 2" descr="data:image/jpeg;base64,/9j/4AAQSkZJRgABAQAAAQABAAD/2wCEAAkGBhQPERASEBISFBEUEA8RFBAPDw8SDw8PFRAWFBUQEhQYHCYeFxkjGRQUHy8gIycpLCwsFR4xNTAqNSYsLCkBCQoKDgwOGg8PGCkcHyIsLCksLDApLCkqLCwpKSksLCkpLCktKSkpLCkpLCwpLCkpLCwsKSksKSkpKSwpLCksKf/AABEIAIAApAMBIgACEQEDEQH/xAAbAAABBQEBAAAAAAAAAAAAAAAAAgMEBQYBB//EADcQAAEDAwIEBAMGBgMBAAAAAAEAAgMEERIFIQYxQVETImFxQoGRFBUyUqHBVHKSk7HRJDPwB//EABkBAQADAQEAAAAAAAAAAAAAAAABAgMFBP/EACMRAAMAAgIBBAMBAAAAAAAAAAABAgMRBBJRISIxMhMjUkH/2gAMAwEAAhEDEQA/ANzcouUqyLLYgTcouUqyLIBNyuZFLsuEIBGS5ke6UQuWQHMijIrtkWQHMijL3XbIsgOZe64XFKsiyATcouUqyLIBNyi5SrIsgE3KLlKsiyATcoSrIQEjFGKXijFQBGK5inMUYoBvFcITuK4WoBohcxTpauWQDeKMU5ZFkA3ijFOWRZAN4oLU5iiyAbxRinLIsgG8UYpyyLIBvFGKcsiyAbxQnLLiAkYoxTuCa1CqbTxOleCWtLQQ3ncmwUNpLbIb0tsMUYqqPG1MObZPawQ3jejIJc97fQxuO3yCy/Pj8mf5sf8ARa4oxTkLmyNa9hu1wDmm1rgqDqfENNSPDJ5MXlodYMc7yk9bey0dyltsu6mVtslYLnhqubxpQnlMfnG8fspFHxBTTvEcUmTzewxIvYXKossP4aKrLD+GiV4aPDTuKMFqaDWCPDUhkN1ndY46p6WQxYPlLfxOicwNa78tzzPsqXkmFunopeSYW6ei68NJc1ZyL/6XA9zWinmBcQB5ozuVqJCOiiMsZPq9kRljJ9XsZxRinMUxVVkcIaZZGMyJAzcG3tz5q7evk0bS+ReKMVE+/ab+Ig/us/2pMNWyRjpGPY6Nt7va4Fjbc7lV7z5Kqpf+isUYqH9/U38RD/dZ/tOwarDI7GOaN7rEhrHhxIHM2Cd58jvPkfxQnEK5Yk4qn4xaTDE0Hm8kjuANv1V61voqjiKLJ7fRliOxvdYZvpoyzfRowU1GoU1ItVNRKDNR+i5Tg5VYzQ8MVNoIcvwta8k9mtJ3+i884hqjU1Esp+J5sByDRsLfILZmq8Ohwbs8lzLjsSSf02WTlpFpyK3Myaciu0zJRFhC0fA8gbNI8/BES3+Ym3+CVWyUqt9Bp8YpXfEXtaPayx48fsRhxo/aj0DSqrxBdWTI7qv4dpvIE3r2rloMUJ35OeOg/K31XZu1K2zt3SlbZWcW8TmMOgpz5zs+UfCOrG+vqvO30q07tPJNgLn/ANuoktEuTldZHtnIzOsj2yt0Gl/5MRt+B2Z9mr0DSq0yuJ6XKy2m02Bkf2Zj/UtTw1T+W69vEnrB7eHHWN+S7DF5fx1WGqqMRvFF5Gbggnq79vkvTNSl8OF7hfIgtFuYJ2uvPvuvn33JPdTyW2uqHKbftMrTaKZXsY0bucAOnNbvi5opaKKkisL2DvzFoFyRbncgKZwtowY50pH4RZp6XPPb5Kv1dhqJS8g25NB3s1eeY6Q/LPPOPpD8swf3b6fot9wXpjaanMrmtEkrrNd8XhftvdR6LQPEkazud+m3X9Fczz+JLiz/AK2WY0X2sOZV+Pi93Zl+Nh93ZlxHLcIRDFsELobOkXrG7qurocnuPc/4FlbxtTMkF1lkW0UtbRnpaNQZKNaSoht9VFkpF56g81Y/QzE1Iocmn7OPsPqtPNSJmspLMa0dySsvxmLxbMbNR+isqKmsyJvUuc4/XZS5qJSaKIGeNv5Q0fO26tx41Wy3Gx6vZobmOMMbsSNz6dlVyUS0clPdR30notrW2b3LplTBAyMHfzEHex7cgqaShWnko/RRpKNZ1O/QzudrRRRUrcHBxsSR0Wj0imwaAq+amDQXHkNyu6XqmbtuW63w71o2w7S0SdYbm4N6N9BuVXtoL7WWjnpsrO7j9UiOmsb2VKnb9StRt+pEmh8KLBvM+Xt/MfXoqn7D6LRSQF3P6KPVlkDS+Tl0b1c7oAFLnsS47MqJ2fZ4nO+N/kZ3H5nD5JrSaTkmXzPqX5O5fC0cmjstBQUlgFtM6WjaZ6rRJjh2QpQYhXLE1o5pCVKNjZZfVamoaT4ZI9lRrZDRY6pWBsjGdTv8ipz6dYikpZ5Zc5S4nuVe6hVzsb5S5Q5I0SdRkbE3J3sPUpnw82tcOoWYqI6mocPELiAdr9FoYqKSOMY3vZVcemirj00IkpFW6S7Ooc4d03VipdcZOt6dlacM6QY93BTEdREdSXq4kt5L/UrOmOpvzdz7lehGAHmFz7K3sr6NCl0ONxYfE5jbdTn06craXy+UbrG6lpkzzYE2+aq5KudkDWq51RKY4/wg22Ku9G0gx4X9Vzh/h0sN3jdat9MPLtyBVktFhqCRoFnuA9yuGthHORn9QTVZS5XVFU6RdGiNFvqWtxRMJY4PdyDWnr6+iyxMlQ7KQk9h0aOwHZTotF3VtR6biiJI+n6da2yuIorJ2OCyXgpAjFCcxQgJJamn0rTzCkoVQRW0TR0XX0jTzCkoQERtA0dE74ATyEBGNG09EpkAHIJ9CAbxRinEIBvFI8Adk+hAMiIDouPan0h4QDBYEg0w7KRZFkBH+zDslCOyesiyAbxRinLIsgG7ITlkIB1CEIAQhCAEIQgBCEIAQhCAEIQgBJcEpcKATijFKQgE4oxSkIBOKMUpCATihKQ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5604" name="Picture 4" descr="http://www.applemacvideo.com/multi-language/images/articles/mac-video-converter/m4v-converter-mac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29058" y="5444971"/>
            <a:ext cx="1819274" cy="1413029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6758006" cy="6286544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Además de </a:t>
            </a:r>
            <a:r>
              <a:rPr lang="es-MX" dirty="0" err="1" smtClean="0"/>
              <a:t>iTunes</a:t>
            </a:r>
            <a:r>
              <a:rPr lang="es-MX" dirty="0" smtClean="0"/>
              <a:t> de Apple y Apple QuickTime Player, M4V archivos también se pueden abrir y jugó con </a:t>
            </a:r>
            <a:r>
              <a:rPr lang="es-MX" dirty="0" smtClean="0">
                <a:hlinkClick r:id="rId2" tooltip="Media Player Classic"/>
              </a:rPr>
              <a:t>Media Player </a:t>
            </a:r>
            <a:r>
              <a:rPr lang="es-MX" dirty="0" err="1" smtClean="0">
                <a:hlinkClick r:id="rId2" tooltip="Media Player Classic"/>
              </a:rPr>
              <a:t>Classic</a:t>
            </a:r>
            <a:r>
              <a:rPr lang="es-MX" dirty="0" smtClean="0"/>
              <a:t> ,</a:t>
            </a:r>
            <a:r>
              <a:rPr lang="es-MX" dirty="0" err="1" smtClean="0">
                <a:hlinkClick r:id="rId3" tooltip="RealPlayer"/>
              </a:rPr>
              <a:t>RealPlayer</a:t>
            </a:r>
            <a:r>
              <a:rPr lang="es-MX" dirty="0" smtClean="0"/>
              <a:t> , </a:t>
            </a:r>
            <a:r>
              <a:rPr lang="es-MX" dirty="0" smtClean="0">
                <a:hlinkClick r:id="rId4" tooltip="VLC media player"/>
              </a:rPr>
              <a:t>VLC Media Player</a:t>
            </a:r>
            <a:r>
              <a:rPr lang="es-MX" dirty="0" smtClean="0"/>
              <a:t> , </a:t>
            </a:r>
            <a:r>
              <a:rPr lang="es-MX" dirty="0" err="1" smtClean="0">
                <a:hlinkClick r:id="rId5" tooltip="MPlayer"/>
              </a:rPr>
              <a:t>MPlayer</a:t>
            </a:r>
            <a:r>
              <a:rPr lang="es-MX" dirty="0" smtClean="0"/>
              <a:t> , </a:t>
            </a:r>
            <a:r>
              <a:rPr lang="es-MX" dirty="0" err="1" smtClean="0">
                <a:hlinkClick r:id="rId6" tooltip="DivX Plus Player (página no existe)"/>
              </a:rPr>
              <a:t>DivX</a:t>
            </a:r>
            <a:r>
              <a:rPr lang="es-MX" dirty="0" smtClean="0">
                <a:hlinkClick r:id="rId6" tooltip="DivX Plus Player (página no existe)"/>
              </a:rPr>
              <a:t> Plus Player</a:t>
            </a:r>
            <a:r>
              <a:rPr lang="es-MX" dirty="0" smtClean="0"/>
              <a:t> y </a:t>
            </a:r>
            <a:r>
              <a:rPr lang="es-MX" dirty="0" err="1" smtClean="0">
                <a:hlinkClick r:id="rId7" tooltip="Nero Showtime"/>
              </a:rPr>
              <a:t>Nero</a:t>
            </a:r>
            <a:r>
              <a:rPr lang="es-MX" dirty="0" smtClean="0">
                <a:hlinkClick r:id="rId7" tooltip="Nero Showtime"/>
              </a:rPr>
              <a:t> </a:t>
            </a:r>
            <a:r>
              <a:rPr lang="es-MX" dirty="0" err="1" smtClean="0">
                <a:hlinkClick r:id="rId7" tooltip="Nero Showtime"/>
              </a:rPr>
              <a:t>Showtime</a:t>
            </a:r>
            <a:r>
              <a:rPr lang="es-MX" dirty="0" smtClean="0"/>
              <a:t> (incluido con </a:t>
            </a:r>
            <a:r>
              <a:rPr lang="es-MX" dirty="0" err="1" smtClean="0">
                <a:hlinkClick r:id="rId8" tooltip="Nero Multimedia Suite"/>
              </a:rPr>
              <a:t>Nero</a:t>
            </a:r>
            <a:r>
              <a:rPr lang="es-MX" dirty="0" smtClean="0">
                <a:hlinkClick r:id="rId8" tooltip="Nero Multimedia Suite"/>
              </a:rPr>
              <a:t> Multimedia Suite</a:t>
            </a:r>
            <a:r>
              <a:rPr lang="es-MX" dirty="0" smtClean="0"/>
              <a:t> ). El formato, con DRM eliminado, también se puede jugar en el </a:t>
            </a:r>
            <a:r>
              <a:rPr lang="es-MX" dirty="0" err="1" smtClean="0">
                <a:hlinkClick r:id="rId9" tooltip="WebOS"/>
              </a:rPr>
              <a:t>webOS</a:t>
            </a:r>
            <a:r>
              <a:rPr lang="es-MX" dirty="0" smtClean="0"/>
              <a:t> reproductor de vídeo para su uso en el </a:t>
            </a:r>
            <a:r>
              <a:rPr lang="es-MX" dirty="0" smtClean="0">
                <a:hlinkClick r:id="rId10" tooltip="Palm Pre"/>
              </a:rPr>
              <a:t>Palm Pre</a:t>
            </a:r>
            <a:r>
              <a:rPr lang="es-MX" dirty="0" smtClean="0"/>
              <a:t> , </a:t>
            </a:r>
            <a:r>
              <a:rPr lang="es-MX" dirty="0" smtClean="0">
                <a:hlinkClick r:id="rId11" tooltip="Palm Pixi"/>
              </a:rPr>
              <a:t>Palm </a:t>
            </a:r>
            <a:r>
              <a:rPr lang="es-MX" dirty="0" err="1" smtClean="0">
                <a:hlinkClick r:id="rId11" tooltip="Palm Pixi"/>
              </a:rPr>
              <a:t>Pixi</a:t>
            </a:r>
            <a:r>
              <a:rPr lang="es-MX" dirty="0" smtClean="0"/>
              <a:t> </a:t>
            </a:r>
            <a:r>
              <a:rPr lang="es-MX" dirty="0" err="1" smtClean="0">
                <a:hlinkClick r:id="rId12" tooltip="Smartphone"/>
              </a:rPr>
              <a:t>smartphones</a:t>
            </a:r>
            <a:r>
              <a:rPr lang="es-MX" dirty="0" smtClean="0"/>
              <a:t> .También se pueden reproducir en el </a:t>
            </a:r>
            <a:r>
              <a:rPr lang="es-MX" dirty="0" err="1" smtClean="0">
                <a:hlinkClick r:id="rId13" tooltip="Android (sistema operativo)"/>
              </a:rPr>
              <a:t>Android</a:t>
            </a:r>
            <a:r>
              <a:rPr lang="es-MX" dirty="0" smtClean="0"/>
              <a:t> sistema operativo con su reproductor de video. Se utiliza como formato predeterminado para la conversión de vídeo </a:t>
            </a:r>
            <a:r>
              <a:rPr lang="es-MX" dirty="0" err="1" smtClean="0">
                <a:hlinkClick r:id="rId14" tooltip="HandBrake"/>
              </a:rPr>
              <a:t>HandBrake</a:t>
            </a:r>
            <a:r>
              <a:rPr lang="es-MX" dirty="0" smtClean="0"/>
              <a:t> y </a:t>
            </a:r>
            <a:r>
              <a:rPr lang="es-MX" dirty="0" smtClean="0">
                <a:hlinkClick r:id="rId15" tooltip="Air Video (página no existe)"/>
              </a:rPr>
              <a:t>Air Video</a:t>
            </a:r>
            <a:r>
              <a:rPr lang="es-MX" dirty="0" smtClean="0"/>
              <a:t> Server en el </a:t>
            </a:r>
            <a:r>
              <a:rPr lang="es-MX" u="sng" dirty="0" smtClean="0">
                <a:hlinkClick r:id="rId16" tooltip="Macintosh"/>
              </a:rPr>
              <a:t>Macintosh</a:t>
            </a:r>
            <a:r>
              <a:rPr lang="es-MX" dirty="0" smtClean="0"/>
              <a:t> .</a:t>
            </a:r>
            <a:endParaRPr lang="es-MX" dirty="0"/>
          </a:p>
        </p:txBody>
      </p:sp>
      <p:pic>
        <p:nvPicPr>
          <p:cNvPr id="24578" name="Picture 2" descr="https://encrypted-tbn0.gstatic.com/images?q=tbn:ANd9GcSsWntK_F11IgQB72K9SdUcGkX3y9_KLhsleLTZuTC8eNfq8o8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429388" y="2143116"/>
            <a:ext cx="2286000" cy="110490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dirty="0" err="1" smtClean="0"/>
              <a:t>mkv</a:t>
            </a:r>
            <a:endParaRPr lang="es-MX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>
            <a:normAutofit/>
          </a:bodyPr>
          <a:lstStyle/>
          <a:p>
            <a:r>
              <a:rPr lang="es-MX" b="1" dirty="0" err="1" smtClean="0"/>
              <a:t>Matroska</a:t>
            </a:r>
            <a:r>
              <a:rPr lang="es-MX" dirty="0" smtClean="0"/>
              <a:t> es un </a:t>
            </a:r>
            <a:r>
              <a:rPr lang="es-MX" dirty="0" smtClean="0">
                <a:hlinkClick r:id="rId2" tooltip="Formato contenedor"/>
              </a:rPr>
              <a:t>formato contenedor</a:t>
            </a:r>
            <a:r>
              <a:rPr lang="es-MX" dirty="0" smtClean="0"/>
              <a:t> estándar </a:t>
            </a:r>
            <a:r>
              <a:rPr lang="es-MX" dirty="0" smtClean="0">
                <a:hlinkClick r:id="rId3" tooltip="Formato abierto"/>
              </a:rPr>
              <a:t>abierto</a:t>
            </a:r>
            <a:r>
              <a:rPr lang="es-MX" dirty="0" smtClean="0"/>
              <a:t>, un </a:t>
            </a:r>
            <a:r>
              <a:rPr lang="es-MX" dirty="0" smtClean="0">
                <a:hlinkClick r:id="rId4" tooltip="Formato de archivo informático"/>
              </a:rPr>
              <a:t>archivo informático</a:t>
            </a:r>
            <a:r>
              <a:rPr lang="es-MX" dirty="0" smtClean="0"/>
              <a:t> que puede contener un número ilimitado de vídeo, audio, imagen o pistas de subtítulos dentro de un solo archivo.</a:t>
            </a:r>
            <a:r>
              <a:rPr lang="es-MX" baseline="30000" dirty="0" smtClean="0">
                <a:hlinkClick r:id="rId5"/>
              </a:rPr>
              <a:t>1</a:t>
            </a:r>
            <a:r>
              <a:rPr lang="es-MX" dirty="0" smtClean="0"/>
              <a:t> Su intención es la de servir como un formato universal para el almacenamiento de contenidos </a:t>
            </a:r>
            <a:r>
              <a:rPr lang="es-MX" dirty="0" smtClean="0">
                <a:hlinkClick r:id="rId6" tooltip="Audiovisuales (aún no redactado)"/>
              </a:rPr>
              <a:t>audiovisuales</a:t>
            </a:r>
            <a:r>
              <a:rPr lang="es-MX" dirty="0" smtClean="0"/>
              <a:t> comunes, como películas o programas </a:t>
            </a:r>
            <a:r>
              <a:rPr lang="es-MX" dirty="0" err="1" smtClean="0"/>
              <a:t>de</a:t>
            </a:r>
            <a:r>
              <a:rPr lang="es-MX" dirty="0" err="1" smtClean="0">
                <a:hlinkClick r:id="rId7" tooltip="Televisión"/>
              </a:rPr>
              <a:t>televisión</a:t>
            </a:r>
            <a:endParaRPr lang="es-MX" dirty="0"/>
          </a:p>
        </p:txBody>
      </p:sp>
    </p:spTree>
  </p:cSld>
  <p:clrMapOvr>
    <a:masterClrMapping/>
  </p:clrMapOvr>
  <p:transition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El listado siguiente corresponde a una serie de programas, o software, que </a:t>
            </a:r>
            <a:r>
              <a:rPr lang="es-MX" dirty="0" err="1" smtClean="0"/>
              <a:t>present</a:t>
            </a:r>
            <a:r>
              <a:rPr lang="es-MX" dirty="0" smtClean="0">
                <a:hlinkClick r:id="rId2"/>
              </a:rPr>
              <a:t> </a:t>
            </a:r>
            <a:r>
              <a:rPr lang="es-MX" dirty="0" err="1" smtClean="0">
                <a:hlinkClick r:id="rId2"/>
              </a:rPr>
              <a:t>ALShow</a:t>
            </a:r>
            <a:endParaRPr lang="es-MX" dirty="0" smtClean="0"/>
          </a:p>
          <a:p>
            <a:r>
              <a:rPr lang="es-MX" dirty="0" err="1" smtClean="0">
                <a:hlinkClick r:id="rId3" tooltip="Avidemux"/>
              </a:rPr>
              <a:t>Avidemux</a:t>
            </a:r>
            <a:endParaRPr lang="es-MX" dirty="0" smtClean="0"/>
          </a:p>
          <a:p>
            <a:r>
              <a:rPr lang="es-MX" dirty="0" err="1" smtClean="0">
                <a:hlinkClick r:id="rId4" tooltip="BS.Player"/>
              </a:rPr>
              <a:t>BS.Player</a:t>
            </a:r>
            <a:endParaRPr lang="es-MX" dirty="0" smtClean="0"/>
          </a:p>
          <a:p>
            <a:r>
              <a:rPr lang="es-MX" dirty="0" err="1" smtClean="0">
                <a:hlinkClick r:id="rId5"/>
              </a:rPr>
              <a:t>Chameleo</a:t>
            </a:r>
            <a:endParaRPr lang="es-MX" dirty="0" smtClean="0"/>
          </a:p>
          <a:p>
            <a:r>
              <a:rPr lang="es-MX" dirty="0" err="1" smtClean="0">
                <a:hlinkClick r:id="rId6"/>
              </a:rPr>
              <a:t>The</a:t>
            </a:r>
            <a:r>
              <a:rPr lang="es-MX" dirty="0" smtClean="0">
                <a:hlinkClick r:id="rId6"/>
              </a:rPr>
              <a:t> </a:t>
            </a:r>
            <a:r>
              <a:rPr lang="es-MX" dirty="0" err="1" smtClean="0">
                <a:hlinkClick r:id="rId6"/>
              </a:rPr>
              <a:t>Core</a:t>
            </a:r>
            <a:r>
              <a:rPr lang="es-MX" dirty="0" smtClean="0">
                <a:hlinkClick r:id="rId6"/>
              </a:rPr>
              <a:t> Media Player</a:t>
            </a:r>
            <a:endParaRPr lang="es-MX" dirty="0" smtClean="0"/>
          </a:p>
          <a:p>
            <a:r>
              <a:rPr lang="es-MX" dirty="0" err="1" smtClean="0">
                <a:hlinkClick r:id="rId7" tooltip="DivX"/>
              </a:rPr>
              <a:t>DivX</a:t>
            </a:r>
            <a:endParaRPr lang="es-MX" dirty="0" smtClean="0"/>
          </a:p>
          <a:p>
            <a:r>
              <a:rPr lang="es-MX" dirty="0" err="1" smtClean="0">
                <a:hlinkClick r:id="rId8" tooltip="The Core Pocket Media Player"/>
              </a:rPr>
              <a:t>The</a:t>
            </a:r>
            <a:r>
              <a:rPr lang="es-MX" dirty="0" smtClean="0">
                <a:hlinkClick r:id="rId8" tooltip="The Core Pocket Media Player"/>
              </a:rPr>
              <a:t> </a:t>
            </a:r>
            <a:r>
              <a:rPr lang="es-MX" dirty="0" err="1" smtClean="0">
                <a:hlinkClick r:id="rId8" tooltip="The Core Pocket Media Player"/>
              </a:rPr>
              <a:t>Core</a:t>
            </a:r>
            <a:r>
              <a:rPr lang="es-MX" dirty="0" smtClean="0">
                <a:hlinkClick r:id="rId8" tooltip="The Core Pocket Media Player"/>
              </a:rPr>
              <a:t> Pocket Media Player</a:t>
            </a:r>
            <a:endParaRPr lang="es-MX" dirty="0" smtClean="0"/>
          </a:p>
          <a:p>
            <a:r>
              <a:rPr lang="es-MX" dirty="0" smtClean="0">
                <a:hlinkClick r:id="rId9" tooltip="Foobar2000"/>
              </a:rPr>
              <a:t>foobar2000</a:t>
            </a:r>
            <a:r>
              <a:rPr lang="es-MX" dirty="0" smtClean="0"/>
              <a:t> (v0.9.6)</a:t>
            </a:r>
          </a:p>
          <a:p>
            <a:r>
              <a:rPr lang="es-MX" dirty="0" smtClean="0">
                <a:hlinkClick r:id="rId10" tooltip="GOM Player"/>
              </a:rPr>
              <a:t>GOM Player</a:t>
            </a:r>
            <a:r>
              <a:rPr lang="es-MX" dirty="0" smtClean="0"/>
              <a:t> (Hace que el audio suene lento, con códec opcional reproduce perfecto)</a:t>
            </a:r>
          </a:p>
          <a:p>
            <a:r>
              <a:rPr lang="es-MX" dirty="0" smtClean="0"/>
              <a:t>Reproductores basados en </a:t>
            </a:r>
            <a:r>
              <a:rPr lang="es-MX" dirty="0" err="1" smtClean="0">
                <a:hlinkClick r:id="rId11" tooltip="Gstreamer"/>
              </a:rPr>
              <a:t>Gstreamer</a:t>
            </a:r>
            <a:r>
              <a:rPr lang="es-MX" dirty="0" smtClean="0"/>
              <a:t> - (</a:t>
            </a:r>
            <a:r>
              <a:rPr lang="es-MX" dirty="0" smtClean="0">
                <a:hlinkClick r:id="rId12" tooltip="Tótem"/>
              </a:rPr>
              <a:t>Tótem</a:t>
            </a:r>
            <a:r>
              <a:rPr lang="es-MX" dirty="0" smtClean="0"/>
              <a:t>, etc.)</a:t>
            </a:r>
          </a:p>
          <a:p>
            <a:r>
              <a:rPr lang="es-MX" dirty="0" err="1" smtClean="0">
                <a:hlinkClick r:id="rId13"/>
              </a:rPr>
              <a:t>HandBrake</a:t>
            </a:r>
            <a:endParaRPr lang="es-MX" dirty="0" smtClean="0"/>
          </a:p>
          <a:p>
            <a:r>
              <a:rPr lang="es-MX" dirty="0" err="1" smtClean="0">
                <a:hlinkClick r:id="rId14"/>
              </a:rPr>
              <a:t>jetAudio</a:t>
            </a:r>
            <a:endParaRPr lang="es-MX" dirty="0" smtClean="0"/>
          </a:p>
          <a:p>
            <a:r>
              <a:rPr lang="es-MX" dirty="0" err="1" smtClean="0">
                <a:hlinkClick r:id="rId15" tooltip="Kaffeine"/>
              </a:rPr>
              <a:t>Kaffeine</a:t>
            </a:r>
            <a:endParaRPr lang="es-MX" dirty="0" smtClean="0"/>
          </a:p>
          <a:p>
            <a:r>
              <a:rPr lang="es-MX" dirty="0" err="1" smtClean="0">
                <a:hlinkClick r:id="rId16"/>
              </a:rPr>
              <a:t>The</a:t>
            </a:r>
            <a:r>
              <a:rPr lang="es-MX" dirty="0" smtClean="0">
                <a:hlinkClick r:id="rId16"/>
              </a:rPr>
              <a:t> </a:t>
            </a:r>
            <a:r>
              <a:rPr lang="es-MX" dirty="0" err="1" smtClean="0">
                <a:hlinkClick r:id="rId16"/>
              </a:rPr>
              <a:t>KMPlayer</a:t>
            </a:r>
            <a:endParaRPr lang="es-MX" dirty="0" smtClean="0"/>
          </a:p>
          <a:p>
            <a:r>
              <a:rPr lang="es-MX" dirty="0" smtClean="0">
                <a:hlinkClick r:id="rId17"/>
              </a:rPr>
              <a:t>Media Player </a:t>
            </a:r>
            <a:r>
              <a:rPr lang="es-MX" dirty="0" err="1" smtClean="0">
                <a:hlinkClick r:id="rId17"/>
              </a:rPr>
              <a:t>Classic</a:t>
            </a:r>
            <a:endParaRPr lang="es-MX" dirty="0" smtClean="0"/>
          </a:p>
          <a:p>
            <a:r>
              <a:rPr lang="es-MX" dirty="0" smtClean="0">
                <a:hlinkClick r:id="rId18"/>
              </a:rPr>
              <a:t>Media Player </a:t>
            </a:r>
            <a:r>
              <a:rPr lang="es-MX" dirty="0" err="1" smtClean="0">
                <a:hlinkClick r:id="rId18"/>
              </a:rPr>
              <a:t>Classic</a:t>
            </a:r>
            <a:r>
              <a:rPr lang="es-MX" dirty="0" smtClean="0">
                <a:hlinkClick r:id="rId18"/>
              </a:rPr>
              <a:t> - Home </a:t>
            </a:r>
            <a:r>
              <a:rPr lang="es-MX" dirty="0" err="1" smtClean="0">
                <a:hlinkClick r:id="rId18"/>
              </a:rPr>
              <a:t>Cinema</a:t>
            </a:r>
            <a:endParaRPr lang="es-MX" dirty="0" smtClean="0"/>
          </a:p>
          <a:p>
            <a:r>
              <a:rPr lang="es-MX" dirty="0" smtClean="0">
                <a:hlinkClick r:id="rId19"/>
              </a:rPr>
              <a:t>MediaPortal</a:t>
            </a:r>
            <a:r>
              <a:rPr lang="es-MX" baseline="30000" dirty="0" smtClean="0">
                <a:hlinkClick r:id="rId20"/>
              </a:rPr>
              <a:t>7</a:t>
            </a:r>
            <a:endParaRPr lang="es-MX" dirty="0" smtClean="0"/>
          </a:p>
          <a:p>
            <a:r>
              <a:rPr lang="es-MX" dirty="0" err="1" smtClean="0">
                <a:hlinkClick r:id="rId21"/>
              </a:rPr>
              <a:t>Mezzmo</a:t>
            </a:r>
            <a:r>
              <a:rPr lang="es-MX" dirty="0" smtClean="0"/>
              <a:t> Media Player</a:t>
            </a:r>
          </a:p>
          <a:p>
            <a:r>
              <a:rPr lang="es-MX" dirty="0" err="1" smtClean="0"/>
              <a:t>an</a:t>
            </a:r>
            <a:r>
              <a:rPr lang="es-MX" dirty="0" smtClean="0"/>
              <a:t> soporte nativo </a:t>
            </a:r>
            <a:r>
              <a:rPr lang="es-MX" dirty="0" err="1" smtClean="0"/>
              <a:t>Matroska</a:t>
            </a:r>
            <a:r>
              <a:rPr lang="es-MX" dirty="0" smtClean="0"/>
              <a:t>.</a:t>
            </a:r>
          </a:p>
        </p:txBody>
      </p:sp>
      <p:pic>
        <p:nvPicPr>
          <p:cNvPr id="5" name="Picture 2" descr="C:\Users\usuario\Pictures\convert-mkv-to-nook-hd.gif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5357818" y="714356"/>
            <a:ext cx="3225879" cy="17849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r>
              <a:rPr lang="es-MX" dirty="0" err="1" smtClean="0">
                <a:hlinkClick r:id="rId2"/>
              </a:rPr>
              <a:t>Mirillis</a:t>
            </a:r>
            <a:r>
              <a:rPr lang="es-MX" dirty="0" smtClean="0">
                <a:hlinkClick r:id="rId2"/>
              </a:rPr>
              <a:t> </a:t>
            </a:r>
            <a:r>
              <a:rPr lang="es-MX" dirty="0" err="1" smtClean="0">
                <a:hlinkClick r:id="rId2"/>
              </a:rPr>
              <a:t>Splash</a:t>
            </a:r>
            <a:r>
              <a:rPr lang="es-MX" dirty="0" smtClean="0">
                <a:hlinkClick r:id="rId2"/>
              </a:rPr>
              <a:t> Pro</a:t>
            </a:r>
            <a:endParaRPr lang="es-MX" dirty="0" smtClean="0"/>
          </a:p>
          <a:p>
            <a:r>
              <a:rPr lang="es-MX" dirty="0" err="1" smtClean="0">
                <a:hlinkClick r:id="rId3" tooltip="MPlayer"/>
              </a:rPr>
              <a:t>MPlayer</a:t>
            </a:r>
            <a:endParaRPr lang="es-MX" dirty="0" smtClean="0"/>
          </a:p>
          <a:p>
            <a:r>
              <a:rPr lang="es-MX" dirty="0" err="1" smtClean="0">
                <a:hlinkClick r:id="rId4" tooltip="MythTV"/>
              </a:rPr>
              <a:t>MythTV</a:t>
            </a:r>
            <a:endParaRPr lang="es-MX" dirty="0" smtClean="0"/>
          </a:p>
          <a:p>
            <a:r>
              <a:rPr lang="es-MX" dirty="0" err="1" smtClean="0">
                <a:hlinkClick r:id="rId5"/>
              </a:rPr>
              <a:t>Perian</a:t>
            </a:r>
            <a:r>
              <a:rPr lang="es-MX" dirty="0" smtClean="0"/>
              <a:t> </a:t>
            </a:r>
            <a:r>
              <a:rPr lang="es-MX" dirty="0" err="1" smtClean="0"/>
              <a:t>Plugin</a:t>
            </a:r>
            <a:r>
              <a:rPr lang="es-MX" dirty="0" smtClean="0"/>
              <a:t> de </a:t>
            </a:r>
            <a:r>
              <a:rPr lang="es-MX" dirty="0" err="1" smtClean="0"/>
              <a:t>Quicktime</a:t>
            </a:r>
            <a:r>
              <a:rPr lang="es-MX" dirty="0" smtClean="0"/>
              <a:t> para Mac OS X</a:t>
            </a:r>
            <a:r>
              <a:rPr lang="es-MX" baseline="30000" dirty="0" smtClean="0">
                <a:hlinkClick r:id="rId6"/>
              </a:rPr>
              <a:t>8</a:t>
            </a:r>
            <a:endParaRPr lang="es-MX" dirty="0" smtClean="0"/>
          </a:p>
          <a:p>
            <a:r>
              <a:rPr lang="es-MX" dirty="0" err="1" smtClean="0">
                <a:hlinkClick r:id="rId7"/>
              </a:rPr>
              <a:t>SubEdit</a:t>
            </a:r>
            <a:r>
              <a:rPr lang="es-MX" dirty="0" smtClean="0">
                <a:hlinkClick r:id="rId7"/>
              </a:rPr>
              <a:t>-Player</a:t>
            </a:r>
            <a:endParaRPr lang="es-MX" dirty="0" smtClean="0"/>
          </a:p>
          <a:p>
            <a:r>
              <a:rPr lang="es-MX" dirty="0" err="1" smtClean="0">
                <a:hlinkClick r:id="rId8"/>
              </a:rPr>
              <a:t>Xilisoft</a:t>
            </a:r>
            <a:endParaRPr lang="es-MX" dirty="0" smtClean="0"/>
          </a:p>
          <a:p>
            <a:r>
              <a:rPr lang="es-MX" dirty="0" smtClean="0">
                <a:hlinkClick r:id="rId9"/>
              </a:rPr>
              <a:t>Target </a:t>
            </a:r>
            <a:r>
              <a:rPr lang="es-MX" dirty="0" err="1" smtClean="0">
                <a:hlinkClick r:id="rId9"/>
              </a:rPr>
              <a:t>Longlife</a:t>
            </a:r>
            <a:r>
              <a:rPr lang="es-MX" dirty="0" smtClean="0">
                <a:hlinkClick r:id="rId9"/>
              </a:rPr>
              <a:t> Media Player</a:t>
            </a:r>
            <a:endParaRPr lang="es-MX" dirty="0" smtClean="0"/>
          </a:p>
          <a:p>
            <a:r>
              <a:rPr lang="es-MX" dirty="0" smtClean="0">
                <a:hlinkClick r:id="rId10" tooltip="Tótem"/>
              </a:rPr>
              <a:t>Tótem </a:t>
            </a:r>
            <a:r>
              <a:rPr lang="es-MX" dirty="0" err="1" smtClean="0">
                <a:hlinkClick r:id="rId10" tooltip="Tótem"/>
              </a:rPr>
              <a:t>Movie</a:t>
            </a:r>
            <a:r>
              <a:rPr lang="es-MX" dirty="0" smtClean="0">
                <a:hlinkClick r:id="rId10" tooltip="Tótem"/>
              </a:rPr>
              <a:t> Player</a:t>
            </a:r>
            <a:endParaRPr lang="es-MX" dirty="0" smtClean="0"/>
          </a:p>
          <a:p>
            <a:r>
              <a:rPr lang="es-MX" dirty="0" err="1" smtClean="0">
                <a:hlinkClick r:id="rId11" tooltip="VirtualDubMod"/>
              </a:rPr>
              <a:t>VirtualDubMod</a:t>
            </a:r>
            <a:endParaRPr lang="es-MX" dirty="0" smtClean="0"/>
          </a:p>
          <a:p>
            <a:r>
              <a:rPr lang="es-MX" dirty="0" smtClean="0">
                <a:hlinkClick r:id="rId12" tooltip="VLC media player"/>
              </a:rPr>
              <a:t>VLC media </a:t>
            </a:r>
            <a:r>
              <a:rPr lang="es-MX" dirty="0" err="1" smtClean="0">
                <a:hlinkClick r:id="rId12" tooltip="VLC media player"/>
              </a:rPr>
              <a:t>player</a:t>
            </a:r>
            <a:endParaRPr lang="es-MX" dirty="0" smtClean="0"/>
          </a:p>
          <a:p>
            <a:r>
              <a:rPr lang="es-MX" dirty="0" smtClean="0">
                <a:hlinkClick r:id="rId13"/>
              </a:rPr>
              <a:t>VSO Software</a:t>
            </a:r>
            <a:endParaRPr lang="es-MX" dirty="0" smtClean="0"/>
          </a:p>
          <a:p>
            <a:r>
              <a:rPr lang="es-MX" dirty="0" err="1" smtClean="0">
                <a:hlinkClick r:id="rId14" tooltip="Vuze"/>
              </a:rPr>
              <a:t>Vuze</a:t>
            </a:r>
            <a:r>
              <a:rPr lang="es-MX" dirty="0" smtClean="0"/>
              <a:t> Media Player</a:t>
            </a:r>
          </a:p>
          <a:p>
            <a:r>
              <a:rPr lang="es-MX" dirty="0" err="1" smtClean="0">
                <a:hlinkClick r:id="rId15" tooltip="Winamp"/>
              </a:rPr>
              <a:t>Winamp</a:t>
            </a:r>
            <a:endParaRPr lang="es-MX" dirty="0" smtClean="0"/>
          </a:p>
          <a:p>
            <a:r>
              <a:rPr lang="es-MX" dirty="0" err="1" smtClean="0">
                <a:hlinkClick r:id="rId16" tooltip="Xine"/>
              </a:rPr>
              <a:t>xine</a:t>
            </a:r>
            <a:endParaRPr lang="es-MX" dirty="0" smtClean="0"/>
          </a:p>
          <a:p>
            <a:r>
              <a:rPr lang="es-MX" dirty="0" smtClean="0">
                <a:hlinkClick r:id="rId17"/>
              </a:rPr>
              <a:t>Zoom Player</a:t>
            </a:r>
            <a:endParaRPr lang="es-MX" dirty="0" smtClean="0"/>
          </a:p>
          <a:p>
            <a:r>
              <a:rPr lang="es-MX" dirty="0" err="1" smtClean="0">
                <a:hlinkClick r:id="rId18"/>
              </a:rPr>
              <a:t>plexapp</a:t>
            </a:r>
            <a:endParaRPr lang="es-MX" dirty="0" smtClean="0"/>
          </a:p>
          <a:p>
            <a:r>
              <a:rPr lang="es-MX" dirty="0" smtClean="0">
                <a:hlinkClick r:id="rId19" tooltip="XBMC"/>
              </a:rPr>
              <a:t>XBMC</a:t>
            </a:r>
            <a:endParaRPr lang="es-MX" dirty="0" smtClean="0"/>
          </a:p>
          <a:p>
            <a:r>
              <a:rPr lang="es-MX" dirty="0" smtClean="0">
                <a:hlinkClick r:id="rId20"/>
              </a:rPr>
              <a:t>Boxee</a:t>
            </a:r>
            <a:endParaRPr lang="es-MX" dirty="0" smtClean="0"/>
          </a:p>
          <a:p>
            <a:r>
              <a:rPr lang="es-MX" dirty="0" err="1" smtClean="0">
                <a:hlinkClick r:id="rId21"/>
              </a:rPr>
              <a:t>iVerio</a:t>
            </a:r>
            <a:r>
              <a:rPr lang="es-MX" dirty="0" smtClean="0">
                <a:hlinkClick r:id="rId21"/>
              </a:rPr>
              <a:t> Software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6" name="Picture 2" descr="C:\Users\usuario\Pictures\mkv-2010-10-26.jpg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643438" y="4214818"/>
            <a:ext cx="3470340" cy="150019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err="1" smtClean="0"/>
              <a:t>mov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la extensión de los archivos desarrollados para el reproductor </a:t>
            </a:r>
            <a:r>
              <a:rPr lang="es-MX" dirty="0" err="1" smtClean="0"/>
              <a:t>Quicktime</a:t>
            </a:r>
            <a:r>
              <a:rPr lang="es-MX" dirty="0" smtClean="0"/>
              <a:t> de Apple (Macintosh), también corre en tecnología Windows. No es muy popular en el mundo de Windows</a:t>
            </a:r>
            <a:endParaRPr lang="es-MX" dirty="0"/>
          </a:p>
        </p:txBody>
      </p:sp>
      <p:pic>
        <p:nvPicPr>
          <p:cNvPr id="30722" name="Picture 2" descr="https://encrypted-tbn2.gstatic.com/images?q=tbn:ANd9GcTIvqkGqiLm8t7hUzhZ-mRnbx2XmQQ76FC_KcYt507Y9FCInYx2v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5" y="4712082"/>
            <a:ext cx="3118301" cy="15744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115196" cy="6143668"/>
          </a:xfrm>
        </p:spPr>
        <p:txBody>
          <a:bodyPr>
            <a:normAutofit fontScale="92500"/>
          </a:bodyPr>
          <a:lstStyle/>
          <a:p>
            <a:r>
              <a:rPr lang="es-MX" dirty="0" err="1" smtClean="0"/>
              <a:t>mov</a:t>
            </a:r>
            <a:r>
              <a:rPr lang="es-MX" dirty="0" smtClean="0"/>
              <a:t> es la </a:t>
            </a:r>
            <a:r>
              <a:rPr lang="es-MX" dirty="0" err="1" smtClean="0"/>
              <a:t>extension</a:t>
            </a:r>
            <a:r>
              <a:rPr lang="es-MX" dirty="0" smtClean="0"/>
              <a:t> de los archivos multimedia de Apple. aparte del </a:t>
            </a:r>
            <a:r>
              <a:rPr lang="es-MX" dirty="0" err="1" smtClean="0"/>
              <a:t>quick</a:t>
            </a:r>
            <a:r>
              <a:rPr lang="es-MX" dirty="0" smtClean="0"/>
              <a:t> time lo puede reproducir el </a:t>
            </a:r>
            <a:r>
              <a:rPr lang="es-MX" dirty="0" err="1" smtClean="0"/>
              <a:t>nero</a:t>
            </a:r>
            <a:r>
              <a:rPr lang="es-MX" dirty="0" smtClean="0"/>
              <a:t> </a:t>
            </a:r>
            <a:r>
              <a:rPr lang="es-MX" dirty="0" err="1" smtClean="0"/>
              <a:t>showtime</a:t>
            </a:r>
            <a:r>
              <a:rPr lang="es-MX" dirty="0" smtClean="0"/>
              <a:t>, media </a:t>
            </a:r>
            <a:r>
              <a:rPr lang="es-MX" dirty="0" err="1" smtClean="0"/>
              <a:t>player</a:t>
            </a:r>
            <a:r>
              <a:rPr lang="es-MX" dirty="0" smtClean="0"/>
              <a:t> </a:t>
            </a:r>
            <a:r>
              <a:rPr lang="es-MX" dirty="0" err="1" smtClean="0"/>
              <a:t>classic</a:t>
            </a:r>
            <a:r>
              <a:rPr lang="es-MX" dirty="0" smtClean="0"/>
              <a:t> y hay </a:t>
            </a:r>
            <a:r>
              <a:rPr lang="es-MX" dirty="0" err="1" smtClean="0"/>
              <a:t>codecs</a:t>
            </a:r>
            <a:r>
              <a:rPr lang="es-MX" dirty="0" smtClean="0"/>
              <a:t> que </a:t>
            </a:r>
            <a:r>
              <a:rPr lang="es-MX" dirty="0" err="1" smtClean="0"/>
              <a:t>tambien</a:t>
            </a:r>
            <a:r>
              <a:rPr lang="es-MX" dirty="0" smtClean="0"/>
              <a:t> permite reproducir esos archivos con otros programas que no pueden reproducirlos </a:t>
            </a:r>
            <a:r>
              <a:rPr lang="es-MX" dirty="0" err="1" smtClean="0"/>
              <a:t>asi</a:t>
            </a:r>
            <a:r>
              <a:rPr lang="es-MX" dirty="0" smtClean="0"/>
              <a:t> nomas por ejemplo el </a:t>
            </a:r>
            <a:r>
              <a:rPr lang="es-MX" dirty="0" err="1" smtClean="0"/>
              <a:t>windows</a:t>
            </a:r>
            <a:r>
              <a:rPr lang="es-MX" dirty="0" smtClean="0"/>
              <a:t> media </a:t>
            </a:r>
            <a:r>
              <a:rPr lang="es-MX" dirty="0" err="1" smtClean="0"/>
              <a:t>player</a:t>
            </a:r>
            <a:r>
              <a:rPr lang="es-MX" dirty="0" smtClean="0"/>
              <a:t>.</a:t>
            </a:r>
            <a:br>
              <a:rPr lang="es-MX" dirty="0" smtClean="0"/>
            </a:br>
            <a:r>
              <a:rPr lang="es-MX" dirty="0" smtClean="0"/>
              <a:t>se utilizan mas en equipos </a:t>
            </a:r>
            <a:r>
              <a:rPr lang="es-MX" dirty="0" err="1" smtClean="0"/>
              <a:t>moviles</a:t>
            </a:r>
            <a:r>
              <a:rPr lang="es-MX" dirty="0" smtClean="0"/>
              <a:t>, celulares, </a:t>
            </a:r>
            <a:r>
              <a:rPr lang="es-MX" dirty="0" err="1" smtClean="0"/>
              <a:t>camaras</a:t>
            </a:r>
            <a:r>
              <a:rPr lang="es-MX" dirty="0" smtClean="0"/>
              <a:t> </a:t>
            </a:r>
            <a:r>
              <a:rPr lang="es-MX" dirty="0" err="1" smtClean="0"/>
              <a:t>fotograficas</a:t>
            </a:r>
            <a:r>
              <a:rPr lang="es-MX" dirty="0" smtClean="0"/>
              <a:t> (</a:t>
            </a:r>
            <a:r>
              <a:rPr lang="es-MX" dirty="0" err="1" smtClean="0"/>
              <a:t>grabacion</a:t>
            </a:r>
            <a:r>
              <a:rPr lang="es-MX" dirty="0" smtClean="0"/>
              <a:t> de video) </a:t>
            </a:r>
            <a:r>
              <a:rPr lang="es-MX" dirty="0" err="1" smtClean="0"/>
              <a:t>camaras</a:t>
            </a:r>
            <a:r>
              <a:rPr lang="es-MX" dirty="0" smtClean="0"/>
              <a:t> de video (mas las que graban en </a:t>
            </a:r>
            <a:r>
              <a:rPr lang="es-MX" dirty="0" err="1" smtClean="0"/>
              <a:t>memory</a:t>
            </a:r>
            <a:r>
              <a:rPr lang="es-MX" dirty="0" smtClean="0"/>
              <a:t> </a:t>
            </a:r>
            <a:r>
              <a:rPr lang="es-MX" dirty="0" err="1" smtClean="0"/>
              <a:t>stick</a:t>
            </a:r>
            <a:r>
              <a:rPr lang="es-MX" dirty="0" smtClean="0"/>
              <a:t>)</a:t>
            </a:r>
            <a:endParaRPr lang="es-MX" dirty="0"/>
          </a:p>
        </p:txBody>
      </p:sp>
      <p:pic>
        <p:nvPicPr>
          <p:cNvPr id="29698" name="Picture 2" descr="https://encrypted-tbn2.gstatic.com/images?q=tbn:ANd9GcSQZT4tYy4G9EgIjTc2nsHoa9Nc058QltWs6BPR49hNJTJKDa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0900" y="3929066"/>
            <a:ext cx="1943100" cy="194310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mp4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1824"/>
          </a:xfrm>
        </p:spPr>
        <p:txBody>
          <a:bodyPr>
            <a:normAutofit fontScale="85000" lnSpcReduction="20000"/>
          </a:bodyPr>
          <a:lstStyle/>
          <a:p>
            <a:r>
              <a:rPr lang="es-MX" i="1" dirty="0" smtClean="0"/>
              <a:t>.mp4</a:t>
            </a:r>
            <a:r>
              <a:rPr lang="es-MX" dirty="0" smtClean="0"/>
              <a:t> permite transmitir flujos sobre Internet. También permite transmitir combinaciones de flujos de audio, vídeo y texto coordinado de forma consolidada. El punto de partida para este formato fue el formato de archivo de </a:t>
            </a:r>
            <a:r>
              <a:rPr lang="es-MX" dirty="0" smtClean="0">
                <a:hlinkClick r:id="rId2" tooltip="QuickTime"/>
              </a:rPr>
              <a:t>QuickTime</a:t>
            </a:r>
            <a:r>
              <a:rPr lang="es-MX" dirty="0" smtClean="0"/>
              <a:t> de </a:t>
            </a:r>
            <a:r>
              <a:rPr lang="es-MX" dirty="0" smtClean="0">
                <a:hlinkClick r:id="rId3" tooltip="Apple Computer"/>
              </a:rPr>
              <a:t>Apple</a:t>
            </a:r>
            <a:r>
              <a:rPr lang="es-MX" dirty="0" smtClean="0"/>
              <a:t>. En la actualidad *.mp4se ha visto enriquecido en formas muy variadas de manera que ya no se podría afirmar que son el mismo formato.</a:t>
            </a:r>
          </a:p>
          <a:p>
            <a:r>
              <a:rPr lang="es-MX" i="1" dirty="0" smtClean="0"/>
              <a:t>*.mp4</a:t>
            </a:r>
            <a:r>
              <a:rPr lang="es-MX" dirty="0" smtClean="0"/>
              <a:t> se utiliza con frecuencia como alternativa a </a:t>
            </a:r>
            <a:r>
              <a:rPr lang="es-MX" i="1" dirty="0" smtClean="0"/>
              <a:t>*.mp3</a:t>
            </a:r>
            <a:r>
              <a:rPr lang="es-MX" dirty="0" smtClean="0"/>
              <a:t> en el </a:t>
            </a:r>
            <a:r>
              <a:rPr lang="es-MX" dirty="0" err="1" smtClean="0">
                <a:hlinkClick r:id="rId4" tooltip="IPod"/>
              </a:rPr>
              <a:t>iPod</a:t>
            </a:r>
            <a:r>
              <a:rPr lang="es-MX" dirty="0" smtClean="0"/>
              <a:t> y en </a:t>
            </a:r>
            <a:r>
              <a:rPr lang="es-MX" dirty="0" err="1" smtClean="0">
                <a:hlinkClick r:id="rId5" tooltip="ITunes"/>
              </a:rPr>
              <a:t>iTunes</a:t>
            </a:r>
            <a:r>
              <a:rPr lang="es-MX" dirty="0" smtClean="0"/>
              <a:t>. La calidad del </a:t>
            </a:r>
            <a:r>
              <a:rPr lang="es-MX" dirty="0" err="1" smtClean="0"/>
              <a:t>codec</a:t>
            </a:r>
            <a:r>
              <a:rPr lang="es-MX" dirty="0" smtClean="0"/>
              <a:t> AAC que se almacena en</a:t>
            </a:r>
            <a:r>
              <a:rPr lang="es-MX" i="1" dirty="0" smtClean="0"/>
              <a:t>*.mp4</a:t>
            </a:r>
            <a:r>
              <a:rPr lang="es-MX" dirty="0" smtClean="0"/>
              <a:t> es mayor que la de </a:t>
            </a:r>
            <a:r>
              <a:rPr lang="es-MX" dirty="0" smtClean="0">
                <a:hlinkClick r:id="rId6" tooltip="MPEG-1 Audio Layer 3"/>
              </a:rPr>
              <a:t>MPEG-1 Audio </a:t>
            </a:r>
            <a:r>
              <a:rPr lang="es-MX" dirty="0" err="1" smtClean="0">
                <a:hlinkClick r:id="rId6" tooltip="MPEG-1 Audio Layer 3"/>
              </a:rPr>
              <a:t>Layer</a:t>
            </a:r>
            <a:r>
              <a:rPr lang="es-MX" dirty="0" smtClean="0">
                <a:hlinkClick r:id="rId6" tooltip="MPEG-1 Audio Layer 3"/>
              </a:rPr>
              <a:t> 3</a:t>
            </a:r>
            <a:r>
              <a:rPr lang="es-MX" dirty="0" smtClean="0"/>
              <a:t>, pero su utilización no es actualmente tan amplia como la de *.mp3.</a:t>
            </a:r>
          </a:p>
          <a:p>
            <a:endParaRPr lang="es-MX" dirty="0"/>
          </a:p>
        </p:txBody>
      </p:sp>
    </p:spTree>
  </p:cSld>
  <p:clrMapOvr>
    <a:masterClrMapping/>
  </p:clrMapOvr>
  <p:transition>
    <p:pull dir="l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57916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Es posible enviar prácticamente cualquier tipo de datos dentro de archivos *.mp4 por medio de los llamados </a:t>
            </a:r>
            <a:r>
              <a:rPr lang="es-MX" i="1" dirty="0" smtClean="0"/>
              <a:t>flujos privados</a:t>
            </a:r>
            <a:r>
              <a:rPr lang="es-MX" dirty="0" smtClean="0"/>
              <a:t>, pero los formatos recomendados, por razones de compatibilidad son::</a:t>
            </a:r>
          </a:p>
          <a:p>
            <a:r>
              <a:rPr lang="es-MX" dirty="0" smtClean="0"/>
              <a:t>Vídeo: </a:t>
            </a:r>
            <a:r>
              <a:rPr lang="es-MX" dirty="0" smtClean="0">
                <a:hlinkClick r:id="rId2" tooltip="MPEG-4"/>
              </a:rPr>
              <a:t>MPEG-4</a:t>
            </a:r>
            <a:r>
              <a:rPr lang="es-MX" dirty="0" smtClean="0"/>
              <a:t>, </a:t>
            </a:r>
            <a:r>
              <a:rPr lang="es-MX" dirty="0" smtClean="0">
                <a:hlinkClick r:id="rId3" tooltip="MPEG-2"/>
              </a:rPr>
              <a:t>MPEG-2</a:t>
            </a:r>
            <a:r>
              <a:rPr lang="es-MX" dirty="0" smtClean="0"/>
              <a:t> y </a:t>
            </a:r>
            <a:r>
              <a:rPr lang="es-MX" dirty="0" smtClean="0">
                <a:hlinkClick r:id="rId4" tooltip="MPEG-1"/>
              </a:rPr>
              <a:t>MPEG-1</a:t>
            </a:r>
            <a:endParaRPr lang="es-MX" dirty="0" smtClean="0"/>
          </a:p>
          <a:p>
            <a:r>
              <a:rPr lang="es-MX" dirty="0" smtClean="0"/>
              <a:t>Audio: </a:t>
            </a:r>
            <a:r>
              <a:rPr lang="es-MX" dirty="0" smtClean="0">
                <a:hlinkClick r:id="rId2" tooltip="MPEG-4"/>
              </a:rPr>
              <a:t>MPEG-4</a:t>
            </a:r>
            <a:r>
              <a:rPr lang="es-MX" dirty="0" smtClean="0"/>
              <a:t> </a:t>
            </a:r>
            <a:r>
              <a:rPr lang="es-MX" dirty="0" smtClean="0">
                <a:hlinkClick r:id="rId5" tooltip="Advanced Audio Coding"/>
              </a:rPr>
              <a:t>AAC</a:t>
            </a:r>
            <a:r>
              <a:rPr lang="es-MX" dirty="0" smtClean="0"/>
              <a:t>, </a:t>
            </a:r>
            <a:r>
              <a:rPr lang="es-MX" dirty="0" smtClean="0">
                <a:hlinkClick r:id="rId6" tooltip="MP3"/>
              </a:rPr>
              <a:t>MP3</a:t>
            </a:r>
            <a:r>
              <a:rPr lang="es-MX" dirty="0" smtClean="0"/>
              <a:t>, </a:t>
            </a:r>
            <a:r>
              <a:rPr lang="es-MX" dirty="0" smtClean="0">
                <a:hlinkClick r:id="rId7" tooltip="MP2"/>
              </a:rPr>
              <a:t>MP2</a:t>
            </a:r>
            <a:r>
              <a:rPr lang="es-MX" dirty="0" smtClean="0"/>
              <a:t>, </a:t>
            </a:r>
            <a:r>
              <a:rPr lang="es-MX" dirty="0" smtClean="0">
                <a:hlinkClick r:id="rId4" tooltip="MPEG-1"/>
              </a:rPr>
              <a:t>MPEG-1</a:t>
            </a:r>
            <a:r>
              <a:rPr lang="es-MX" dirty="0" smtClean="0"/>
              <a:t> </a:t>
            </a:r>
            <a:r>
              <a:rPr lang="es-MX" dirty="0" err="1" smtClean="0"/>
              <a:t>Part</a:t>
            </a:r>
            <a:r>
              <a:rPr lang="es-MX" dirty="0" smtClean="0"/>
              <a:t> 3, </a:t>
            </a:r>
            <a:r>
              <a:rPr lang="es-MX" dirty="0" smtClean="0">
                <a:hlinkClick r:id="rId3" tooltip="MPEG-2"/>
              </a:rPr>
              <a:t>MPEG-2</a:t>
            </a:r>
            <a:r>
              <a:rPr lang="es-MX" dirty="0" smtClean="0"/>
              <a:t> </a:t>
            </a:r>
            <a:r>
              <a:rPr lang="es-MX" dirty="0" err="1" smtClean="0"/>
              <a:t>Part</a:t>
            </a:r>
            <a:r>
              <a:rPr lang="es-MX" dirty="0" smtClean="0"/>
              <a:t> 3, </a:t>
            </a:r>
            <a:r>
              <a:rPr lang="es-MX" dirty="0" smtClean="0">
                <a:hlinkClick r:id="rId8" tooltip="CELP"/>
              </a:rPr>
              <a:t>CELP</a:t>
            </a:r>
            <a:r>
              <a:rPr lang="es-MX" dirty="0" smtClean="0"/>
              <a:t> (habla), </a:t>
            </a:r>
            <a:r>
              <a:rPr lang="es-MX" dirty="0" err="1" smtClean="0"/>
              <a:t>TwinVQ</a:t>
            </a:r>
            <a:r>
              <a:rPr lang="es-MX" dirty="0" smtClean="0"/>
              <a:t> (tasas de bit muy bajas), SAOL (</a:t>
            </a:r>
            <a:r>
              <a:rPr lang="es-MX" dirty="0" err="1" smtClean="0"/>
              <a:t>midi</a:t>
            </a:r>
            <a:r>
              <a:rPr lang="es-MX" dirty="0" smtClean="0"/>
              <a:t>)</a:t>
            </a:r>
          </a:p>
          <a:p>
            <a:r>
              <a:rPr lang="es-MX" dirty="0" smtClean="0"/>
              <a:t>Imágenes: </a:t>
            </a:r>
            <a:r>
              <a:rPr lang="es-MX" dirty="0" smtClean="0">
                <a:hlinkClick r:id="rId9" tooltip="JPEG"/>
              </a:rPr>
              <a:t>JPEG</a:t>
            </a:r>
            <a:r>
              <a:rPr lang="es-MX" dirty="0" smtClean="0"/>
              <a:t>, </a:t>
            </a:r>
            <a:r>
              <a:rPr lang="es-MX" dirty="0" smtClean="0">
                <a:hlinkClick r:id="rId10" tooltip="PNG"/>
              </a:rPr>
              <a:t>PNG</a:t>
            </a:r>
            <a:endParaRPr lang="es-MX" dirty="0" smtClean="0"/>
          </a:p>
          <a:p>
            <a:r>
              <a:rPr lang="es-MX" dirty="0" smtClean="0"/>
              <a:t>Subtítulos: </a:t>
            </a:r>
            <a:r>
              <a:rPr lang="es-MX" dirty="0" smtClean="0">
                <a:hlinkClick r:id="rId11" tooltip="MPEG-4 Parte 17"/>
              </a:rPr>
              <a:t>MPEG-4 </a:t>
            </a:r>
            <a:r>
              <a:rPr lang="es-MX" dirty="0" err="1" smtClean="0">
                <a:hlinkClick r:id="rId11" tooltip="MPEG-4 Parte 17"/>
              </a:rPr>
              <a:t>Timed</a:t>
            </a:r>
            <a:r>
              <a:rPr lang="es-MX" dirty="0" smtClean="0">
                <a:hlinkClick r:id="rId11" tooltip="MPEG-4 Parte 17"/>
              </a:rPr>
              <a:t> </a:t>
            </a:r>
            <a:r>
              <a:rPr lang="es-MX" dirty="0" err="1" smtClean="0">
                <a:hlinkClick r:id="rId11" tooltip="MPEG-4 Parte 17"/>
              </a:rPr>
              <a:t>Text</a:t>
            </a:r>
            <a:r>
              <a:rPr lang="es-MX" dirty="0" smtClean="0"/>
              <a:t>, o el formato de texto </a:t>
            </a:r>
            <a:r>
              <a:rPr lang="es-MX" dirty="0" err="1" smtClean="0"/>
              <a:t>xmt</a:t>
            </a:r>
            <a:r>
              <a:rPr lang="es-MX" dirty="0" smtClean="0"/>
              <a:t>/</a:t>
            </a:r>
            <a:r>
              <a:rPr lang="es-MX" dirty="0" err="1" smtClean="0"/>
              <a:t>bt</a:t>
            </a:r>
            <a:r>
              <a:rPr lang="es-MX" dirty="0" smtClean="0"/>
              <a:t> (significa que los subtítulos tienen que ser traducidos en </a:t>
            </a:r>
            <a:r>
              <a:rPr lang="es-MX" dirty="0" err="1" smtClean="0"/>
              <a:t>xmt</a:t>
            </a:r>
            <a:r>
              <a:rPr lang="es-MX" dirty="0" smtClean="0"/>
              <a:t>/</a:t>
            </a:r>
            <a:r>
              <a:rPr lang="es-MX" dirty="0" err="1" smtClean="0"/>
              <a:t>bt</a:t>
            </a:r>
            <a:r>
              <a:rPr lang="es-MX" dirty="0" smtClean="0"/>
              <a:t>)</a:t>
            </a:r>
          </a:p>
          <a:p>
            <a:r>
              <a:rPr lang="es-MX" dirty="0" err="1" smtClean="0"/>
              <a:t>Systems</a:t>
            </a:r>
            <a:r>
              <a:rPr lang="es-MX" dirty="0" smtClean="0"/>
              <a:t>: Permite animación, interactividad y menús al estilo DVD</a:t>
            </a:r>
          </a:p>
          <a:p>
            <a:endParaRPr lang="es-MX" dirty="0"/>
          </a:p>
        </p:txBody>
      </p:sp>
      <p:pic>
        <p:nvPicPr>
          <p:cNvPr id="33794" name="Picture 2" descr="https://encrypted-tbn2.gstatic.com/images?q=tbn:ANd9GcSvHtTQsLZHSrGPuyUtA_KqTPOf9AV5AtxBptf3KvavS5i9dD7e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915280" y="1357298"/>
            <a:ext cx="1228720" cy="122872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43602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Estas son algunas de las extensiones utilizadas en archivos que contienen datos en el formato *.mp4:</a:t>
            </a:r>
          </a:p>
          <a:p>
            <a:r>
              <a:rPr lang="es-MX" dirty="0" smtClean="0"/>
              <a:t>.</a:t>
            </a:r>
            <a:r>
              <a:rPr lang="es-MX" dirty="0" smtClean="0">
                <a:hlinkClick r:id="rId2" tooltip="Mp4"/>
              </a:rPr>
              <a:t>mp4</a:t>
            </a:r>
            <a:r>
              <a:rPr lang="es-MX" dirty="0" smtClean="0"/>
              <a:t>: extensión oficial para audio, vídeo y contenidos avanzados (ver más abajo)</a:t>
            </a:r>
          </a:p>
          <a:p>
            <a:r>
              <a:rPr lang="es-MX" dirty="0" smtClean="0"/>
              <a:t>.</a:t>
            </a:r>
            <a:r>
              <a:rPr lang="es-MX" dirty="0" smtClean="0">
                <a:hlinkClick r:id="rId3" tooltip="M4a"/>
              </a:rPr>
              <a:t>m4a</a:t>
            </a:r>
            <a:r>
              <a:rPr lang="es-MX" dirty="0" smtClean="0"/>
              <a:t>: Sólo para archivos de audio; los archivos pueden ser renombrados como .mp4, si bien no todos los expertos recomiendan esto.</a:t>
            </a:r>
          </a:p>
          <a:p>
            <a:r>
              <a:rPr lang="es-MX" dirty="0" smtClean="0"/>
              <a:t>.</a:t>
            </a:r>
            <a:r>
              <a:rPr lang="es-MX" dirty="0" smtClean="0">
                <a:hlinkClick r:id="rId4" tooltip="M4p (page does not exist)"/>
              </a:rPr>
              <a:t>m4p</a:t>
            </a:r>
            <a:r>
              <a:rPr lang="es-MX" dirty="0" smtClean="0"/>
              <a:t>: </a:t>
            </a:r>
            <a:r>
              <a:rPr lang="es-MX" dirty="0" err="1" smtClean="0">
                <a:hlinkClick r:id="rId5" tooltip="FairPlay"/>
              </a:rPr>
              <a:t>FairPlay</a:t>
            </a:r>
            <a:r>
              <a:rPr lang="es-MX" dirty="0" smtClean="0"/>
              <a:t> archivos protegidos</a:t>
            </a:r>
          </a:p>
          <a:p>
            <a:r>
              <a:rPr lang="es-MX" dirty="0" smtClean="0"/>
              <a:t>.</a:t>
            </a:r>
            <a:r>
              <a:rPr lang="es-MX" dirty="0" smtClean="0">
                <a:hlinkClick r:id="rId6" tooltip="M4v"/>
              </a:rPr>
              <a:t>m4v</a:t>
            </a:r>
            <a:r>
              <a:rPr lang="es-MX" dirty="0" smtClean="0"/>
              <a:t>: sólo vídeo (algunas veces se utiliza para flujos mpeg-4 de vídeo no especificados en la definición del formato)</a:t>
            </a:r>
          </a:p>
          <a:p>
            <a:r>
              <a:rPr lang="es-MX" dirty="0" smtClean="0"/>
              <a:t>.</a:t>
            </a:r>
            <a:r>
              <a:rPr lang="es-MX" dirty="0" smtClean="0">
                <a:hlinkClick r:id="rId7" tooltip="3gp"/>
              </a:rPr>
              <a:t>3gp</a:t>
            </a:r>
            <a:r>
              <a:rPr lang="es-MX" dirty="0" smtClean="0"/>
              <a:t>, .</a:t>
            </a:r>
            <a:r>
              <a:rPr lang="es-MX" dirty="0" smtClean="0">
                <a:hlinkClick r:id="rId8" tooltip="3g2"/>
              </a:rPr>
              <a:t>3g2</a:t>
            </a:r>
            <a:r>
              <a:rPr lang="es-MX" dirty="0" smtClean="0"/>
              <a:t>: utilizados por la telefonía móvil </a:t>
            </a:r>
            <a:r>
              <a:rPr lang="es-MX" dirty="0" smtClean="0">
                <a:hlinkClick r:id="rId9" tooltip="3G"/>
              </a:rPr>
              <a:t>3G</a:t>
            </a:r>
            <a:r>
              <a:rPr lang="es-MX" dirty="0" smtClean="0"/>
              <a:t>, también puede almacenar contenido no directamente especificados en la definición de .mp4 (H.263, AMR, TX3G)</a:t>
            </a:r>
          </a:p>
          <a:p>
            <a:endParaRPr lang="es-MX" dirty="0"/>
          </a:p>
        </p:txBody>
      </p:sp>
      <p:pic>
        <p:nvPicPr>
          <p:cNvPr id="32770" name="Picture 2" descr="https://encrypted-tbn2.gstatic.com/images?q=tbn:ANd9GcSvHtTQsLZHSrGPuyUtA_KqTPOf9AV5AtxBptf3KvavS5i9dD7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43834" y="5629279"/>
            <a:ext cx="1228720" cy="1228721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dirty="0" smtClean="0"/>
              <a:t>3GP</a:t>
            </a:r>
            <a:endParaRPr lang="es-MX" sz="6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3GP</a:t>
            </a:r>
            <a:r>
              <a:rPr lang="es-MX" sz="2400" dirty="0" smtClean="0"/>
              <a:t> es un </a:t>
            </a:r>
            <a:r>
              <a:rPr lang="es-MX" sz="2400" dirty="0" smtClean="0">
                <a:solidFill>
                  <a:schemeClr val="tx1">
                    <a:lumMod val="95000"/>
                  </a:schemeClr>
                </a:solidFill>
                <a:hlinkClick r:id="rId2" tooltip="Formato contenedor"/>
              </a:rPr>
              <a:t>formato contenedor</a:t>
            </a:r>
            <a:r>
              <a:rPr lang="es-MX" sz="2400" dirty="0" smtClean="0"/>
              <a:t> usado por </a:t>
            </a:r>
            <a:r>
              <a:rPr lang="es-MX" sz="2400" dirty="0" smtClean="0">
                <a:hlinkClick r:id="rId3" tooltip="Teléfono móvil"/>
              </a:rPr>
              <a:t>teléfonos móviles</a:t>
            </a:r>
            <a:r>
              <a:rPr lang="es-MX" sz="2400" dirty="0" smtClean="0"/>
              <a:t> para almacenar información de medios múltiples (audio y video). Este formato de archivo, creado por 3GPP (3rd </a:t>
            </a:r>
            <a:r>
              <a:rPr lang="es-MX" sz="2400" dirty="0" err="1" smtClean="0"/>
              <a:t>Generation</a:t>
            </a:r>
            <a:r>
              <a:rPr lang="es-MX" sz="2400" dirty="0" smtClean="0"/>
              <a:t> </a:t>
            </a:r>
            <a:r>
              <a:rPr lang="es-MX" sz="2400" dirty="0" err="1" smtClean="0"/>
              <a:t>Partnership</a:t>
            </a:r>
            <a:r>
              <a:rPr lang="es-MX" sz="2400" dirty="0" smtClean="0"/>
              <a:t> Project), es una versión simplificada del "ISO 14496-1 Media </a:t>
            </a:r>
            <a:r>
              <a:rPr lang="es-MX" sz="2400" dirty="0" err="1" smtClean="0"/>
              <a:t>Format</a:t>
            </a:r>
            <a:r>
              <a:rPr lang="es-MX" sz="2400" dirty="0" smtClean="0"/>
              <a:t>", que es similar al formato de </a:t>
            </a:r>
            <a:r>
              <a:rPr lang="es-MX" sz="2400" dirty="0" err="1" smtClean="0">
                <a:hlinkClick r:id="rId4" tooltip="Quicktime"/>
              </a:rPr>
              <a:t>Quicktime</a:t>
            </a:r>
            <a:r>
              <a:rPr lang="es-MX" sz="2400" dirty="0" smtClean="0"/>
              <a:t>. 3GP guarda video como </a:t>
            </a:r>
            <a:r>
              <a:rPr lang="es-MX" sz="2400" dirty="0" smtClean="0">
                <a:hlinkClick r:id="rId5" tooltip="MPEG-4"/>
              </a:rPr>
              <a:t>MPEG-4</a:t>
            </a:r>
            <a:r>
              <a:rPr lang="es-MX" sz="2400" dirty="0" smtClean="0"/>
              <a:t> o </a:t>
            </a:r>
            <a:r>
              <a:rPr lang="es-MX" sz="2400" dirty="0" smtClean="0">
                <a:hlinkClick r:id="rId6" tooltip="H.263"/>
              </a:rPr>
              <a:t>H.263</a:t>
            </a:r>
            <a:r>
              <a:rPr lang="es-MX" sz="2400" dirty="0" smtClean="0"/>
              <a:t>. El audio es almacenado en los formatos </a:t>
            </a:r>
            <a:r>
              <a:rPr lang="es-MX" sz="2400" dirty="0" smtClean="0">
                <a:hlinkClick r:id="rId7" tooltip="AMR-NB (aún no redactado)"/>
              </a:rPr>
              <a:t>AMR-NB</a:t>
            </a:r>
            <a:r>
              <a:rPr lang="es-MX" sz="2400" dirty="0" smtClean="0"/>
              <a:t> o </a:t>
            </a:r>
            <a:r>
              <a:rPr lang="es-MX" sz="2400" dirty="0" smtClean="0">
                <a:hlinkClick r:id="rId8" tooltip="AAC-LC (aún no redactado)"/>
              </a:rPr>
              <a:t>AAC-LC</a:t>
            </a:r>
            <a:r>
              <a:rPr lang="es-MX" sz="2400" dirty="0" smtClean="0"/>
              <a:t>.</a:t>
            </a:r>
          </a:p>
          <a:p>
            <a:r>
              <a:rPr lang="es-MX" sz="2400" dirty="0" smtClean="0"/>
              <a:t>Este formato guarda los valores como </a:t>
            </a:r>
            <a:r>
              <a:rPr lang="es-MX" sz="2400" dirty="0" err="1" smtClean="0">
                <a:hlinkClick r:id="rId9" tooltip="Big-endian"/>
              </a:rPr>
              <a:t>big-endian</a:t>
            </a:r>
            <a:r>
              <a:rPr lang="es-MX" sz="2400" dirty="0" smtClean="0"/>
              <a:t>.</a:t>
            </a:r>
          </a:p>
          <a:p>
            <a:r>
              <a:rPr lang="es-MX" sz="2400" dirty="0" smtClean="0"/>
              <a:t>Las especificaciones abarcan las redes </a:t>
            </a:r>
            <a:r>
              <a:rPr lang="es-MX" sz="2400" dirty="0" smtClean="0">
                <a:hlinkClick r:id="rId10" tooltip="GSM"/>
              </a:rPr>
              <a:t>GSM</a:t>
            </a:r>
            <a:r>
              <a:rPr lang="es-MX" sz="2400" dirty="0" smtClean="0"/>
              <a:t>, incluyendo a las capacidades </a:t>
            </a:r>
            <a:r>
              <a:rPr lang="es-MX" sz="2400" dirty="0" smtClean="0">
                <a:hlinkClick r:id="rId11" tooltip="GPRS"/>
              </a:rPr>
              <a:t>GPRS</a:t>
            </a:r>
            <a:r>
              <a:rPr lang="es-MX" sz="2400" dirty="0" smtClean="0"/>
              <a:t> y </a:t>
            </a:r>
            <a:r>
              <a:rPr lang="es-MX" sz="2400" dirty="0" smtClean="0">
                <a:hlinkClick r:id="rId12" tooltip="EDGE"/>
              </a:rPr>
              <a:t>EDGE</a:t>
            </a:r>
            <a:r>
              <a:rPr lang="es-MX" sz="2400" dirty="0" smtClean="0"/>
              <a:t>, y </a:t>
            </a:r>
            <a:r>
              <a:rPr lang="es-MX" sz="2400" dirty="0" smtClean="0">
                <a:hlinkClick r:id="rId13" tooltip="W-CDMA"/>
              </a:rPr>
              <a:t>W-CDMA</a:t>
            </a:r>
            <a:r>
              <a:rPr lang="es-MX" sz="2400" dirty="0" smtClean="0"/>
              <a:t>.</a:t>
            </a:r>
          </a:p>
          <a:p>
            <a:endParaRPr lang="es-MX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err="1" smtClean="0"/>
              <a:t>mpg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MPEG es un conjunto de métodos definidos para la compresión de datos de audio y video digital. Esos métodos pueden ser tomados por </a:t>
            </a:r>
            <a:r>
              <a:rPr lang="es-MX" dirty="0" err="1" smtClean="0"/>
              <a:t>códecs</a:t>
            </a:r>
            <a:r>
              <a:rPr lang="es-MX" dirty="0" smtClean="0"/>
              <a:t> para comprimir. Por ejemplo: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Los métodos descritos en MPEG-4 </a:t>
            </a:r>
            <a:r>
              <a:rPr lang="es-MX" dirty="0" err="1" smtClean="0"/>
              <a:t>part</a:t>
            </a:r>
            <a:r>
              <a:rPr lang="es-MX" dirty="0" smtClean="0"/>
              <a:t> 2 (MPEG-4 SP/ASP) son usados en </a:t>
            </a:r>
            <a:r>
              <a:rPr lang="es-MX" dirty="0" err="1" smtClean="0"/>
              <a:t>códecs</a:t>
            </a:r>
            <a:r>
              <a:rPr lang="es-MX" dirty="0" smtClean="0"/>
              <a:t> como </a:t>
            </a:r>
            <a:r>
              <a:rPr lang="es-MX" dirty="0" err="1" smtClean="0"/>
              <a:t>DivX</a:t>
            </a:r>
            <a:r>
              <a:rPr lang="es-MX" dirty="0" smtClean="0"/>
              <a:t>, </a:t>
            </a:r>
            <a:r>
              <a:rPr lang="es-MX" dirty="0" err="1" smtClean="0"/>
              <a:t>Xvid</a:t>
            </a:r>
            <a:r>
              <a:rPr lang="es-MX" dirty="0" smtClean="0"/>
              <a:t>, 3ivx y </a:t>
            </a:r>
            <a:r>
              <a:rPr lang="es-MX" dirty="0" err="1" smtClean="0"/>
              <a:t>Quicktime</a:t>
            </a:r>
            <a:r>
              <a:rPr lang="es-MX" dirty="0" smtClean="0"/>
              <a:t> 6. También los métodos descritos en MPEG-4 </a:t>
            </a:r>
            <a:r>
              <a:rPr lang="es-MX" dirty="0" err="1" smtClean="0"/>
              <a:t>part</a:t>
            </a:r>
            <a:r>
              <a:rPr lang="es-MX" dirty="0" smtClean="0"/>
              <a:t> 10 (MPEG-4 AVC/H.264) son usados en el </a:t>
            </a:r>
            <a:r>
              <a:rPr lang="es-MX" dirty="0" err="1" smtClean="0"/>
              <a:t>códecs</a:t>
            </a:r>
            <a:r>
              <a:rPr lang="es-MX" dirty="0" smtClean="0"/>
              <a:t> x264, y formatos como </a:t>
            </a:r>
            <a:r>
              <a:rPr lang="es-MX" dirty="0" err="1" smtClean="0"/>
              <a:t>Blu-Ray</a:t>
            </a:r>
            <a:r>
              <a:rPr lang="es-MX" dirty="0" smtClean="0"/>
              <a:t> y HD-DVD</a:t>
            </a:r>
            <a:endParaRPr lang="es-MX" dirty="0"/>
          </a:p>
        </p:txBody>
      </p:sp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0232" y="285728"/>
            <a:ext cx="4857784" cy="6169080"/>
          </a:xfrm>
        </p:spPr>
        <p:txBody>
          <a:bodyPr/>
          <a:lstStyle/>
          <a:p>
            <a:r>
              <a:rPr lang="es-MX" dirty="0" smtClean="0"/>
              <a:t>Los archivos MPG típicos pertenecen al método MPEG-1, que está muy extendido, cualquier reproductor de DVD o computadora puede ejecutarlos. También pueden pertenecer al MPEG-2</a:t>
            </a:r>
            <a:endParaRPr lang="es-MX" dirty="0"/>
          </a:p>
        </p:txBody>
      </p:sp>
      <p:pic>
        <p:nvPicPr>
          <p:cNvPr id="35842" name="Picture 2" descr="http://t1.ftcdn.net/jpg/00/23/61/50/400_F_23615041_6dx3nXyaiD26vmkxPBrewJXsvs6QGf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1893087" cy="2524116"/>
          </a:xfrm>
          <a:prstGeom prst="rect">
            <a:avLst/>
          </a:prstGeom>
          <a:noFill/>
        </p:spPr>
      </p:pic>
      <p:pic>
        <p:nvPicPr>
          <p:cNvPr id="35844" name="Picture 4" descr="http://www.leawo.com/images/article/extended-knowledge/mp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1071546"/>
            <a:ext cx="1905000" cy="152400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OMG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975084"/>
          </a:xfrm>
        </p:spPr>
        <p:txBody>
          <a:bodyPr/>
          <a:lstStyle/>
          <a:p>
            <a:r>
              <a:rPr lang="es-MX" dirty="0" smtClean="0"/>
              <a:t>Un archivo OGM es un contenedor. Dentro puede tener una pista de vídeo (codificada con cualquier códec) y una o más pistas de audio (con su correspondiente códec).</a:t>
            </a:r>
          </a:p>
          <a:p>
            <a:r>
              <a:rPr lang="es-MX" dirty="0" smtClean="0"/>
              <a:t>casi cualquier reproductor sirve. </a:t>
            </a:r>
            <a:r>
              <a:rPr lang="es-MX" dirty="0" err="1" smtClean="0"/>
              <a:t>Mplayer</a:t>
            </a:r>
            <a:r>
              <a:rPr lang="es-MX" dirty="0" smtClean="0"/>
              <a:t>, </a:t>
            </a:r>
            <a:r>
              <a:rPr lang="es-MX" dirty="0" err="1" smtClean="0"/>
              <a:t>xine</a:t>
            </a:r>
            <a:r>
              <a:rPr lang="es-MX" dirty="0" smtClean="0"/>
              <a:t>, </a:t>
            </a:r>
            <a:r>
              <a:rPr lang="es-MX" dirty="0" err="1" smtClean="0"/>
              <a:t>vlc</a:t>
            </a:r>
            <a:r>
              <a:rPr lang="es-MX" dirty="0" smtClean="0"/>
              <a:t>, BSD ...</a:t>
            </a:r>
            <a:endParaRPr lang="es-MX" dirty="0"/>
          </a:p>
        </p:txBody>
      </p:sp>
      <p:pic>
        <p:nvPicPr>
          <p:cNvPr id="37890" name="Picture 2" descr="https://encrypted-tbn3.gstatic.com/images?q=tbn:ANd9GcQnraN8_137gPLFQFojzevQOEfksh2W3Yr_i5i4T6PrsKRVStu5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714884"/>
            <a:ext cx="1504952" cy="18341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smtClean="0"/>
              <a:t>RM</a:t>
            </a:r>
            <a:endParaRPr lang="es-MX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/>
          <a:lstStyle/>
          <a:p>
            <a:r>
              <a:rPr lang="es-MX" dirty="0" smtClean="0"/>
              <a:t>el formato *.rm es un formato de video creado por la empresa real media, que se ocupa mayormente en video </a:t>
            </a:r>
            <a:r>
              <a:rPr lang="es-MX" dirty="0" err="1" smtClean="0"/>
              <a:t>streaming</a:t>
            </a:r>
            <a:r>
              <a:rPr lang="es-MX" dirty="0" smtClean="0"/>
              <a:t>, es decir para sitios de internet, la </a:t>
            </a:r>
            <a:r>
              <a:rPr lang="es-MX" dirty="0" err="1" smtClean="0"/>
              <a:t>difenrecia</a:t>
            </a:r>
            <a:r>
              <a:rPr lang="es-MX" dirty="0" smtClean="0"/>
              <a:t> contra los tipos de archivos que mencionas, es que el formato </a:t>
            </a:r>
            <a:r>
              <a:rPr lang="es-MX" dirty="0" err="1" smtClean="0"/>
              <a:t>rm</a:t>
            </a:r>
            <a:r>
              <a:rPr lang="es-MX" dirty="0" smtClean="0"/>
              <a:t>, tiene un menor espacio.</a:t>
            </a:r>
          </a:p>
          <a:p>
            <a:r>
              <a:rPr lang="es-MX" dirty="0" smtClean="0"/>
              <a:t>El formato RM es exclusivo de Real Media Player, por lo que sólo ese reproductor puede reproducirlo</a:t>
            </a:r>
            <a:endParaRPr lang="es-MX" dirty="0"/>
          </a:p>
        </p:txBody>
      </p:sp>
      <p:pic>
        <p:nvPicPr>
          <p:cNvPr id="38914" name="Picture 2" descr="https://encrypted-tbn0.gstatic.com/images?q=tbn:ANd9GcRbqhA2PnGKHQYR2A22yRrUlNrs2HMWMnqROUzUp87RfVEjDBDjq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5143519"/>
            <a:ext cx="1714480" cy="1714481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smtClean="0"/>
              <a:t>VOB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85860"/>
            <a:ext cx="7929586" cy="5168948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VOB</a:t>
            </a:r>
            <a:r>
              <a:rPr lang="es-MX" dirty="0" smtClean="0"/>
              <a:t> (DVD-Video </a:t>
            </a:r>
            <a:r>
              <a:rPr lang="es-MX" dirty="0" err="1" smtClean="0"/>
              <a:t>Object</a:t>
            </a:r>
            <a:r>
              <a:rPr lang="es-MX" dirty="0" smtClean="0"/>
              <a:t> o </a:t>
            </a:r>
            <a:r>
              <a:rPr lang="es-MX" dirty="0" err="1" smtClean="0"/>
              <a:t>Versioned</a:t>
            </a:r>
            <a:r>
              <a:rPr lang="es-MX" dirty="0" smtClean="0"/>
              <a:t> </a:t>
            </a:r>
            <a:r>
              <a:rPr lang="es-MX" dirty="0" err="1" smtClean="0"/>
              <a:t>Object</a:t>
            </a:r>
            <a:r>
              <a:rPr lang="es-MX" dirty="0" smtClean="0"/>
              <a:t> Base) es un tipo de fichero contenido en los </a:t>
            </a:r>
            <a:r>
              <a:rPr lang="es-MX" dirty="0" smtClean="0">
                <a:hlinkClick r:id="rId2" tooltip="DVD"/>
              </a:rPr>
              <a:t>DVD-Video</a:t>
            </a:r>
            <a:r>
              <a:rPr lang="es-MX" dirty="0" smtClean="0"/>
              <a:t>. Incluye el video, audio, subtítulos y menús en forma de </a:t>
            </a:r>
            <a:r>
              <a:rPr lang="es-MX" i="1" dirty="0" err="1" smtClean="0">
                <a:hlinkClick r:id="rId3" tooltip="Streaming"/>
              </a:rPr>
              <a:t>stream</a:t>
            </a:r>
            <a:r>
              <a:rPr lang="es-MX" dirty="0" smtClean="0"/>
              <a:t>.</a:t>
            </a:r>
          </a:p>
          <a:p>
            <a:r>
              <a:rPr lang="es-MX" dirty="0" smtClean="0"/>
              <a:t>Los ficheros VOB están codificados normalmente siguiendo el estándar </a:t>
            </a:r>
            <a:r>
              <a:rPr lang="es-MX" dirty="0" smtClean="0">
                <a:hlinkClick r:id="rId4" tooltip="MPEG-2"/>
              </a:rPr>
              <a:t>MPEG-2</a:t>
            </a:r>
            <a:r>
              <a:rPr lang="es-MX" dirty="0" smtClean="0"/>
              <a:t>. Si cambiamos la extensión de .</a:t>
            </a:r>
            <a:r>
              <a:rPr lang="es-MX" dirty="0" err="1" smtClean="0"/>
              <a:t>vob</a:t>
            </a:r>
            <a:r>
              <a:rPr lang="es-MX" dirty="0" smtClean="0"/>
              <a:t> a .</a:t>
            </a:r>
            <a:r>
              <a:rPr lang="es-MX" dirty="0" err="1" smtClean="0"/>
              <a:t>mpg</a:t>
            </a:r>
            <a:r>
              <a:rPr lang="es-MX" dirty="0" smtClean="0"/>
              <a:t> o .</a:t>
            </a:r>
            <a:r>
              <a:rPr lang="es-MX" dirty="0" err="1" smtClean="0"/>
              <a:t>mpeg</a:t>
            </a:r>
            <a:r>
              <a:rPr lang="es-MX" dirty="0" smtClean="0"/>
              <a:t>, el fichero es legible y continúa teniendo toda la información, aunque algunos visualizadores no soportan las pistas de subtítulos.</a:t>
            </a:r>
          </a:p>
          <a:p>
            <a:endParaRPr lang="es-MX" dirty="0"/>
          </a:p>
        </p:txBody>
      </p:sp>
      <p:pic>
        <p:nvPicPr>
          <p:cNvPr id="39938" name="Picture 2" descr="https://encrypted-tbn0.gstatic.com/images?q=tbn:ANd9GcRC6H2s6RJhegcOyhze6_B9ixRAxwk-VpYpYIYp2bE7-8womHq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2857496"/>
            <a:ext cx="1643042" cy="208445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err="1" smtClean="0"/>
              <a:t>wmv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3857652"/>
          </a:xfrm>
        </p:spPr>
        <p:txBody>
          <a:bodyPr/>
          <a:lstStyle/>
          <a:p>
            <a:r>
              <a:rPr lang="es-MX" dirty="0" smtClean="0"/>
              <a:t>Se trata de un conjunto de algoritmos de compresión de videos propietarios desarrollados por Microsoft.</a:t>
            </a:r>
          </a:p>
          <a:p>
            <a:r>
              <a:rPr lang="es-MX" dirty="0" smtClean="0"/>
              <a:t>Este formato puede ser reproducido por la mayoría de los reproductores y los archivos que lo utilizan suelen tener extensión  </a:t>
            </a:r>
            <a:r>
              <a:rPr lang="es-MX" dirty="0" err="1" smtClean="0"/>
              <a:t>wmv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0962" name="Picture 2" descr="https://encrypted-tbn2.gstatic.com/images?q=tbn:ANd9GcT7pVDV-rQ7Z1HPf7CKZMXQLO2_Yd7SN0Al5eyREPcL34gHlpXH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857760"/>
            <a:ext cx="1695451" cy="169545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6543692" cy="607223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Este formato se puede reproducir desde los siguientes reproductores:</a:t>
            </a:r>
          </a:p>
          <a:p>
            <a:r>
              <a:rPr lang="es-MX" dirty="0" smtClean="0">
                <a:hlinkClick r:id="rId2" tooltip="VLC media player"/>
              </a:rPr>
              <a:t>VLC media </a:t>
            </a:r>
            <a:r>
              <a:rPr lang="es-MX" dirty="0" err="1" smtClean="0">
                <a:hlinkClick r:id="rId2" tooltip="VLC media player"/>
              </a:rPr>
              <a:t>player</a:t>
            </a:r>
            <a:endParaRPr lang="es-MX" dirty="0" smtClean="0"/>
          </a:p>
          <a:p>
            <a:r>
              <a:rPr lang="es-MX" dirty="0" err="1" smtClean="0">
                <a:hlinkClick r:id="rId3" tooltip="Totem (software)"/>
              </a:rPr>
              <a:t>Totem</a:t>
            </a:r>
            <a:endParaRPr lang="es-MX" dirty="0" smtClean="0"/>
          </a:p>
          <a:p>
            <a:r>
              <a:rPr lang="es-MX" dirty="0" smtClean="0">
                <a:hlinkClick r:id="rId4" tooltip="Media Player Classic"/>
              </a:rPr>
              <a:t>Media Player </a:t>
            </a:r>
            <a:r>
              <a:rPr lang="es-MX" dirty="0" err="1" smtClean="0">
                <a:hlinkClick r:id="rId4" tooltip="Media Player Classic"/>
              </a:rPr>
              <a:t>Classic</a:t>
            </a:r>
            <a:endParaRPr lang="es-MX" dirty="0" smtClean="0"/>
          </a:p>
          <a:p>
            <a:r>
              <a:rPr lang="es-MX" dirty="0" err="1" smtClean="0">
                <a:hlinkClick r:id="rId5" tooltip="The KMPlayer"/>
              </a:rPr>
              <a:t>The</a:t>
            </a:r>
            <a:r>
              <a:rPr lang="es-MX" dirty="0" smtClean="0">
                <a:hlinkClick r:id="rId5" tooltip="The KMPlayer"/>
              </a:rPr>
              <a:t> </a:t>
            </a:r>
            <a:r>
              <a:rPr lang="es-MX" dirty="0" err="1" smtClean="0">
                <a:hlinkClick r:id="rId5" tooltip="The KMPlayer"/>
              </a:rPr>
              <a:t>KMPlayer</a:t>
            </a:r>
            <a:endParaRPr lang="es-MX" dirty="0" smtClean="0"/>
          </a:p>
          <a:p>
            <a:r>
              <a:rPr lang="es-MX" dirty="0" smtClean="0">
                <a:hlinkClick r:id="rId6" tooltip="QuickTime"/>
              </a:rPr>
              <a:t>QuickTime</a:t>
            </a:r>
            <a:endParaRPr lang="es-MX" dirty="0" smtClean="0"/>
          </a:p>
          <a:p>
            <a:r>
              <a:rPr lang="es-MX" dirty="0" err="1" smtClean="0">
                <a:hlinkClick r:id="rId7" tooltip="RealPlayer"/>
              </a:rPr>
              <a:t>RealPlayer</a:t>
            </a:r>
            <a:endParaRPr lang="es-MX" dirty="0" smtClean="0"/>
          </a:p>
          <a:p>
            <a:r>
              <a:rPr lang="es-MX" dirty="0" err="1" smtClean="0">
                <a:hlinkClick r:id="rId8" tooltip="JetAudio (aún no redactado)"/>
              </a:rPr>
              <a:t>JetAudio</a:t>
            </a:r>
            <a:endParaRPr lang="es-MX" dirty="0" smtClean="0"/>
          </a:p>
          <a:p>
            <a:r>
              <a:rPr lang="es-MX" dirty="0" smtClean="0">
                <a:hlinkClick r:id="rId9" tooltip="GOM Player"/>
              </a:rPr>
              <a:t>GOM Player</a:t>
            </a:r>
            <a:endParaRPr lang="es-MX" dirty="0" smtClean="0"/>
          </a:p>
          <a:p>
            <a:r>
              <a:rPr lang="es-MX" dirty="0" smtClean="0">
                <a:hlinkClick r:id="rId10" tooltip="Windows Media Player"/>
              </a:rPr>
              <a:t>Windows Media Player</a:t>
            </a:r>
            <a:r>
              <a:rPr lang="es-MX" dirty="0" smtClean="0"/>
              <a:t> (A partir de la versión 12, incluida en </a:t>
            </a:r>
            <a:r>
              <a:rPr lang="es-MX" dirty="0" smtClean="0">
                <a:hlinkClick r:id="rId11" tooltip="Windows 7"/>
              </a:rPr>
              <a:t>Windows 7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1027" name="Picture 3" descr="C:\Users\usuario\Pictures\images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929322" y="857232"/>
            <a:ext cx="2847975" cy="1609725"/>
          </a:xfrm>
          <a:prstGeom prst="rect">
            <a:avLst/>
          </a:prstGeom>
          <a:noFill/>
        </p:spPr>
      </p:pic>
      <p:pic>
        <p:nvPicPr>
          <p:cNvPr id="1029" name="Picture 5" descr="https://encrypted-tbn1.gstatic.com/images?q=tbn:ANd9GcSFUUuZ0GiDUKCwdfv4E_f0rFIKijeELQPRUCJtMGjM3pH2nPv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86578" y="3929066"/>
            <a:ext cx="1943100" cy="1943101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smtClean="0"/>
              <a:t>AVI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40320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es un </a:t>
            </a:r>
            <a:r>
              <a:rPr lang="es-MX" u="sng" dirty="0" smtClean="0">
                <a:hlinkClick r:id="rId2" tooltip="Formato contenedor"/>
              </a:rPr>
              <a:t>formato contenedor</a:t>
            </a:r>
            <a:r>
              <a:rPr lang="es-MX" dirty="0" smtClean="0"/>
              <a:t> de </a:t>
            </a:r>
            <a:r>
              <a:rPr lang="es-MX" dirty="0" smtClean="0">
                <a:hlinkClick r:id="rId3" tooltip="Audio"/>
              </a:rPr>
              <a:t>audio</a:t>
            </a:r>
            <a:r>
              <a:rPr lang="es-MX" dirty="0" smtClean="0"/>
              <a:t> y </a:t>
            </a:r>
            <a:r>
              <a:rPr lang="es-MX" dirty="0" smtClean="0">
                <a:hlinkClick r:id="rId4" tooltip="Video"/>
              </a:rPr>
              <a:t>video</a:t>
            </a:r>
            <a:r>
              <a:rPr lang="es-MX" dirty="0" smtClean="0"/>
              <a:t> lanzado por </a:t>
            </a:r>
            <a:r>
              <a:rPr lang="es-MX" dirty="0" smtClean="0">
                <a:hlinkClick r:id="rId5" tooltip="Microsoft"/>
              </a:rPr>
              <a:t>Microsoft</a:t>
            </a:r>
            <a:r>
              <a:rPr lang="es-MX" dirty="0" smtClean="0"/>
              <a:t> en 1992.</a:t>
            </a:r>
          </a:p>
          <a:p>
            <a:r>
              <a:rPr lang="es-MX" dirty="0" smtClean="0"/>
              <a:t>El formato </a:t>
            </a:r>
            <a:r>
              <a:rPr lang="es-MX" dirty="0" err="1" smtClean="0"/>
              <a:t>avi</a:t>
            </a:r>
            <a:r>
              <a:rPr lang="es-MX" dirty="0" smtClean="0"/>
              <a:t> permite almacenar </a:t>
            </a:r>
            <a:r>
              <a:rPr lang="es-MX" i="1" dirty="0" smtClean="0"/>
              <a:t>simultáneamente</a:t>
            </a:r>
            <a:r>
              <a:rPr lang="es-MX" dirty="0" smtClean="0"/>
              <a:t> un flujo de datos </a:t>
            </a:r>
            <a:r>
              <a:rPr lang="es-MX" dirty="0" err="1" smtClean="0"/>
              <a:t>dePara</a:t>
            </a:r>
            <a:r>
              <a:rPr lang="es-MX" dirty="0" smtClean="0"/>
              <a:t> reproducir un archivo AVI es necesario lo </a:t>
            </a:r>
            <a:r>
              <a:rPr lang="es-MX" dirty="0" err="1" smtClean="0"/>
              <a:t>siguiente:Es</a:t>
            </a:r>
            <a:r>
              <a:rPr lang="es-MX" dirty="0" smtClean="0"/>
              <a:t> decir, el audio y el video contenidos en el AVI pueden estar en cualquier formato (</a:t>
            </a:r>
            <a:r>
              <a:rPr lang="es-MX" dirty="0" smtClean="0">
                <a:hlinkClick r:id="rId6" tooltip="AC3"/>
              </a:rPr>
              <a:t>AC3</a:t>
            </a:r>
            <a:r>
              <a:rPr lang="es-MX" dirty="0" smtClean="0"/>
              <a:t>/</a:t>
            </a:r>
            <a:r>
              <a:rPr lang="es-MX" dirty="0" err="1" smtClean="0">
                <a:hlinkClick r:id="rId7" tooltip="DivX"/>
              </a:rPr>
              <a:t>DivX</a:t>
            </a:r>
            <a:r>
              <a:rPr lang="es-MX" dirty="0" smtClean="0"/>
              <a:t>, u </a:t>
            </a:r>
            <a:r>
              <a:rPr lang="es-MX" dirty="0" smtClean="0">
                <a:hlinkClick r:id="rId8" tooltip="MP3"/>
              </a:rPr>
              <a:t>MP3</a:t>
            </a:r>
            <a:r>
              <a:rPr lang="es-MX" dirty="0" smtClean="0"/>
              <a:t>/</a:t>
            </a:r>
            <a:r>
              <a:rPr lang="es-MX" dirty="0" err="1" smtClean="0">
                <a:hlinkClick r:id="rId9" tooltip="Xvid"/>
              </a:rPr>
              <a:t>Xvid</a:t>
            </a:r>
            <a:r>
              <a:rPr lang="es-MX" dirty="0" smtClean="0"/>
              <a:t>, entre otros). Por eso se le considera un </a:t>
            </a:r>
            <a:r>
              <a:rPr lang="es-MX" dirty="0" smtClean="0">
                <a:hlinkClick r:id="rId10" tooltip="Formato de almacenamiento"/>
              </a:rPr>
              <a:t>formato contenedor</a:t>
            </a:r>
            <a:r>
              <a:rPr lang="es-MX" dirty="0" smtClean="0"/>
              <a:t>.</a:t>
            </a:r>
          </a:p>
          <a:p>
            <a:endParaRPr lang="es-MX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</p:spPr>
        <p:txBody>
          <a:bodyPr/>
          <a:lstStyle/>
          <a:p>
            <a:r>
              <a:rPr lang="es-MX" sz="2800" dirty="0" smtClean="0"/>
              <a:t>Para reproducir un archivo AVI es necesario lo siguiente:</a:t>
            </a:r>
          </a:p>
          <a:p>
            <a:r>
              <a:rPr lang="es-MX" sz="2800" dirty="0" smtClean="0"/>
              <a:t>Un </a:t>
            </a:r>
            <a:r>
              <a:rPr lang="es-MX" sz="2800" dirty="0" smtClean="0">
                <a:hlinkClick r:id="rId2" tooltip="Reproductor multimedia"/>
              </a:rPr>
              <a:t>reproductor de video</a:t>
            </a:r>
            <a:r>
              <a:rPr lang="es-MX" sz="2800" dirty="0" smtClean="0"/>
              <a:t> capaz de interpretar el formato AVI.</a:t>
            </a:r>
          </a:p>
          <a:p>
            <a:r>
              <a:rPr lang="es-MX" sz="2800" dirty="0" smtClean="0"/>
              <a:t>El </a:t>
            </a:r>
            <a:r>
              <a:rPr lang="es-MX" sz="2800" i="1" dirty="0" smtClean="0"/>
              <a:t>códec</a:t>
            </a:r>
            <a:r>
              <a:rPr lang="es-MX" sz="2800" dirty="0" smtClean="0"/>
              <a:t> de video para interpretar el flujo de video.</a:t>
            </a:r>
          </a:p>
          <a:p>
            <a:r>
              <a:rPr lang="es-MX" sz="2800" dirty="0" smtClean="0"/>
              <a:t>El </a:t>
            </a:r>
            <a:r>
              <a:rPr lang="es-MX" sz="2800" i="1" dirty="0" smtClean="0"/>
              <a:t>códec</a:t>
            </a:r>
            <a:r>
              <a:rPr lang="es-MX" sz="2800" dirty="0" smtClean="0"/>
              <a:t> de audio para interpretar el flujo de audio.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16386" name="AutoShape 2" descr="data:image/jpeg;base64,/9j/4AAQSkZJRgABAQAAAQABAAD/2wCEAAkGBg8QEBUQDxAREBUSGBgSEBQVFREVFBcXFRoXFBgXFBQYHiYeFxklGRQXIC8gIycpLC0sFh8xNTAqNSYrLCkBCQoKDgwOGg8PGjQlHyQzLik0MTUtKTQqNC8uNSwvLDUqLjA1NDAsNSo1NCk1LDI0NSkzLCwvLDQyNSkvLCwsLP/AABEIAMwAzAMBIgACEQEDEQH/xAAcAAABBQEBAQAAAAAAAAAAAAAAAQMEBQYHAgj/xABFEAABAwEEAwkOAwgDAQAAAAABAAIDEQQFEiEGMXETFCIyQVFSYcEHFTNTcnOBkZKTobGy0SRiYxcjNEKCwtLTFqLwQ//EABoBAQADAQEBAAAAAAAAAAAAAAACAwQBBQb/xAAyEQACAQIDBQQKAwEAAAAAAAAAAQIDEQQhMRITMkFxUYGhwQUVImFikbHR4fAUIzMW/9oADAMBAAIRAxEAPwDuKEIQAhC8yPwgnmQHpCr47wkcMTYyQdRyS77m8Ufh90BPQoG+5vFH4fdG+5vFH4fdAT0KBvubxR+H3S76m8Ufh90BOQoO+pvFH4fdG+pvFH4fdATkKDvqbxR+H3Sb7m8Ufh90BPQoG/JvFfEfdJv6Tlj+LfugLBChw3i0mjgWnUKjI7DqOzXkpiAEIQgBCEIAQhCAEIQgBCEIATVq4h2J1NWriHYgIt1+BZsPzKlqJdngWbD8ypSAVCRKgFQkqhAKlSIQCoSIQHlzUxJGpS8OYgKO8oy0F7dY1jkd1O6vkrC7reHMa6pLXgFpOZBOWF3WCCK8tOfX5t8VWHYqm48W4VGYa97COQiuKh9ooDU1QoFltgpmSRqBOsHmd19fLt1zgUAqEIQAhCEAIQhACEIQAmrVxDsTqatXEOxARLs8CzYfmVKUW7fAs2H5lSUAqVeUqAVCRKgFQkqhAKlqkQgFQkS1QEa3N4B2Kt0TZWB9fGv7FaW3iHYspdOkrbK10ToZXnG51WhtKGnOQgL+02UsNW5g6xyEcxT1ktgAANaagTrB5nffl2qlk00xDg2SU7S0KONI21q6GRlcjliFOuiA2IKVVd1XqyQcF2IfFp5njWD18u1WiAEIQgBCEIAQhCAE1auIdidTVq4h2ICHdvgmbO0qSot3eCZs7SpKAr9ILyfZ4DKwNJBAo6tM68xCy/8Azq0+Lh9Un+SvdMh+Ed5Te1Vt1XDY3wtc/BiLQXVfnWmdc9dV3kQT9prp5mKtPdlt7ZZ4xFYwIcWHE2epwkDkf19Sgft3vHxFj9mf/aszeVm/FWylSBulKOa3+ca68bVqVvozADZm5A8J/IOkVdQo76WzexTia+4htWvyJ37eLx8RY/Zn/wBqX9vF4+Isfsz/AO1Pb3HRb6gje46LfUFt9XfF4fkwetPg8fwM/t4vHxFj9mf/AGo/bxePiLH7M/8AtT29x0W+oI3uOi31BPV3xeH5HrT4PH8DP7ebx8RY/Zn/ANqP283j4ix+zP8A7U6YOiGg8hoF6cwuOJ+EuOs0HaofwJbVr5dvlqWeso7G1bO+l+Xbew1F3c7we5rTBY6OIaeDPykDxq2J0qlqf3MHqk/yXMNJoQJrPkBnyAdNq7FdNxWN8TXSYMRALiX51pnXPnqsdWnu5uF9DdRq72Cna1yVotee+myboyNpY7C3AHUpQHOpOat5bEzohZ7QZgDpwNW6Zepa17VW9ScHeOZSyXe1rg9uRGRplVvKP/cqubFKXNzNSCWk8+ElpPVmCmJY0zcshxSjmkfT23LhMtUIQgBCEIAQhCAE1auIdidTVq4h2ICFd3gmbO0qUAo12j90zZ2lSkBS6YD8KfKb2rJQXNaXtDmx5EVHCbWh6lrtLh+FPlN7VS2LSZ8cYYGNOEUBz5Ml3kQXG+i8zkFuspdabXk40x1o3FniGR5tWtafRK6nOsTHgtoXSAVNNTiNZyVFb21tNrPBzxnNxbrcNQGs9RVtc1nO9I3HhDFIGg6hwzXJTp73a/qlsvttfLp8iuvGMo2lG/fYmTzNjdglDoz+YZHrDhUEdadY0EVBBB1EZhOttj7PCHBjZI3Oo5jgHNFOavFPWOtNSXmRwnYWh1X7nkGjlIaP5cuXqzXoUq+IU3GaTS5rLw/ep51TCU9lON0+zU9biqa9dIYoCWNaZXjIgGjQeYu5+oK1vC9YWWeSaN4cGNcQQK5jVq2hc0mvWEEZuPoHaVPE4mUElHmRwuEjNtz5ZGhOlU5PBjiHtntCs7vvzHlKzCRrw12VoV40J0e35WVwcxjaiNzqUdIKGlOiOU85HMkuiJklu3tI1zCI5w4gjgujaSNWvhN9NV4kvSzjKaU84K7Pdp+jsM4pzjk3b39UM6UsBls5GYOYPJx2rfQ3PaHjEyPJ2Y4TQaHVkuYXteGCSCORrgQ6rdWpz29eokEjaut2HTHcmCMMHBFASHcmQ1K+pVVWW2uZVGhuP6r3s2vEmaDAgyg9PP1Ba+qyGhU4e6ZwNav7FrKqL1OU+FCvCgXLx5fOP+pynEqDcvhJvOP+orhMt0IQgBCEIAQhCAE1auIdidTVq4h2ICJdvgWbO0qSo12+BZs7SpKAqNK/4Y+UPkVAu65rI6Jrn4K0BcS7OtM+XnVhpP8Aw58ofJyzcV1zubiazI5jNtfUu8iC4n3eZzy22Qm0WrCHEAv4uHpDjV5KBTbtvOPvY8MIcYi92R5S6oFfTyLI37eTpLRbGHCxrQ8ULXOJo5uZLdXyUrQ4l0JhGe7FzB1azVRdVUk5M3YPDPE1djlq+he33ez22NjMWAuG6CnIdevXypjSibDaYjWpkALtjm4HfMqBpMXF+5kZtYGfCgI+advnhzMLRXcowfQMifirYY1bq5tl6Hm8QorTW/K37yE0bG7xT2cnJzSNhNW/b1LB26wyYi0tIMRpLkeDwsOfNwqAbQtbo7bXQulcC0AkN4TSeUk0oR1KXenCebQY8TJI8FpwtkbukZIYKV/+gOY8gcyliMRGcE1xI8KNF0q84PTz/JorBpI5jIzZY/w9nYwOaOXdBVxHLUHl2k61nrptznW+02wVMYkkjLjyCd7mjZwWlO6MX/FBBub3g7k9zQ4DJ7M3hxHIDqz6goV3WxkV3thbR0tpe6a0DKrGkkNb5RaMubG48y+Xp4fdymow1ajftTzbfj80j6KrVhswm42S1+nzvcj6WSY5rPMAQ2V5dGDr3Nro2MJHJUNxU/MF2W6bksT4WOkMeItBdV+eKmdRi11quG31aXyTQYy4nENdOk0UAGTRQDILqtnue1SND2R8F2Y4TBkcxlXmX0MVFRShokl8sjwIycvalq7vxL/QNoDpwNQkoNlAtjVYvufgjdgdYkz9kLZVUnqRp8KFJUS5fCTecf8AUVJKjXL4Sbzj/qK4WFuhCEAIQhACEIQAmrVxDsTqatXEOxARLt8CzZ2lSVFu7wLNnaVJQFTpO4Czkk0AIJ9TlmINNZGNwCNlBkKg1oMs81fabn8G7ym9qqbpuOwuhY6QsxFoLqyGtaZ14Wuq7yILjfReZwu82h9rtpOAZyEYn4Nbgch/Ns2c6ZuXSh1kAwRscQSaucRr5KBP3mALXbRiIpugya11eENZOraOdW2jFlY6zNLmMJxPzLWk8Y8pCspYVYpum+pypjp4JbyHPL9+RUWzTB0paXRRgtrnjdUg50PpSyaZOIIEMYxNwE4nVotXvKLxcfsN+yN5ReLj9hv2Wv1LG1r/AF+5T/1GItbPw+xibLpAWOqY2vyIDS8htSKVoBrCmN01tAjMWFga8UfQAFwIocTqVNc+vMrTT3XC9pY6JlHCho0A+ggZFYe9LmfZZML6vjfUMfzg/wAp5njWNnWqcRgHRW1qiOHx8cVUallJ+I1LbyXFzRgxDhAF1D1qVFf7mgAMaacpcanrJXuYNc5ktG8MtLwAMOMfu5KDmdijkA/P1J25rGJHsFG8FrCcXF4I3Sr/AMtXAu/KxywvZ3e2z06dF1ZOm3ZIgOtzpZ2OdTJzAANQGIZLu9h0tkhYIwxhDRhBo6tBkOXmC45fhBms5YzBFwWw1ADnNa8Vkkp/M9xLj5VBkAu3XVctifEx0hZiLQXVea4qZ1GLnqpxvZbSt7jOnF8Oh60EkxGd3PJX1gFbCqx+grAHTgahJQbKLYKT1IU+FAVHuXwk3nH/AFFPlMXL4Sbzj/qK4WFuhCEAIQhACEIQAmrVxDsTqatXEOxAQ7u8EzZ2lSFGu7wTNnaVIQFFpt/Bu8pvasXZrltT2hzIzhcKjhMGR1ZVWz02/g3eU3tWcsOl8kUbYwxhDQGjI8mXOu8itcb6LzOL3iwb6tmLDUY+M2Q04QzGHUduS0OiTfwjPKf9RWfvQ4rXbTjDK7oaYsNeGMvzbOtaXQ5v4NnlSfWVv9H/AOr6fYw+k1eiuv3LPAjAn8CMC9y589slVebnswvDcTRXEOQVpQkc2vZVLFZRKyQSMBZI6rWHUBQA05gXAkcytcCMCz7pbx1L68j0JYtvCxw+zwtu/XP5rt7MjnOkNiksjmxtJMTzjY4gEgjLCTzio25cyl6I2Z8znhx/dCgfkBiORDK9HLPnoAthelja+JwMTZqZtYRWp6sxnQnlXuwxtwVbA2zAknc2twgclaVOZpylYf4kFXtb2eL3XNbx1R4Zu/tcOudu237mZbS9v7+zbf72ro0Fz2qRuNkZwuzHCYMjmMq8y57poKT2bb/e1dSsOlj4WCMMYQ0YQaGtBkOXmCx4z/aX7yRswP8AhHv+rJmgII3YHWJM/ZC2Kx+gsmIzO55K+sArXrM9TRT4UBTNy+Em84/6inSmrl8JN5x/1FcLC3QhCAEIQgBCEIATVq4h2J1NWriHYgIN3+CZs7SpCjXf4JmztKfqgKPTb+Dd5Te1VN1XJYXQsdIWYi0F1ZHVrTOvC51a6an8G7ym9qxlnua1PaHMjNHCo4TBkdWVV3kVrjfReZy68Ixvq3DhZboODG1+WIZkni7fstRoXCd4sdhNMUmdCRxyshebBvq2YnBpGOlcWZxN5h/6q1Gi972iKwRNY4xsDpaFoGJxL3VzPIOpWUpV1L+hJvntNpW7u4pxUacoWqX15a3L6KaN3Fex3UHCvqTmBVc01kc0SW9hJe6jZ4+A/IZmQAYXDkrStaa0/BecLBhaHblUlj3OLpMBIALgciMxkKUryr0qWKquo6dSna2d07x7tH4X9x5VTCwUFOEtcrNWZNwKFeV7WezCs8rWV1DMuOxozKm2+0thifMcxG1z+o4QcvSclxi87VJLLukri5z+E4nbq6gNQHMrMRit2ls53GGwm9b2skjoT9PLJyNnd/QwfAuVpd992ecDA4iuVHDCa83MsbonorNbZDgaS2Mbo/rpqa09I8g5gVaXZdJmtDYYyA6SKV1CMi6IY8+avCG1eVL0u4OV2vZzfuR71H0Nh5xTm2k3a/Ndjt2fkTTltJ7Lt/vYus3VctifE10hZiLQXVe6uKmdRi56ril+Wx8j7M19cUbiyp1kY2Ur1g1HoXT4LotL2h7IzhdmOEwZHMZVrqXK1RVJua52+hGFCWHW5lrFteLL7QdoDpwNQkoNlFrljtAgRuwOvHn7IWxVb1OU+FCFN3L4Sbzj/qKcKauTjzecf9RXCwuEIQgBCEIAQhCAE1auIdidTVq4h2ICvsHgmbO0p9R7D4JmztKfQFHpp/Bu8pvas5YdLnxRiMMYcIDRr5MluLbYo5mGOVuJpzIqRq6wQVVnRCx+KHtS/wCS7yIpe0308z54vIudaraWuw13QnhBtRiGWesa8l6selm52Rlm3AOMbnuEmOnHJdQtw9fPyLvT+51dhLnGyREv4xOMk1zzOLnCad3NroGZscA24x/cuxk4u6OtJ6nELTpmJLO2zuszThdjxl5OvXlhy9fIm7Tpa1zqtswY0AtDBISAC3Dkachz9C7k3ub3QdVjgOzGf7kO7mt0jM2OAbcf+StWIqLmRdOLd7HDRpe42aSzOixCQEB2M1bXqpnmKrNzsxEHVRfSre5xdB1WSA7C8/JyU9zW6RmbHCPb/wAlXOpKecmIQjC+zzOSaO90xtihZDFYgcJLnv3Uhz3uoC48DLIUA5AAq2y6buZbnW3cAcQlDY8dA3da/wA2HOmI8ma7W3ucXQdVkgOwvP8Ach/c4uga7JANpeP7l56wGHTnLZzlk83nfvNG9nkr6HBb1vvfVpjkEQioWNDQajJwOugzJJPpXaLFpW+FgjDGkNGEHOtBkPgrKPudXRWrbJASM8i809TlYHRKyeK/7S/5LXCChFRjoiuUnJ3ZVaDSYjM7nkr6wCteoN3XPDZ67k0NxGpzcanVXMlTKqbIQWyrClN3Jx5vOP8AqK9Febk483nH/UVwkXCEIQAhCEAIQhACatXEOxOpq1cQ7EBXWHwTNnaU8mLF4NuztKeqgFQkqiqAFgu6Nbi+SKys8twHSccLR6qn0hbtzgBUmgGZPUuV2O94ZLy31aHYWB5kbkTxcoxQbGn0ICw0EtTrPbJLLJljxNp+eMn5jEt9b7IJonxO1SNLfWKLl+kF6Rb+Fqsr8QqyQ5EUe3Iih56A+krqVnnbIxr25teA5uwiqA53oBa3Q2x0D8t0DmEfnjz+QctF3QbfudkwA5zODP6RwnfID0rNaVxmyXi2duQcWzjaDR49YJ/qT2nNpNptcVnjNQA0Np0paH6cPrQF73Prv3Oy7odczi7+lvBb8ifSFX90i7OCy04jUFsOGmWYe6tf6VsrNA2NjY26mNDRsaKdizPdHP4RvnW/TIgGO5zdobE60YiTJWPDTIYDWtfStjVZvuf/AMEPLf2LR1QCpEVQgEKS5OPN5x/1FKSkuTjzecf9RQFwhCEAIQhACEIQAmrVxDsTqbtAq07EBWWLwbdnaU8q1t6xxNDHiSoyNGOcNZ5Qj/kEHNN7pyAsUKu7/wAH63unJO/8HNN7pyAjaYWmRlkeImve6T92AxrnEB3GOWrg1HpCzuhuiMckT5LXC6pdhja7GwgAZmmWsn4LV9/4P1vdOR3/AIP1fdPQGZ0u0QhZZ90ssJDmuGINxuJactWeo0VpoLPIbKI5WPYYiWjG1zatPCbTEM6Zj0BWXf8Ag/V909Ib+g/W905AU/dAut01na9jS50TtTQSS12RyGZzp8VR6E3TM+17tMyRu5NqC9rm1dTA2mIZ0FfUFtO/0H6vuno7/Qfq+6egJ6xfdBmnfgs8cLnsylLmskccQxNpUZUo7atJ39g/V909Hf2H9X3T0BQdz+edrHQSQujazhtc5sjSS45jhZcnIteq/v7D+r7p6O/kH6vunoCehQO/kH6vuno7+Q/q+6egJztSLk483nH/AFFQO/cP6vunqxuNtTI+hAe5zhXI0LiR80BbIQhACEIQAhCEAIQhANus7DraEm9WdEJ1CAa3qzohG9WdEJ1CAa3qzohG9WdEJ1CAa3qzohG9WdEJ1CAa3qzohG9WdEJ1CAa3qzohG9WdEJ1CAa3qzohG9WdEJ1CAa3qzohG9WdEJ1CAa3qzohONYBqFEqEAIQhACEI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6388" name="Picture 4" descr="http://1.bp.blogspot.com/-c122N5CSu8M/UBaqNg4E8xI/AAAAAAAAADY/4gm9WNo4hUM/s1600/av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714752"/>
            <a:ext cx="2438400" cy="2438400"/>
          </a:xfrm>
          <a:prstGeom prst="rect">
            <a:avLst/>
          </a:prstGeom>
          <a:noFill/>
        </p:spPr>
      </p:pic>
      <p:pic>
        <p:nvPicPr>
          <p:cNvPr id="8" name="Picture 6" descr="C:\Users\usuario\Pictures\img_como_convertir_un_video_flv_a_avi_o_mpg_4824_or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929198"/>
            <a:ext cx="1666870" cy="166687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 err="1" smtClean="0"/>
              <a:t>DivX</a:t>
            </a:r>
            <a:endParaRPr lang="es-MX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/>
          <a:lstStyle/>
          <a:p>
            <a:r>
              <a:rPr lang="es-MX" dirty="0" err="1" smtClean="0"/>
              <a:t>DivX</a:t>
            </a:r>
            <a:r>
              <a:rPr lang="es-MX" dirty="0" smtClean="0"/>
              <a:t> es un formato de vídeo que funciona sobre los sistemas operativos </a:t>
            </a:r>
            <a:r>
              <a:rPr lang="es-MX" dirty="0" smtClean="0">
                <a:hlinkClick r:id="rId2" tooltip="Microsoft Windows"/>
              </a:rPr>
              <a:t>Windows</a:t>
            </a:r>
            <a:r>
              <a:rPr lang="es-MX" dirty="0" smtClean="0"/>
              <a:t>, </a:t>
            </a:r>
            <a:r>
              <a:rPr lang="es-MX" dirty="0" err="1" smtClean="0">
                <a:hlinkClick r:id="rId3" tooltip="MacOS"/>
              </a:rPr>
              <a:t>MacOS</a:t>
            </a:r>
            <a:r>
              <a:rPr lang="es-MX" dirty="0" smtClean="0"/>
              <a:t> y </a:t>
            </a:r>
            <a:r>
              <a:rPr lang="es-MX" dirty="0" smtClean="0">
                <a:hlinkClick r:id="rId4" tooltip="GNU/Linux"/>
              </a:rPr>
              <a:t>GNU/Linux</a:t>
            </a:r>
            <a:r>
              <a:rPr lang="es-MX" dirty="0" smtClean="0"/>
              <a:t> actuales y que, combinado con la compresión de audio </a:t>
            </a:r>
            <a:r>
              <a:rPr lang="es-MX" dirty="0" smtClean="0">
                <a:hlinkClick r:id="rId5" tooltip="MP3"/>
              </a:rPr>
              <a:t>MP3</a:t>
            </a:r>
            <a:r>
              <a:rPr lang="es-MX" dirty="0" smtClean="0"/>
              <a:t>, consigue una alta calidad de imagen superior a la del </a:t>
            </a:r>
            <a:r>
              <a:rPr lang="es-MX" dirty="0" smtClean="0">
                <a:hlinkClick r:id="rId6" tooltip="VHS"/>
              </a:rPr>
              <a:t>VHS</a:t>
            </a:r>
            <a:r>
              <a:rPr lang="es-MX" dirty="0" smtClean="0"/>
              <a:t> con un caudal inferior a 1 </a:t>
            </a:r>
            <a:r>
              <a:rPr lang="es-MX" dirty="0" err="1" smtClean="0"/>
              <a:t>Mbit</a:t>
            </a:r>
            <a:r>
              <a:rPr lang="es-MX" dirty="0" smtClean="0"/>
              <a:t>/s.</a:t>
            </a:r>
            <a:endParaRPr lang="es-MX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6115064" cy="5929354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 err="1" smtClean="0"/>
              <a:t>DivX</a:t>
            </a:r>
            <a:r>
              <a:rPr lang="es-MX" dirty="0" smtClean="0"/>
              <a:t> se refiere a un conjunto de productos de </a:t>
            </a:r>
            <a:r>
              <a:rPr lang="es-MX" dirty="0" smtClean="0">
                <a:hlinkClick r:id="rId2" tooltip="Software"/>
              </a:rPr>
              <a:t>software</a:t>
            </a:r>
            <a:r>
              <a:rPr lang="es-MX" dirty="0" smtClean="0"/>
              <a:t> desarrollados por </a:t>
            </a:r>
            <a:r>
              <a:rPr lang="es-MX" dirty="0" err="1" smtClean="0">
                <a:hlinkClick r:id="rId3" tooltip="DivX, Inc."/>
              </a:rPr>
              <a:t>DivX</a:t>
            </a:r>
            <a:r>
              <a:rPr lang="es-MX" dirty="0" smtClean="0">
                <a:hlinkClick r:id="rId3" tooltip="DivX, Inc."/>
              </a:rPr>
              <a:t>, Inc.</a:t>
            </a:r>
            <a:r>
              <a:rPr lang="es-MX" dirty="0" smtClean="0"/>
              <a:t> para los sistemas operativos </a:t>
            </a:r>
            <a:r>
              <a:rPr lang="es-MX" dirty="0" smtClean="0">
                <a:hlinkClick r:id="rId4" tooltip="Microsoft Windows"/>
              </a:rPr>
              <a:t>Windows</a:t>
            </a:r>
            <a:r>
              <a:rPr lang="es-MX" dirty="0" smtClean="0"/>
              <a:t> y </a:t>
            </a:r>
            <a:r>
              <a:rPr lang="es-MX" dirty="0" smtClean="0">
                <a:hlinkClick r:id="rId5" tooltip="Mac OS"/>
              </a:rPr>
              <a:t>Mac OS</a:t>
            </a:r>
            <a:r>
              <a:rPr lang="es-MX" dirty="0" smtClean="0"/>
              <a:t>, el más representativo es el </a:t>
            </a:r>
            <a:r>
              <a:rPr lang="es-MX" dirty="0" smtClean="0">
                <a:hlinkClick r:id="rId6" tooltip="Códec"/>
              </a:rPr>
              <a:t>códec</a:t>
            </a:r>
            <a:r>
              <a:rPr lang="es-MX" dirty="0" smtClean="0"/>
              <a:t> por lo que la mayoría de las personas se refieren a éste cuando hablan de </a:t>
            </a:r>
            <a:r>
              <a:rPr lang="es-MX" dirty="0" err="1" smtClean="0"/>
              <a:t>DivX</a:t>
            </a:r>
            <a:r>
              <a:rPr lang="es-MX" dirty="0" smtClean="0"/>
              <a:t>. Inicialmente era sólo un </a:t>
            </a:r>
            <a:r>
              <a:rPr lang="es-MX" dirty="0" smtClean="0">
                <a:hlinkClick r:id="rId6" tooltip="Códec"/>
              </a:rPr>
              <a:t>códec</a:t>
            </a:r>
            <a:r>
              <a:rPr lang="es-MX" dirty="0" smtClean="0"/>
              <a:t> de </a:t>
            </a:r>
            <a:r>
              <a:rPr lang="es-MX" dirty="0" smtClean="0">
                <a:hlinkClick r:id="rId7" tooltip="Vídeo"/>
              </a:rPr>
              <a:t>vídeo</a:t>
            </a:r>
            <a:r>
              <a:rPr lang="es-MX" dirty="0" smtClean="0"/>
              <a:t>, un </a:t>
            </a:r>
            <a:r>
              <a:rPr lang="es-MX" dirty="0" smtClean="0">
                <a:hlinkClick r:id="rId8" tooltip="Formato de almacenamiento"/>
              </a:rPr>
              <a:t>formato de vídeo</a:t>
            </a:r>
            <a:r>
              <a:rPr lang="es-MX" dirty="0" smtClean="0"/>
              <a:t> </a:t>
            </a:r>
            <a:r>
              <a:rPr lang="es-MX" dirty="0" smtClean="0">
                <a:hlinkClick r:id="rId9" tooltip="Compresión de datos"/>
              </a:rPr>
              <a:t>comprimido</a:t>
            </a:r>
            <a:r>
              <a:rPr lang="es-MX" dirty="0" smtClean="0"/>
              <a:t>, basado en los estándares</a:t>
            </a:r>
            <a:r>
              <a:rPr lang="es-MX" dirty="0" smtClean="0">
                <a:hlinkClick r:id="rId10" tooltip="MPEG-4 Parte 2"/>
              </a:rPr>
              <a:t>MPEG-4</a:t>
            </a:r>
            <a:r>
              <a:rPr lang="es-MX" dirty="0" smtClean="0"/>
              <a:t>. En la actualidad </a:t>
            </a:r>
            <a:r>
              <a:rPr lang="es-MX" dirty="0" err="1" smtClean="0"/>
              <a:t>DivX</a:t>
            </a:r>
            <a:endParaRPr lang="es-MX" dirty="0"/>
          </a:p>
        </p:txBody>
      </p:sp>
      <p:sp>
        <p:nvSpPr>
          <p:cNvPr id="19458" name="AutoShape 2" descr="data:image/jpeg;base64,/9j/4AAQSkZJRgABAQAAAQABAAD/2wCEAAkGBhMSDxQSEBAWFRUUFRYVFBQUFxQUEBQUFBQVFRcQGBQXGyYeFxomGRQUHy8gIycpLCwsFR4xNTAqNSYrLCkBCQoKDgwNGA8PGikcHxwpKSkpNTU1KTU1MS0pLCkpLSkwKikpLCwqNSkpKSkpNSw1KSkpKS8pNikqKSwpLywpKf/AABEIAMwAzAMBIgACEQEDEQH/xAAbAAABBQEBAAAAAAAAAAAAAAAAAQIEBQYDB//EAEwQAAEDAQMFDAUICAUFAQAAAAEAAgMRBAUSBiExQVEWIjJSU2FxgZKhsdETFDNC0hUjYnKRk8HwJDQ1VIKjssIllKLD4gdkc4PxRf/EABoBAQEBAQEBAQAAAAAAAAAAAAABAgMFBAb/xAAiEQEBAAICAQQDAQAAAAAAAAAAAQIREjEDITJBUQQigRP/2gAMAwEAAhEDEQA/APb0IQgEIUa8LYIo3PPugnppqQd3ygCpIA5yAO9c/XY+Ub2m+awGUN/mOXDga+SgL3PGJrSfcY0nN0qo3VycnD92FqQereux8o3tN80eux8oztN815Vuqk5OH7sJpypk5OL7sJxHq/rsfKN7Q80eux8o3tDzXlO6eTk4uwEbppOTi7ATiPVvXI+Ub2m+aPXI+Ub2m+a8p3SycnF2AjdI/k4uwE4j1b1yPlG9pvmj12PlG9pvmvKt0T+Ti7ASboH8nF2AnEereux8o3tN80euR8o3tN815V8vv5OLsBHy6/k4+wE4j1X1yPlG9pvmj1yPlG9pvmvK/lx/Jx9gJDfLuTj7ITiPVfXI+Ub2m+aPXI+Ub2m+a8q+V3cnH2UfKzuIzspxHqvrkfKN7TfNK21MOh7T0ELyr5UdxGdlKLyOuNhHRTvTiPWULL5MXySRG41BbiZU1IpQFldmdagFZAhCEAhCEAqLKd/zZHOPEK9Wfyp9mekeIQefZUfrkvSP6QqsNVtlMP0uTpHgqwBdEpKIonYUoaiEoiicGp2FAwBLhTw1LhQNAS4U7ClDUDQ1LROwpwagZROAT8KUNQMDUuFPwp2FAyiUNTwErW10dyKuLgfSSL+PwXokRzBeeXTZnhzHFjgBiqSCAKjnWvF/xNFC41GwVWKq2Qo1ivBkoJYa0NDUEUOxSVAIQhALP5Vez6x4haBZ/Kr2fWPEIMFlGP0uTpHgq2itMoR+lSdI8FXgLolMAS4U+iWiIbhShqdRKAgbhS4U8NS4UDQ1LhT8KWiBganUTgE7CgYGpcK6YUoagYGoopVksL5XUYOk+6OtaS77mjiGJ2+cNZ0DqOpTaqi7cnnvzyVY3Z7xH4K+rFA2jQBTrP261Dt1+jgx5+fUOjaqrG5xq41J/OYKUTrTeTn6MzVzs8eN2GtNpWbvPKUNkEMFHvNcThnYymrnK1GTV2uoC7PXSfxUVr7qs7WMDWCg1nWec86mrjZo6BdlAIQhALP5VezPV4haBZrLGfCwClS4gDQBXTpJAGhBjL/H6TJ0jwUABXluuWeWVzxEW4tRcwnMOZyYzJabmH56V0SqeiXCrxuScnHb3roMkZOUb9jkRQ4UoarO1ZPys2O5xX8VBfE5po5pHSKIOdE7CnYU7CgYAlDU8NTsKBmFODUtF0igLuYbT+G1ByArmGk6tf2K0sFyVzydkaT07OhdbLC1jcRIaOO7SeYbegKNa8oDnbCC0a3nhno4qyq6tNvjgbhzV1MbSvXs61RWy83ynOaN1NHB69qr2iueta6a6T0rrJM2NhkkcGsbpcfADWUR3j11IAAqScwG0rL3xlI6UmKykhuh0g0u2huxvPr5tce8b0ktbsDAWQjQ33n/AEnn8NCtLruYNAzIrlkzcgEzKjb4L2O7bGGsGZYG6IQLQwdPgvSLON4FlXRCEIBCEIBZfLP2burxC1CzWWDaxHq8QrBnLsymEUxs8hIaDRldVdVVqWyAiozrzLKW78Ur+n8Alycy0fZnCK1Euj0Nk0uYNjto59So9NxIxKNBaWuaHNcCCKgg1BG0FO9Ig7Ozih0FU953aMJ1t2+81WXpEF6DEvjLDQ9R1FOAV1e93VBcwdI/ELPsnoaEqxEnCjDXR+enYuNotrWCrzSuhozvd0DZz6FFfay4b/eM1MB37ukpUWDHCtAMZ/0N5zt8E6W8Gs2Pf/Lb59Cqn2okYW71uwa+k601jFNCTNaXSGrzU6tg5gNSdG1NYxRbyvlsG9aA+U6Gam/SedXQqqZbrfHAzHKTn4LBw3nYNg51nZDLa5A+XM0cCMcBldg27XFPsd2yTP8ASTEuc7WdmwDUFp7Fd4aAoI133WGgZlbMiougjTgEDbt/WmdfgvRIOCF55YP1tvX4L0ODghZU9CEIBCEIBZ7Kw/Nnq8QtCs7lb7I9XiEGOvaOsrvzqVFeF1B2paS3j5x351BR3RVW9DLXRfk9gdQAyQk76LZX3mbDm0aOjSfRbsviK0RiSF+JpzHU5p4rhqKyVtu0OBzLPhk1kl9LZzQ+8NLHDY4a1B6v6RHpVm7gytjtIpwJQN9GdP1mn3m/kq69IglelVDfdzF3zkWYjPmVp6RHpUHn8T8Lzir6QkkucanqXYDPWq0V83GyYVbvXjYs00uY8RzCjtTtTubmKsSpDQuwNBUrhNO1jcTjRUc1rktDqNqGbdZ8k2aTbdfhJMdnznQX6QOjnXS6Lhz4nZydJNSSTrU66bhDQMy0cFmDRmUVwstiDRoUxrE/CnBqBmFKGp4alwoItiP6a3r8F6HZ+AF55Y/10dB/pXoVn4IUHRCEKAQhCAWdyt9merxC0SzuVvsz+dbUGXtY+cK5UXe0DflMAW9pXMsUO22IOGdWDiosjsRpqUNsscmHyTNMbizCa4xmI6Nq3MBLWgFxcQNJ0nnUVhAFAnelQ2melR6VQ/SpDNr7yhtMdPQaVVXuY3jDI2vRmeeg0zdK4Wm8q8DP9LyCitzn81Woilve63OLTicWDNQ5+oq9uS7WgAinMnsamMhfEcUOdp4UerpbsKyu2ijgAC6hqh3deTZG1B0ZiDmc07CFPaikDU6idRLRA0NS4U/ClDUFZZf18dH4L0Oz8ELz2zD/ABDqPgF6HBwQlD0IQsgQhCAWdyt9mfzratEs7lb7I/nW1BnZRvlykkACS2WtrGlznAAaSdAWdfb3Wg1FWxaq5nyc/wBELdFhJa8Zo3QNacJFEY8AUA6hoSSWkNFXEADSTmCImiRNdaANfVrVSbyLxVlGsGmR+YH6oUT5Qc6rYAc+YyO4R+rsUVa3jfbIRnq5+qNp33SToAVNZ76lmdR+9dnpGOA8fR+kNmvuVnd+TutwqTpJzk9adeWT+aoGcZwdYI15kHKKeupS2BRLstDXu9DOAH6nHRJ5P8elT7TYZIBiIL49ZHDZzOGsIldGNXdjVzgIcAWmoOgjQpLGrSOMt31ONhwSanDQfouGsKVYL1Jd6OUYJNIGpw2tP4aV1Y1LPYWSNwvFRqpmcDtaRnBWVWLSumFUDLZJZqNnJdFobMBXDsEg1dIV/BKHAEGoOcU0IpQEtE8BKAgpYT/iP8P4BehwcELzyL9o/wAP9oXodn4IS9B6EIWQIQkLkCrGf9Qb3ZDCS91KmjR7zjm3rRpKk5ZZcRWNgbT0kz80cLc7z9J3EbtPMvLZ5ZZ5fWLU/HKeCB7OJvFY38VYFle+0OEk+9YM8cNcw+k/aVN9Iq61Xm2MVec50NGdzugKumtEkvDcYo+I078/Wdq6AtosrRfQrgiHpHjSAd43nc7Uoj3gODpnelf7rG1Eber8SuNnxOGCBuFu2lPs81oboyb1uGfTn1rKq+z3fJO4GTRqaMzR1a+lam7bkDRoVlY7uDRoU1saDlFZwBoSTWeo0KThTsKDF35cVc4GfSCNI5066csvQtEdsY91MwlYASW6sbaip6K1WsnswcNCpbbk8H6kESR9lkJku+0R4zndZnn0YfzsD+C/uK7WS8GOBqcDgaOY/euaecH8FU2vJAH3VAkySdtP5FEGwbbYuVZ2m+akR2uPlWdpvmsFuSftd9pRuSdtP2lB6ILVERQyRkHMQXNoeYiucKpdH6scdmkY+KtXQY21btfEa/6T1LM2fJYg5wSry7cm4xwomHpYwnvCDVXfa2yxtkbWjhUVFDTZ0qUAuFkhwtAAoAAKDMKDVRSaIM/F+0j9X+0L0ODgheeM/ah+r/aF6HBwQl6D0IQshHOosDlp/wBRRA42eyYZLRrNfmoed5Gl30R/911+RvfBIyN/o3uY5rXjS0kUxLxOXJO12cEfMO1kh0uInjElucoIw3rnyzSF8j88krznJ09Q2BQp73Ls0WYa5HZh/CNaWW5Znu3++OporgHmltFxShpNSOpa2IcdGk0q559453nyVnYLlfKQX6NmpWtyZMZgSPtWxsN1hoGZBV3VcIaBmWggswA0K1uWxteXtI4OHUDwsfkFMljszThdLG0jSC5gI6iVNilDUuFW2Ky8vF24/NLisv7xF24/NNiqDUtFdT3QKVadWYaO8KrigLjQZ/H7AmxywpMCkGzEODTmJ0A1BOk5vsP2JZLMW6U2IhgGxN9TGxSqJ8UJdoCohCxDYl9RGxSp6MID3BpIqAdJA0mlNCSORrszXAnYFdXW2eU3pwbYhsXRtmA1LtRNntDY2l0jg0DWfADWklvS2yTdOaxJjbiwYhiGctrvgNpGpZmfKWW0yehsTCONK73RtJHB6BnVzc9yNgbwi97uFI7O4+Q5lrPDh7u3HDy/6X9evtWNH+KO+r/aF6FBwQvPB+1XfV/tC9Ds/BCxenc9CELI5yxVCp7XcYcTmV4hBmGZLNB0BVuUlzNZCaALc0Wcyv8AZO6PLyVgpbssoEbc23xU8NXC7PZN6/EqXRUT8nuHL0R/7ioLXcNnknmfJZ43OMr6ucxpJz00rQXAfnJeiP8A3F1Nyb5xqN85ztfvGtFkZfcvZP3WH7tqDktZP3SH7tvktT8jHaO/yS/I/R3oIuSdnEUb4WVwMdvATXAHCuAHYCD9qddR/SX/APsH2SBS3zR2WJz5XhrRnc45hzNA8BpzquyekLpMbm4S9r34TpAc8EVQc8o7M58u8OF7GsfG7Y9rnUqNY1HmJVjYbWLVAHgYXDMWnSyRuYsP50UXC8/bn/xt/qcq5lr9VnMp9jJQTbGO0CY82o9SCUY6GhFOnV0qxs+GKJ0shwgDESdTR+dHPRdjZWvcHgjCc5pnDthB2eQVFe1uFpl9DGaxROrK4cF8g4MNddNJ6ggq7RdAtZdPNVsjjWJwNHws9xo6s52kqAHywvDJxn92ZtcDvrD3Hdy1bqAVJoNp8Fn71v8Aq70MbS9x0RszvPO7U0c559K+jw5ZS9+j5/NjjZr5cbXlq1jSGtD38b3Ok7epU9mu602+XFKXNjBzvIpm4kbT/UuV7ZOWljTM5jC053RxVLo+evvc9AFLyfywLAGS7+PMA4cJnmBsK9HWOXjt/H7+ft4lzzx88n5nt+Pr+thd12xwRhkTQ0D7SdpOsqUmWeZr2hzHBzToI8OldKLyLPX1fopqzcZb/wDVd9X+0L0ODgheeD9rO+qP6QvQ4OCEvSnoQhZAhCEAs3lj7F3QtIqbKOy44yNoVgpLp9i3r8SpoCy1jvk2erHioBzVzdYKlbsWcQdv/iqLO1XSHuxelmYaAH0UskQNK0qGEV0lchk+P3q1/wCan+JQd2TOIO3/AMUbtGcQdv8A4oJ/yB/3Vr/zM/xIFwf91a/81P8AGq7dqzkx2x8KN2zeTH3g+FQWkGT0LXiRwfI9vBfNJJK5vOMbjRSLbdrZaEySMIzAxSPidStaEsIqqTdu3kh94PhRu4byX8wfCroXdgu0RVIfI8nS6WSSV1BnpV5OZS3sBBBFQdI1fYsycum8kPvB8Kbu6byI+8HwJoWgyZioWtfMxh0xRzSthO3eB1OpTsEcEW9ZRrNDWCp+wLO7u28iPvR8CXd6OR/mj4E0JMkFptZz1s8P89/QNEY7+hXF23TFA3DEwN1k6XuO1zjnJWd3fDkB96PgSbvhyA+9HwK22szGRrqKhtmRVlkeXljmk6cD3sBO2jTRV+78fu/80fAjd+OQ/mj4Em51VyxmU1ZteXRcMVmr6LHvtOJ73/1FWSyJy/HIfzW/Amvy8cRvIBXUXPxD7A0VTskkmo7NNb2fTU0A9kVC9Dg4IXneStie+Z00hq550r0SIZgsqehCFAIQhAJk0IcKFPQgzV5ZLNeTm7lVnIdvF7luiEgQYXcO3i9yNw7eL3Ld0RRBhNw7eL3I3Dt4vct3RFEGE3Dt4vcjcO3i9y3dEUQYTcO3i9yNw7eL3Ld0RRBhNw7eL3I3Dt4vct3RFEGE3Dt4vcjcO3i9y3dEUQYTcO3i9yNw7eL3Ld0RRBhNw7eL3LtZ8jGg8HuW1oiiCtu66hGBmVihCAQhC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9460" name="Picture 4" descr="http://4.bp.blogspot.com/_l2LXpcSKJMc/TFJFcCb7CQI/AAAAAAAAAYo/StySW2QVRd8/s320/divx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572264" y="1071546"/>
            <a:ext cx="2285984" cy="228598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es-MX" sz="5400" b="1" dirty="0" err="1" smtClean="0"/>
              <a:t>flv</a:t>
            </a:r>
            <a:endParaRPr lang="es-MX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es un </a:t>
            </a:r>
            <a:r>
              <a:rPr lang="es-MX" dirty="0" smtClean="0">
                <a:hlinkClick r:id="rId2" tooltip="Formato contenedor"/>
              </a:rPr>
              <a:t>formato contenedor</a:t>
            </a:r>
            <a:r>
              <a:rPr lang="es-MX" dirty="0" smtClean="0"/>
              <a:t> </a:t>
            </a:r>
            <a:r>
              <a:rPr lang="es-MX" dirty="0" smtClean="0">
                <a:hlinkClick r:id="rId3" tooltip="Software propietario"/>
              </a:rPr>
              <a:t>propietario</a:t>
            </a:r>
            <a:r>
              <a:rPr lang="es-MX" dirty="0" smtClean="0"/>
              <a:t> usado para transmitir video por Internet usando </a:t>
            </a:r>
            <a:r>
              <a:rPr lang="es-MX" dirty="0" smtClean="0">
                <a:hlinkClick r:id="rId4" tooltip="Adobe Systems"/>
              </a:rPr>
              <a:t>Adobe</a:t>
            </a:r>
            <a:r>
              <a:rPr lang="es-MX" dirty="0" smtClean="0"/>
              <a:t> </a:t>
            </a:r>
            <a:r>
              <a:rPr lang="es-MX" dirty="0" smtClean="0">
                <a:hlinkClick r:id="rId5" tooltip="Adobe Flash Player"/>
              </a:rPr>
              <a:t>Flash Player</a:t>
            </a:r>
            <a:r>
              <a:rPr lang="es-MX" dirty="0" smtClean="0"/>
              <a:t>(anteriormente conocido como </a:t>
            </a:r>
            <a:r>
              <a:rPr lang="es-MX" dirty="0" smtClean="0">
                <a:hlinkClick r:id="rId6" tooltip="Macromedia"/>
              </a:rPr>
              <a:t>Macromedia</a:t>
            </a:r>
            <a:r>
              <a:rPr lang="es-MX" dirty="0" smtClean="0"/>
              <a:t> Flash Player), desde la versión 6 a la 10. Los contenidos FLV pueden ser incrustados dentro de archivos </a:t>
            </a:r>
            <a:r>
              <a:rPr lang="es-MX" dirty="0" smtClean="0">
                <a:hlinkClick r:id="rId7" tooltip="SWF"/>
              </a:rPr>
              <a:t>SWF</a:t>
            </a:r>
            <a:r>
              <a:rPr lang="es-MX" dirty="0" smtClean="0"/>
              <a:t>. Entre los sitios más notables que utilizan el formato FLV se encuentran </a:t>
            </a:r>
            <a:r>
              <a:rPr lang="es-MX" dirty="0" err="1" smtClean="0">
                <a:hlinkClick r:id="rId8" tooltip="YouTube"/>
              </a:rPr>
              <a:t>YouTube</a:t>
            </a:r>
            <a:r>
              <a:rPr lang="es-MX" dirty="0" smtClean="0"/>
              <a:t>, </a:t>
            </a:r>
            <a:r>
              <a:rPr lang="es-MX" dirty="0" smtClean="0">
                <a:hlinkClick r:id="rId9" tooltip="Google Video"/>
              </a:rPr>
              <a:t>Google </a:t>
            </a:r>
            <a:r>
              <a:rPr lang="es-MX" dirty="0" err="1" smtClean="0">
                <a:hlinkClick r:id="rId9" tooltip="Google Video"/>
              </a:rPr>
              <a:t>Video</a:t>
            </a:r>
            <a:r>
              <a:rPr lang="es-MX" dirty="0" err="1" smtClean="0"/>
              <a:t>,</a:t>
            </a:r>
            <a:r>
              <a:rPr lang="es-MX" dirty="0" err="1" smtClean="0">
                <a:hlinkClick r:id="rId10" tooltip="Reuters"/>
              </a:rPr>
              <a:t>Reuters.com</a:t>
            </a:r>
            <a:r>
              <a:rPr lang="es-MX" dirty="0" smtClean="0"/>
              <a:t>, </a:t>
            </a:r>
            <a:r>
              <a:rPr lang="es-MX" dirty="0" smtClean="0">
                <a:hlinkClick r:id="rId11" tooltip="Yahoo! Video"/>
              </a:rPr>
              <a:t>Yahoo! Video</a:t>
            </a:r>
            <a:r>
              <a:rPr lang="es-MX" dirty="0" smtClean="0"/>
              <a:t> y </a:t>
            </a:r>
            <a:r>
              <a:rPr lang="es-MX" dirty="0" err="1" smtClean="0">
                <a:hlinkClick r:id="rId12" tooltip="MySpace"/>
              </a:rPr>
              <a:t>MySpace</a:t>
            </a:r>
            <a:endParaRPr lang="es-MX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714908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Flash Video puede ser visto en la mayoría de los sistemas operativos, mediante Adobe Flash Player, el </a:t>
            </a:r>
            <a:r>
              <a:rPr lang="es-MX" dirty="0" err="1" smtClean="0">
                <a:hlinkClick r:id="rId2" tooltip="Plugin"/>
              </a:rPr>
              <a:t>plugin</a:t>
            </a:r>
            <a:r>
              <a:rPr lang="es-MX" dirty="0" smtClean="0"/>
              <a:t> extensamente disponible para </a:t>
            </a:r>
            <a:r>
              <a:rPr lang="es-MX" dirty="0" smtClean="0">
                <a:hlinkClick r:id="rId3" tooltip="Navegadores web"/>
              </a:rPr>
              <a:t>navegadores web</a:t>
            </a:r>
            <a:r>
              <a:rPr lang="es-MX" dirty="0" smtClean="0"/>
              <a:t>, o de otros programas de terceros como </a:t>
            </a:r>
            <a:r>
              <a:rPr lang="es-MX" dirty="0" err="1" smtClean="0">
                <a:hlinkClick r:id="rId4" tooltip="MPlayer"/>
              </a:rPr>
              <a:t>MPlayer</a:t>
            </a:r>
            <a:r>
              <a:rPr lang="es-MX" dirty="0" smtClean="0"/>
              <a:t>, </a:t>
            </a:r>
            <a:r>
              <a:rPr lang="es-MX" dirty="0" smtClean="0">
                <a:hlinkClick r:id="rId5" tooltip="VLC media player"/>
              </a:rPr>
              <a:t>VLC media </a:t>
            </a:r>
            <a:r>
              <a:rPr lang="es-MX" dirty="0" err="1" smtClean="0">
                <a:hlinkClick r:id="rId5" tooltip="VLC media player"/>
              </a:rPr>
              <a:t>player</a:t>
            </a:r>
            <a:r>
              <a:rPr lang="es-MX" dirty="0" smtClean="0"/>
              <a:t>, o cualquier reproductor que use </a:t>
            </a:r>
            <a:r>
              <a:rPr lang="es-MX" dirty="0" err="1" smtClean="0"/>
              <a:t>filtros</a:t>
            </a:r>
            <a:r>
              <a:rPr lang="es-MX" dirty="0" err="1" smtClean="0">
                <a:hlinkClick r:id="rId6" tooltip="DirectShow"/>
              </a:rPr>
              <a:t>DirectShow</a:t>
            </a:r>
            <a:r>
              <a:rPr lang="es-MX" dirty="0" smtClean="0"/>
              <a:t> (tales como Media Player </a:t>
            </a:r>
            <a:r>
              <a:rPr lang="es-MX" dirty="0" err="1" smtClean="0"/>
              <a:t>Classic</a:t>
            </a:r>
            <a:r>
              <a:rPr lang="es-MX" dirty="0" smtClean="0"/>
              <a:t>, </a:t>
            </a:r>
            <a:r>
              <a:rPr lang="es-MX" dirty="0" smtClean="0">
                <a:hlinkClick r:id="rId7" tooltip="Windows Media Player"/>
              </a:rPr>
              <a:t>Windows Media Player</a:t>
            </a:r>
            <a:r>
              <a:rPr lang="es-MX" dirty="0" smtClean="0"/>
              <a:t>, y </a:t>
            </a:r>
            <a:r>
              <a:rPr lang="es-MX" dirty="0" smtClean="0">
                <a:hlinkClick r:id="rId8" tooltip="Windows Media Center"/>
              </a:rPr>
              <a:t>Windows Media Center</a:t>
            </a:r>
            <a:r>
              <a:rPr lang="es-MX" dirty="0" smtClean="0"/>
              <a:t>) cuando el filtro </a:t>
            </a:r>
            <a:r>
              <a:rPr lang="es-MX" dirty="0" err="1" smtClean="0">
                <a:hlinkClick r:id="rId9" tooltip="Ffdshow"/>
              </a:rPr>
              <a:t>ffdshow</a:t>
            </a:r>
            <a:r>
              <a:rPr lang="es-MX" dirty="0" smtClean="0"/>
              <a:t> está instalado.</a:t>
            </a:r>
            <a:endParaRPr lang="es-MX" dirty="0"/>
          </a:p>
        </p:txBody>
      </p:sp>
      <p:sp>
        <p:nvSpPr>
          <p:cNvPr id="21506" name="AutoShape 2" descr="data:image/jpeg;base64,/9j/4AAQSkZJRgABAQAAAQABAAD/2wCEAAkGBg8PDQ8MDxAQDA0ODw4PDA0MDxAODQ0OFBAVFBUQEhIYJyYfFxkjGRIUHy8gIycqLCwsFR4xNTAqNSYrLCkBCQoKDgwOGg8PGi0cHiEpNTUuKiosKiw1LCksLDAuKSk1MSksMikpKSwpKSksLCk1NSwpLC4sKSwpMSkpKSwpKf/AABEIAMwAzAMBIgACEQEDEQH/xAAcAAABBAMBAAAAAAAAAAAAAAAAAgQGBwEDBQj/xABOEAABAwEDBgYNCQUIAwEAAAABAAIDBAUREgYTITFRkQcUUmFxshYiMjNBVHJzk5ShsdEVNVNVdIGSwdIjQkSCsyU0Q2Nko7TwYqLCJP/EABoBAQACAwEAAAAAAAAAAAAAAAAEBgEDBQL/xAAzEQACAQICBwgBAgcAAAAAAAAAAQIDEQQSBRMVMTJBURQhM1JxgZHB4dHwIiQ0YXKhsf/aAAwDAQACEQMRAD8AvFCwXAcyxnBtG9AKQk5wbRvRnBtG9AKWCVjODaN6a2nUYYnEEX9KA38ZZygjjLOUFHrerXQ0dVNGQJIqeokjJucA9kbnNvB16QNCg2QeW1fV1/F6l8boszM+5sUcZxNLbu2HSUBbXGmcoI40zlBcrGNo3ozg2jegOrxpnKCONM5QXKzg2jejGNo3oDq8aZygjjLOUFy8Y2jes5wbRvQHT4yzlBJNbGNbh7VzjINo3prUPF2sb0B1nWtANcjR03p0yQOF7SHA6iDeCoFaEuvSN6ZWXlE+nlAxdo43EHS0Hn5kBZiE0oLRbM3RocO6YdY+ITtACEIQAhCEAIQhAQLhSffHAw6s4XXc+Bw/NQOOkvAPa6eZTfhXfcyn8s9QqEU8/at6FBrcZbNFf069WbRQ+TuQaLydyyKhGfWk6dmanUnRuSHUvRuW4zLt5G0cVRVmOVgkZmnuwuvuvBGnR0rKV3Y8VZqnBzfIjTqfoWp0B5la1bY9lQkCZkMRcCWh7nC8DWRpUPysZRCWAUebLCDnc0S4X4hdf9169ypuPMi0MZGtJJRavz5EVdD0blqdD0blaOV2TVHDQ1EsUDI5GYMDhivF8zG7dhKgVhZo1kDZmh8LpGska7Vc7tb/ALiQfuWJQcXZmyhiIVqbqRT7v0ucZ0XRuWt0fMNys7LfJWlhoXzwQtikjfGXObivwF2EjTzubuXE4PLBhqpah08YljjYwNa6+7G5x06OYLLg1LKeY4ulKi61nZfv7IO5nMNy0ubzDcpnwi0NNT1MVPTRNhwxY5cF/bOc44Qb9gb7VD3LxK8XYk0ctWCmla43cOYbgtbhzDcFuetRWLnt04mp45huTWSlDyXcwCdTdyfu96KZt7StkGQcTBP+EuPIS1Hz2fBPiOeivhld4XOZoBO29uEnnvU9s20xKLj2sje6b+Y5lVvAy/FHXQeBj4ZRzYw5v/wpzNA5jg9pwubpBH/dSnRd0VOvDJUaJOhM7OtAStuOh7e7b+Y5k8Xo0ghCEAIQhAVtwxPujpj/AJh6jlXsFR2o6FO+G590NKf84/03qr4antR0KDX4i26I8Be//Ts8YWeMrkipWeMqOdix1eMKU8G8t9eR/kSe9qgXGVMOCya+0iP9PL72rZT4kRMav5efoSzLuwKmqkgdTsDwxkgfe9rbiXAjX0KBWjZs1JOyKduB7gx4AcHdqXkA3jnaVNeELK2poZadkDmNEjJHPxsa/S1zQLr9WtV3amUc1ZPHNOWue0MjBY0MGEPJGgc7ivdXLd9SHo7XaqN7ZLPrfeW/l666zKs+b/5EapnP3G8axpHSNSuHhEddZVYeaP8A5Mao8zrOI4jGh/Af+X0i9q1wrbIe5vbGekL2+XgxD/2C43BVT3UUk3hmnIHO1jQB7XO3JXBbaIns7MnSYJXxHbm39u3rOH8qdUn9nWI9xFxhiqXgbXPkeWDe5oW5d9p/2OXO9OM8Ouc1b/f4KuyttTjFoVMwN7TK5rPIZ2jfY1cR0i1GQ+E3nwnadqSXKE+93LTBKEVFckLLkglJLkkuWbGHITUHtT93vW2gF7HdKbVDu1P3e9OrK0xu6T+S9rcQqjvOxY3Aif8A9lY3wGniJ+6Q/qVr1NLeqPyAywgsuaplnZJJnY42MEQaTe1xJvvIu1jcpqzh0s396KqZt/ZsdducpdOSylbxlGbqtpdxJpIXMcHt0OH/AG48y7NDWCVt+pw7puw/BQuHhWsab+JMBPgqIpGDeAQF2qapY4iaCRko2xva9pGw3Lancgyi471YkaFppqkSNxD7x4Qdi3LJ5BCEICquHU/sKXzx/pPVSxyaArZ4eAeL0twJ/bnV5p6psSO1XHcVErRvIsmjaqhSH2cRnEyzrtnsKM87Z7CtOQ6faUPs6pTwc23BS15mqJBDHmJGYi17hiJbcLmgnwFQjPu2ewrGfds9hWVFp3NdWtCpBwb7mWJwnZRUtZNTOppRO2OOVry1sjcJLmkDtgNhUMiluc0nUHNJ6L1z88/kncVjPP5J3FZlFydzzSqwpQVOL7kegK7LqxZ2PimqYpYpD28ckNQWuAcHC8YdoB+5RfKOuyeNFUClFNxkxnMZuCZr8d41EtAHhVTGocPBd0gpPGnbBuK2OTe9IhU6FKm04zl8/gsXgyypgop6htTIIYZY2kOLXuGcY7QLmgnSHHcuzwjZc0lRQ8WpZxO6SVhlDWStujbe7TiA/eDdyqHjTtg3FY407YNxXlOSjlNk40ZVtc73/QfF6wXpjxp2wbiscZdsG4rxkJTxMR8XpJemfGHbBuKxn3bPYs5Tw8QhxUP7U/d710LEF8TvKP5LiulJFy72T7f2LvKP5I1ZGISz1PYRVRrnSxruVEKYyU6RkYq0rs5EzNB6CrBpmvjcHsc6N+i5zCWu3hQuop+1PQfcrUbZJ0aNik0ne5xMfDK4jbIbhec6VkFW0h7jhErReHeUB7/ermp6hsjGyMIc1wBBGkELy7k5QE1tMMJ0yjwHYVemR9Q+J2YOmJ15F/7puv0dK3HNJkhCEAztCyoqgYZBiAXO7DKT6MLuoQHC7DKT6MI7DKT6MLuoQHC7DKT6MJpamSFI2IkMuIUoTG2O8uQHHOT8Av0XAX6ToACS2xaYm4Frjsa4EpWVjb7Nrxto6sf7D1VnBPQtjtcOAAJpajUAPDGgJjl3YULaIG7/AB4h7HqFCxYeSrG4Qf7iPtEPVeoKHKFXbUiz6JhGVF3XMZ/IsPJWDYsPJT3EsFy0ZmdbVQ6DE2NDyUg2NDyU+MgWsyhMz6jVQ6DI2PDyVrdZEXJT10wWt0wWMzGph5Rm6yYuSlMp2sFzRcFvdMFqdKEuz0qcVuQ3kjTd8KdukC1OeEuHC5z6uHtHeS73K9W2aLho8AVI1ZGbf5LvcvRkUI7X+X8lLw7vcr2mY5XD3+jgMpWE3B7ST4A8En7k6ZS4MLho7Zo3lUrkJZrW2vQPuF/GR4ByXK+qxlzB5cfWUo4J1G6h0BZWGah0BZQAhCEAIQhACY2x3lyfJjbHeXIBla9EZ6aopwQwzQzRBzgSGl7HNBIHgF6iuSeQEtDWCqfPHK0RSR4GMe117i3TefJUstauFPTz1JaXiCGaYsaQHPEbC/CCdROG5RbJPhKjtGr4m2llgdmpJc5JIx7bmFui4D/y9iAccJHzePtMHVeq+DlYXCQwmzwAC48Zh0NBJ7l+xV5mH8h/4HKDiOIteh2tQ/UMSSXJWYfyH/gckmB/If8Agco1jsXQkuSC5LMEnIf+BySaeTkP/A5LGcyNZK1kraaeTkP/AAOSDTyfRyfgclhmRqcVrcVtNPJ9HJ+ByQ6mk+jk/A74JYZkaXFanFb3U0n0cno3fBa3Usn0cno3/BBmQzqz2jvJd7l6Xi1N+5ea6qklwO/Zydyf8N+zoXpWMaG/cpmG5lc0203D3+ivbB4L5qWrp6p1TFI2CUSOY2N4c4XEXAnpU7r+4HnI+soRYXC9FV1kFGKOaIzyZsSOljLWm4m8gDTqU3r+4HnI+spZXjos1DoCysM1DoCygBCEIAQhCAExtjvLk+TG2O8uQHLyqH9nV32Sr/ovVZcFsYFqtN38LUe9it+eFr2vje0PY8Oa9jwC1zSLi0g6wQUzorCpIX52GnghkuLccUTGPwm68XjwaBuQD6+7mRjO071E+E6rnis4Pp5ZKeQ1MLc5C90b8JD723jwaBuVW/LdqeP1nrMvxWqVVRdmTqGBqV45ol/YztO9Zx853qgPlu1PH6z1mX4rHy5an1hWesy/FedfE37KrHoDHznejHz+1efvl21PrCs9Zl+KwbetT6wrPWZfimviNlVj0Hj5zvRj5/avPRt+1PrCs9Zl+KScoLU+sKz1mX4pr4jZVY9EY+f2ox853rzqcorU+sKz1mX4pJyjtX6wrPWZfimviNlVj0bj5/ajHz+1ecDlJav1hWesy/FIOU1q/WFZ6zL8U18TOyqx6Tx8/tWRrHSPevM8uVVqgE/KFbqP8TLs6V6Xj1DoC9wmp7iHicLPD2zcyhciIgLVoDd/EDquV5Wh3secj6ybU2TVDG9skdJTRyMOKN7IY2vY7a0gaCnVo97HnI+sthFH7NQ6AsrDNQ6AsoAQhCAEIQgBMbY7y5PkxtjvLkBzsp5Xss+tfG50cjKSqdG9hLXseIXkOaRqINxvVa8GFr1stqCOoq6ioiNNO7NzTSSMxAsudhJuvF53qz8oKV8tFVwxjFJLTVEcbbw3E90TmtF50DSRrUGyCyPraS0BUVEQjiEEzMQlhf2ziy4XNJPgKA7HCl82t+1QdV6rAKz+FP5tb9qg6r1V6gYjiLZofwH6gsFCwVHOxcwUkrJSSguJKQUspBQXEFIcllayguIctblsctbkMjep7h3QfcvUcepv8q8uVPcO8l3uXqSPU3+VTMNzK3pvfD3+ii8i7dtB9q0TJa2qlifOA+OSolcx7cLtBaTcQrstHvY85H1lVuS2QVowV9JPLAGRRTB8js9A7C3C4X3B151jUrTtHvY85H1lLK8Pmah0BZWGah0BZQAhCEAIQhACY2x3lyfJjbHeXIBNdVshilqJDhihZJLK4AuwsY0ucbhpOgHQFxbEy7s+un4tTTOlmwOkwmCeMYG3XnE9oH7w8Ke5Wi+za8f6Or/oPVWcE8Aba4I8VqffGgJtwqfNrftUHVeqtVpcKvza37VB1Xqqw5QcRxFq0R4D9TKwUYljEo51wKSUFySXIZMFJKC8bUgvG1ABWsrJeNq1l42hAYctbkovG1ay8IZNVT3DvJd7ivUsfcjoC8s1B7V3ku9y9Tx6m/yqXhuZXNN74e/0RmzeEuy6meOlhqHPmmdgjaaepYHOuJuxOaANR1ld60u9jzkfWVD5DUzRa1A7w8YHUcr4tLvY85H1lLK+PWah0BZWGah0BZQAhCEAIQhACY2x3lyfJjbHeXIAr6Js8MtO+/NzRyRPwm52B7S03HwG4lcSw8hKOinFTBnc4GPj/aSY24XXX6LhyQurbtc6npKqpaA98FPUTMa6/C50cbngG7wEhQjIThJqrRr+KTU8MLMzLJjidIXXsLbhp0fvFAPuF03WW37VB1ZFUQlO1W3wwfNbftUHVkVP4lAxHEW3Q/gP1NudO1JMp2rXiWC5RzsWFl52pBcklySXIBRKQXLBcklyGTJKQSsFyQSsACUglBckEoBMrtB6D7l6yj7kdAXkqQ6D0H3L1tH3I6ApuG5la05xQ9/oi1mcGlDTzxVMeezkL8ceKXE3FcRpF2nWpBafex5yPrBVpk1wuVlVX01I+mgjjnlzbnsdIXNGEm8X6PArMtTvY85H1gpZXh2zUOgLKwzUOgLKAEIQgBCEIATG2O8uT5MbY7y5AM8rfm2v+x1n9B6qzgpu+V23Xf3Wo1EbY1c80jWtc95DWNDnPc4gNa0aSSToAuTSktWllfginglfcTgilje+4azc033aQgIjwx/NTftUHVkVN4lcfDN81N+1wdV6pjEoGI4i26G8B+ovEsFyRiWC5Rzsii5JLkkuSS5AKLkkuSS5JLlgGS5ILlguSS5ABckkrF6EAl+o9B9y9cM7kdAXkd+o9B9y9cx9yOge5TcNzK1pzfD3+jz9kRh+VaDSL+MDwjkOV72p3secj6wWuC3KN72xsqKZ8jjcxjJonPcdgAN5Wy1O9jzkfWClleHbNQ6AsrDNQ6AsoAQhCAEIQgBMbY7y5PkxtjvLkAzyvbfZdoDbRVg/2HqpuCGjDLYDgNdLUdaNXNa9BxilqKbFgz8M0OO7Fgxsc3FdovuvvuvCiuSfBwbPqxV8ZE90UkeDMZvui034sR5OzwoBtw0/NLftcHVeqUxL1FW2fDOzNzRRzsvDsE0bZGYhqNzgRfpKZdiln+JUnqsHwUerRc3e52cDpKOGp5HG/eeab1glel+xSz/EqT1WD4I7FLP8SpPVYPgtXZn1J23IeR/J5mJWCV6a7E7P8SpPVYPgjsSs/wASpPVYPgnZn1G3IeR/J5jJSCV6f7ErP8Ro/VYP0o7EbO8Ro/VYP0p2Z9RtyHkfyeXiUleo+xGzvEaP1WD9KOxGzvEaP1WD9KdmfUbch5H8nlxC9R9iNneI0fqsH6UdiNneI0fqsH6U7M+o25DyP5PLT9R6D7l64Z3I6AuX2I2d4jR+qwfpXWuW+lTcLnK0hjY4pxaVrHnXISha216B9wv4wOo5X/anex5yPrBQmw+Cg0tXT1XGxJmJM5g4sWY9BF2LGbtewqbWp3secj6wW45o7ZqHQFlYZqHQFlACEIQAhCEAJraMJfEWjWnSEBDaittUOOF0eHwXxNK18etflR+haprhGwIwjYNyAhPHrX5cfoWo49a/Lj9C1TbCNg3IwjYNyAhPHrX5cfoWo49a/Lj9C1TbCNg3IwjYNyAhPHrX5cfoWo49a/Lj9C1TbCNg3IwjYNyAhPHrX5cfoWo49a/Lj9C1TbCNg3IwjYNyAhPHrX5cfoWo49a/Lj9C1TbCNg3IwjYNyAhPHrX5cfoWo49a/Lj9C1TbCNg3IwjYNyAhPHrX5cfoWo49a/Lj9C1TbCNg3IwjYNyAhXHrX5UfoWp7Zz66QhtQ5pZeD2sYabwbxpUowjYNyMI2IAaNAWUI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508" name="AutoShape 4" descr="data:image/jpeg;base64,/9j/4AAQSkZJRgABAQAAAQABAAD/2wCEAAkGBg8PDQ8MDxAQDA0ODw4PDA0MDxAODQ0OFBAVFBUQEhIYJyYfFxkjGRIUHy8gIycqLCwsFR4xNTAqNSYrLCkBCQoKDgwOGg8PGi0cHiEpNTUuKiosKiw1LCksLDAuKSk1MSksMikpKSwpKSksLCk1NSwpLC4sKSwpMSkpKSwpKf/AABEIAMwAzAMBIgACEQEDEQH/xAAcAAABBAMBAAAAAAAAAAAAAAAAAgQGBwEDBQj/xABOEAABAwEDBgYNCQUIAwEAAAABAAIDBAUREgYTITFRkQcUUmFxshYiMjNBVHJzk5ShsdEVNVNVdIGSwdIjQkSCsyU0Q2Nko7TwYqLCJP/EABoBAQACAwEAAAAAAAAAAAAAAAAEBgEDBQL/xAAzEQACAQICBwgBAgcAAAAAAAAAAQIDEQQSBRMVMTJBURQhM1JxgZHB4dHwIiQ0YXKhsf/aAAwDAQACEQMRAD8AvFCwXAcyxnBtG9AKQk5wbRvRnBtG9AKWCVjODaN6a2nUYYnEEX9KA38ZZygjjLOUFHrerXQ0dVNGQJIqeokjJucA9kbnNvB16QNCg2QeW1fV1/F6l8boszM+5sUcZxNLbu2HSUBbXGmcoI40zlBcrGNo3ozg2jegOrxpnKCONM5QXKzg2jejGNo3oDq8aZygjjLOUFy8Y2jes5wbRvQHT4yzlBJNbGNbh7VzjINo3prUPF2sb0B1nWtANcjR03p0yQOF7SHA6iDeCoFaEuvSN6ZWXlE+nlAxdo43EHS0Hn5kBZiE0oLRbM3RocO6YdY+ITtACEIQAhCEAIQhAQLhSffHAw6s4XXc+Bw/NQOOkvAPa6eZTfhXfcyn8s9QqEU8/at6FBrcZbNFf069WbRQ+TuQaLydyyKhGfWk6dmanUnRuSHUvRuW4zLt5G0cVRVmOVgkZmnuwuvuvBGnR0rKV3Y8VZqnBzfIjTqfoWp0B5la1bY9lQkCZkMRcCWh7nC8DWRpUPysZRCWAUebLCDnc0S4X4hdf9169ypuPMi0MZGtJJRavz5EVdD0blqdD0blaOV2TVHDQ1EsUDI5GYMDhivF8zG7dhKgVhZo1kDZmh8LpGska7Vc7tb/ALiQfuWJQcXZmyhiIVqbqRT7v0ucZ0XRuWt0fMNys7LfJWlhoXzwQtikjfGXObivwF2EjTzubuXE4PLBhqpah08YljjYwNa6+7G5x06OYLLg1LKeY4ulKi61nZfv7IO5nMNy0ubzDcpnwi0NNT1MVPTRNhwxY5cF/bOc44Qb9gb7VD3LxK8XYk0ctWCmla43cOYbgtbhzDcFuetRWLnt04mp45huTWSlDyXcwCdTdyfu96KZt7StkGQcTBP+EuPIS1Hz2fBPiOeivhld4XOZoBO29uEnnvU9s20xKLj2sje6b+Y5lVvAy/FHXQeBj4ZRzYw5v/wpzNA5jg9pwubpBH/dSnRd0VOvDJUaJOhM7OtAStuOh7e7b+Y5k8Xo0ghCEAIQhAVtwxPujpj/AJh6jlXsFR2o6FO+G590NKf84/03qr4antR0KDX4i26I8Be//Ts8YWeMrkipWeMqOdix1eMKU8G8t9eR/kSe9qgXGVMOCya+0iP9PL72rZT4kRMav5efoSzLuwKmqkgdTsDwxkgfe9rbiXAjX0KBWjZs1JOyKduB7gx4AcHdqXkA3jnaVNeELK2poZadkDmNEjJHPxsa/S1zQLr9WtV3amUc1ZPHNOWue0MjBY0MGEPJGgc7ivdXLd9SHo7XaqN7ZLPrfeW/l666zKs+b/5EapnP3G8axpHSNSuHhEddZVYeaP8A5Mao8zrOI4jGh/Af+X0i9q1wrbIe5vbGekL2+XgxD/2C43BVT3UUk3hmnIHO1jQB7XO3JXBbaIns7MnSYJXxHbm39u3rOH8qdUn9nWI9xFxhiqXgbXPkeWDe5oW5d9p/2OXO9OM8Ouc1b/f4KuyttTjFoVMwN7TK5rPIZ2jfY1cR0i1GQ+E3nwnadqSXKE+93LTBKEVFckLLkglJLkkuWbGHITUHtT93vW2gF7HdKbVDu1P3e9OrK0xu6T+S9rcQqjvOxY3Aif8A9lY3wGniJ+6Q/qVr1NLeqPyAywgsuaplnZJJnY42MEQaTe1xJvvIu1jcpqzh0s396KqZt/ZsdducpdOSylbxlGbqtpdxJpIXMcHt0OH/AG48y7NDWCVt+pw7puw/BQuHhWsab+JMBPgqIpGDeAQF2qapY4iaCRko2xva9pGw3Lancgyi471YkaFppqkSNxD7x4Qdi3LJ5BCEICquHU/sKXzx/pPVSxyaArZ4eAeL0twJ/bnV5p6psSO1XHcVErRvIsmjaqhSH2cRnEyzrtnsKM87Z7CtOQ6faUPs6pTwc23BS15mqJBDHmJGYi17hiJbcLmgnwFQjPu2ewrGfds9hWVFp3NdWtCpBwb7mWJwnZRUtZNTOppRO2OOVry1sjcJLmkDtgNhUMiluc0nUHNJ6L1z88/kncVjPP5J3FZlFydzzSqwpQVOL7kegK7LqxZ2PimqYpYpD28ckNQWuAcHC8YdoB+5RfKOuyeNFUClFNxkxnMZuCZr8d41EtAHhVTGocPBd0gpPGnbBuK2OTe9IhU6FKm04zl8/gsXgyypgop6htTIIYZY2kOLXuGcY7QLmgnSHHcuzwjZc0lRQ8WpZxO6SVhlDWStujbe7TiA/eDdyqHjTtg3FY407YNxXlOSjlNk40ZVtc73/QfF6wXpjxp2wbiscZdsG4rxkJTxMR8XpJemfGHbBuKxn3bPYs5Tw8QhxUP7U/d710LEF8TvKP5LiulJFy72T7f2LvKP5I1ZGISz1PYRVRrnSxruVEKYyU6RkYq0rs5EzNB6CrBpmvjcHsc6N+i5zCWu3hQuop+1PQfcrUbZJ0aNik0ne5xMfDK4jbIbhec6VkFW0h7jhErReHeUB7/ermp6hsjGyMIc1wBBGkELy7k5QE1tMMJ0yjwHYVemR9Q+J2YOmJ15F/7puv0dK3HNJkhCEAztCyoqgYZBiAXO7DKT6MLuoQHC7DKT6MI7DKT6MLuoQHC7DKT6MJpamSFI2IkMuIUoTG2O8uQHHOT8Av0XAX6ToACS2xaYm4Frjsa4EpWVjb7Nrxto6sf7D1VnBPQtjtcOAAJpajUAPDGgJjl3YULaIG7/AB4h7HqFCxYeSrG4Qf7iPtEPVeoKHKFXbUiz6JhGVF3XMZ/IsPJWDYsPJT3EsFy0ZmdbVQ6DE2NDyUg2NDyU+MgWsyhMz6jVQ6DI2PDyVrdZEXJT10wWt0wWMzGph5Rm6yYuSlMp2sFzRcFvdMFqdKEuz0qcVuQ3kjTd8KdukC1OeEuHC5z6uHtHeS73K9W2aLho8AVI1ZGbf5LvcvRkUI7X+X8lLw7vcr2mY5XD3+jgMpWE3B7ST4A8En7k6ZS4MLho7Zo3lUrkJZrW2vQPuF/GR4ByXK+qxlzB5cfWUo4J1G6h0BZWGah0BZQAhCEAIQhACY2x3lyfJjbHeXIBla9EZ6aopwQwzQzRBzgSGl7HNBIHgF6iuSeQEtDWCqfPHK0RSR4GMe117i3TefJUstauFPTz1JaXiCGaYsaQHPEbC/CCdROG5RbJPhKjtGr4m2llgdmpJc5JIx7bmFui4D/y9iAccJHzePtMHVeq+DlYXCQwmzwAC48Zh0NBJ7l+xV5mH8h/4HKDiOIteh2tQ/UMSSXJWYfyH/gckmB/If8Agco1jsXQkuSC5LMEnIf+BySaeTkP/A5LGcyNZK1kraaeTkP/AAOSDTyfRyfgclhmRqcVrcVtNPJ9HJ+ByQ6mk+jk/A74JYZkaXFanFb3U0n0cno3fBa3Usn0cno3/BBmQzqz2jvJd7l6Xi1N+5ea6qklwO/Zydyf8N+zoXpWMaG/cpmG5lc0203D3+ivbB4L5qWrp6p1TFI2CUSOY2N4c4XEXAnpU7r+4HnI+soRYXC9FV1kFGKOaIzyZsSOljLWm4m8gDTqU3r+4HnI+spZXjos1DoCysM1DoCygBCEIAQhCAExtjvLk+TG2O8uQHLyqH9nV32Sr/ovVZcFsYFqtN38LUe9it+eFr2vje0PY8Oa9jwC1zSLi0g6wQUzorCpIX52GnghkuLccUTGPwm68XjwaBuQD6+7mRjO071E+E6rnis4Pp5ZKeQ1MLc5C90b8JD723jwaBuVW/LdqeP1nrMvxWqVVRdmTqGBqV45ol/YztO9Zx853qgPlu1PH6z1mX4rHy5an1hWesy/FedfE37KrHoDHznejHz+1efvl21PrCs9Zl+KwbetT6wrPWZfimviNlVj0Hj5zvRj5/avPRt+1PrCs9Zl+KScoLU+sKz1mX4pr4jZVY9EY+f2ox853rzqcorU+sKz1mX4pJyjtX6wrPWZfimviNlVj0bj5/ajHz+1ecDlJav1hWesy/FIOU1q/WFZ6zL8U18TOyqx6Tx8/tWRrHSPevM8uVVqgE/KFbqP8TLs6V6Xj1DoC9wmp7iHicLPD2zcyhciIgLVoDd/EDquV5Wh3secj6ybU2TVDG9skdJTRyMOKN7IY2vY7a0gaCnVo97HnI+sthFH7NQ6AsrDNQ6AsoAQhCAEIQgBMbY7y5PkxtjvLkBzsp5Xss+tfG50cjKSqdG9hLXseIXkOaRqINxvVa8GFr1stqCOoq6ioiNNO7NzTSSMxAsudhJuvF53qz8oKV8tFVwxjFJLTVEcbbw3E90TmtF50DSRrUGyCyPraS0BUVEQjiEEzMQlhf2ziy4XNJPgKA7HCl82t+1QdV6rAKz+FP5tb9qg6r1V6gYjiLZofwH6gsFCwVHOxcwUkrJSSguJKQUspBQXEFIcllayguIctblsctbkMjep7h3QfcvUcepv8q8uVPcO8l3uXqSPU3+VTMNzK3pvfD3+ii8i7dtB9q0TJa2qlifOA+OSolcx7cLtBaTcQrstHvY85H1lVuS2QVowV9JPLAGRRTB8js9A7C3C4X3B151jUrTtHvY85H1lLK8Pmah0BZWGah0BZQAhCEAIQhACY2x3lyfJjbHeXIBNdVshilqJDhihZJLK4AuwsY0ucbhpOgHQFxbEy7s+un4tTTOlmwOkwmCeMYG3XnE9oH7w8Ke5Wi+za8f6Or/oPVWcE8Aba4I8VqffGgJtwqfNrftUHVeqtVpcKvza37VB1Xqqw5QcRxFq0R4D9TKwUYljEo51wKSUFySXIZMFJKC8bUgvG1ABWsrJeNq1l42hAYctbkovG1ay8IZNVT3DvJd7ivUsfcjoC8s1B7V3ku9y9Tx6m/yqXhuZXNN74e/0RmzeEuy6meOlhqHPmmdgjaaepYHOuJuxOaANR1ld60u9jzkfWVD5DUzRa1A7w8YHUcr4tLvY85H1lLK+PWah0BZWGah0BZQAhCEAIQhACY2x3lyfJjbHeXIAr6Js8MtO+/NzRyRPwm52B7S03HwG4lcSw8hKOinFTBnc4GPj/aSY24XXX6LhyQurbtc6npKqpaA98FPUTMa6/C50cbngG7wEhQjIThJqrRr+KTU8MLMzLJjidIXXsLbhp0fvFAPuF03WW37VB1ZFUQlO1W3wwfNbftUHVkVP4lAxHEW3Q/gP1NudO1JMp2rXiWC5RzsWFl52pBcklySXIBRKQXLBcklyGTJKQSsFyQSsACUglBckEoBMrtB6D7l6yj7kdAXkqQ6D0H3L1tH3I6ApuG5la05xQ9/oi1mcGlDTzxVMeezkL8ceKXE3FcRpF2nWpBafex5yPrBVpk1wuVlVX01I+mgjjnlzbnsdIXNGEm8X6PArMtTvY85H1gpZXh2zUOgLKwzUOgLKAEIQgBCEIATG2O8uT5MbY7y5AM8rfm2v+x1n9B6qzgpu+V23Xf3Wo1EbY1c80jWtc95DWNDnPc4gNa0aSSToAuTSktWllfginglfcTgilje+4azc033aQgIjwx/NTftUHVkVN4lcfDN81N+1wdV6pjEoGI4i26G8B+ovEsFyRiWC5Rzsii5JLkkuSS5AKLkkuSS5JLlgGS5ILlguSS5ABckkrF6EAl+o9B9y9cM7kdAXkd+o9B9y9cx9yOge5TcNzK1pzfD3+jz9kRh+VaDSL+MDwjkOV72p3secj6wWuC3KN72xsqKZ8jjcxjJonPcdgAN5Wy1O9jzkfWClleHbNQ6AsrDNQ6AsoAQhCAEIQgBMbY7y5PkxtjvLkAzyvbfZdoDbRVg/2HqpuCGjDLYDgNdLUdaNXNa9BxilqKbFgz8M0OO7Fgxsc3FdovuvvuvCiuSfBwbPqxV8ZE90UkeDMZvui034sR5OzwoBtw0/NLftcHVeqUxL1FW2fDOzNzRRzsvDsE0bZGYhqNzgRfpKZdiln+JUnqsHwUerRc3e52cDpKOGp5HG/eeab1glel+xSz/EqT1WD4I7FLP8SpPVYPgtXZn1J23IeR/J5mJWCV6a7E7P8SpPVYPgjsSs/wASpPVYPgnZn1G3IeR/J5jJSCV6f7ErP8Ro/VYP0o7EbO8Ro/VYP0p2Z9RtyHkfyeXiUleo+xGzvEaP1WD9KOxGzvEaP1WD9KdmfUbch5H8nlxC9R9iNneI0fqsH6UdiNneI0fqsH6U7M+o25DyP5PLT9R6D7l64Z3I6AuX2I2d4jR+qwfpXWuW+lTcLnK0hjY4pxaVrHnXISha216B9wv4wOo5X/anex5yPrBQmw+Cg0tXT1XGxJmJM5g4sWY9BF2LGbtewqbWp3secj6wW45o7ZqHQFlYZqHQFlACEIQAhCEAJraMJfEWjWnSEBDaittUOOF0eHwXxNK18etflR+haprhGwIwjYNyAhPHrX5cfoWo49a/Lj9C1TbCNg3IwjYNyAhPHrX5cfoWo49a/Lj9C1TbCNg3IwjYNyAhPHrX5cfoWo49a/Lj9C1TbCNg3IwjYNyAhPHrX5cfoWo49a/Lj9C1TbCNg3IwjYNyAhPHrX5cfoWo49a/Lj9C1TbCNg3IwjYNyAhPHrX5cfoWo49a/Lj9C1TbCNg3IwjYNyAhPHrX5cfoWo49a/Lj9C1TbCNg3IwjYNyAhXHrX5UfoWp7Zz66QhtQ5pZeD2sYabwbxpUowjYNyMI2IAaNAWUI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510" name="Picture 6" descr="http://www.freesmith.com/images/free-youtube-converter-image/FLV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00" y="4929198"/>
            <a:ext cx="1652582" cy="1652582"/>
          </a:xfrm>
          <a:prstGeom prst="rect">
            <a:avLst/>
          </a:prstGeom>
          <a:noFill/>
        </p:spPr>
      </p:pic>
      <p:sp>
        <p:nvSpPr>
          <p:cNvPr id="21512" name="AutoShape 8" descr="data:image/jpeg;base64,/9j/4AAQSkZJRgABAQAAAQABAAD/2wCEAAkGBhQSEBQUEhQQFRUVFxYVFBIUFRAUFBUUFxAXFBUVFBQXHSYeFxojGRUUHy8gJCcpLCwsFR4xNTAqNSYrLCkBCQoKDgwOGg8PGC4cHBwpKSkpKSksKSksKSkpLCksKikpLCkpLCkpKSkpKSksKSksKSksKSkpLCwpKSkpLCopKf/AABEIAMUBAAMBIgACEQEDEQH/xAAcAAABBQEBAQAAAAAAAAAAAAAAAwQFBgcBCAL/xABOEAABAwEDBQsGCA0FAAMAAAABAAIDEQQSIQUHEzFRBhciQVJUYXGRktEVFjWBobMjMlOTo7HS0xQzQnJzdKKywcPh4vAlNENigiRkwv/EABkBAQEBAQEBAAAAAAAAAAAAAAABAgMEBf/EACcRAQEAAgEDAwQCAwAAAAAAAAABAhEhAxIxBBNBYWKR0YHxFCJR/9oADAMBAAIRAxEAPwDVMpZSkZK4NdQCmFG8kHjCbeV5eV7GeCic4eV2WaKeWVr3sbow5rCA43nMbgThrIWXMzr2QaorbSoN3SQ0oHXqePGQqy2jyvLyv2W+CPK8vK/Zb4LGt9uy0aNFbeCSfjw41AFHbRhq6Svk52bKdcduw1UkhGJAFcNZ4I7TtQbP5Xl5X7LfBcOWJdV/E6hRngsaiztWVprorccKCskNBhSoA418SZ1LIf8Ajtwpeu0fDwb2uhpUINoOWJeX7GeCBliXl+xngsffnhspeHmG2YODrukju1BB1dYr/wCj0UbDOnZK/i7drJI0kIBJAGNNeoHrFdqDafK8vK9jPBHleXlexngsoZnwswAH4PaTQAVLoq4CmOOtfW/lZub2jvReKHLVfK8vK9jPBHleXlexngsq38rNze0d6LxRv5Wbm9o70Xihy1XyvLyvYzwR5Xl5XsZ4LKt/Kzc3tHei8Ub+Vm5vaO9F4octV8ry8r2M8EeV5eV7GeCyrfys3N7R3ovFG/lZub2jvReKHLVfK8vK9jPBHleXlexngsq38rNze0d6LxRv5Wbm9o70Xihy1XyvLyvYzwR5Xl5XsZ4LKt/Kzc3tHei8Ub+Vm5vaO9F4octV8ry8r2M8EeV5eV7GeCyrfys3N7R3ovFG/lZub2jvReKHLVfK8vK9jPBHleXlexngsq38rNze0d6LxRv5Wbm9o70Xihy1XyvLyvYzwR5Xl5XsZ4LKt/Kzc3tHei8Ub+Vm5vaO9F4octV8ry8r2M8EeV5eV7GeCyrfys3N7R3ovFPsh53ILVaIoGwztdK4NDnGOgJ4zQocthyVO58dXGpqccBx9CeKPyH+JHWfrUgo0EIQgyzPb6PtXXB76Jeb16Qz2+j7V1we+iXm9ECEIRQhCEAhCEAhCu2arc7BbLVKy0svtbCXtF6RtHaVja1YQdTigpKF6F3qsm82+ltP20b1WTebfS2n7aJt56QvQu9Tk3m30tp+2jeqybzb6a0/bQ289IXoXeqybzb6a0/bRvVZN5t9NaftobeekL0LvVZN5t9Nafto3qsm82+mtP20NvPSF6F3qsm82+mtP20b1WTebfTWn7aG3npC9C71WTebfTWn7aN6rJvNvprT9tDbz0hehd6rJvNvprT9tG9Vk3m301p+2ht56QvQu9Vk3m301p+2jeqybzb6a0/bQ289KxZu/Slk/St/itj3qsm82+mtP204ydm7sMErJYoLr2G812ktBoRx0c8g+sIbaNkP8SOs/WpBVaDKD2CjXUGyjT9YSnliXlfss8ENrKhVryxLyv2WeCc5OylI6VrXOqDWoo0fkk8QQ2pGe30fauuD30S83r0hnt9H2rrg99EvN6AQhCKEIQgELtFxALR8xv8AvZ/1c+/iWcLSMxn+9n/QH38SFTmU86lmZPIx0dsrG+Rpuuia2oe6pHHrqfUNiZ77FlukCO24gYl8Z1ODhgT0U6iVnO6T/e2n9PN71yjUTTV99ey/J2+la0vw7CNevj+rYFItz4WYADQWnAAVJirq48Vi6ENNp38rNze09sXijfys3N7T2xeKxZCGm07+Vm5vae2LxRv5Wbm9p7YvFYshDTad/Kzc3tPbF4o38rNze09sXisWQhptO/lZub2nti8Ub+Vm5vae2LxWLIQ02nfys3N7T2xeKN/Kzc3tPbF4rFkIabTv5Wbm9p7YvFG/lZub2nti8ViyENNp38rNze09sXijfys3N7T2xeKxZCGm07+Vm5vae2LxRv5Wbm9p7YvFYshDTad/Kzc3tPbF4rQdwuXW2xkNoY1zWvv0a6l4XS9hrTDW1eVV6QzJej7L1z++lQ0M9vo+1dcHvol5yhiLjQL0bnt9H2rrg99EvO9h/GD1/UgdPyDII3PqyjRU4mvqwTezZOfIKsaXdABJ9gU7aJz+DyDa3+IS24K13ZC00o6gx4sTT2/WrC/RXW5LkP5Lux3gl8n2GQPqGON2tQLwNaUx4J7ONXzL7dHI4tAJcATsbhjWnHUJlYJaSE1NDrbUUqaE06iHatd5YyykujzOVcGT5iwsET6FrGjB+BabxPxcakuw6eNMjkGYfkP7r/BahZQS4AA/4FL2jIbpABG2gFL0j6tBOxopUgbeP1K2yNY4f8Yx5Bm5Du6/wV5zIx3bfODxQfz4lP27J0cQcHaeRwGqONwZWnymPsUJmZp5RtFK00HH+miSWUyxs8qblCAPynKx2p1pkB4sDM5TDtzUA/Jd3nKLtHpWT9ak985WqVutZyvKfCAOQIeS7vOX2zc9CT8U95ykCvqN1KpKyjxuchqeC7vFXPImbqwywRvdG8lwx+EkGIJG3oUADVXzcbNWzAclzh7a/wAVohnvWZPr+Kk+dk8Uo3NVk/5KT52XxVpCWYqqqx5pcnE/ipPnZfFSceZfJh1wy/PS+KsVkbilbDujifK+IEgsJbePxSWkggHrBWcqs5VwZlcl/Iy/PTeK6MyuS/kZfnpvFWPK26iOzysjc1xvgEObSgq4jVx6k/8AKcd4MBJccQACTTbTiC59/wBW+1TN5TJnyMvz0vivh+ZbJlPxMvz0vitAXzIMCtS7Z0z0ZmcmfIy/PS+KDmZyZ8lL89L4q8RL7e1a2M/fmdyaP+KT56XxXW5ncm/JS/PS+Ku8wXyUZUl+Z7JoH4qT56XxTZuaTJ1T8FJ87L4q9PKQbrKqViWdfcdZrCyzGzMc0yGUPvPc+t0R3der4xWl5kvR9l65/fSqm5+PiWP86f8AdiVyzJej7L1z++lVVJZyrE2WCdkgq0mKoqRqewjEdIWMZd3MxQRh0bHNdeAxc84FruInoW0ZybYyKCd8hutBiqaE63MAwGOsrGcv7p4ZmAMeXvvtNLrwaBrsSSAghLV+Jf1fxCS3OjBxxwpq/OStrfWF56P4hKbkZQ29UHUPrKzldTbeM3dJYs00ukeLtAA92IvEasCBU6uwKShkijA4GG3Gv+dijMrZRBcOK6KU6eNRIykTXWvJblldzh65jhjNWbaFDlYRUMT7K2/heAcXe2pHUlYMozz3j+ENusxcWhpoOkeohVuHI7jCCA69dBxwGIrSpwOHSpHc3kyRrHAOexxbS6y5i7FxLi2pNQNZww6Fzy9Rrnbv/j8cRNxZaZQiUOApd0wHAvFvGDi3b6tSrmZ8Uylaf0H86JcmgkaL7g9zSXY1aQTgCcCdeGPSF85mJL2UbQdsH86Jeno3e3zs7fFVKX0s/wDWpPfOVtcyqqUvpZ/61J79ytxkp/nSumfln4R0wX1E1fU2pdGtRnTsZVw3ES4St6WntBH8FUONWPcfLdnI5TT7MfFWXlZF5al2BNonpxG5bQpNbdHSmt2A6NpTN1ns4usIa1xqRQEGusm8OPHjSWVpmgsJIBxAbtGGrs9qi7bY2ukEl9zTXEDjwpReTq5WXh6ulhLNpGWIEtLgHOidRrjrprUvYrWGulfSpIBA2gNPB7frULHA5xNOPEp7FZS0YOxXiz6kmXl6ZhuO5E3VPndIHgAN1GlMdlf84laYZLzAdoVKktRa6haNtRdFevjVhyNlYSNpShaNQ1EbQvZ0NvP1pJOD+zjE9aVckon619Fy9Tyk5gvhwSh1r4lKoavSIeEpM/BNYWUqdqrLMM/B4Fj/ADp/3Ylc8yXo+y9c/vpVS8+vxLH+dP8AuxK6ZkvR9l65/fSqqM9vo+1dcHvol57yUKyt9f7pXoTPb6PtXXB76Jed7DJdeCOn6kFntVla2zSkAfFHsITHc2xxa8MpUgCp4uEdS5acpOML24UIpq6QmuTXUZrcMTqJHGsdSbjp07qrPYdzziHXm8I0uvvB1BThYVFOtfT9xDnDgkVJreOzZQEqHZMeW/vuT6yEu1SSClPy5D9X+atq81mXxXpueEm8luiyVaSxrXSRgAAGgfU0HsSsOQJQ6rZaAghwuOcHA7auHXXWq0xr6H4WcU/7yUwBOutOJINtZ+Vm+cf4rz+1lP6dsfU45zU5/lenZDdcNZnhoaeAxoY0YV1Y8eNcSqzmbbTKNo/QfzolH/hZ+Vn+cf4qUzSNAypagNWg/nRL0+nllu64epssmopVpP8Aqsn61J79ytrunaqja/Ssn6zJ75yuEzaCp2rtn5eWeDRw/ohgSxHBPQTTtTZ1QohZo4lJ5EmuWiInlUP/AKBb/EKJhfj0J1I6lCNbSD7arFy5dJOGmsclmyKLOUmNaHFwAIqPWK6lGW3dGCbrMBXF3Gu+WUk5YmNpDK7zLISdQwHQFGvyo6EgNaXniBLj9akn8abB1CvDlzdvbj40tG5i3GaMkscxwNC0kHqIIwIU2WKt7l7aXTFhxq08WzFW7Rr5vW6esnpxy45VnLliN5sgJwF0j11C+siTkSCinrTYg9jmnjGHQeI9qh8iZPc15vihaaete70ttx08/W1Fjil4Sc1TKM8JOA9fTeAqHJCV64ZEztE1TQetEJSSXndAX1LLRDncQSRKrLLs9/4uyfnT/uxK85kvR9l65/fSqi57ncCyfnTfuxK9ZkvR9l65/fSo18DPb6PtXXB76Jeco3UK9G57fR9q64PfRLzgCgcun4JHQnlltEOjDXsdUflNOs014naou8utkopWolzaoAKBsg4TauwqWgC9+VrPC9icWeWzySBrWWl1XYNbQvIqMK36arwrTjbsN6AMiWsVvfE8PjNHDUSGu466nAjWB2KaXa0xvsYbedDaxQbXXa04NXF+ArTtPQviw2+y3gXtnwdeFHXg4XnG44F1KUuCv52vBQtr3T2iRmjfJVlKXQ1gFA69xAceKjmykKdq9y2yZVsukvAWi4QKsvMBD9Ib1MSLtwigrrZTAFWTNLaGPypaXRgtabOKA0rhJCDWm0gn1rLtKtFzHGtun/Qfz4lZNM27VW1D/VZP1qT37ldbUzgH1HtVJtZ/1WT9ak9+5Xq1nA+pZzEa8cFw4xU9QISEklaJ1HFh6hVMnt4ZHYso+o3Yp9J8T1j61HM1qQbi31LnlHXGndkmrGK8WHYk3SXibuv6kzs7Kkg7VK2eIDUFy07TLjgrFaXUAOKA+pSrGJRkOK1o7kxuPi+HB/6ur62qey7uqZZiGBt+QitKkADirtTHIDCxrnbcB6lB7rcnySzAwmkpaAWmlCMaFpOG3Arl1OlvKWzhcc+LJ5fdoziTVwbGOigU7ue3VC1AhzQ2QawKkEbRs6lQfM21Xb72tbT4wLm1ptABKuu5TILbPHWpc92JceLoHQu/T6fbeJpxyy3OVoD6LulTYPXb69Thso96bgrj5Ug+XFVCz3pB0qSfKkTIrpGeZ6HcCy/nTfVEr9mS9H2Xrn99Ks8zxO4Fl/Om+qNaHmS9H2Xrn99KizwM9vo+1dcHvol5vXpDPb6PtXXB76Jeb1FCEIRQhCEAhCEAtIzGf72f9AffxLN1pGYz/ez/AKA+/iQqqW70pJ+sye+cru6bgGmzj6lSbY6mVJD/APZk985W94oATxNGHqXPMhSEDEbRh0bVFvH+etP4NZrsp7D/ABTOXGpWVJtZqTqGalMdq+I+JcDNaljUpxYzwndKkIZcVEQScP8AzjT6JwrgPWuVdMamITVO4m8ZTCzu/wAKkIJA4gAinGeLrVVbMm5Oe6JhFKU1nrSr8nHSxtNK0ca7AB/UJOybqLO0NYHGgFK02J+zL8J/LGrWlzyvCzDGcuSZHvAguFCCNW0USdiyU4RtDiAQMR60RbpYnEipbsJGBTluVIyKh7aJ3ZeV7MdaISWNw2FM55COIp07LUVSC/EGnGcTsTmQinEuk6l+XPLpT4QZnKTJKfGaFxwczZgRrXxLYhxFdZ1I43p2GZKRcU7fYTxEFNn2R2xbmUYuNZznePAs350v1RrRsyXo+y9c/vpVnOd+MhtmqKcKX6o1o2ZL0fZeuf30qVqeD/OhY2y2edj710mKt00OD4yMaHjAWRO3DwBjXlk9xxIa6+KEtpUVu68QtfzmZEktcE8ERY179FQvLg3gvjealoJ1NPEstkzV5TdCyE2izaJjnPazSTAB76XnH4PE0AGOpRDHzLsxNA2cnoeNleQvrzGg+TtHf/sT6zZrcpxyaSOeysdS7UPmOFAOOI7AnzdxGWa42uzHovPx7IVXHqe9v/TWvrtCHcHD8lae9/YjzEh+TtPe/sVjt+5PLMkjnttFkiDjXRsfMWNw/JL43O6cSdab+ZWWueWfvP8AuVHZCeYkPydp739iPMSH5O097+xTfmVlrnln7z/uUeZWWueWfvP+5RUJ5iQ/J2nvf2K2ZuNzkdntEjmMlaTFdJeaimlYcOCMcFHeZWWueWfvP+5Vh3E7n8oWeZ7rZPFKwsutawkkPvtNTWNvEHDXxojGMrTBmUZnHULRKT885Tj91cF2lX1pycCenFVzdJ/vbT+nm965Rqlm2l0bupgpiZK7buv2ps3dHFjUv7v9VVEKdsFv85IK639PB/qh+6WHa/p4P9VUEJ2wWo7oouIv7v8AVO491cH/AH6eD/VUpClwlamVjR7Lu2sobwjJXiGjqPXilLLu6soabxkqeLR4fWs0Qp7eK99aYN3FjpiZQehn9V8efFlGp8vc/qs2Qr7cO+tMdnChIoHyNpx6Op9pTuzZz4GtuudI8dMY+qqyhCe3DvrZLNnZsjeJ/qiHinrc8tj49N3P6rDkJ2Q761e17vrAZC+PTAk1/FgCvqKUGc2zu+NLOKaqMPiskQnZE761+LOjZw78dKRsMRP/AOlIDO3YuVP81/VYghXtibXrOVuwgtzYBAXnRmQuvNu/GDKUxx+KVq2ZL0fZeuf30q83r0hmS9H2Xrn99KtSaStJtMTMXOa06sboJ2JvWLkN7jU7tDagpAxClKIE/guQ3uNR8FyG9xqUEQ2Lt3oHsRCREfIHcaj4LkN7jUsR0BF3oHsRSPwXIb3Go+C5De41LXegexF3oHsQI/BchvcameVCy6LrQDe4mgcR2KSu9A9iYZXHAbgPjfwKJWCW3cPDPaZi1s5cZXkgSRgVfaLgpVnLe0a+NR/mZZqV/wDkfOM2V+TU+c32Uo7VNNBJZgJJC8B73nAWploZhcoOFGyvRUcai96LKFy7pLPrrXTS7KU+IiG/mJByLV32/do8xIORau837tTw3HZa5xZf2PuV3zOy1ziy/sfcq8PLv1P2/m/pAeYkHItXeb92jzEg5Fq7zfu1P+Z2WucWX9j7lHmdlrnFl/Y+5Tg36n7fzf0gPMSDkWrvN+7R5iQci1d5v3an/M7LXOLL+x9yvqLchlkOBM9lcAQS2rRUVxFRDUV6E4N+p+3839K+dwUPItfeb92jzDh5Fq7zfu1ZbbuXyy+R72zWSMOcXCNrrzW1NaAuiLiOsk9KQ80Mt85s3a37lR60D5hw8i1d5v3a4dwkFQLlqqTQC83E7B8H0qf80Mt85s3a37lNrXm/yvKWGSezO0ZJaL1BU0rUCIB1aDA1QRm99FWmjtlaVpeFaA0Jpo18+YcFaXbVWpFL7K1AqRTR7CCpZ2b/ACuTUzWStKVqB68IsDqodYujYF8vzdZVLrxlspdeL7xe84ljWajHdoA1tMOJERfmHDWly1Vwwvt49X/GuRbhrO510CepcG0MjBiSRj8HhiFJHNrlQkkyWM1oDU7CD8nhiAek4pOLNdlNrr4ls1/SNkvaST4zS4/F0dKVdq1YIGz83tnAcayENIa67NGSCTQYaPEV4wkmbhoHXrrbSbuLiHtNBeDan4PDEgetTVrzf5Te0tH4AwOcHv0bpgXuBqLxLTTGuqmtI2LN3laESiK0QMbNTSNEshBuyCRmtmBDhrG0jUSio6ybgYJXNawTlzr1BpYh8Vt4mrmADCvYlrbm1ihu6Vszb16nw0DjwRU4NaSNY17U5yfm0ynA5ro5bMHN0gDjLKcJYtE7C5rDa0PET0JzlTcJla0OYZpbIbl+l18jfjgB1aMx1BAwOa+MQsmLZtG8OLDpoqm5W9gI6jUda1PNdY2xWazsZeugy0vEE4vkJqQBxnYs8h3C5VbBoQ+yXbpZXTWutC1zTgOD+WTSlCQ0kEgLRc2eRpLLBBDMWl7DLeLSXDhPkeKEgE4OCC+zjAptcTx4SdxFN7iLicXEXEDe4i4nFxFxA3uIuJxcRcQN7i+XQA6wD1hOri4WII4ti5I7oRSLkjuhOBCASaf5Wv8ABfP4MECNIuSO6EUi5I7oTjRdA7AjR9A7AjJvSLkjuhFIuSO6E40fQOwI0fQOwIfwb0i5I7oRSLkjuhONH0DsCNH0DsCBuWxckd0IpFyR3QnJZ0DsCNGNg7AjRtSLkjuhFIuSO6E50Y2DsC4YRsQN6Rckd0IpFyR3QnGiGxGhGxA3pFyR3QikXJHdCX0I2IEA2IELsXJHdC6BFyR3QlzF1oZCBXDX4oPgNi5De6EXYuQ3uhKsiA4tv1UX09gPEgRuxchvcCXs0DKhzWtGw0AOxcuClKFLWdtAECy5RdQg5RFF1CDlEUXUIOURRdQg5RccF9LhQM3R4o0acFiLiBvokaJOLiLiBvokaJOLiLiBvokaJOLiLiBvokaJONGjRoG+iRok40aNGgb6JGiTjRqmW/KTvwx917jo71I2k3iGtxa6IipGshwNDWhQWvRI0Sp9mtl5xMU8kmlo0tJoA83iGB1MCaNGOOspz5Mey62WWZriyR5bfa6gaQaghorgKf8ApBZ9EjRKp3Jgb1ZLkuEZMgOkNwuFxgFReIriepJwW8SPLmTyuMguujpQNcTwWA62uNKUO3ioguGjRo1SbZlRxYL0j2Pc5wkY5wYWFl1tI30LXFprwT8YGo4lJ23K9GRFj3HRBplJrgK3HvcOMNNK9ZQWPRpxC2gCpEVo0lojjEzq3qOAko4Y1xYWmuGOsfGU/uYsnB0mkkfUFovGowdi7Vrrh6kE6hCEAhCEAhCEAhCEAhCEHKLtEIQFEUQhAURRCEBRFEIQFEUQhAUQhCAXzcFa0FdvGhCADANQHYF2iEIC6uCMbBt1DWhCAMY2DbqGtdujoQhBy4NgXQEI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514" name="Picture 10" descr="http://es.softpicks.net/screenshots/Flash-Video-FLV-Player-DW-Extension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00760" y="4643446"/>
            <a:ext cx="2507442" cy="192880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136</TotalTime>
  <Words>482</Words>
  <Application>Microsoft Office PowerPoint</Application>
  <PresentationFormat>Presentación en pantalla (4:3)</PresentationFormat>
  <Paragraphs>108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Brío</vt:lpstr>
      <vt:lpstr>Extensiones de video</vt:lpstr>
      <vt:lpstr>3GP</vt:lpstr>
      <vt:lpstr>Diapositiva 3</vt:lpstr>
      <vt:lpstr>AVI</vt:lpstr>
      <vt:lpstr>Diapositiva 5</vt:lpstr>
      <vt:lpstr>DivX</vt:lpstr>
      <vt:lpstr>Diapositiva 7</vt:lpstr>
      <vt:lpstr>flv</vt:lpstr>
      <vt:lpstr>Diapositiva 9</vt:lpstr>
      <vt:lpstr>m4v</vt:lpstr>
      <vt:lpstr>Diapositiva 11</vt:lpstr>
      <vt:lpstr>mkv</vt:lpstr>
      <vt:lpstr>Diapositiva 13</vt:lpstr>
      <vt:lpstr>Diapositiva 14</vt:lpstr>
      <vt:lpstr>mov</vt:lpstr>
      <vt:lpstr>Diapositiva 16</vt:lpstr>
      <vt:lpstr>mp4</vt:lpstr>
      <vt:lpstr>Diapositiva 18</vt:lpstr>
      <vt:lpstr>Diapositiva 19</vt:lpstr>
      <vt:lpstr>mpg</vt:lpstr>
      <vt:lpstr>Diapositiva 21</vt:lpstr>
      <vt:lpstr>OMG</vt:lpstr>
      <vt:lpstr>RM</vt:lpstr>
      <vt:lpstr>VOB</vt:lpstr>
      <vt:lpstr>wmv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Extensiones de video</dc:title>
  <dc:creator>usuario</dc:creator>
  <cp:lastModifiedBy>usuario</cp:lastModifiedBy>
  <cp:revision>15</cp:revision>
  <dcterms:created xsi:type="dcterms:W3CDTF">2013-02-12T23:58:45Z</dcterms:created>
  <dcterms:modified xsi:type="dcterms:W3CDTF">2013-02-13T02:16:25Z</dcterms:modified>
</cp:coreProperties>
</file>