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73" r:id="rId4"/>
    <p:sldId id="275" r:id="rId5"/>
    <p:sldId id="274" r:id="rId6"/>
    <p:sldId id="257" r:id="rId7"/>
    <p:sldId id="258" r:id="rId8"/>
    <p:sldId id="259" r:id="rId9"/>
    <p:sldId id="260" r:id="rId10"/>
    <p:sldId id="263" r:id="rId11"/>
    <p:sldId id="265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0066"/>
    <a:srgbClr val="996600"/>
    <a:srgbClr val="0099FF"/>
    <a:srgbClr val="663300"/>
    <a:srgbClr val="FF99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0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EA59-1274-401A-AC5E-7A723C3C68A2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1EF8-7A0C-4DBC-9CD4-AC22FD93A9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910F-1D78-45C4-B808-06E3E1A77EE8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91CD-C532-45B4-8C78-4B19C6B327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0940-AB7C-4C91-A070-2596C69D3D32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0124-17A1-40C1-930B-D008BB51E2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6B2D-290A-4F94-B3C0-9513387AC1D1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6227-45A4-45E9-9D43-458568D2E1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934D-A9F8-4478-8543-9B9E4D206EBB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CE6A-B354-4AC0-99CC-D09DBF27AC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81457-7468-4D0A-AEA1-893C5447281F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96AF-88C9-4C8E-97D1-60276ED38B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2075-901A-4D71-A65F-D5377B8B2F53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CEFC-947A-4759-831A-FE9F2C675A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785F-65B8-4C97-90E2-DE9C81DA562F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3F23-6D21-417C-944A-3194E1320D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05C8-0E91-478E-A1A2-FEE97FA1F7A3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B0CC-72A5-405A-99E1-C23365A31A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A6D7-ED8F-4554-A623-B1B3D4E335EA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C70A-F1C0-439E-AB1D-A2EBB3CF90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7FCD-522B-4332-BB7F-EA1FCF427C28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DF42-03E5-45D4-AC85-57F28AFC2A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ED6A8A-9842-4A85-8F21-E3DF4240A6B0}" type="datetimeFigureOut">
              <a:rPr lang="es-ES"/>
              <a:pPr>
                <a:defRPr/>
              </a:pPr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6B5802-DBD3-4F33-B21E-B81E69C1A3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67544" y="476672"/>
            <a:ext cx="82478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u="sng" dirty="0" smtClean="0">
                <a:solidFill>
                  <a:schemeClr val="bg2">
                    <a:lumMod val="50000"/>
                  </a:schemeClr>
                </a:solidFill>
              </a:rPr>
              <a:t>ESCUELA NORMAL DE EDUCACION PREESCOLAR </a:t>
            </a:r>
          </a:p>
          <a:p>
            <a:endParaRPr lang="es-MX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</a:rPr>
              <a:t>Martha Karina Zavala Cerda </a:t>
            </a:r>
          </a:p>
          <a:p>
            <a:endParaRPr lang="es-MX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</a:rPr>
              <a:t>N° Lista: 37     2° D</a:t>
            </a:r>
          </a:p>
          <a:p>
            <a:endParaRPr lang="es-MX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</a:rPr>
              <a:t>“EXTENCIONES DE </a:t>
            </a:r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</a:rPr>
              <a:t>VIDEO”</a:t>
            </a:r>
            <a:endParaRPr lang="es-MX" sz="4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5122" name="Picture 2" descr="http://imagenes.es.sftcdn.net/es/scrn/51000/51499/amor-mpeg-to-dvd-burner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14620"/>
            <a:ext cx="5643602" cy="429269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611560" y="260648"/>
            <a:ext cx="803240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MPEG</a:t>
            </a:r>
          </a:p>
          <a:p>
            <a:pPr algn="ct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El </a:t>
            </a:r>
            <a:r>
              <a:rPr lang="es-E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Moving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Picture </a:t>
            </a:r>
            <a:r>
              <a:rPr lang="es-E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Experts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Group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 (MPEG) es un Grupo de Trabajo de expertos que se formó por ISO y IEC para establecer estándares para el audio y la transmisión video.</a:t>
            </a:r>
          </a:p>
          <a:p>
            <a:pPr algn="ctr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ISO/IEC JTC1/SC29/WG11 - </a:t>
            </a:r>
            <a:r>
              <a:rPr lang="es-E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La codificación de imágenes y audio en movimiento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 tienen los siguientes </a:t>
            </a:r>
            <a:r>
              <a:rPr lang="es-E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SubGrupos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(SG):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Requisitos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Sistemas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Vídeo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Audio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Compresión de Gráficos 3D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Pruebas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Comunicación</a:t>
            </a:r>
          </a:p>
          <a:p>
            <a:pPr algn="ctr">
              <a:buFont typeface="Arial" pitchFamily="34" charset="0"/>
              <a:buChar char="•"/>
            </a:pPr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4098" name="Picture 2" descr="http://cdn3.portalprogramasnet.com/imagenes/programas/121/212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3724">
            <a:off x="1557177" y="2970690"/>
            <a:ext cx="4134977" cy="3657865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899592" y="404664"/>
            <a:ext cx="7098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OGM 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8596" y="1285860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Es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 Contenedor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Multimedia (no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 códec) cuya función es contener el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audio. 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OGM es una modificación (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hack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 del contenedor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Ogg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diseñado como alternativa al AVI, proporcionando la habilidad de contener prácticamente cualquier códec de vídeo y audio que el AVI soporte en el contenedor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Ogg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y otras mejoras que el AVI no posee</a:t>
            </a:r>
            <a:endParaRPr lang="es-MX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3074" name="Picture 2" descr="http://imagenes.es.sftcdn.net/es/scrn/6654000/6654550/scr_0-689x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28037"/>
            <a:ext cx="5572164" cy="432996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39552" y="476672"/>
            <a:ext cx="80010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 err="1" smtClean="0">
                <a:solidFill>
                  <a:srgbClr val="FFC000"/>
                </a:solidFill>
                <a:latin typeface="Comic Sans MS" pitchFamily="66" charset="0"/>
              </a:rPr>
              <a:t>Rm</a:t>
            </a:r>
            <a:endParaRPr lang="es-ES" sz="60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es-ES" sz="2000" b="1" dirty="0" smtClean="0">
                <a:solidFill>
                  <a:srgbClr val="FFC000"/>
                </a:solidFill>
                <a:latin typeface="Comic Sans MS" pitchFamily="66" charset="0"/>
              </a:rPr>
              <a:t> Es un comando de la familia de sistemas operativos Unix usada para eliminar archivos y directorios del sistema de archivos. Esta orden debe utilizarse con cautela, ya que puede ser muy destructiva, debido a que, al momento de ser llamada, por omisión borra los archivos sin pedir confirmación.</a:t>
            </a:r>
          </a:p>
          <a:p>
            <a:pPr lvl="0"/>
            <a:r>
              <a:rPr lang="es-ES" sz="2000" b="1" dirty="0" smtClean="0">
                <a:solidFill>
                  <a:srgbClr val="FFC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Modificadores comunes que acepta </a:t>
            </a:r>
            <a:r>
              <a:rPr lang="es-ES" sz="2000" b="1" dirty="0" err="1" smtClean="0">
                <a:solidFill>
                  <a:srgbClr val="FFC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Rm</a:t>
            </a:r>
            <a:r>
              <a:rPr lang="es-ES" sz="2000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s-MX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-r, Procesa subdirectorios de forma recursiva.</a:t>
            </a:r>
          </a:p>
          <a:p>
            <a:pPr lvl="0"/>
            <a:r>
              <a:rPr lang="es-MX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-i, Pide confirmación para cada borrado.</a:t>
            </a:r>
          </a:p>
          <a:p>
            <a:pPr lvl="0"/>
            <a:r>
              <a:rPr lang="es-MX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-f, Forzado, ignora archivos no existentes y elimina cualquier aviso de confirmación.</a:t>
            </a:r>
          </a:p>
          <a:p>
            <a:pPr lvl="0"/>
            <a:r>
              <a:rPr lang="es-MX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-v, Muestra el nombre de cada fichero antes de borrarlo</a:t>
            </a:r>
          </a:p>
          <a:p>
            <a:pPr lvl="0" algn="just"/>
            <a:endParaRPr lang="es-MX" sz="1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2050" name="Picture 2" descr="http://www.macvobconverter.net/mac_vob_to_mov/vob-to-mov-converter-for-ma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3130">
            <a:off x="3876723" y="3667897"/>
            <a:ext cx="4564036" cy="2860130"/>
          </a:xfrm>
          <a:prstGeom prst="rect">
            <a:avLst/>
          </a:prstGeom>
          <a:noFill/>
        </p:spPr>
      </p:pic>
      <p:pic>
        <p:nvPicPr>
          <p:cNvPr id="11266" name="Picture 2" descr="http://t3.gstatic.com/images?q=tbn:ANd9GcS6qaGVyBO5iDtBQwFWnc5lkWUAhvOBH8U90IXV0ZEJoBAnvh0IYQ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 rot="20649456">
            <a:off x="323817" y="4073284"/>
            <a:ext cx="246014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755576" y="332656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008080"/>
                </a:solidFill>
                <a:latin typeface="Comic Sans MS" pitchFamily="66" charset="0"/>
              </a:rPr>
              <a:t>VOB</a:t>
            </a:r>
            <a:endParaRPr lang="es-MX" sz="60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5576" y="1412776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(DVD-Video </a:t>
            </a:r>
            <a:r>
              <a:rPr lang="es-ES" sz="2000" b="1" dirty="0" err="1" smtClean="0">
                <a:solidFill>
                  <a:srgbClr val="008080"/>
                </a:solidFill>
                <a:latin typeface="Comic Sans MS" pitchFamily="66" charset="0"/>
              </a:rPr>
              <a:t>Object</a:t>
            </a:r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 o </a:t>
            </a:r>
            <a:r>
              <a:rPr lang="es-ES" sz="2000" b="1" dirty="0" err="1" smtClean="0">
                <a:solidFill>
                  <a:srgbClr val="008080"/>
                </a:solidFill>
                <a:latin typeface="Comic Sans MS" pitchFamily="66" charset="0"/>
              </a:rPr>
              <a:t>Versioned</a:t>
            </a:r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008080"/>
                </a:solidFill>
                <a:latin typeface="Comic Sans MS" pitchFamily="66" charset="0"/>
              </a:rPr>
              <a:t>Object</a:t>
            </a:r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 Base)</a:t>
            </a:r>
          </a:p>
          <a:p>
            <a:pPr algn="just"/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Es un tipo de fichero contenido en los </a:t>
            </a:r>
            <a:r>
              <a:rPr lang="es-ES" sz="2000" b="1" u="sng" dirty="0" smtClean="0">
                <a:solidFill>
                  <a:srgbClr val="008080"/>
                </a:solidFill>
                <a:latin typeface="Comic Sans MS" pitchFamily="66" charset="0"/>
              </a:rPr>
              <a:t>DVD-Video</a:t>
            </a:r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. Incluye el video, audio, subtítulos y menús en forma de </a:t>
            </a:r>
            <a:r>
              <a:rPr lang="es-ES" sz="2000" b="1" i="1" u="sng" dirty="0" smtClean="0">
                <a:solidFill>
                  <a:srgbClr val="008080"/>
                </a:solidFill>
                <a:latin typeface="Comic Sans MS" pitchFamily="66" charset="0"/>
              </a:rPr>
              <a:t>stream</a:t>
            </a:r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s-MX" sz="2000" b="1" dirty="0" smtClean="0">
              <a:solidFill>
                <a:srgbClr val="008080"/>
              </a:solidFill>
              <a:latin typeface="Comic Sans MS" pitchFamily="66" charset="0"/>
            </a:endParaRPr>
          </a:p>
          <a:p>
            <a:pPr algn="ctr"/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Los ficheros VOB están codificados normalmente siguiendo el estándar </a:t>
            </a:r>
            <a:r>
              <a:rPr lang="es-ES" sz="2000" b="1" u="sng" dirty="0" smtClean="0">
                <a:solidFill>
                  <a:srgbClr val="008080"/>
                </a:solidFill>
                <a:latin typeface="Comic Sans MS" pitchFamily="66" charset="0"/>
              </a:rPr>
              <a:t>MPEG-2</a:t>
            </a:r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. Si cambiamos la extensión de .</a:t>
            </a:r>
            <a:r>
              <a:rPr lang="es-ES" sz="2000" b="1" dirty="0" err="1" smtClean="0">
                <a:solidFill>
                  <a:srgbClr val="008080"/>
                </a:solidFill>
                <a:latin typeface="Comic Sans MS" pitchFamily="66" charset="0"/>
              </a:rPr>
              <a:t>vob</a:t>
            </a:r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 a .</a:t>
            </a:r>
            <a:r>
              <a:rPr lang="es-ES" sz="2000" b="1" dirty="0" err="1" smtClean="0">
                <a:solidFill>
                  <a:srgbClr val="008080"/>
                </a:solidFill>
                <a:latin typeface="Comic Sans MS" pitchFamily="66" charset="0"/>
              </a:rPr>
              <a:t>mpg</a:t>
            </a:r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 o .</a:t>
            </a:r>
            <a:r>
              <a:rPr lang="es-ES" sz="2000" b="1" dirty="0" err="1" smtClean="0">
                <a:solidFill>
                  <a:srgbClr val="008080"/>
                </a:solidFill>
                <a:latin typeface="Comic Sans MS" pitchFamily="66" charset="0"/>
              </a:rPr>
              <a:t>mpeg</a:t>
            </a:r>
            <a:r>
              <a:rPr lang="es-ES" sz="2000" b="1" dirty="0" smtClean="0">
                <a:solidFill>
                  <a:srgbClr val="008080"/>
                </a:solidFill>
                <a:latin typeface="Comic Sans MS" pitchFamily="66" charset="0"/>
              </a:rPr>
              <a:t>, el fichero es legible y continúa teniendo toda la información, aunque algunos visualizadores no soportan las pistas de subtítulos.</a:t>
            </a:r>
            <a:endParaRPr lang="es-MX" sz="20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1028" name="Picture 4" descr="http://www.nidesoft.com/images/screen/dvd-to-wmv-converter-screen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796" y="3000372"/>
            <a:ext cx="5157732" cy="3685219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07504" y="97462"/>
            <a:ext cx="89644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(WMV) </a:t>
            </a:r>
          </a:p>
          <a:p>
            <a:pPr algn="ctr"/>
            <a:endParaRPr lang="es-ES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Windows Media Video </a:t>
            </a:r>
          </a:p>
          <a:p>
            <a:pPr algn="ctr"/>
            <a:endParaRPr lang="es-ES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Es un nombre genérico que se da al conjunto de  algoritmos de compresión ubicados en el set propietario de tecnologías de vídeo desarrolladas por Microsoft, que forma parte del framework Windows Media.</a:t>
            </a:r>
          </a:p>
          <a:p>
            <a:pPr algn="just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El formato WMV es reproducido por una amplia gama de reproductores, como: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BS.Player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, 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Mplayer</a:t>
            </a:r>
            <a:endParaRPr lang="es-ES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Windows Media Player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Windows y Macintosh </a:t>
            </a:r>
          </a:p>
          <a:p>
            <a:pPr algn="just"/>
            <a:endParaRPr lang="es-ES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veryicon.com/icon/png/System/Rhor%20v2%20Part%202/WMV%20Fi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0138">
            <a:off x="221394" y="4198207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13316" name="Picture 4" descr="http://1.bp.blogspot.com/-gn46IxdObvQ/Ti8k_z0wcqI/AAAAAAAAAIw/ndSv1jRuGtU/s1600/avi-forma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9403">
            <a:off x="-131961" y="3586069"/>
            <a:ext cx="4786314" cy="3347529"/>
          </a:xfrm>
          <a:prstGeom prst="rect">
            <a:avLst/>
          </a:prstGeom>
          <a:noFill/>
        </p:spPr>
      </p:pic>
      <p:pic>
        <p:nvPicPr>
          <p:cNvPr id="13314" name="Picture 2" descr="http://freeaviplayer.org/images/av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5953">
            <a:off x="5970155" y="3144044"/>
            <a:ext cx="3315932" cy="3315932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0" y="214290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663300"/>
                </a:solidFill>
                <a:latin typeface="Comic Sans MS" pitchFamily="66" charset="0"/>
              </a:rPr>
              <a:t>AVI</a:t>
            </a:r>
            <a:r>
              <a:rPr lang="es-ES" dirty="0">
                <a:solidFill>
                  <a:srgbClr val="663300"/>
                </a:solidFill>
                <a:latin typeface="Comic Sans MS" pitchFamily="66" charset="0"/>
              </a:rPr>
              <a:t> </a:t>
            </a:r>
            <a:endParaRPr lang="es-ES" dirty="0" smtClean="0">
              <a:solidFill>
                <a:srgbClr val="663300"/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rgbClr val="663300"/>
              </a:solidFill>
              <a:latin typeface="Comic Sans MS" pitchFamily="66" charset="0"/>
            </a:endParaRPr>
          </a:p>
          <a:p>
            <a:pPr algn="ctr"/>
            <a:r>
              <a:rPr lang="es-ES" sz="2000" b="1" dirty="0" smtClean="0">
                <a:solidFill>
                  <a:srgbClr val="663300"/>
                </a:solidFill>
                <a:latin typeface="Comic Sans MS" pitchFamily="66" charset="0"/>
              </a:rPr>
              <a:t>(</a:t>
            </a:r>
            <a:r>
              <a:rPr lang="es-ES" sz="2000" b="1" i="1" dirty="0" smtClean="0">
                <a:solidFill>
                  <a:srgbClr val="663300"/>
                </a:solidFill>
                <a:latin typeface="Comic Sans MS" pitchFamily="66" charset="0"/>
              </a:rPr>
              <a:t>Audio </a:t>
            </a:r>
            <a:r>
              <a:rPr lang="es-ES" sz="2000" b="1" i="1" dirty="0">
                <a:solidFill>
                  <a:srgbClr val="663300"/>
                </a:solidFill>
                <a:latin typeface="Comic Sans MS" pitchFamily="66" charset="0"/>
              </a:rPr>
              <a:t>Video </a:t>
            </a:r>
            <a:r>
              <a:rPr lang="es-ES" sz="2000" b="1" i="1" dirty="0" err="1">
                <a:solidFill>
                  <a:srgbClr val="663300"/>
                </a:solidFill>
                <a:latin typeface="Comic Sans MS" pitchFamily="66" charset="0"/>
              </a:rPr>
              <a:t>Interleave</a:t>
            </a:r>
            <a:r>
              <a:rPr lang="es-ES" sz="2000" b="1" dirty="0" smtClean="0">
                <a:solidFill>
                  <a:srgbClr val="663300"/>
                </a:solidFill>
                <a:latin typeface="Comic Sans MS" pitchFamily="66" charset="0"/>
              </a:rPr>
              <a:t>)</a:t>
            </a:r>
          </a:p>
          <a:p>
            <a:pPr algn="just"/>
            <a:endParaRPr lang="es-ES_tradnl" sz="2000" b="1" dirty="0">
              <a:solidFill>
                <a:srgbClr val="663300"/>
              </a:solidFill>
              <a:latin typeface="Comic Sans MS" pitchFamily="66" charset="0"/>
            </a:endParaRPr>
          </a:p>
          <a:p>
            <a:pPr algn="ctr"/>
            <a:r>
              <a:rPr lang="es-ES" sz="2000" b="1" dirty="0">
                <a:solidFill>
                  <a:srgbClr val="663300"/>
                </a:solidFill>
                <a:latin typeface="Comic Sans MS" pitchFamily="66" charset="0"/>
              </a:rPr>
              <a:t>El formato </a:t>
            </a:r>
            <a:r>
              <a:rPr lang="es-ES" sz="2000" b="1" dirty="0" err="1">
                <a:solidFill>
                  <a:srgbClr val="663300"/>
                </a:solidFill>
                <a:latin typeface="Comic Sans MS" pitchFamily="66" charset="0"/>
              </a:rPr>
              <a:t>avi</a:t>
            </a:r>
            <a:r>
              <a:rPr lang="es-ES" sz="2000" b="1" dirty="0">
                <a:solidFill>
                  <a:srgbClr val="663300"/>
                </a:solidFill>
                <a:latin typeface="Comic Sans MS" pitchFamily="66" charset="0"/>
              </a:rPr>
              <a:t> permite almacenar </a:t>
            </a:r>
            <a:r>
              <a:rPr lang="es-ES" sz="2000" b="1" i="1" dirty="0">
                <a:solidFill>
                  <a:srgbClr val="663300"/>
                </a:solidFill>
                <a:latin typeface="Comic Sans MS" pitchFamily="66" charset="0"/>
              </a:rPr>
              <a:t>simultáneamente</a:t>
            </a:r>
            <a:r>
              <a:rPr lang="es-ES" sz="2000" b="1" dirty="0">
                <a:solidFill>
                  <a:srgbClr val="663300"/>
                </a:solidFill>
                <a:latin typeface="Comic Sans MS" pitchFamily="66" charset="0"/>
              </a:rPr>
              <a:t> un flujo de datos de video y varios flujos de audio. El formato concreto de estos flujos no es objeto del formato AVI y es interpretado por un programa externo denominado códec. Es decir, el audio y el video contenidos en el AVI pueden estar en cualquier </a:t>
            </a:r>
            <a:r>
              <a:rPr lang="es-ES" sz="2000" b="1" dirty="0" smtClean="0">
                <a:solidFill>
                  <a:srgbClr val="663300"/>
                </a:solidFill>
                <a:latin typeface="Comic Sans MS" pitchFamily="66" charset="0"/>
              </a:rPr>
              <a:t>formato</a:t>
            </a:r>
            <a:endParaRPr lang="es-ES_tradnl" sz="2000" b="1" dirty="0">
              <a:solidFill>
                <a:srgbClr val="663300"/>
              </a:solidFill>
              <a:latin typeface="Comic Sans MS" pitchFamily="66" charset="0"/>
            </a:endParaRPr>
          </a:p>
          <a:p>
            <a:pPr algn="just"/>
            <a:r>
              <a:rPr lang="es-ES" sz="2000" b="1" dirty="0" smtClean="0">
                <a:solidFill>
                  <a:srgbClr val="663300"/>
                </a:solidFill>
                <a:latin typeface="Comic Sans MS" pitchFamily="66" charset="0"/>
              </a:rPr>
              <a:t>Estos videos se pueden ejecutar </a:t>
            </a:r>
            <a:r>
              <a:rPr lang="es-ES" sz="2000" b="1" dirty="0">
                <a:solidFill>
                  <a:srgbClr val="663300"/>
                </a:solidFill>
                <a:latin typeface="Comic Sans MS" pitchFamily="66" charset="0"/>
              </a:rPr>
              <a:t>con Windows Media Player, Real Player, </a:t>
            </a:r>
            <a:r>
              <a:rPr lang="es-ES" sz="2000" b="1" dirty="0" err="1" smtClean="0">
                <a:solidFill>
                  <a:srgbClr val="663300"/>
                </a:solidFill>
                <a:latin typeface="Comic Sans MS" pitchFamily="66" charset="0"/>
              </a:rPr>
              <a:t>Bsplayer</a:t>
            </a:r>
            <a:endParaRPr lang="es-ES" sz="2000" b="1" dirty="0" smtClean="0">
              <a:solidFill>
                <a:srgbClr val="663300"/>
              </a:solidFill>
              <a:latin typeface="Comic Sans MS" pitchFamily="66" charset="0"/>
            </a:endParaRPr>
          </a:p>
          <a:p>
            <a:pPr algn="just"/>
            <a:r>
              <a:rPr lang="es-ES" sz="2000" b="1" dirty="0">
                <a:solidFill>
                  <a:srgbClr val="663300"/>
                </a:solidFill>
                <a:latin typeface="Comic Sans MS" pitchFamily="66" charset="0"/>
              </a:rPr>
              <a:t>Necesitas los </a:t>
            </a:r>
            <a:r>
              <a:rPr lang="es-ES" sz="2000" b="1" dirty="0" err="1">
                <a:solidFill>
                  <a:srgbClr val="663300"/>
                </a:solidFill>
                <a:latin typeface="Comic Sans MS" pitchFamily="66" charset="0"/>
              </a:rPr>
              <a:t>Codecs</a:t>
            </a:r>
            <a:r>
              <a:rPr lang="es-ES" sz="2000" b="1" dirty="0">
                <a:solidFill>
                  <a:srgbClr val="663300"/>
                </a:solidFill>
                <a:latin typeface="Comic Sans MS" pitchFamily="66" charset="0"/>
              </a:rPr>
              <a:t> para poder ver los </a:t>
            </a:r>
            <a:r>
              <a:rPr lang="es-ES" sz="2000" b="1" dirty="0" smtClean="0">
                <a:solidFill>
                  <a:srgbClr val="663300"/>
                </a:solidFill>
                <a:latin typeface="Comic Sans MS" pitchFamily="66" charset="0"/>
              </a:rPr>
              <a:t>videos</a:t>
            </a:r>
            <a:endParaRPr lang="es-ES" sz="2000" b="1" dirty="0">
              <a:solidFill>
                <a:srgbClr val="663300"/>
              </a:solidFill>
              <a:latin typeface="Comic Sans MS" pitchFamily="66" charset="0"/>
            </a:endParaRPr>
          </a:p>
          <a:p>
            <a:pPr algn="ctr"/>
            <a:endParaRPr lang="es-ES" dirty="0">
              <a:solidFill>
                <a:srgbClr val="66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12292" name="Picture 4" descr="http://www.fayerwayer.com/up/2010/06/divx-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1438" y="4786322"/>
            <a:ext cx="5681440" cy="186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285720" y="428604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DivX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 </a:t>
            </a:r>
            <a:endParaRPr lang="es-ES" sz="2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just"/>
            <a:endParaRPr lang="es-ES" sz="20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Se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refiere a un conjunto de productos de 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software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 desarrollados por 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DivX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Inc. para los sistemas operativos 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Windows y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 Mac OS, el más representativo es el códec por lo que la mayoría de las personas se refieren a éste cuando hablan de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DivX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 Inicialmente era sólo un códec de vídeo, un formato de vídeo comprimido, basado en los estándaresMPEG-4. </a:t>
            </a:r>
          </a:p>
          <a:p>
            <a:pPr algn="just"/>
            <a:r>
              <a:rPr lang="es-ES" sz="20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DivX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es un formato de vídeo que funciona sobre los sistemas operativos Windows, 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MacOS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 y GNU/Linux actuales y que, combinado con la compresión de audio MP3, consigue una alta calidad de imagen superior a la del VHS con un caudal inferior a 1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Mbit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/s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95536" y="26064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2060"/>
                </a:solidFill>
                <a:latin typeface="Comic Sans MS" pitchFamily="66" charset="0"/>
              </a:rPr>
              <a:t>MP4</a:t>
            </a:r>
            <a:r>
              <a:rPr lang="es-ES" sz="6000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pPr algn="just"/>
            <a:endParaRPr lang="es-ES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Es un formato de codificación de audio asociado a la extensión mp4.</a:t>
            </a:r>
            <a:r>
              <a:rPr lang="es-ES" sz="2000" b="1" i="1" dirty="0" smtClean="0">
                <a:solidFill>
                  <a:srgbClr val="002060"/>
                </a:solidFill>
                <a:latin typeface="Comic Sans MS" pitchFamily="66" charset="0"/>
              </a:rPr>
              <a:t>MPEG4</a:t>
            </a:r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 es un códec estándar internacional de vídeo creado especialmente para la web.</a:t>
            </a:r>
          </a:p>
          <a:p>
            <a:pPr algn="just"/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El 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nombre MP4 es un término de marketing para el reproductor multimedia digital que cumple con ciertos estándares y formatos</a:t>
            </a:r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La 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mayoría de los reproductores MP4 son </a:t>
            </a:r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compatibles 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con el MPEG-4 </a:t>
            </a:r>
            <a:r>
              <a:rPr lang="es-ES" sz="2000" b="1" dirty="0" err="1">
                <a:solidFill>
                  <a:srgbClr val="002060"/>
                </a:solidFill>
                <a:latin typeface="Comic Sans MS" pitchFamily="66" charset="0"/>
              </a:rPr>
              <a:t>Part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 14 estándar o el formato </a:t>
            </a:r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contenedor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es-ES" sz="2000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endParaRPr lang="es-ES_tradnl" sz="20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http://t2.gstatic.com/images?q=tbn:ANd9GcS4xHJKNwja-OY9tNd4cu2YJxPk2SOGpgOpyRCLaKoZddVxQcUdj_cgj9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9763">
            <a:off x="1785918" y="3786190"/>
            <a:ext cx="4940822" cy="23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10242" name="Picture 2" descr="http://www.soft29.com/images/ss/aimersoft-m4v-converter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8988">
            <a:off x="616295" y="3162389"/>
            <a:ext cx="5429288" cy="350976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85720" y="500042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El </a:t>
            </a:r>
            <a:r>
              <a:rPr lang="es-ES" sz="6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M4V</a:t>
            </a:r>
          </a:p>
          <a:p>
            <a:pPr algn="just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Es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 formato de archivo de vídeo desarrollado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por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apple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 y está muy cerca del MP4 formato. </a:t>
            </a:r>
          </a:p>
          <a:p>
            <a:pPr algn="just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Apple utiliza los archivos de M4V para codificar series de televisión, películas y videos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musicales. 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Además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 </a:t>
            </a:r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iTunes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de Apple y Apple QuickTime Player, M4V archivos también se pueden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abrir con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 Media Player </a:t>
            </a:r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Classic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 ,</a:t>
            </a:r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RealPlayer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 , VLC Media Player , </a:t>
            </a:r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MPlayer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 , </a:t>
            </a:r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DivX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Plu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Player y </a:t>
            </a:r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Nero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Showtime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 (incluido con </a:t>
            </a:r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Nero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Multimedia Suite 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).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También se pueden reproducir en el 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Android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 sistema operativo con su reproductor de video.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9218" name="Picture 2" descr="http://imagenes.es.sftcdn.net/es/scrn/68000/68855/abc-3gp-converter-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1181">
            <a:off x="1336169" y="2870995"/>
            <a:ext cx="5500726" cy="411052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11560" y="332656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FF0000"/>
                </a:solidFill>
                <a:latin typeface="Comic Sans MS" pitchFamily="66" charset="0"/>
              </a:rPr>
              <a:t>3 GP</a:t>
            </a:r>
            <a:endParaRPr lang="es-MX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141277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Es un formato contenedor usado por teléfonos móviles para almacenar información de medios múltiples (audio y video). Este formato de archivo, creado por 3GPP (3rd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Generation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Partnership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 Project). Este formato se puede reproducir desde los siguientes reproductores: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VLC media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player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Totem</a:t>
            </a:r>
            <a:endParaRPr lang="es-E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Media Player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Classic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The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KMPlayer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, QuickTime,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RealPlayer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s-ES" sz="2000" b="1" dirty="0" err="1" smtClean="0">
                <a:solidFill>
                  <a:srgbClr val="FF0000"/>
                </a:solidFill>
                <a:latin typeface="Comic Sans MS" pitchFamily="66" charset="0"/>
              </a:rPr>
              <a:t>JetAudio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, GOM Player, Windows Media Player (A partir de la versión 12, incluida en Windows 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8194" name="Picture 2" descr="http://2.bp.blogspot.com/-YQp3UR_PjUE/TWgATM8mEfI/AAAAAAAAAE4/eCpj3ScY0Vg/s1600/Reproductor+FL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3468">
            <a:off x="2643174" y="2500306"/>
            <a:ext cx="5523303" cy="413384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39552" y="1268760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996600"/>
                </a:solidFill>
                <a:latin typeface="Comic Sans MS" pitchFamily="66" charset="0"/>
              </a:rPr>
              <a:t>Flash Video (FLV) es un formato contenedor propietario usado para transmitir video por Internet usando Adobe Flash Player (anteriormente conocido como Macromedia Flash Player)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996600"/>
                </a:solidFill>
                <a:latin typeface="Comic Sans MS" pitchFamily="66" charset="0"/>
              </a:rPr>
              <a:t>Puede ser visto en la mayoría de los sistemas operativos, mediante Adobe Flash Player, el </a:t>
            </a:r>
            <a:r>
              <a:rPr lang="es-ES" sz="2000" b="1" dirty="0" err="1" smtClean="0">
                <a:solidFill>
                  <a:srgbClr val="996600"/>
                </a:solidFill>
                <a:latin typeface="Comic Sans MS" pitchFamily="66" charset="0"/>
              </a:rPr>
              <a:t>plugin</a:t>
            </a:r>
            <a:r>
              <a:rPr lang="es-ES" sz="2000" b="1" dirty="0" smtClean="0">
                <a:solidFill>
                  <a:srgbClr val="996600"/>
                </a:solidFill>
                <a:latin typeface="Comic Sans MS" pitchFamily="66" charset="0"/>
              </a:rPr>
              <a:t> extensamente disponible para navegadores web, o de otros programas de terceros como </a:t>
            </a:r>
            <a:r>
              <a:rPr lang="es-ES" sz="2000" b="1" dirty="0" err="1" smtClean="0">
                <a:solidFill>
                  <a:srgbClr val="996600"/>
                </a:solidFill>
                <a:latin typeface="Comic Sans MS" pitchFamily="66" charset="0"/>
              </a:rPr>
              <a:t>MPlayer</a:t>
            </a:r>
            <a:r>
              <a:rPr lang="es-ES" sz="2000" b="1" dirty="0" smtClean="0">
                <a:solidFill>
                  <a:srgbClr val="996600"/>
                </a:solidFill>
                <a:latin typeface="Comic Sans MS" pitchFamily="66" charset="0"/>
              </a:rPr>
              <a:t>, VLC media </a:t>
            </a:r>
            <a:r>
              <a:rPr lang="es-ES" sz="2000" b="1" dirty="0" err="1" smtClean="0">
                <a:solidFill>
                  <a:srgbClr val="996600"/>
                </a:solidFill>
                <a:latin typeface="Comic Sans MS" pitchFamily="66" charset="0"/>
              </a:rPr>
              <a:t>player</a:t>
            </a:r>
            <a:r>
              <a:rPr lang="es-ES" sz="2000" b="1" dirty="0" smtClean="0">
                <a:solidFill>
                  <a:srgbClr val="996600"/>
                </a:solidFill>
                <a:latin typeface="Comic Sans MS" pitchFamily="66" charset="0"/>
              </a:rPr>
              <a:t>, o cualquier reproductor que use filtros </a:t>
            </a:r>
            <a:r>
              <a:rPr lang="es-ES" sz="2000" b="1" dirty="0" err="1" smtClean="0">
                <a:solidFill>
                  <a:srgbClr val="996600"/>
                </a:solidFill>
                <a:latin typeface="Comic Sans MS" pitchFamily="66" charset="0"/>
              </a:rPr>
              <a:t>DirectShow</a:t>
            </a:r>
            <a:r>
              <a:rPr lang="es-ES" sz="2000" b="1" dirty="0" smtClean="0">
                <a:solidFill>
                  <a:srgbClr val="996600"/>
                </a:solidFill>
                <a:latin typeface="Comic Sans MS" pitchFamily="66" charset="0"/>
              </a:rPr>
              <a:t> (tales como Media Player </a:t>
            </a:r>
            <a:r>
              <a:rPr lang="es-ES" sz="2000" b="1" dirty="0" err="1" smtClean="0">
                <a:solidFill>
                  <a:srgbClr val="996600"/>
                </a:solidFill>
                <a:latin typeface="Comic Sans MS" pitchFamily="66" charset="0"/>
              </a:rPr>
              <a:t>Classic</a:t>
            </a:r>
            <a:r>
              <a:rPr lang="es-ES" sz="2000" b="1" dirty="0" smtClean="0">
                <a:solidFill>
                  <a:srgbClr val="996600"/>
                </a:solidFill>
                <a:latin typeface="Comic Sans MS" pitchFamily="66" charset="0"/>
              </a:rPr>
              <a:t>, Windows Media Player, y Windows Media Center)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rgbClr val="996600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33265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996600"/>
                </a:solidFill>
                <a:latin typeface="Comic Sans MS" pitchFamily="66" charset="0"/>
              </a:rPr>
              <a:t>FLV</a:t>
            </a:r>
            <a:endParaRPr lang="es-MX" sz="6000" b="1" dirty="0">
              <a:solidFill>
                <a:srgbClr val="99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7170" name="Picture 2" descr="http://www.mkv-converter.net/image/mkv-conver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3601">
            <a:off x="826282" y="2717432"/>
            <a:ext cx="5522222" cy="418508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971600" y="47667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FF0066"/>
                </a:solidFill>
                <a:latin typeface="Comic Sans MS" pitchFamily="66" charset="0"/>
              </a:rPr>
              <a:t>MKV</a:t>
            </a:r>
            <a:endParaRPr lang="es-MX" sz="60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1484784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0066"/>
                </a:solidFill>
                <a:latin typeface="Comic Sans MS" pitchFamily="66" charset="0"/>
              </a:rPr>
              <a:t>Los archivos con la extensión .</a:t>
            </a:r>
            <a:r>
              <a:rPr lang="es-ES" sz="2000" b="1" dirty="0" err="1" smtClean="0">
                <a:solidFill>
                  <a:srgbClr val="FF0066"/>
                </a:solidFill>
                <a:latin typeface="Comic Sans MS" pitchFamily="66" charset="0"/>
              </a:rPr>
              <a:t>mkv</a:t>
            </a:r>
            <a:r>
              <a:rPr lang="es-ES" sz="2000" b="1" dirty="0" smtClean="0">
                <a:solidFill>
                  <a:srgbClr val="FF0066"/>
                </a:solidFill>
                <a:latin typeface="Comic Sans MS" pitchFamily="66" charset="0"/>
              </a:rPr>
              <a:t> son archivos de vídeo creados por </a:t>
            </a:r>
            <a:r>
              <a:rPr lang="es-ES" sz="2000" b="1" dirty="0" err="1" smtClean="0">
                <a:solidFill>
                  <a:srgbClr val="FF0066"/>
                </a:solidFill>
                <a:latin typeface="Comic Sans MS" pitchFamily="66" charset="0"/>
              </a:rPr>
              <a:t>Matroska</a:t>
            </a:r>
            <a:r>
              <a:rPr lang="es-ES" sz="2000" b="1" dirty="0" smtClean="0">
                <a:solidFill>
                  <a:srgbClr val="FF0066"/>
                </a:solidFill>
                <a:latin typeface="Comic Sans MS" pitchFamily="66" charset="0"/>
              </a:rPr>
              <a:t>. El propósito de este formato es permitir el almacenamiento de un número ilimitado de flujos multimedia en un solo archivo MKV.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solidFill>
                  <a:srgbClr val="FF0066"/>
                </a:solidFill>
                <a:latin typeface="Comic Sans MS" pitchFamily="66" charset="0"/>
              </a:rPr>
              <a:t>Reproductores compatibles: Media Player Clásico, </a:t>
            </a:r>
            <a:r>
              <a:rPr lang="es-ES_tradnl" sz="2000" b="1" dirty="0" err="1" smtClean="0">
                <a:solidFill>
                  <a:srgbClr val="FF0066"/>
                </a:solidFill>
                <a:latin typeface="Comic Sans MS" pitchFamily="66" charset="0"/>
              </a:rPr>
              <a:t>The</a:t>
            </a:r>
            <a:r>
              <a:rPr lang="es-ES_tradnl" sz="2000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s-ES_tradnl" sz="2000" b="1" dirty="0" err="1" smtClean="0">
                <a:solidFill>
                  <a:srgbClr val="FF0066"/>
                </a:solidFill>
                <a:latin typeface="Comic Sans MS" pitchFamily="66" charset="0"/>
              </a:rPr>
              <a:t>Core</a:t>
            </a:r>
            <a:r>
              <a:rPr lang="es-ES_tradnl" sz="2000" b="1" dirty="0" smtClean="0">
                <a:solidFill>
                  <a:srgbClr val="FF0066"/>
                </a:solidFill>
                <a:latin typeface="Comic Sans MS" pitchFamily="66" charset="0"/>
              </a:rPr>
              <a:t> media </a:t>
            </a:r>
            <a:r>
              <a:rPr lang="es-ES_tradnl" sz="2000" b="1" dirty="0" err="1" smtClean="0">
                <a:solidFill>
                  <a:srgbClr val="FF0066"/>
                </a:solidFill>
                <a:latin typeface="Comic Sans MS" pitchFamily="66" charset="0"/>
              </a:rPr>
              <a:t>player</a:t>
            </a:r>
            <a:r>
              <a:rPr lang="es-ES_tradnl" sz="2000" b="1" dirty="0" smtClean="0">
                <a:solidFill>
                  <a:srgbClr val="FF0066"/>
                </a:solidFill>
                <a:latin typeface="Comic Sans MS" pitchFamily="66" charset="0"/>
              </a:rPr>
              <a:t>, VLC Media Player (Recomendado), </a:t>
            </a:r>
            <a:r>
              <a:rPr lang="es-ES_tradnl" sz="2000" b="1" dirty="0" err="1" smtClean="0">
                <a:solidFill>
                  <a:srgbClr val="FF0066"/>
                </a:solidFill>
                <a:latin typeface="Comic Sans MS" pitchFamily="66" charset="0"/>
              </a:rPr>
              <a:t>Zoomplayer</a:t>
            </a:r>
            <a:r>
              <a:rPr lang="es-ES_tradnl" sz="2000" b="1" dirty="0" smtClean="0">
                <a:solidFill>
                  <a:srgbClr val="FF0066"/>
                </a:solidFill>
                <a:latin typeface="Comic Sans MS" pitchFamily="66" charset="0"/>
              </a:rPr>
              <a:t>, </a:t>
            </a:r>
            <a:r>
              <a:rPr lang="es-ES_tradnl" sz="2000" b="1" dirty="0" err="1" smtClean="0">
                <a:solidFill>
                  <a:srgbClr val="FF0066"/>
                </a:solidFill>
                <a:latin typeface="Comic Sans MS" pitchFamily="66" charset="0"/>
              </a:rPr>
              <a:t>CorePlayer</a:t>
            </a:r>
            <a:r>
              <a:rPr lang="es-ES_tradnl" sz="2000" b="1" dirty="0" smtClean="0">
                <a:solidFill>
                  <a:srgbClr val="FF0066"/>
                </a:solidFill>
                <a:latin typeface="Comic Sans MS" pitchFamily="66" charset="0"/>
              </a:rPr>
              <a:t> Pro, </a:t>
            </a:r>
            <a:r>
              <a:rPr lang="es-ES_tradnl" sz="2000" b="1" dirty="0" err="1" smtClean="0">
                <a:solidFill>
                  <a:srgbClr val="FF0066"/>
                </a:solidFill>
                <a:latin typeface="Comic Sans MS" pitchFamily="66" charset="0"/>
              </a:rPr>
              <a:t>Mplayer</a:t>
            </a:r>
            <a:r>
              <a:rPr lang="es-ES_tradnl" sz="2000" b="1" dirty="0" smtClean="0">
                <a:solidFill>
                  <a:srgbClr val="FF0066"/>
                </a:solidFill>
                <a:latin typeface="Comic Sans MS" pitchFamily="66" charset="0"/>
              </a:rPr>
              <a:t>.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7172" name="Picture 4" descr="http://img.vinagreasesino.com/wp-content/uploads/2011/10/mk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0045">
            <a:off x="6669748" y="366936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vectorizados.com/muestras/corazones-de-colores-en-fondo-l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4"/>
            <a:ext cx="9144001" cy="6838996"/>
          </a:xfrm>
          <a:prstGeom prst="rect">
            <a:avLst/>
          </a:prstGeom>
          <a:noFill/>
        </p:spPr>
      </p:pic>
      <p:pic>
        <p:nvPicPr>
          <p:cNvPr id="6146" name="Picture 2" descr="http://mov-converter--mov-to-avi-converter--mov.smartcode.com/images/sshots/mov_converter__mov_to_avi_converter__mov_975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5540">
            <a:off x="2563490" y="2500925"/>
            <a:ext cx="5929354" cy="440545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95536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MOV</a:t>
            </a:r>
            <a:endParaRPr lang="es-MX" sz="6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12687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Es la extensión de archivos de tipo multimedia de QuickTime desarrollado por Apple. El formato de archivo de QuickTime (*.mov) funciona como un archivo contenedor de multimedia que contiene una o más pistas. Cada pista almacena un tipo diferente de datos: audio, vídeo, efectos o texto (subtítulos, por ejemplo).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Lo puede reproducir el </a:t>
            </a:r>
            <a:r>
              <a:rPr lang="es-ES" sz="2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nero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showtime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media </a:t>
            </a:r>
            <a:r>
              <a:rPr lang="es-ES" sz="2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player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classic</a:t>
            </a:r>
            <a:endParaRPr lang="es-ES" sz="2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s-ES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646</Words>
  <Application>Microsoft Office PowerPoint</Application>
  <PresentationFormat>Presentación en pantalla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COMPUTO</dc:creator>
  <cp:lastModifiedBy>PC-03</cp:lastModifiedBy>
  <cp:revision>21</cp:revision>
  <dcterms:created xsi:type="dcterms:W3CDTF">2013-02-06T17:45:12Z</dcterms:created>
  <dcterms:modified xsi:type="dcterms:W3CDTF">2013-02-12T01:09:11Z</dcterms:modified>
</cp:coreProperties>
</file>