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EC0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2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5" name="4 Marcador de pie de página"/>
          <p:cNvSpPr>
            <a:spLocks noGrp="1"/>
          </p:cNvSpPr>
          <p:nvPr>
            <p:ph type="ftr" sz="quarter" idx="11"/>
          </p:nvPr>
        </p:nvSpPr>
        <p:spPr>
          <a:xfrm>
            <a:off x="2640597" y="6377459"/>
            <a:ext cx="3836404" cy="365125"/>
          </a:xfrm>
        </p:spPr>
        <p:txBody>
          <a:bodyPr/>
          <a:lstStyle/>
          <a:p>
            <a:endParaRPr lang="es-MX"/>
          </a:p>
        </p:txBody>
      </p:sp>
      <p:sp>
        <p:nvSpPr>
          <p:cNvPr id="6" name="5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5A2AA4E-ED26-40A6-A615-226CE14248AE}" type="datetimeFigureOut">
              <a:rPr lang="es-MX" smtClean="0"/>
              <a:t>13/02/2013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2791BF0-A468-4C72-9036-8BE263E1C2A2}" type="slidenum">
              <a:rPr lang="es-MX" smtClean="0"/>
              <a:t>‹Nº›</a:t>
            </a:fld>
            <a:endParaRPr lang="es-MX"/>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05A2AA4E-ED26-40A6-A615-226CE14248AE}" type="datetimeFigureOut">
              <a:rPr lang="es-MX" smtClean="0"/>
              <a:t>13/02/2013</a:t>
            </a:fld>
            <a:endParaRPr lang="es-MX"/>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p>
        </p:txBody>
      </p:sp>
      <p:sp>
        <p:nvSpPr>
          <p:cNvPr id="7" name="6 Marcador de número de diapositiva"/>
          <p:cNvSpPr>
            <a:spLocks noGrp="1"/>
          </p:cNvSpPr>
          <p:nvPr>
            <p:ph type="sldNum" sz="quarter" idx="12"/>
          </p:nvPr>
        </p:nvSpPr>
        <p:spPr>
          <a:xfrm>
            <a:off x="8339328" y="1170432"/>
            <a:ext cx="733864" cy="201168"/>
          </a:xfrm>
        </p:spPr>
        <p:txBody>
          <a:bodyPr/>
          <a:lstStyle/>
          <a:p>
            <a:fld id="{72791BF0-A468-4C72-9036-8BE263E1C2A2}"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5A2AA4E-ED26-40A6-A615-226CE14248AE}" type="datetimeFigureOut">
              <a:rPr lang="es-MX" smtClean="0"/>
              <a:t>13/02/2013</a:t>
            </a:fld>
            <a:endParaRPr lang="es-MX"/>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2791BF0-A468-4C72-9036-8BE263E1C2A2}"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3933056"/>
            <a:ext cx="8077200" cy="1673352"/>
          </a:xfrm>
        </p:spPr>
        <p:txBody>
          <a:bodyPr>
            <a:noAutofit/>
          </a:bodyPr>
          <a:lstStyle/>
          <a:p>
            <a:pPr algn="ctr"/>
            <a:r>
              <a:rPr lang="es-ES" sz="8000" dirty="0" smtClean="0">
                <a:latin typeface="Showcard Gothic" pitchFamily="82" charset="0"/>
              </a:rPr>
              <a:t>Extensiones de video</a:t>
            </a:r>
            <a:endParaRPr lang="es-MX" sz="8000" dirty="0">
              <a:latin typeface="Showcard Gothic" pitchFamily="82" charset="0"/>
            </a:endParaRPr>
          </a:p>
        </p:txBody>
      </p:sp>
      <p:pic>
        <p:nvPicPr>
          <p:cNvPr id="23554" name="Picture 2" descr="http://icons.iconarchive.com/icons/harwen/pleasant/256/rm-icon.png"/>
          <p:cNvPicPr>
            <a:picLocks noChangeAspect="1" noChangeArrowheads="1"/>
          </p:cNvPicPr>
          <p:nvPr/>
        </p:nvPicPr>
        <p:blipFill>
          <a:blip r:embed="rId2" cstate="print"/>
          <a:srcRect/>
          <a:stretch>
            <a:fillRect/>
          </a:stretch>
        </p:blipFill>
        <p:spPr bwMode="auto">
          <a:xfrm>
            <a:off x="2123728" y="620688"/>
            <a:ext cx="4310608" cy="3086472"/>
          </a:xfrm>
          <a:prstGeom prst="rect">
            <a:avLst/>
          </a:prstGeom>
          <a:noFill/>
        </p:spPr>
      </p:pic>
    </p:spTree>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accent4"/>
                </a:solidFill>
                <a:latin typeface="Showcard Gothic" pitchFamily="82" charset="0"/>
              </a:rPr>
              <a:t>FORMATO MPG</a:t>
            </a:r>
            <a:endParaRPr lang="es-MX" sz="6000" dirty="0">
              <a:solidFill>
                <a:schemeClr val="accent4"/>
              </a:solidFill>
              <a:latin typeface="Showcard Gothic" pitchFamily="82" charset="0"/>
            </a:endParaRPr>
          </a:p>
        </p:txBody>
      </p:sp>
      <p:sp>
        <p:nvSpPr>
          <p:cNvPr id="4" name="3 Rectángulo"/>
          <p:cNvSpPr/>
          <p:nvPr/>
        </p:nvSpPr>
        <p:spPr>
          <a:xfrm>
            <a:off x="611560" y="2492896"/>
            <a:ext cx="4572000" cy="2862322"/>
          </a:xfrm>
          <a:prstGeom prst="rect">
            <a:avLst/>
          </a:prstGeom>
        </p:spPr>
        <p:txBody>
          <a:bodyPr>
            <a:spAutoFit/>
          </a:bodyPr>
          <a:lstStyle/>
          <a:p>
            <a:pPr algn="ctr"/>
            <a:r>
              <a:rPr lang="es-MX" dirty="0">
                <a:latin typeface="Arial" pitchFamily="34" charset="0"/>
                <a:cs typeface="Arial" pitchFamily="34" charset="0"/>
              </a:rPr>
              <a:t>El MPEG produce generalmente vídeos de mejor calidad que otros formatos, como vídeo para Windows, </a:t>
            </a:r>
            <a:r>
              <a:rPr lang="es-MX" dirty="0" err="1">
                <a:latin typeface="Arial" pitchFamily="34" charset="0"/>
                <a:cs typeface="Arial" pitchFamily="34" charset="0"/>
              </a:rPr>
              <a:t>Indeo</a:t>
            </a:r>
            <a:r>
              <a:rPr lang="es-MX" dirty="0">
                <a:latin typeface="Arial" pitchFamily="34" charset="0"/>
                <a:cs typeface="Arial" pitchFamily="34" charset="0"/>
              </a:rPr>
              <a:t> y QuickTime.</a:t>
            </a:r>
            <a:r>
              <a:rPr lang="es-MX" dirty="0" smtClean="0">
                <a:latin typeface="Arial" pitchFamily="34" charset="0"/>
                <a:cs typeface="Arial" pitchFamily="34" charset="0"/>
              </a:rPr>
              <a:t/>
            </a:r>
            <a:br>
              <a:rPr lang="es-MX" dirty="0" smtClean="0">
                <a:latin typeface="Arial" pitchFamily="34" charset="0"/>
                <a:cs typeface="Arial" pitchFamily="34" charset="0"/>
              </a:rPr>
            </a:br>
            <a:r>
              <a:rPr lang="es-MX" dirty="0" err="1">
                <a:latin typeface="Arial" pitchFamily="34" charset="0"/>
                <a:cs typeface="Arial" pitchFamily="34" charset="0"/>
              </a:rPr>
              <a:t>omprimen</a:t>
            </a:r>
            <a:r>
              <a:rPr lang="es-MX" dirty="0">
                <a:latin typeface="Arial" pitchFamily="34" charset="0"/>
                <a:cs typeface="Arial" pitchFamily="34" charset="0"/>
              </a:rPr>
              <a:t> la información en pequeños paquetes que pueden ser transmitidos fácilmente y después ser descomprimidos. El MPEG alcanza su alta tasa de compresión almacenando solamente los cambios de un </a:t>
            </a:r>
            <a:r>
              <a:rPr lang="es-MX" dirty="0" err="1">
                <a:latin typeface="Arial" pitchFamily="34" charset="0"/>
                <a:cs typeface="Arial" pitchFamily="34" charset="0"/>
              </a:rPr>
              <a:t>frame</a:t>
            </a:r>
            <a:r>
              <a:rPr lang="es-MX" dirty="0">
                <a:latin typeface="Arial" pitchFamily="34" charset="0"/>
                <a:cs typeface="Arial" pitchFamily="34" charset="0"/>
              </a:rPr>
              <a:t> al siguiente, en vez de almacenar el </a:t>
            </a:r>
            <a:r>
              <a:rPr lang="es-MX" dirty="0" err="1">
                <a:latin typeface="Arial" pitchFamily="34" charset="0"/>
                <a:cs typeface="Arial" pitchFamily="34" charset="0"/>
              </a:rPr>
              <a:t>frame</a:t>
            </a:r>
            <a:r>
              <a:rPr lang="es-MX" dirty="0">
                <a:latin typeface="Arial" pitchFamily="34" charset="0"/>
                <a:cs typeface="Arial" pitchFamily="34" charset="0"/>
              </a:rPr>
              <a:t> entero.</a:t>
            </a:r>
          </a:p>
        </p:txBody>
      </p:sp>
      <p:pic>
        <p:nvPicPr>
          <p:cNvPr id="34818" name="Picture 2" descr="http://images.all-free-download.com/images/graphiclarge/media_video_mpg_100202.jpg"/>
          <p:cNvPicPr>
            <a:picLocks noChangeAspect="1" noChangeArrowheads="1"/>
          </p:cNvPicPr>
          <p:nvPr/>
        </p:nvPicPr>
        <p:blipFill>
          <a:blip r:embed="rId2" cstate="print"/>
          <a:srcRect/>
          <a:stretch>
            <a:fillRect/>
          </a:stretch>
        </p:blipFill>
        <p:spPr bwMode="auto">
          <a:xfrm>
            <a:off x="5580112" y="2708920"/>
            <a:ext cx="2438400" cy="2438400"/>
          </a:xfrm>
          <a:prstGeom prst="rect">
            <a:avLst/>
          </a:prstGeom>
          <a:noFill/>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accent2"/>
                </a:solidFill>
                <a:latin typeface="Showcard Gothic" pitchFamily="82" charset="0"/>
              </a:rPr>
              <a:t>FORMATO OGM</a:t>
            </a:r>
            <a:endParaRPr lang="es-MX" sz="6000" dirty="0">
              <a:solidFill>
                <a:schemeClr val="accent2"/>
              </a:solidFill>
              <a:latin typeface="Showcard Gothic" pitchFamily="82" charset="0"/>
            </a:endParaRPr>
          </a:p>
        </p:txBody>
      </p:sp>
      <p:sp>
        <p:nvSpPr>
          <p:cNvPr id="4" name="3 Rectángulo"/>
          <p:cNvSpPr/>
          <p:nvPr/>
        </p:nvSpPr>
        <p:spPr>
          <a:xfrm>
            <a:off x="4139952" y="2780928"/>
            <a:ext cx="4572000" cy="2308324"/>
          </a:xfrm>
          <a:prstGeom prst="rect">
            <a:avLst/>
          </a:prstGeom>
        </p:spPr>
        <p:txBody>
          <a:bodyPr>
            <a:spAutoFit/>
          </a:bodyPr>
          <a:lstStyle/>
          <a:p>
            <a:pPr algn="ctr"/>
            <a:r>
              <a:rPr lang="es-MX" dirty="0"/>
              <a:t>es un formato comprimido de archivo de video que utiliza compresión Ogg </a:t>
            </a:r>
            <a:r>
              <a:rPr lang="es-MX" dirty="0" err="1"/>
              <a:t>Vorbis</a:t>
            </a:r>
            <a:r>
              <a:rPr lang="es-MX" dirty="0"/>
              <a:t>; contiene en general audio Ogg </a:t>
            </a:r>
            <a:r>
              <a:rPr lang="es-MX" dirty="0" err="1"/>
              <a:t>Vorbis</a:t>
            </a:r>
            <a:r>
              <a:rPr lang="es-MX" dirty="0"/>
              <a:t> 5.1 y un canal de vídeo (archivos de sólo audio usan la extensión OGG), también pueden incluir hasta 65.000 subtítulos intercambiables</a:t>
            </a:r>
            <a:r>
              <a:rPr lang="es-MX" dirty="0" smtClean="0"/>
              <a:t>. Para poder reproducir archivos de video OMG puedes utilizar VCL Media Player.</a:t>
            </a:r>
            <a:endParaRPr lang="es-MX" dirty="0"/>
          </a:p>
        </p:txBody>
      </p:sp>
      <p:pic>
        <p:nvPicPr>
          <p:cNvPr id="33794" name="Picture 2" descr="http://cdn3.portalprogramasnet.com/imagenes/programas/121/2121_1.jpg"/>
          <p:cNvPicPr>
            <a:picLocks noChangeAspect="1" noChangeArrowheads="1"/>
          </p:cNvPicPr>
          <p:nvPr/>
        </p:nvPicPr>
        <p:blipFill>
          <a:blip r:embed="rId2" cstate="print"/>
          <a:srcRect/>
          <a:stretch>
            <a:fillRect/>
          </a:stretch>
        </p:blipFill>
        <p:spPr bwMode="auto">
          <a:xfrm>
            <a:off x="395536" y="2348880"/>
            <a:ext cx="3714750" cy="3286126"/>
          </a:xfrm>
          <a:prstGeom prst="rect">
            <a:avLst/>
          </a:prstGeom>
          <a:noFill/>
        </p:spPr>
      </p:pic>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accent3"/>
                </a:solidFill>
                <a:latin typeface="Showcard Gothic" pitchFamily="82" charset="0"/>
              </a:rPr>
              <a:t>FORMATO RM</a:t>
            </a:r>
            <a:endParaRPr lang="es-MX" sz="6000" dirty="0">
              <a:solidFill>
                <a:schemeClr val="accent3"/>
              </a:solidFill>
              <a:latin typeface="Showcard Gothic" pitchFamily="82" charset="0"/>
            </a:endParaRPr>
          </a:p>
        </p:txBody>
      </p:sp>
      <p:sp>
        <p:nvSpPr>
          <p:cNvPr id="4" name="3 Rectángulo"/>
          <p:cNvSpPr/>
          <p:nvPr/>
        </p:nvSpPr>
        <p:spPr>
          <a:xfrm>
            <a:off x="827584" y="1844824"/>
            <a:ext cx="7848872" cy="1815882"/>
          </a:xfrm>
          <a:prstGeom prst="rect">
            <a:avLst/>
          </a:prstGeom>
        </p:spPr>
        <p:txBody>
          <a:bodyPr wrap="square">
            <a:spAutoFit/>
          </a:bodyPr>
          <a:lstStyle/>
          <a:p>
            <a:pPr algn="ctr"/>
            <a:r>
              <a:rPr lang="es-MX" sz="2800" dirty="0" smtClean="0"/>
              <a:t>Es </a:t>
            </a:r>
            <a:r>
              <a:rPr lang="es-MX" sz="2800" dirty="0"/>
              <a:t>exclusivo de Real Media Player, por lo que sólo ese reproductor puede reproducirlo. Es un formato relativamente ligero, pero los videos que he probado no han tenido la calidad del formato AVI</a:t>
            </a:r>
          </a:p>
        </p:txBody>
      </p:sp>
      <p:pic>
        <p:nvPicPr>
          <p:cNvPr id="32770" name="Picture 2" descr="http://img.ezinemark.com/imagemanager2/files/30000234/2010/07/m4.jpg"/>
          <p:cNvPicPr>
            <a:picLocks noChangeAspect="1" noChangeArrowheads="1"/>
          </p:cNvPicPr>
          <p:nvPr/>
        </p:nvPicPr>
        <p:blipFill>
          <a:blip r:embed="rId2" cstate="print"/>
          <a:srcRect/>
          <a:stretch>
            <a:fillRect/>
          </a:stretch>
        </p:blipFill>
        <p:spPr bwMode="auto">
          <a:xfrm>
            <a:off x="2195736" y="3861048"/>
            <a:ext cx="4752975" cy="2492896"/>
          </a:xfrm>
          <a:prstGeom prst="rect">
            <a:avLst/>
          </a:prstGeom>
          <a:noFill/>
        </p:spPr>
      </p:pic>
    </p:spTree>
  </p:cSld>
  <p:clrMapOvr>
    <a:masterClrMapping/>
  </p:clrMapOvr>
  <p:transition>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rgbClr val="7030A0"/>
                </a:solidFill>
                <a:latin typeface="Showcard Gothic" pitchFamily="82" charset="0"/>
              </a:rPr>
              <a:t>FORMATO VOB</a:t>
            </a:r>
            <a:endParaRPr lang="es-MX" sz="6000" dirty="0">
              <a:solidFill>
                <a:srgbClr val="7030A0"/>
              </a:solidFill>
              <a:latin typeface="Showcard Gothic" pitchFamily="82" charset="0"/>
            </a:endParaRPr>
          </a:p>
        </p:txBody>
      </p:sp>
      <p:sp>
        <p:nvSpPr>
          <p:cNvPr id="4" name="3 Rectángulo"/>
          <p:cNvSpPr/>
          <p:nvPr/>
        </p:nvSpPr>
        <p:spPr>
          <a:xfrm>
            <a:off x="251520" y="2708920"/>
            <a:ext cx="5310336" cy="2585323"/>
          </a:xfrm>
          <a:prstGeom prst="rect">
            <a:avLst/>
          </a:prstGeom>
        </p:spPr>
        <p:txBody>
          <a:bodyPr wrap="square">
            <a:spAutoFit/>
          </a:bodyPr>
          <a:lstStyle/>
          <a:p>
            <a:pPr algn="ctr"/>
            <a:r>
              <a:rPr lang="es-MX" dirty="0" smtClean="0"/>
              <a:t>Es </a:t>
            </a:r>
            <a:r>
              <a:rPr lang="es-MX" dirty="0"/>
              <a:t>un tipo de fichero contenido en los </a:t>
            </a:r>
            <a:r>
              <a:rPr lang="es-MX" dirty="0" smtClean="0"/>
              <a:t>DVD Video. </a:t>
            </a:r>
            <a:r>
              <a:rPr lang="es-MX" dirty="0"/>
              <a:t>Incluye el video, audio, subtítulos y menús en forma de </a:t>
            </a:r>
            <a:r>
              <a:rPr lang="es-MX" i="1" dirty="0" smtClean="0"/>
              <a:t>stream</a:t>
            </a:r>
            <a:r>
              <a:rPr lang="es-MX" dirty="0" smtClean="0"/>
              <a:t>. </a:t>
            </a:r>
          </a:p>
          <a:p>
            <a:pPr algn="ctr"/>
            <a:r>
              <a:rPr lang="es-MX" dirty="0"/>
              <a:t>Los ficheros VOB están codificados normalmente siguiendo el estándar </a:t>
            </a:r>
            <a:r>
              <a:rPr lang="es-MX" dirty="0" smtClean="0"/>
              <a:t>MPEG-2. </a:t>
            </a:r>
            <a:r>
              <a:rPr lang="es-MX" dirty="0"/>
              <a:t>Si cambiamos la extensión de .</a:t>
            </a:r>
            <a:r>
              <a:rPr lang="es-MX" dirty="0" err="1"/>
              <a:t>vob</a:t>
            </a:r>
            <a:r>
              <a:rPr lang="es-MX" dirty="0"/>
              <a:t> a .</a:t>
            </a:r>
            <a:r>
              <a:rPr lang="es-MX" dirty="0" err="1"/>
              <a:t>mpg</a:t>
            </a:r>
            <a:r>
              <a:rPr lang="es-MX" dirty="0"/>
              <a:t> o .</a:t>
            </a:r>
            <a:r>
              <a:rPr lang="es-MX" dirty="0" err="1"/>
              <a:t>mpeg</a:t>
            </a:r>
            <a:r>
              <a:rPr lang="es-MX" dirty="0"/>
              <a:t>, el fichero es legible y continúa teniendo toda la información, aunque algunos visualizadores no soportan las pistas de subtítulos.</a:t>
            </a:r>
          </a:p>
        </p:txBody>
      </p:sp>
      <p:pic>
        <p:nvPicPr>
          <p:cNvPr id="31746" name="Picture 2" descr="http://imagenes.es.sftcdn.net/es/scrn/77000/77358/vovo-avi-to-vob-converter-2.jpg"/>
          <p:cNvPicPr>
            <a:picLocks noChangeAspect="1" noChangeArrowheads="1"/>
          </p:cNvPicPr>
          <p:nvPr/>
        </p:nvPicPr>
        <p:blipFill>
          <a:blip r:embed="rId2" cstate="print"/>
          <a:srcRect/>
          <a:stretch>
            <a:fillRect/>
          </a:stretch>
        </p:blipFill>
        <p:spPr bwMode="auto">
          <a:xfrm>
            <a:off x="5652120" y="2852936"/>
            <a:ext cx="3240360" cy="2291398"/>
          </a:xfrm>
          <a:prstGeom prst="rect">
            <a:avLst/>
          </a:prstGeom>
          <a:noFill/>
        </p:spPr>
      </p:pic>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bg2">
                    <a:lumMod val="50000"/>
                  </a:schemeClr>
                </a:solidFill>
                <a:latin typeface="Showcard Gothic" pitchFamily="82" charset="0"/>
              </a:rPr>
              <a:t>FORMATO WMV</a:t>
            </a:r>
            <a:endParaRPr lang="es-MX" sz="6000" dirty="0">
              <a:solidFill>
                <a:schemeClr val="bg2">
                  <a:lumMod val="50000"/>
                </a:schemeClr>
              </a:solidFill>
              <a:latin typeface="Showcard Gothic" pitchFamily="82" charset="0"/>
            </a:endParaRPr>
          </a:p>
        </p:txBody>
      </p:sp>
      <p:pic>
        <p:nvPicPr>
          <p:cNvPr id="30722" name="Picture 2" descr="http://www.veryicon.com/icon/png/System/Rhor%20v2%20Part%202/WMV%20File.png"/>
          <p:cNvPicPr>
            <a:picLocks noChangeAspect="1" noChangeArrowheads="1"/>
          </p:cNvPicPr>
          <p:nvPr/>
        </p:nvPicPr>
        <p:blipFill>
          <a:blip r:embed="rId2" cstate="print"/>
          <a:srcRect/>
          <a:stretch>
            <a:fillRect/>
          </a:stretch>
        </p:blipFill>
        <p:spPr bwMode="auto">
          <a:xfrm>
            <a:off x="395536" y="2492896"/>
            <a:ext cx="3672408" cy="3240360"/>
          </a:xfrm>
          <a:prstGeom prst="rect">
            <a:avLst/>
          </a:prstGeom>
          <a:noFill/>
        </p:spPr>
      </p:pic>
      <p:sp>
        <p:nvSpPr>
          <p:cNvPr id="5" name="4 Rectángulo"/>
          <p:cNvSpPr/>
          <p:nvPr/>
        </p:nvSpPr>
        <p:spPr>
          <a:xfrm>
            <a:off x="3995936" y="2708920"/>
            <a:ext cx="4572000" cy="2585323"/>
          </a:xfrm>
          <a:prstGeom prst="rect">
            <a:avLst/>
          </a:prstGeom>
        </p:spPr>
        <p:txBody>
          <a:bodyPr>
            <a:spAutoFit/>
          </a:bodyPr>
          <a:lstStyle/>
          <a:p>
            <a:pPr algn="ctr"/>
            <a:r>
              <a:rPr lang="es-MX" dirty="0"/>
              <a:t>Conjunto de </a:t>
            </a:r>
            <a:r>
              <a:rPr lang="es-MX" dirty="0" smtClean="0"/>
              <a:t>algoritmos</a:t>
            </a:r>
            <a:r>
              <a:rPr lang="es-MX" dirty="0"/>
              <a:t> para la </a:t>
            </a:r>
            <a:r>
              <a:rPr lang="es-MX" dirty="0" smtClean="0"/>
              <a:t>comprensión</a:t>
            </a:r>
            <a:r>
              <a:rPr lang="es-MX" dirty="0"/>
              <a:t> de videos, propiedad de </a:t>
            </a:r>
            <a:r>
              <a:rPr lang="es-MX" dirty="0" smtClean="0"/>
              <a:t>Microsoft. </a:t>
            </a:r>
            <a:r>
              <a:rPr lang="es-MX" dirty="0"/>
              <a:t>Por lo general suele combinarse con el formato de sonido </a:t>
            </a:r>
            <a:r>
              <a:rPr lang="es-MX" dirty="0" smtClean="0"/>
              <a:t>WMV</a:t>
            </a:r>
            <a:r>
              <a:rPr lang="es-MX" dirty="0"/>
              <a:t> (Windows Media Audio</a:t>
            </a:r>
            <a:r>
              <a:rPr lang="es-MX" dirty="0" smtClean="0"/>
              <a:t>).</a:t>
            </a:r>
          </a:p>
          <a:p>
            <a:pPr algn="ctr"/>
            <a:r>
              <a:rPr lang="es-MX" dirty="0"/>
              <a:t>Este formato puede ser reproducido por la mayoría de los reproductores y los archivos que lo utilizan suelen tener la </a:t>
            </a:r>
            <a:r>
              <a:rPr lang="es-MX" dirty="0" smtClean="0"/>
              <a:t>extensión</a:t>
            </a:r>
            <a:r>
              <a:rPr lang="es-MX" dirty="0"/>
              <a:t> ".wmv".</a:t>
            </a:r>
          </a:p>
        </p:txBody>
      </p:sp>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1252728"/>
          </a:xfrm>
        </p:spPr>
        <p:txBody>
          <a:bodyPr>
            <a:noAutofit/>
          </a:bodyPr>
          <a:lstStyle/>
          <a:p>
            <a:pPr algn="ctr"/>
            <a:r>
              <a:rPr lang="es-ES" sz="8800" dirty="0" smtClean="0">
                <a:solidFill>
                  <a:schemeClr val="accent2">
                    <a:lumMod val="75000"/>
                  </a:schemeClr>
                </a:solidFill>
                <a:latin typeface="Showcard Gothic" pitchFamily="82" charset="0"/>
              </a:rPr>
              <a:t>FORMATOS DE VIDEO</a:t>
            </a:r>
            <a:endParaRPr lang="es-MX" sz="8800" dirty="0">
              <a:solidFill>
                <a:schemeClr val="accent2">
                  <a:lumMod val="75000"/>
                </a:schemeClr>
              </a:solidFill>
              <a:latin typeface="Showcard Gothic" pitchFamily="82" charset="0"/>
            </a:endParaRPr>
          </a:p>
        </p:txBody>
      </p:sp>
      <p:pic>
        <p:nvPicPr>
          <p:cNvPr id="29698" name="Picture 2" descr="http://www.techtear.com/sites/www.techtear.com/files/imagecache/primera/video-formats-software.jpg"/>
          <p:cNvPicPr>
            <a:picLocks noChangeAspect="1" noChangeArrowheads="1"/>
          </p:cNvPicPr>
          <p:nvPr/>
        </p:nvPicPr>
        <p:blipFill>
          <a:blip r:embed="rId2" cstate="print"/>
          <a:srcRect/>
          <a:stretch>
            <a:fillRect/>
          </a:stretch>
        </p:blipFill>
        <p:spPr bwMode="auto">
          <a:xfrm>
            <a:off x="1619672" y="2780928"/>
            <a:ext cx="5976664" cy="3600400"/>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600" dirty="0" smtClean="0">
                <a:solidFill>
                  <a:schemeClr val="accent2">
                    <a:lumMod val="75000"/>
                  </a:schemeClr>
                </a:solidFill>
                <a:latin typeface="Showcard Gothic" pitchFamily="82" charset="0"/>
              </a:rPr>
              <a:t>Formato 3GP</a:t>
            </a:r>
            <a:endParaRPr lang="es-MX" sz="6600" dirty="0">
              <a:solidFill>
                <a:schemeClr val="accent2">
                  <a:lumMod val="75000"/>
                </a:schemeClr>
              </a:solidFill>
              <a:latin typeface="Showcard Gothic" pitchFamily="82" charset="0"/>
            </a:endParaRPr>
          </a:p>
        </p:txBody>
      </p:sp>
      <p:pic>
        <p:nvPicPr>
          <p:cNvPr id="28674" name="Picture 2" descr="http://www.informatica-hoy.com.ar/imagenes-notas/Video-digital-El-formato-3GP-para-telefonos-moviles.jpg"/>
          <p:cNvPicPr>
            <a:picLocks noChangeAspect="1" noChangeArrowheads="1"/>
          </p:cNvPicPr>
          <p:nvPr/>
        </p:nvPicPr>
        <p:blipFill>
          <a:blip r:embed="rId2" cstate="print"/>
          <a:srcRect/>
          <a:stretch>
            <a:fillRect/>
          </a:stretch>
        </p:blipFill>
        <p:spPr bwMode="auto">
          <a:xfrm>
            <a:off x="323528" y="2348880"/>
            <a:ext cx="3600400" cy="3528392"/>
          </a:xfrm>
          <a:prstGeom prst="rect">
            <a:avLst/>
          </a:prstGeom>
          <a:noFill/>
        </p:spPr>
      </p:pic>
      <p:sp>
        <p:nvSpPr>
          <p:cNvPr id="5" name="4 Rectángulo"/>
          <p:cNvSpPr/>
          <p:nvPr/>
        </p:nvSpPr>
        <p:spPr>
          <a:xfrm>
            <a:off x="4139952" y="2204864"/>
            <a:ext cx="4572000" cy="3447098"/>
          </a:xfrm>
          <a:prstGeom prst="rect">
            <a:avLst/>
          </a:prstGeom>
        </p:spPr>
        <p:txBody>
          <a:bodyPr>
            <a:spAutoFit/>
          </a:bodyPr>
          <a:lstStyle/>
          <a:p>
            <a:pPr algn="ctr"/>
            <a:r>
              <a:rPr lang="es-MX" sz="2000" b="1" dirty="0"/>
              <a:t> </a:t>
            </a:r>
            <a:r>
              <a:rPr lang="es-MX" sz="2000" b="1" dirty="0" smtClean="0"/>
              <a:t>Versíón</a:t>
            </a:r>
            <a:r>
              <a:rPr lang="es-MX" sz="2000" b="1" dirty="0"/>
              <a:t> simplificada del formato MPEG-4 </a:t>
            </a:r>
            <a:r>
              <a:rPr lang="es-MX" sz="2000" b="1" dirty="0" smtClean="0"/>
              <a:t>(MP4) el cual fue diseñado </a:t>
            </a:r>
            <a:r>
              <a:rPr lang="es-MX" sz="2000" b="1" dirty="0"/>
              <a:t>para disminuir </a:t>
            </a:r>
            <a:r>
              <a:rPr lang="es-MX" sz="2000" b="1" dirty="0" smtClean="0"/>
              <a:t>los </a:t>
            </a:r>
            <a:r>
              <a:rPr lang="es-MX" sz="2000" b="1" dirty="0"/>
              <a:t>requerimientos de espacio </a:t>
            </a:r>
            <a:r>
              <a:rPr lang="es-MX" sz="2000" b="1" dirty="0" smtClean="0"/>
              <a:t>y los del</a:t>
            </a:r>
            <a:r>
              <a:rPr lang="es-MX" sz="2000" b="1" dirty="0"/>
              <a:t> </a:t>
            </a:r>
            <a:r>
              <a:rPr lang="es-MX" sz="2000" b="1" dirty="0" smtClean="0"/>
              <a:t>ancho de banda</a:t>
            </a:r>
            <a:r>
              <a:rPr lang="es-MX" sz="2000" b="1" dirty="0"/>
              <a:t> para </a:t>
            </a:r>
            <a:r>
              <a:rPr lang="es-MX" sz="2000" b="1" dirty="0" smtClean="0"/>
              <a:t>los </a:t>
            </a:r>
            <a:r>
              <a:rPr lang="es-MX" sz="2000" b="1" dirty="0"/>
              <a:t>archivos por la menor capacidad de los celulares</a:t>
            </a:r>
            <a:r>
              <a:rPr lang="es-MX" sz="2000" b="1" dirty="0" smtClean="0"/>
              <a:t>.</a:t>
            </a:r>
          </a:p>
          <a:p>
            <a:pPr algn="ctr"/>
            <a:r>
              <a:rPr lang="es-MX" sz="2000" b="1" dirty="0" smtClean="0"/>
              <a:t>Pueden ser ejecutados con las aplicaciones: MPlayer, VLC Player, The KMPlayer, Quicktime, </a:t>
            </a:r>
            <a:r>
              <a:rPr lang="es-MX" sz="2000" b="1" dirty="0"/>
              <a:t>Realplayer, entre otras.</a:t>
            </a:r>
            <a:r>
              <a:rPr lang="es-MX" dirty="0" smtClean="0"/>
              <a:t/>
            </a:r>
            <a:br>
              <a:rPr lang="es-MX" dirty="0" smtClean="0"/>
            </a:br>
            <a:endParaRPr lang="es-MX"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rgbClr val="00B0F0"/>
                </a:solidFill>
                <a:latin typeface="Showcard Gothic" pitchFamily="82" charset="0"/>
              </a:rPr>
              <a:t>Formato AVI</a:t>
            </a:r>
            <a:endParaRPr lang="es-MX" sz="6000" dirty="0">
              <a:solidFill>
                <a:srgbClr val="00B0F0"/>
              </a:solidFill>
              <a:latin typeface="Showcard Gothic" pitchFamily="82" charset="0"/>
            </a:endParaRPr>
          </a:p>
        </p:txBody>
      </p:sp>
      <p:sp>
        <p:nvSpPr>
          <p:cNvPr id="4" name="3 CuadroTexto"/>
          <p:cNvSpPr txBox="1"/>
          <p:nvPr/>
        </p:nvSpPr>
        <p:spPr>
          <a:xfrm>
            <a:off x="251520" y="1916832"/>
            <a:ext cx="8526180" cy="1754326"/>
          </a:xfrm>
          <a:prstGeom prst="rect">
            <a:avLst/>
          </a:prstGeom>
          <a:noFill/>
        </p:spPr>
        <p:txBody>
          <a:bodyPr wrap="none" rtlCol="0">
            <a:spAutoFit/>
          </a:bodyPr>
          <a:lstStyle/>
          <a:p>
            <a:pPr>
              <a:buFont typeface="Arial" pitchFamily="34" charset="0"/>
              <a:buChar char="•"/>
            </a:pPr>
            <a:r>
              <a:rPr lang="es-ES" dirty="0"/>
              <a:t> </a:t>
            </a:r>
            <a:r>
              <a:rPr lang="es-ES" dirty="0" smtClean="0"/>
              <a:t>Es formato contenedor de audio y video.</a:t>
            </a:r>
          </a:p>
          <a:p>
            <a:pPr>
              <a:buFont typeface="Arial" pitchFamily="34" charset="0"/>
              <a:buChar char="•"/>
            </a:pPr>
            <a:r>
              <a:rPr lang="es-ES" dirty="0" smtClean="0"/>
              <a:t> Fue definido por Microsoft en 1992 para su tecnología Video For Windows.</a:t>
            </a:r>
          </a:p>
          <a:p>
            <a:pPr>
              <a:buFont typeface="Arial" pitchFamily="34" charset="0"/>
              <a:buChar char="•"/>
            </a:pPr>
            <a:r>
              <a:rPr lang="es-MX" dirty="0" smtClean="0"/>
              <a:t> Permite </a:t>
            </a:r>
            <a:r>
              <a:rPr lang="es-MX" dirty="0"/>
              <a:t>almacenar </a:t>
            </a:r>
            <a:r>
              <a:rPr lang="es-MX" i="1" dirty="0"/>
              <a:t>simultáneamente</a:t>
            </a:r>
            <a:r>
              <a:rPr lang="es-MX" dirty="0"/>
              <a:t> un flujo de datos de video y varios flujos de audio</a:t>
            </a:r>
            <a:r>
              <a:rPr lang="es-MX" dirty="0" smtClean="0"/>
              <a:t>.</a:t>
            </a:r>
          </a:p>
          <a:p>
            <a:r>
              <a:rPr lang="es-MX" dirty="0"/>
              <a:t>el audio y el video contenidos en el AVI pueden estar en cualquier formato </a:t>
            </a:r>
            <a:endParaRPr lang="es-MX" dirty="0" smtClean="0"/>
          </a:p>
          <a:p>
            <a:r>
              <a:rPr lang="es-MX" dirty="0" smtClean="0"/>
              <a:t>(AC3/</a:t>
            </a:r>
            <a:r>
              <a:rPr lang="es-MX" dirty="0" err="1" smtClean="0"/>
              <a:t>DivX</a:t>
            </a:r>
            <a:r>
              <a:rPr lang="es-MX" dirty="0" smtClean="0"/>
              <a:t>, </a:t>
            </a:r>
            <a:r>
              <a:rPr lang="es-MX" dirty="0"/>
              <a:t>u </a:t>
            </a:r>
            <a:r>
              <a:rPr lang="es-MX" dirty="0" smtClean="0"/>
              <a:t>MP3/</a:t>
            </a:r>
            <a:r>
              <a:rPr lang="es-MX" dirty="0" err="1" smtClean="0"/>
              <a:t>Xvid</a:t>
            </a:r>
            <a:r>
              <a:rPr lang="es-MX" dirty="0" smtClean="0"/>
              <a:t>, </a:t>
            </a:r>
            <a:r>
              <a:rPr lang="es-MX" dirty="0"/>
              <a:t>entre otros)</a:t>
            </a:r>
            <a:endParaRPr lang="es-MX" dirty="0" smtClean="0"/>
          </a:p>
          <a:p>
            <a:endParaRPr lang="es-MX" dirty="0"/>
          </a:p>
        </p:txBody>
      </p:sp>
      <p:pic>
        <p:nvPicPr>
          <p:cNvPr id="27650" name="Picture 2" descr="http://t2.gstatic.com/images?q=tbn:ANd9GcR_EvoNs8xcu1eR-pid0vb3yE2KVvU8qICtfh4k3FiGn0QTM7jPNA"/>
          <p:cNvPicPr>
            <a:picLocks noChangeAspect="1" noChangeArrowheads="1"/>
          </p:cNvPicPr>
          <p:nvPr/>
        </p:nvPicPr>
        <p:blipFill>
          <a:blip r:embed="rId2" cstate="print"/>
          <a:srcRect/>
          <a:stretch>
            <a:fillRect/>
          </a:stretch>
        </p:blipFill>
        <p:spPr bwMode="auto">
          <a:xfrm>
            <a:off x="4788024" y="3501008"/>
            <a:ext cx="3023220" cy="3024336"/>
          </a:xfrm>
          <a:prstGeom prst="rect">
            <a:avLst/>
          </a:prstGeom>
          <a:noFill/>
        </p:spPr>
      </p:pic>
      <p:sp>
        <p:nvSpPr>
          <p:cNvPr id="6" name="5 CuadroTexto"/>
          <p:cNvSpPr txBox="1"/>
          <p:nvPr/>
        </p:nvSpPr>
        <p:spPr>
          <a:xfrm>
            <a:off x="370563" y="4077072"/>
            <a:ext cx="4119974" cy="1477328"/>
          </a:xfrm>
          <a:prstGeom prst="rect">
            <a:avLst/>
          </a:prstGeom>
          <a:noFill/>
        </p:spPr>
        <p:txBody>
          <a:bodyPr wrap="none" rtlCol="0">
            <a:spAutoFit/>
          </a:bodyPr>
          <a:lstStyle/>
          <a:p>
            <a:pPr algn="ctr"/>
            <a:r>
              <a:rPr lang="es-ES" b="1" dirty="0" smtClean="0"/>
              <a:t>Los programas que  pueden </a:t>
            </a:r>
          </a:p>
          <a:p>
            <a:pPr algn="ctr"/>
            <a:r>
              <a:rPr lang="es-ES" b="1" dirty="0"/>
              <a:t>r</a:t>
            </a:r>
            <a:r>
              <a:rPr lang="es-ES" b="1" dirty="0" smtClean="0"/>
              <a:t>eproducir este formato con</a:t>
            </a:r>
          </a:p>
          <a:p>
            <a:pPr algn="ctr"/>
            <a:r>
              <a:rPr lang="es-ES" b="1" dirty="0" smtClean="0"/>
              <a:t>el códec correcto son: Windows Media,</a:t>
            </a:r>
          </a:p>
          <a:p>
            <a:pPr algn="ctr"/>
            <a:r>
              <a:rPr lang="es-ES" b="1" dirty="0" err="1"/>
              <a:t>w</a:t>
            </a:r>
            <a:r>
              <a:rPr lang="es-ES" b="1" dirty="0" err="1" smtClean="0"/>
              <a:t>inamp</a:t>
            </a:r>
            <a:r>
              <a:rPr lang="es-ES" b="1" dirty="0" smtClean="0"/>
              <a:t>, real </a:t>
            </a:r>
            <a:r>
              <a:rPr lang="es-ES" b="1" dirty="0" err="1" smtClean="0"/>
              <a:t>player</a:t>
            </a:r>
            <a:r>
              <a:rPr lang="es-ES" b="1" dirty="0" smtClean="0"/>
              <a:t>, media </a:t>
            </a:r>
            <a:r>
              <a:rPr lang="es-ES" b="1" dirty="0" err="1" smtClean="0"/>
              <a:t>clasic</a:t>
            </a:r>
            <a:r>
              <a:rPr lang="es-ES" b="1" dirty="0" smtClean="0"/>
              <a:t>, entre</a:t>
            </a:r>
          </a:p>
          <a:p>
            <a:pPr algn="ctr"/>
            <a:r>
              <a:rPr lang="es-ES" b="1" dirty="0"/>
              <a:t>o</a:t>
            </a:r>
            <a:r>
              <a:rPr lang="es-ES" b="1" dirty="0" smtClean="0"/>
              <a:t>tros.</a:t>
            </a:r>
            <a:endParaRPr lang="es-MX" b="1" dirty="0"/>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rgbClr val="7030A0"/>
                </a:solidFill>
                <a:latin typeface="Showcard Gothic" pitchFamily="82" charset="0"/>
              </a:rPr>
              <a:t>FORAMTO DIVX</a:t>
            </a:r>
            <a:endParaRPr lang="es-MX" sz="6000" dirty="0">
              <a:solidFill>
                <a:srgbClr val="7030A0"/>
              </a:solidFill>
              <a:latin typeface="Showcard Gothic" pitchFamily="82" charset="0"/>
            </a:endParaRPr>
          </a:p>
        </p:txBody>
      </p:sp>
      <p:sp>
        <p:nvSpPr>
          <p:cNvPr id="4" name="3 Rectángulo"/>
          <p:cNvSpPr/>
          <p:nvPr/>
        </p:nvSpPr>
        <p:spPr>
          <a:xfrm>
            <a:off x="1547664" y="2060848"/>
            <a:ext cx="5904656" cy="1631216"/>
          </a:xfrm>
          <a:prstGeom prst="rect">
            <a:avLst/>
          </a:prstGeom>
        </p:spPr>
        <p:txBody>
          <a:bodyPr wrap="square">
            <a:spAutoFit/>
          </a:bodyPr>
          <a:lstStyle/>
          <a:p>
            <a:pPr algn="ctr"/>
            <a:r>
              <a:rPr lang="es-MX" sz="2000" dirty="0" smtClean="0"/>
              <a:t>Es </a:t>
            </a:r>
            <a:r>
              <a:rPr lang="es-MX" sz="2000" dirty="0"/>
              <a:t>un </a:t>
            </a:r>
            <a:r>
              <a:rPr lang="es-MX" sz="2000" dirty="0" smtClean="0"/>
              <a:t>códec</a:t>
            </a:r>
            <a:r>
              <a:rPr lang="es-MX" sz="2000" dirty="0"/>
              <a:t> de video comprimido basado en el estándar MPEG-4 Parte 2</a:t>
            </a:r>
            <a:r>
              <a:rPr lang="es-MX" sz="2000" dirty="0" smtClean="0"/>
              <a:t>. </a:t>
            </a:r>
            <a:r>
              <a:rPr lang="es-MX" sz="2000" dirty="0"/>
              <a:t>e desarrolló para la </a:t>
            </a:r>
            <a:r>
              <a:rPr lang="es-MX" sz="2000" dirty="0" smtClean="0"/>
              <a:t>transferencia</a:t>
            </a:r>
            <a:r>
              <a:rPr lang="es-MX" sz="2000" dirty="0"/>
              <a:t> de video por </a:t>
            </a:r>
            <a:r>
              <a:rPr lang="es-MX" sz="2000" dirty="0" smtClean="0"/>
              <a:t>internet, </a:t>
            </a:r>
            <a:r>
              <a:rPr lang="es-MX" sz="2000" dirty="0"/>
              <a:t>pero sus archivos eran demasiado </a:t>
            </a:r>
            <a:r>
              <a:rPr lang="es-MX" sz="2000" dirty="0" smtClean="0"/>
              <a:t>pesados, este programa puede ser reproducido en Windows Media Player.</a:t>
            </a:r>
            <a:endParaRPr lang="es-MX" sz="2000" dirty="0"/>
          </a:p>
        </p:txBody>
      </p:sp>
      <p:pic>
        <p:nvPicPr>
          <p:cNvPr id="26626" name="Picture 2" descr="http://static.flickr.com/83/281697429_1f1629871d_o.jpg"/>
          <p:cNvPicPr>
            <a:picLocks noChangeAspect="1" noChangeArrowheads="1"/>
          </p:cNvPicPr>
          <p:nvPr/>
        </p:nvPicPr>
        <p:blipFill>
          <a:blip r:embed="rId2" cstate="print"/>
          <a:srcRect/>
          <a:stretch>
            <a:fillRect/>
          </a:stretch>
        </p:blipFill>
        <p:spPr bwMode="auto">
          <a:xfrm>
            <a:off x="2699792" y="3933056"/>
            <a:ext cx="3333750" cy="2381250"/>
          </a:xfrm>
          <a:prstGeom prst="rect">
            <a:avLst/>
          </a:prstGeom>
          <a:noFill/>
        </p:spPr>
      </p:pic>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accent4"/>
                </a:solidFill>
                <a:latin typeface="Showcard Gothic" pitchFamily="82" charset="0"/>
              </a:rPr>
              <a:t>FORMATO FLV</a:t>
            </a:r>
            <a:endParaRPr lang="es-MX" sz="6000" dirty="0">
              <a:solidFill>
                <a:schemeClr val="accent4"/>
              </a:solidFill>
              <a:latin typeface="Showcard Gothic" pitchFamily="82" charset="0"/>
            </a:endParaRPr>
          </a:p>
        </p:txBody>
      </p:sp>
      <p:sp>
        <p:nvSpPr>
          <p:cNvPr id="4" name="3 Rectángulo"/>
          <p:cNvSpPr/>
          <p:nvPr/>
        </p:nvSpPr>
        <p:spPr>
          <a:xfrm>
            <a:off x="683568" y="1700808"/>
            <a:ext cx="7704856" cy="1477328"/>
          </a:xfrm>
          <a:prstGeom prst="rect">
            <a:avLst/>
          </a:prstGeom>
        </p:spPr>
        <p:txBody>
          <a:bodyPr wrap="square">
            <a:spAutoFit/>
          </a:bodyPr>
          <a:lstStyle/>
          <a:p>
            <a:pPr algn="ctr"/>
            <a:r>
              <a:rPr lang="es-MX" dirty="0" smtClean="0">
                <a:latin typeface="Arial" pitchFamily="34" charset="0"/>
                <a:cs typeface="Arial" pitchFamily="34" charset="0"/>
              </a:rPr>
              <a:t>Es </a:t>
            </a:r>
            <a:r>
              <a:rPr lang="es-MX" dirty="0">
                <a:latin typeface="Arial" pitchFamily="34" charset="0"/>
                <a:cs typeface="Arial" pitchFamily="34" charset="0"/>
              </a:rPr>
              <a:t>un </a:t>
            </a:r>
            <a:r>
              <a:rPr lang="es-MX" dirty="0" smtClean="0">
                <a:latin typeface="Arial" pitchFamily="34" charset="0"/>
                <a:cs typeface="Arial" pitchFamily="34" charset="0"/>
              </a:rPr>
              <a:t>formato de extensión y archivo</a:t>
            </a:r>
            <a:r>
              <a:rPr lang="es-MX" dirty="0">
                <a:latin typeface="Arial" pitchFamily="34" charset="0"/>
                <a:cs typeface="Arial" pitchFamily="34" charset="0"/>
              </a:rPr>
              <a:t> que es utilizado para transmitir </a:t>
            </a:r>
            <a:r>
              <a:rPr lang="es-MX" dirty="0" smtClean="0">
                <a:latin typeface="Arial" pitchFamily="34" charset="0"/>
                <a:cs typeface="Arial" pitchFamily="34" charset="0"/>
              </a:rPr>
              <a:t>video por internet</a:t>
            </a:r>
            <a:r>
              <a:rPr lang="es-MX" dirty="0">
                <a:latin typeface="Arial" pitchFamily="34" charset="0"/>
                <a:cs typeface="Arial" pitchFamily="34" charset="0"/>
              </a:rPr>
              <a:t> empleando </a:t>
            </a:r>
            <a:r>
              <a:rPr lang="es-MX" dirty="0" smtClean="0">
                <a:latin typeface="Arial" pitchFamily="34" charset="0"/>
                <a:cs typeface="Arial" pitchFamily="34" charset="0"/>
              </a:rPr>
              <a:t>el reproductor</a:t>
            </a:r>
            <a:r>
              <a:rPr lang="es-MX" dirty="0">
                <a:latin typeface="Arial" pitchFamily="34" charset="0"/>
                <a:cs typeface="Arial" pitchFamily="34" charset="0"/>
              </a:rPr>
              <a:t> </a:t>
            </a:r>
            <a:r>
              <a:rPr lang="es-MX" dirty="0" smtClean="0">
                <a:latin typeface="Arial" pitchFamily="34" charset="0"/>
                <a:cs typeface="Arial" pitchFamily="34" charset="0"/>
              </a:rPr>
              <a:t>Adobe Flash Player.</a:t>
            </a:r>
            <a:r>
              <a:rPr lang="es-MX" dirty="0">
                <a:latin typeface="Arial" pitchFamily="34" charset="0"/>
                <a:cs typeface="Arial" pitchFamily="34" charset="0"/>
              </a:rPr>
              <a:t> </a:t>
            </a:r>
            <a:endParaRPr lang="es-MX" dirty="0" smtClean="0">
              <a:latin typeface="Arial" pitchFamily="34" charset="0"/>
              <a:cs typeface="Arial" pitchFamily="34" charset="0"/>
            </a:endParaRPr>
          </a:p>
          <a:p>
            <a:pPr algn="ctr"/>
            <a:r>
              <a:rPr lang="es-MX" dirty="0" smtClean="0">
                <a:latin typeface="Arial" pitchFamily="34" charset="0"/>
                <a:cs typeface="Arial" pitchFamily="34" charset="0"/>
              </a:rPr>
              <a:t>Sitios Web</a:t>
            </a:r>
            <a:r>
              <a:rPr lang="es-MX" dirty="0">
                <a:latin typeface="Arial" pitchFamily="34" charset="0"/>
                <a:cs typeface="Arial" pitchFamily="34" charset="0"/>
              </a:rPr>
              <a:t> como </a:t>
            </a:r>
            <a:r>
              <a:rPr lang="es-MX" dirty="0" err="1" smtClean="0">
                <a:latin typeface="Arial" pitchFamily="34" charset="0"/>
                <a:cs typeface="Arial" pitchFamily="34" charset="0"/>
              </a:rPr>
              <a:t>Youtube</a:t>
            </a:r>
            <a:r>
              <a:rPr lang="es-MX" dirty="0" smtClean="0">
                <a:latin typeface="Arial" pitchFamily="34" charset="0"/>
                <a:cs typeface="Arial" pitchFamily="34" charset="0"/>
              </a:rPr>
              <a:t>, </a:t>
            </a:r>
            <a:r>
              <a:rPr lang="es-MX" dirty="0" err="1" smtClean="0">
                <a:latin typeface="Arial" pitchFamily="34" charset="0"/>
                <a:cs typeface="Arial" pitchFamily="34" charset="0"/>
              </a:rPr>
              <a:t>Goolge</a:t>
            </a:r>
            <a:r>
              <a:rPr lang="es-MX" dirty="0" smtClean="0">
                <a:latin typeface="Arial" pitchFamily="34" charset="0"/>
                <a:cs typeface="Arial" pitchFamily="34" charset="0"/>
              </a:rPr>
              <a:t> Video, Yahoo! Video, y </a:t>
            </a:r>
            <a:r>
              <a:rPr lang="es-MX" dirty="0" err="1" smtClean="0">
                <a:latin typeface="Arial" pitchFamily="34" charset="0"/>
                <a:cs typeface="Arial" pitchFamily="34" charset="0"/>
              </a:rPr>
              <a:t>MySpace</a:t>
            </a:r>
            <a:r>
              <a:rPr lang="es-MX" dirty="0" smtClean="0">
                <a:latin typeface="Arial" pitchFamily="34" charset="0"/>
                <a:cs typeface="Arial" pitchFamily="34" charset="0"/>
              </a:rPr>
              <a:t>, entre otros, emplean el formato FLV para mostrar videos.</a:t>
            </a:r>
            <a:endParaRPr lang="es-MX" dirty="0">
              <a:latin typeface="Arial" pitchFamily="34" charset="0"/>
              <a:cs typeface="Arial" pitchFamily="34" charset="0"/>
            </a:endParaRPr>
          </a:p>
        </p:txBody>
      </p:sp>
      <p:pic>
        <p:nvPicPr>
          <p:cNvPr id="39938" name="Picture 2" descr="http://t2.gstatic.com/images?q=tbn:ANd9GcSTJzBRh4Zrlf-3CCJbRwQzxG9EKDp3JNVDWYMidUYFx_r7EqaGoA"/>
          <p:cNvPicPr>
            <a:picLocks noChangeAspect="1" noChangeArrowheads="1"/>
          </p:cNvPicPr>
          <p:nvPr/>
        </p:nvPicPr>
        <p:blipFill>
          <a:blip r:embed="rId2" cstate="print"/>
          <a:srcRect/>
          <a:stretch>
            <a:fillRect/>
          </a:stretch>
        </p:blipFill>
        <p:spPr bwMode="auto">
          <a:xfrm>
            <a:off x="1835696" y="3356992"/>
            <a:ext cx="3028950" cy="1514475"/>
          </a:xfrm>
          <a:prstGeom prst="rect">
            <a:avLst/>
          </a:prstGeom>
          <a:noFill/>
        </p:spPr>
      </p:pic>
      <p:pic>
        <p:nvPicPr>
          <p:cNvPr id="39940" name="Picture 4" descr="http://www.vanguardia.com.mx/XStatic/vanguardia/images/espanol/youtube-051212.jpg"/>
          <p:cNvPicPr>
            <a:picLocks noChangeAspect="1" noChangeArrowheads="1"/>
          </p:cNvPicPr>
          <p:nvPr/>
        </p:nvPicPr>
        <p:blipFill>
          <a:blip r:embed="rId3" cstate="print"/>
          <a:srcRect/>
          <a:stretch>
            <a:fillRect/>
          </a:stretch>
        </p:blipFill>
        <p:spPr bwMode="auto">
          <a:xfrm>
            <a:off x="1835696" y="5013176"/>
            <a:ext cx="3024336" cy="1512168"/>
          </a:xfrm>
          <a:prstGeom prst="rect">
            <a:avLst/>
          </a:prstGeom>
          <a:noFill/>
        </p:spPr>
      </p:pic>
      <p:pic>
        <p:nvPicPr>
          <p:cNvPr id="39944" name="Picture 8" descr="http://www.technobuffalo.com/wp-content/uploads/2012/12/Google-Apps.jpeg"/>
          <p:cNvPicPr>
            <a:picLocks noChangeAspect="1" noChangeArrowheads="1"/>
          </p:cNvPicPr>
          <p:nvPr/>
        </p:nvPicPr>
        <p:blipFill>
          <a:blip r:embed="rId4" cstate="print"/>
          <a:srcRect/>
          <a:stretch>
            <a:fillRect/>
          </a:stretch>
        </p:blipFill>
        <p:spPr bwMode="auto">
          <a:xfrm>
            <a:off x="5148064" y="3356993"/>
            <a:ext cx="2410744" cy="936104"/>
          </a:xfrm>
          <a:prstGeom prst="rect">
            <a:avLst/>
          </a:prstGeom>
          <a:noFill/>
        </p:spPr>
      </p:pic>
      <p:pic>
        <p:nvPicPr>
          <p:cNvPr id="39946" name="Picture 10" descr="http://eats.files.wordpress.com/2010/05/yahoo-logoj-02.jpg"/>
          <p:cNvPicPr>
            <a:picLocks noChangeAspect="1" noChangeArrowheads="1"/>
          </p:cNvPicPr>
          <p:nvPr/>
        </p:nvPicPr>
        <p:blipFill>
          <a:blip r:embed="rId5" cstate="print"/>
          <a:srcRect/>
          <a:stretch>
            <a:fillRect/>
          </a:stretch>
        </p:blipFill>
        <p:spPr bwMode="auto">
          <a:xfrm>
            <a:off x="5148064" y="4365104"/>
            <a:ext cx="2376264" cy="1224136"/>
          </a:xfrm>
          <a:prstGeom prst="rect">
            <a:avLst/>
          </a:prstGeom>
          <a:noFill/>
        </p:spPr>
      </p:pic>
      <p:pic>
        <p:nvPicPr>
          <p:cNvPr id="39948" name="Picture 12" descr="http://www.clasesdeperiodismo.com/wp-content/uploads/2011/04/myspace-logo.jpg"/>
          <p:cNvPicPr>
            <a:picLocks noChangeAspect="1" noChangeArrowheads="1"/>
          </p:cNvPicPr>
          <p:nvPr/>
        </p:nvPicPr>
        <p:blipFill>
          <a:blip r:embed="rId6" cstate="print"/>
          <a:srcRect/>
          <a:stretch>
            <a:fillRect/>
          </a:stretch>
        </p:blipFill>
        <p:spPr bwMode="auto">
          <a:xfrm>
            <a:off x="5148065" y="5661248"/>
            <a:ext cx="2376264" cy="1008112"/>
          </a:xfrm>
          <a:prstGeom prst="rect">
            <a:avLst/>
          </a:prstGeom>
          <a:noFill/>
        </p:spPr>
      </p:pic>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rgbClr val="FDEC0F"/>
                </a:solidFill>
                <a:latin typeface="Showcard Gothic" pitchFamily="82" charset="0"/>
              </a:rPr>
              <a:t>FORMATO M4V</a:t>
            </a:r>
            <a:endParaRPr lang="es-MX" sz="6000" dirty="0">
              <a:solidFill>
                <a:srgbClr val="FDEC0F"/>
              </a:solidFill>
              <a:latin typeface="Showcard Gothic" pitchFamily="82" charset="0"/>
            </a:endParaRPr>
          </a:p>
        </p:txBody>
      </p:sp>
      <p:sp>
        <p:nvSpPr>
          <p:cNvPr id="4" name="3 Rectángulo"/>
          <p:cNvSpPr/>
          <p:nvPr/>
        </p:nvSpPr>
        <p:spPr>
          <a:xfrm>
            <a:off x="539552" y="2348880"/>
            <a:ext cx="4662264" cy="3108543"/>
          </a:xfrm>
          <a:prstGeom prst="rect">
            <a:avLst/>
          </a:prstGeom>
        </p:spPr>
        <p:txBody>
          <a:bodyPr wrap="square">
            <a:spAutoFit/>
          </a:bodyPr>
          <a:lstStyle/>
          <a:p>
            <a:pPr algn="ctr"/>
            <a:r>
              <a:rPr lang="es-MX" sz="2800" dirty="0" smtClean="0"/>
              <a:t>Formato </a:t>
            </a:r>
            <a:r>
              <a:rPr lang="es-MX" sz="2800" dirty="0"/>
              <a:t>de archivo estándar para los videos para </a:t>
            </a:r>
            <a:r>
              <a:rPr lang="es-MX" sz="2800" dirty="0" err="1"/>
              <a:t>iPod</a:t>
            </a:r>
            <a:r>
              <a:rPr lang="es-MX" sz="2800" dirty="0"/>
              <a:t> y PlayStation portátiles desarrollado por Apple. </a:t>
            </a:r>
            <a:endParaRPr lang="es-MX" sz="2800" dirty="0" smtClean="0"/>
          </a:p>
          <a:p>
            <a:pPr algn="ctr"/>
            <a:r>
              <a:rPr lang="es-MX" sz="2800" dirty="0" smtClean="0"/>
              <a:t>Los </a:t>
            </a:r>
            <a:r>
              <a:rPr lang="es-MX" sz="2800" dirty="0"/>
              <a:t>archivos M4V se abren con el reproductor </a:t>
            </a:r>
            <a:r>
              <a:rPr lang="es-MX" sz="2800" dirty="0" err="1"/>
              <a:t>iTunes</a:t>
            </a:r>
            <a:r>
              <a:rPr lang="es-MX" sz="2800" dirty="0"/>
              <a:t> de forma predeterminada. </a:t>
            </a:r>
          </a:p>
        </p:txBody>
      </p:sp>
      <p:sp>
        <p:nvSpPr>
          <p:cNvPr id="38914" name="AutoShape 2" descr="data:image/jpeg;base64,/9j/4AAQSkZJRgABAQAAAQABAAD/2wCEAAkGBhQSERUUExIWFRQVGBgYGBUYFxcVFBgYFxgXFBoXFxcXHCYeFxojGhQXHy8gIycpLCwsFx4xNTAqNSYrLCkBCQoKDgwOGg8PGiwkHyQyLDUqLC8sLC0sLSwvLCwsLDQsLiwsLywsLyosLCwsLCwsLDQpLywsLCwsLC8vLCwvLP/AABEIALMBGQMBIgACEQEDEQH/xAAbAAACAwEBAQAAAAAAAAAAAAADBAACBQEGB//EADsQAAEDAgMFBwMCBQMFAQAAAAEAAhEDIQQxQQUSUWFxBiKBkbHB8BOh0TLhBxRCovEzUmIXIyRyghX/xAAbAQACAwEBAQAAAAAAAAAAAAAFBgIDBAABB//EADQRAAEDAwIDBgUEAgMBAAAAAAEAAgMEESESMQVB8BMiUWFxkTKBscHRFCOh8VLhFTNCBv/aAAwDAQACEQMRAD8AaLjvG5zOp4o4eeLvMqgb3j1PqryjM8mpy+ftBC79QxmfMov1XcT5mENv34/PllfckcFie4KwXV98xmfMyjNqHKT5ngOCEBf5mmKVOUOmkAGVewFWpg8SmGmNT5qoXCUHe50hV4wrmveJKBisc2m0ve/daNSeNlV9USlsRUDhDgCOBuPutVPSanC4NuauYCSnRieZ45rn8yeJ8ykHV8kP+YutzeHgbrXHTud5LSOM5nzVhizxPmsoYhEbXUv0LOYV8lMGDPWFqtxJ4nzRW1zxPmslldGbV5rPJw1rtsLA6J4K0xUPE+asTOaSZXR2VEDqaOSLK8bc4Uq4cm4cQUtUwztSbcCng+V3eWdlfPDjf6+6tFNrOVltpO5nxOaJTwTjqRHP0WiGg6K7YUZ+MTu+HCLU1LDGPhufP8bLOdgDOZjx+BWZguJPmU7VfHugHEXi+U5LGJ6iQXuiBkmOBgBdFHmZ6+quAeJ8yhb5nkddVY1dFSWynmsjg7xVt0fCVI5nzVBUvEj91ZxyGplXM7QEAk/XrCwyxDmFwsnUweJStXA/qgm44p0NXFqgrJYz3HH7LFJAM3ysSvhnwAHExOR4+N0AbzTnPiSDI0J6refSGaVxGC3tL6R8um6i420gNl2PO3M7oZLSndqxJJ/qI8Su1MS52biT1/CLVo7uQy53vlbkgPeTGVhFgB5xmmmN7ZrPaB+P7xzQ17XMwVd8xO8QJsCTvRx5hC+qf9x8yjVca5waHQd3K3rxyS/8weDfILomy6f3AL+t/TNvDKi4tvg9e6di56n1UDZhdeLnqfUrrGoS925Wu3JQNzRg3xCrSb86ozKawzS25q1rV0MOgm41iBqfAJhgtcR85KMYuOqCQJuZIGpAj8hCHOMhsFrGAo5yDUrLlaoka1dE6ajvkqUY14V6tZKVcVCWrYmcks50X01R2OmDcI7T0zQ3KYq446IL6xzmPP7KrHfn1Q5IMnKPdamxgYCINhbp266x1gpqHn5roxDhr7+XgqkSBwzUOFJIPDJedz/0rhTvdsEZu0HDn68/HknaO0mmASs76R+fsgvMOAE3tNvkqPZsfgKmSjIGQvS08RlF0xTrLzWGxREEGwz9Mlp4baIOaGVMNgbi6wGksbrco1ESeKHhBYHimN7vWgHn5pKqg3tDoC0RRgC7l0CM10O1n7/IQa+KaBw6+eaSftJoi8z8JWWKjlmGrSVrJDQbJ0vub5aawOeqG6oBPyVl4nbIaCQJPC0x435pY7bkZSRfuX9vVF4uEyuzbG268y7JHXot36ihPMTxXnjt4cD+/BNUtrNP9UdbK93BJWi6ya3g3t4rY3ldrjrxt7JChi5vMjT/ACjtqZQY5LE+hcy4IyqJX3Ok9Yv6+SaLvurZoLXBXD81hfE7GM+3WFgfYX0q5HNCpVJznOBx+fhEYuzdQLiAW/6VQLQCCM/RLYihvggC+XVYlbD7udrwdcjpxXo3dPmaDVwzXEbwy+X4ozw3i36S4cDp8OY/tYKim7TbdeaIQ4TFeluuI4H7eCWlfRY3h7Q4c0CeLGxWq4XPU+ua40Ljh3j1PqrsS286UTAuUSn8/KapMQKbZTrRCB1clsBao2oVWQLCeQgTyv8ALIAe6O9EycuE28YhMPckcTUWuhh12BCkQTgIGKrLKq197pl7K+MrG6WMZ/5TZHEGtwilHDpyVZrxOkjPlPwpWk9287eHQczP2TEROWnzmrsZJXpIbe6Y4WlwDQFWjTJAkX8Y6JtuHHBXpshFa1DJqj5Jkgo2MF3C5QxTCganaWEJRhgQhEvFImGxNytmAswhVezktY4JqG/Z3AqEfF4Sc3C8Njusn+Unx90dmBI6eevAJ+jgHTx8Vr7P2UalRrIInXlqfx4Lp+KgkMYb3QyppobE7eaPsTZT6zbQGzd2Y8jfeXqsHsKkwXbvni6/2yCdw2Haxoa0QGiArVaoaCSYAEkqqGjjiu52Tvnl14pfe/UcL5z23DnYkspiwa0REC4nPxHksR+zHHQZdDz9l6PaGJ33lxtvGfx9kmagH5QscZk2iaALm3ujEfDwW94rGOzTMkePPJZ2Jw9QWjjeYBm51K9M56ruA5iVtp+NyMOp4urf+NYNiQvGCk4Akgzrmb+1lHvtvTwtFweXgV6bE7MESFlV6BTVS8ViqRcdeSyScO07FZ7Me5hsSIjp8uFtYLb4NnWPH+k+Kx6uFEEa6Rx5+CXcN1rgQDlfhHDjotj4IagbZQWopCPi63XuadcETNkw1y8Vs3ahp2JJaetvO8L1OExAcARkUvVvDzFvt4oNKwxjfrK0mu0AV96M0ux6KHBL01PpO3r55/hYBITe6I1chclCqVwySSsQhc82aLlWB4AJKS2jhAQXCB6nosf6J4J3FbRLsrD7/skvqHl5BfReGQVMMAbIR8+Q8ECqHxvfcLRebnqfVWYqPFz1PqiU/FDZiAEQYOaaotTJKXpuF+XKNNPNXaNSBKXJe8/K3NYNBeUGs9ZOLrwtHFuhYOMxHeifBOHDIO4CraYhxOECoZ5gqNCrUdHpl+F1vXJGXDuovEDqsV2m0lxvYxofHqnaVGAELDMnNaFOkg1ZUBuE28PhAZrXKVKU9SwwGatSpwF170l1da6UlrdkVvdXLkCrjGtzKQxm0Ys1KYXDVKz92mx1R3ACT4nIDmVgbFdaGQY1PNgtT/8ATaiUMe1xj1WhhP4c13CXvZTPD9Z6GLfdO/8ATuo27azXEZAtgepV5opi27WlY31dGMa8/P8AFkrRaBf0XpeyzJ33dGj1PsvK1diV8ODvMdEm7e82OouB1CY2Zt2rSEMc0tcZMiTlEAnwzWGBwpqkPnBxfl5LJUxdtGRE4FfQHvDRJIAGpsF5TbW3fqkMpiaeZdlPCJ0y6pcU8RiYnec0znDWt9jbqtHDdlnZve3oGz959kQqqqqrmFlPGQ07k4v9v5Q2OGGmOqRwJ8F5DGYjOL2nMRlKyXY1w/C9xiewEyW1rzq0+u8vNbc7K16MuLJYLl7O95jMdVQyimhHfabe/wBEfpaumkOkOF/PH1WcNo8Uzh8UDksMlXw9YghT03CJup2kYXomVAPUrLx9YPdy+XUrYmbaILijfDKXQe1dudkOkZZLuZx0S1XDToPZPm64WpnjlLENmp2yCxWOKUWWjsnGfTdByJ106IVWkN4SffyXKVAvPdE6cIH+FueRKyztilOsiEVwTbr3XrsPUlMhZ+zqJawAmY1+6NiMRAjXglp8PayaG7pPe4MueSticbuiBn6LKqVCcyrVHocI/R0EdMO7udzzQ6SZzzlUcgopQ4RIBUFab/1HqfVFpj50QXHvEzqfXNHpN5/ZKdThqOROHNOUhZQW5yrNpgxyMjyj3QcSSLk24JchGuWyIwgyft336Fkjjn5rzznSXOAvlOvRbO06kAnksBj/ACX0aijtD7KNHv3jjIG3W6I+bwRJyMW8RqiUZIHHK6H9YDMgSRc8coTdOnlzXs7tLco/TMLtuuvunMKyy0qFPVL0GJ1mSQeJ1BJICd2M0MDfBdcs3aGLgQE9XdAXnq7i51gSSYA4nKEEjbfK207NRuVo9nez78ZV3WndY2738BwHFx4eK+sbM2TTw7Ayk0NGvEni46lLdmdijC4dlOBvRvVCNXkCT7DkAtVM1NTiJtzulXifEHVMha09wbefmooootaErkIB2dTJ3jTZPHdEphRRLQdwvQ4jZchdUUUl4ouELqFiMQ1jXPcYa0EknIAXXL0C+AvEduOx7Qx2IoANLb1GWDSNXN4O5a9c/E4ehqVs9oe0T8XUi7aIPdZoYyc7ifRI1GQ1Lsr45JgGDB/lPdGJoYAyY3P0HhfmlgrFcC6EywtsFJ6pKFiMSGg8Rp7KmOxe4ELY+FNV5e8HdEACLE+8I1DTjQZX/CP5S5xHiIhd2TMuKPhMI6uJPdYfMxkt/C4NrRAACvTogCwy4IlN0O/SYIF4ETfnNraaoXWVd2kNwOQ63KQJqmSqcSTnr/eyK6zSVkV6u8Sbp/aGILYDTB9uizFo4REdBmdz29EDqnZ0hRclSVUlHgFiXJQt1EKH81UwolaZzPU+qPRKBHePU+qLSzSnUgEFF498rSpqlZXpZIdZqW6YfvLc+wC81t98NzzKxMO82kZ8LrU7SgEsEaz0Mfv91mUgOEWyGXgvqVOLU4WmhaCAU1nGnsncK3JZ1QS8GSANLC/PktLCi49ELrTaNNFCwdtbda1AJtJ0M05K+eV3xpvS2LPdKX7JYP6uNotOTXF5/wDgEj+7dTGO/SeiZ/h03/zCeFJ3q1VUgu8A+IV0jyylkcPA/RfUFFFE0JDUUUUXLlFFFFy5RRRRcuUXjv4i7QLaTaQMb0udeLNIgc5J/tXsV83/AIjOJxLREgUxHm6fRYa9xbCbc7IpwmMPqm35ZXl8Gbp6v+hZ+FfBTwdLYQFmJAfNOUoylApkol8dUhucSnSnGsgDmsFTL2UbnnkkMTSL6wZncZaT+y9ZgsMGMDRkAsbs7hg5xqcLX4nPLl6r0lJs5LdxCqDNMXJu/qvl1c90z3G3P1/lWZTVXsbYkDukmXC7STmCVcsL2ENJYcg6MuYBsh4ikPplsbzQIO9JmOZzSqZe1l0352t1jyHV8rY3MBB5ePL7f0s3FOBcTJnIjhGXmgSuGnLt65Jgaxn5SrVaRaYNiNPunqHTGBHfNvnb8BAJg13eaffrryVZVZ1RH0juh2ht4hBhamOa4XB6CykEK1R8mUKVdUVwCgtInvHqfVGolLuNz1PqrUqkn55JZnj1AotE6xWvRUqhcoPspVAhK0DSJ8rc4gtuvMdqqf6Ta08tFg4R5AzPU5weRW/2npyG8zrksJk7xkAichHhC+mUZvTBpW+gFmBwTLBAWhgnGVl0xMN01jlBWng8/nVD64dw3TNw1v7gI2WvRKbakKZTtM2SDXMzdNqHimy0ovYCru45o/3MePGzvRpXKgWfsqv9HGUn6NqCeju4fs4rFTu0vB8wrS3tIJI/EH6L7IooomhIiiiii5coooouXKKKKLlyi8P/ABIwX+nVvEFjs8zBbll/UvcJfH4Ftam5jxIcPLgVnqYu1iLRvyWujqP08zZPDf0XxOqYOUcuWiZoVkx2m2KcPU3XZmSOBE5j8aLJpPgpbDTbIz5p/YWzRh7din6tO/JZ20RMDkY8bLSpVZEJHHNgzyTJwmqu8NduEE4s0/pyFrbDpbtIcyT88lqsH2WPsrEzTZDZ/pOQiMzBzCdwuGcKrzbdfERMggAGZN5gRAV9aLmRzjY5+ebfT6L5k9hD89evX1Wm2/RLYuoN0xcRf0gcSis7oAy5DIdISu0R3IbAykWyn7aIBRsH6ht9ice/9KuaIlpt4X68lkVaZP6TF5y0V2vIkmZIMGxnQzKqVHjhlx9l9H06hYpdcSTfA+yvXDmjdIIaQHRP3S5CI69kMrRC0gZtfnbF1nfvYLkKkK4XNxXqpOuNz1PqVXDUgCSBBJk8zxPko79R6n1KuxBZB3SAiMbrFamHMqxfM2iEPCOtCLimAiCJFrfNEptaG1NiieoNisRk/wALA7Ss7gPArzO9BAH6s+Xyy9dt1k0nWyv5HNeXDRE+Y1sn/h7x2Nj4rfQkuZ5/ZWa8G97zyIvmnMMYfaLm6UAuI1MeQRqLzvD1VdS27SmSjdZwt4+63GuTdByRamKLoKSayLU02TlZOOWRtSlfqPRaySxtLeaeV0u2sVdA7S66+mdmNpfXwtN5Mu3d13/s3uu+4nxWqvm38OtsinWdQdZtU7zeAeBl4tH9q+kplppO0jB580o8Rpv09Q5vI5HofxsooootCHqKKKLlyiiii5coooouXJLauyKWIpmnVYHN8iDxaRcHovjm2cGyliKjKbi5jHFocYkxnMcDI8F9b7SbZGGw76n9WTBxcbDyz6Ar4x43OZOvUoVXFtwBum3/AOfbJpc4k6dgOV+atRcQVouZvNuk8OLrQa2ywxkh4IRetAcwhN4WiA0WFsreiZwG9uw47zpNw3dETa3IQEthXW4806x0CSYGv5lb9b3xua7Ph1uvmXE4WtfduPHPW6N8KHWaN3eIvyUYCCZMgxHLiJ10RQ0lCnHs3XWBr9IsvP1M5ykqv1CARNjE8DGSd2hhCyCbzqhUMA54JGgnh8yT3BxCEwiR5GnGT43/AChlRRsd3mYP8ddWS5pfnwKoWWnmrm2R0vp1VIRxjiUvELhbroVSOaLUAtHigK8ZCqKbcbnqfUq7ChuPePU+pVkPe1bAVoYJyefdZOFfda4dZKdczspw5Eona22KRxlHeY++bbC0TdeKpkOmCIkgxa+RB52XvXheOx1Hce4HKTl5hNXC5AQ5votFFJpOlJtN4/bSPnVGBIK5u8o+DJVcQiEgumamfZoN1tUKsgJmm5ZmBqyM5TzHJUq4dLiE7QS64w5aTDZUcEKjVRXFKVREWOIV7Vj4phY/eaS0zIIsQRcEc5X1fsr2hGLo72VRvdqN4O4jkcwvmuKpSCl9j7YqYSsKjI4Obo5s3B9jofFWUlR2Ts7c1KtoxWw2HxDb8fNfbFEhsbbdLE0w+k6eLT+pp4OGhT8pgBDhcJHexzHFrhYhRRK47adKiJq1GsH/ACIE9BqsOp/ETBgwHvdzDHR981B0rGfEQFdFSzSi8bCfQL0yixsB2wwtYgNrAOOTXywnpvRPgtiVJr2uF2m6rkifEbPaQfMWXVwlQlfPe3HbMPDsPQMtNqlQZH/gw68z4DWISytibqKvpKSSqkDGfM+AWR2z7RfzVaGH/tU5DeDjMF/jkOXVefbTXWtTmHo3S7JIXEuO5T/GxlPGI2bBXw9CybpsKvSpqxgL2I3wsUj7lCpvDXRofVP0QQImfx7rIqukrRwuIkBH3QkRDx5pI41RPDu1blvPy/0nqbc48Uph8I5uIfU+q4tLQPpn9ANrjnbTj0TTHojffVAnudHqHiLdX2233S1cpba0kRGV1kBxynPgtnEtMHL5bXxWRVamLgduyDDbCxVclmHzRsLjfphw3Q4O8I0g2yVKOAL/APTuABO9a/AJcotHFuYCGmN4/b5qjclO9mqSlsJHWve9jbGR5C+3zQgOBsH/AAj3SxVEQoaMtOFjIR3HvHqfUroKq8d49T6lSFQQFqCOKxJk/gLXomW3yOuSxGuWhgqsyD+eA90B4pT3YHN5LZA7vWKce268/wBoMPDg7jY9QvQF4yBy08AfQpHauH3qZ4i48FHhs2ktJU23ZJleVc3O2fkFwtVjnbl0j8rjk0uTLSSYRcK/dctSVjTqMloYWrIzyQativ303cNnBvH7Jxr0y18pJpRWPS1V0+oYRoItQJDE0Jun95DcxAiwtK1Rvss/C4qpSdvU3uY7/c0wfHQjqtN3bLGkQcQ6NSG0wT4hs+SUqUJQzhV6HubgEhXubDIbvaCfMAoVeo6o7ee4udqXEk9JKGW8LppmERhR5Kq6s7QDAWeaMi4TuE7QYqiAKdeo1vCzh4B4MIhoqpw6k15abhQc5jxZ4BHnldx3aDE1gW1K73NIu2zQeoYBKQZTTowoRaWGXrnk5K8a+OMWYAB5CyVpYSVpYejEK1PDpqnThZnvWaSW6qGpXF1IsE1iaoaFk1aklF+F05kPaHZZSVwuXKdchUc5K4uqQI4+ib4otXdWGqmbHGXHkvRYLGhwsbpx0OiQDcG41GR814/D4gtMtJ+aL0WBx+98t1+6DcS4cYzrZsvnEh7107UjO852PIi416IdfBhzQ5pEgXERM/hXY6bwRnwtBzzy18VZ9O2ed+emRQqGR0Tm6TY39QRnH1+qyzgEWOVjOZoqJ7E0BJv1+aXslC35onamqBI0EIJIwg2QSEPdRiECEQacLO4IjnXPU+qtKrU/U7qfUqBTc26uuiByNhqsEJZnzn5IlMrPJEHNIKmHgflbbGNzAHGetifsqPpiULCViQBI58YTJalRl4ZCxxRFxIaHg7jx+WfwvJY/DbjyPLoUlay9FtnClw3mgS2b8s/G6wN3jHgnCml7SMHmiNO+26o+puiT9kXBYoE2+fIQK9HeaW9IPzNVw1Hc1nw9FOSNrmEc0xUs2gh3NbsKwQKFSR8yRpS1JGQbFOjHB7Q4c0VhRYlAaURtWEJnptWysBIVixdFNdbXRG1gh76dw5L3WVwUFDThVOIVHYhRbQvO67WVZ5Qy5CdWm64aqIM4eBuF5qKOyryTDXt1Wd9Vd+opP4Y13kolxWuKjUKpjgBbNZv1FQvUIuDsvdxJULotfESZKWLl0uQC/NMEEIY3SAqpH2UrVIFzCzzXkz/hWxWJ3jAyB1Qhy16WsjUEQa253SjxGp7Z+hpwEak6I4rZ2WCO9a6xqYJO6GzOs5DoemnFekwdGAPeJWLiD26LHmlybGOa1KTrW/wjNd72Qadgjbv3/CRKljWlZwS5Ueycuv8AnzSFfD+Ma3nlPJaDnG9rfOCE8Ag8Ry16BaaGZ8RvfHv7+/3VEzA5Y1RL7qZrOufhS0J7hPdQd267UPed1PqVwOXVFtGyrduusKsHKKKh3xKZNgm8G8glajHWUUSxxMDtgUQpyezPXNUeF83fWd/PVG7x3d5w3ZtAaNF1RHuB57W/+KI0O7vRaVUQSQub2fL8Lii3DIyjcZNh6fZHwTjPWVoNcoog9X8ZTnwnMPt9AuhyhcZUUQ+yLDZXDlGPNlxRUEYK8VXPKrUeVFFcwC68VGPPFWYVFFeVzVRzrLpNvJRRS8FB2ym8uFyii9CgqVHlLYhxAsVFFqh3CHVpIjdbwWfT05rod88lFEXO6SytXZVMb7j/AMR7r0VDIdFFErcTJ7S3p9ELn+JNONjyCI0+g9lFEsVG3Xkoj/rB81HO7pOuaUxTyGug5fhRRW0ABkAP+X4WWY935flZlcQ6By9EtKiie4SezafIIQ/d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38916" name="Picture 4" descr="http://sicutdeux.files.wordpress.com/2011/06/apple.jpg"/>
          <p:cNvPicPr>
            <a:picLocks noChangeAspect="1" noChangeArrowheads="1"/>
          </p:cNvPicPr>
          <p:nvPr/>
        </p:nvPicPr>
        <p:blipFill>
          <a:blip r:embed="rId2" cstate="print"/>
          <a:srcRect/>
          <a:stretch>
            <a:fillRect/>
          </a:stretch>
        </p:blipFill>
        <p:spPr bwMode="auto">
          <a:xfrm>
            <a:off x="5364088" y="2420888"/>
            <a:ext cx="3275856" cy="3086374"/>
          </a:xfrm>
          <a:prstGeom prst="rect">
            <a:avLst/>
          </a:prstGeom>
          <a:noFill/>
        </p:spPr>
      </p:pic>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accent1"/>
                </a:solidFill>
                <a:latin typeface="Showcard Gothic" pitchFamily="82" charset="0"/>
              </a:rPr>
              <a:t>FORMATO MKV</a:t>
            </a:r>
            <a:endParaRPr lang="es-MX" sz="6000" dirty="0">
              <a:solidFill>
                <a:schemeClr val="accent1"/>
              </a:solidFill>
              <a:latin typeface="Showcard Gothic" pitchFamily="82" charset="0"/>
            </a:endParaRPr>
          </a:p>
        </p:txBody>
      </p:sp>
      <p:sp>
        <p:nvSpPr>
          <p:cNvPr id="4" name="3 Rectángulo"/>
          <p:cNvSpPr/>
          <p:nvPr/>
        </p:nvSpPr>
        <p:spPr>
          <a:xfrm>
            <a:off x="4139952" y="2780928"/>
            <a:ext cx="4572000" cy="2246769"/>
          </a:xfrm>
          <a:prstGeom prst="rect">
            <a:avLst/>
          </a:prstGeom>
        </p:spPr>
        <p:txBody>
          <a:bodyPr>
            <a:spAutoFit/>
          </a:bodyPr>
          <a:lstStyle/>
          <a:p>
            <a:pPr algn="ctr"/>
            <a:r>
              <a:rPr lang="es-MX" sz="2000" dirty="0" smtClean="0"/>
              <a:t>Archivo </a:t>
            </a:r>
            <a:r>
              <a:rPr lang="es-MX" sz="2000" dirty="0"/>
              <a:t>capaz de contener múltiples pistas de video, imágenes, audio y subtítulos, todo en el mismo archivo</a:t>
            </a:r>
            <a:r>
              <a:rPr lang="es-MX" sz="2000" dirty="0" smtClean="0"/>
              <a:t>. </a:t>
            </a:r>
            <a:r>
              <a:rPr lang="es-MX" sz="2000" dirty="0"/>
              <a:t>Se le </a:t>
            </a:r>
            <a:r>
              <a:rPr lang="es-MX" sz="2000" dirty="0" smtClean="0"/>
              <a:t>considera </a:t>
            </a:r>
            <a:r>
              <a:rPr lang="es-MX" sz="2000" dirty="0"/>
              <a:t>código abierto, en el sentido que su implementación es abierta a cualquiera que lo desee </a:t>
            </a:r>
            <a:r>
              <a:rPr lang="es-MX" sz="2000" dirty="0" smtClean="0"/>
              <a:t>utilizar.</a:t>
            </a:r>
          </a:p>
          <a:p>
            <a:pPr algn="ctr"/>
            <a:r>
              <a:rPr lang="es-ES" sz="2000" dirty="0" smtClean="0"/>
              <a:t>Se puede reproducir en VCL </a:t>
            </a:r>
            <a:r>
              <a:rPr lang="es-ES" sz="2000" dirty="0" err="1" smtClean="0"/>
              <a:t>player</a:t>
            </a:r>
            <a:r>
              <a:rPr lang="es-ES" sz="2000" dirty="0" smtClean="0"/>
              <a:t>.</a:t>
            </a:r>
            <a:endParaRPr lang="es-MX" sz="2000" dirty="0"/>
          </a:p>
        </p:txBody>
      </p:sp>
      <p:pic>
        <p:nvPicPr>
          <p:cNvPr id="37890" name="Picture 2" descr="http://img.vinagreasesino.com/wp-content/uploads/2011/10/mkv.png"/>
          <p:cNvPicPr>
            <a:picLocks noChangeAspect="1" noChangeArrowheads="1"/>
          </p:cNvPicPr>
          <p:nvPr/>
        </p:nvPicPr>
        <p:blipFill>
          <a:blip r:embed="rId2" cstate="print"/>
          <a:srcRect/>
          <a:stretch>
            <a:fillRect/>
          </a:stretch>
        </p:blipFill>
        <p:spPr bwMode="auto">
          <a:xfrm>
            <a:off x="539552" y="2420888"/>
            <a:ext cx="3384376" cy="3312368"/>
          </a:xfrm>
          <a:prstGeom prst="rect">
            <a:avLst/>
          </a:prstGeom>
          <a:noFill/>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accent6">
                    <a:lumMod val="20000"/>
                    <a:lumOff val="80000"/>
                  </a:schemeClr>
                </a:solidFill>
                <a:latin typeface="Showcard Gothic" pitchFamily="82" charset="0"/>
              </a:rPr>
              <a:t>FORAMTO MOV</a:t>
            </a:r>
            <a:endParaRPr lang="es-MX" sz="6000" dirty="0">
              <a:solidFill>
                <a:schemeClr val="accent6">
                  <a:lumMod val="20000"/>
                  <a:lumOff val="80000"/>
                </a:schemeClr>
              </a:solidFill>
              <a:latin typeface="Showcard Gothic" pitchFamily="82" charset="0"/>
            </a:endParaRPr>
          </a:p>
        </p:txBody>
      </p:sp>
      <p:sp>
        <p:nvSpPr>
          <p:cNvPr id="4" name="3 CuadroTexto"/>
          <p:cNvSpPr txBox="1"/>
          <p:nvPr/>
        </p:nvSpPr>
        <p:spPr>
          <a:xfrm>
            <a:off x="556388" y="5013176"/>
            <a:ext cx="8132354" cy="1200329"/>
          </a:xfrm>
          <a:prstGeom prst="rect">
            <a:avLst/>
          </a:prstGeom>
          <a:noFill/>
        </p:spPr>
        <p:txBody>
          <a:bodyPr wrap="none" rtlCol="0">
            <a:spAutoFit/>
          </a:bodyPr>
          <a:lstStyle/>
          <a:p>
            <a:pPr algn="ctr"/>
            <a:r>
              <a:rPr lang="es-ES" sz="2400" dirty="0" smtClean="0">
                <a:latin typeface="Aparajita" pitchFamily="34" charset="0"/>
                <a:cs typeface="Aparajita" pitchFamily="34" charset="0"/>
              </a:rPr>
              <a:t>Es el formato común para las películas Quick time, su archivo es de tipo binario</a:t>
            </a:r>
          </a:p>
          <a:p>
            <a:pPr algn="ctr"/>
            <a:r>
              <a:rPr lang="es-ES" sz="2400" dirty="0">
                <a:latin typeface="Aparajita" pitchFamily="34" charset="0"/>
                <a:cs typeface="Aparajita" pitchFamily="34" charset="0"/>
              </a:rPr>
              <a:t>y</a:t>
            </a:r>
            <a:r>
              <a:rPr lang="es-ES" sz="2400" dirty="0" smtClean="0">
                <a:latin typeface="Aparajita" pitchFamily="34" charset="0"/>
                <a:cs typeface="Aparajita" pitchFamily="34" charset="0"/>
              </a:rPr>
              <a:t> puede usar un numero de aplicaciones </a:t>
            </a:r>
            <a:r>
              <a:rPr lang="es-ES" sz="2400" dirty="0" err="1" smtClean="0">
                <a:latin typeface="Aparajita" pitchFamily="34" charset="0"/>
                <a:cs typeface="Aparajita" pitchFamily="34" charset="0"/>
              </a:rPr>
              <a:t>ára</a:t>
            </a:r>
            <a:r>
              <a:rPr lang="es-ES" sz="2400" dirty="0" smtClean="0">
                <a:latin typeface="Aparajita" pitchFamily="34" charset="0"/>
                <a:cs typeface="Aparajita" pitchFamily="34" charset="0"/>
              </a:rPr>
              <a:t> reproducir archivos como: </a:t>
            </a:r>
            <a:r>
              <a:rPr lang="es-ES" sz="2400" dirty="0" err="1" smtClean="0">
                <a:latin typeface="Aparajita" pitchFamily="34" charset="0"/>
                <a:cs typeface="Aparajita" pitchFamily="34" charset="0"/>
              </a:rPr>
              <a:t>Sparkle</a:t>
            </a:r>
            <a:r>
              <a:rPr lang="es-ES" sz="2400" dirty="0" smtClean="0">
                <a:latin typeface="Aparajita" pitchFamily="34" charset="0"/>
                <a:cs typeface="Aparajita" pitchFamily="34" charset="0"/>
              </a:rPr>
              <a:t>, </a:t>
            </a:r>
          </a:p>
          <a:p>
            <a:pPr algn="ctr"/>
            <a:r>
              <a:rPr lang="es-ES" sz="2400" dirty="0" err="1" smtClean="0">
                <a:latin typeface="Aparajita" pitchFamily="34" charset="0"/>
                <a:cs typeface="Aparajita" pitchFamily="34" charset="0"/>
              </a:rPr>
              <a:t>MoviePlayer</a:t>
            </a:r>
            <a:r>
              <a:rPr lang="es-ES" sz="2400" dirty="0" smtClean="0">
                <a:latin typeface="Aparajita" pitchFamily="34" charset="0"/>
                <a:cs typeface="Aparajita" pitchFamily="34" charset="0"/>
              </a:rPr>
              <a:t> en </a:t>
            </a:r>
            <a:r>
              <a:rPr lang="es-ES" sz="2400" dirty="0">
                <a:latin typeface="Aparajita" pitchFamily="34" charset="0"/>
                <a:cs typeface="Aparajita" pitchFamily="34" charset="0"/>
              </a:rPr>
              <a:t>M</a:t>
            </a:r>
            <a:r>
              <a:rPr lang="es-ES" sz="2400" dirty="0" smtClean="0">
                <a:latin typeface="Aparajita" pitchFamily="34" charset="0"/>
                <a:cs typeface="Aparajita" pitchFamily="34" charset="0"/>
              </a:rPr>
              <a:t>ac y Quicktime para Windows</a:t>
            </a:r>
            <a:endParaRPr lang="es-ES" sz="2400" dirty="0">
              <a:latin typeface="Aparajita" pitchFamily="34" charset="0"/>
              <a:cs typeface="Aparajita" pitchFamily="34" charset="0"/>
            </a:endParaRPr>
          </a:p>
        </p:txBody>
      </p:sp>
      <p:pic>
        <p:nvPicPr>
          <p:cNvPr id="36868" name="Picture 4" descr="http://tuhotmail.com/wp-content/uploads/Movier-Maker-Facebook.png"/>
          <p:cNvPicPr>
            <a:picLocks noChangeAspect="1" noChangeArrowheads="1"/>
          </p:cNvPicPr>
          <p:nvPr/>
        </p:nvPicPr>
        <p:blipFill>
          <a:blip r:embed="rId2" cstate="print"/>
          <a:srcRect/>
          <a:stretch>
            <a:fillRect/>
          </a:stretch>
        </p:blipFill>
        <p:spPr bwMode="auto">
          <a:xfrm>
            <a:off x="1835696" y="2132856"/>
            <a:ext cx="2438400" cy="2438400"/>
          </a:xfrm>
          <a:prstGeom prst="rect">
            <a:avLst/>
          </a:prstGeom>
          <a:noFill/>
        </p:spPr>
      </p:pic>
      <p:pic>
        <p:nvPicPr>
          <p:cNvPr id="36870" name="Picture 6" descr="http://images.apple.com/mx/quicktime/download/images/icon_qt_big_20100406.jpg"/>
          <p:cNvPicPr>
            <a:picLocks noChangeAspect="1" noChangeArrowheads="1"/>
          </p:cNvPicPr>
          <p:nvPr/>
        </p:nvPicPr>
        <p:blipFill>
          <a:blip r:embed="rId3" cstate="print"/>
          <a:srcRect/>
          <a:stretch>
            <a:fillRect/>
          </a:stretch>
        </p:blipFill>
        <p:spPr bwMode="auto">
          <a:xfrm>
            <a:off x="4788024" y="1988840"/>
            <a:ext cx="2667000" cy="2667000"/>
          </a:xfrm>
          <a:prstGeom prst="rect">
            <a:avLst/>
          </a:prstGeom>
          <a:noFill/>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6000" dirty="0" smtClean="0">
                <a:solidFill>
                  <a:schemeClr val="tx2">
                    <a:lumMod val="75000"/>
                  </a:schemeClr>
                </a:solidFill>
                <a:latin typeface="Showcard Gothic" pitchFamily="82" charset="0"/>
              </a:rPr>
              <a:t>FORAMTO MP4</a:t>
            </a:r>
            <a:endParaRPr lang="es-MX" sz="6000" dirty="0">
              <a:solidFill>
                <a:schemeClr val="tx2">
                  <a:lumMod val="75000"/>
                </a:schemeClr>
              </a:solidFill>
              <a:latin typeface="Showcard Gothic" pitchFamily="82" charset="0"/>
            </a:endParaRPr>
          </a:p>
        </p:txBody>
      </p:sp>
      <p:sp>
        <p:nvSpPr>
          <p:cNvPr id="4" name="3 CuadroTexto"/>
          <p:cNvSpPr txBox="1"/>
          <p:nvPr/>
        </p:nvSpPr>
        <p:spPr>
          <a:xfrm>
            <a:off x="-402570" y="1628800"/>
            <a:ext cx="9940670" cy="2185214"/>
          </a:xfrm>
          <a:prstGeom prst="rect">
            <a:avLst/>
          </a:prstGeom>
          <a:noFill/>
        </p:spPr>
        <p:txBody>
          <a:bodyPr wrap="none" rtlCol="0">
            <a:spAutoFit/>
          </a:bodyPr>
          <a:lstStyle/>
          <a:p>
            <a:pPr algn="ctr"/>
            <a:r>
              <a:rPr lang="es-ES" sz="2000" dirty="0" smtClean="0"/>
              <a:t>Es un estándar de formato multimedia que es parte del MPEG4, se usa especialmente</a:t>
            </a:r>
          </a:p>
          <a:p>
            <a:pPr algn="ctr"/>
            <a:r>
              <a:rPr lang="es-ES" sz="2000" dirty="0"/>
              <a:t>p</a:t>
            </a:r>
            <a:r>
              <a:rPr lang="es-ES" sz="2000" dirty="0" smtClean="0"/>
              <a:t>ara el almacenamiento de video y audio digital así como también subtítulos</a:t>
            </a:r>
          </a:p>
          <a:p>
            <a:pPr algn="ctr"/>
            <a:r>
              <a:rPr lang="es-ES" sz="2000" dirty="0" smtClean="0"/>
              <a:t> e imágenes. Se pueden reproducir en programas como Quick time.  </a:t>
            </a:r>
          </a:p>
          <a:p>
            <a:pPr algn="ctr"/>
            <a:r>
              <a:rPr lang="es-ES" sz="2000" dirty="0" smtClean="0"/>
              <a:t>Este formato permite un video </a:t>
            </a:r>
          </a:p>
          <a:p>
            <a:pPr algn="ctr"/>
            <a:r>
              <a:rPr lang="es-ES" sz="2000" dirty="0"/>
              <a:t>f</a:t>
            </a:r>
            <a:r>
              <a:rPr lang="es-ES" sz="2000" dirty="0" smtClean="0"/>
              <a:t>luyente por internet.</a:t>
            </a:r>
          </a:p>
          <a:p>
            <a:endParaRPr lang="es-ES" dirty="0" smtClean="0"/>
          </a:p>
          <a:p>
            <a:endParaRPr lang="es-MX" dirty="0"/>
          </a:p>
        </p:txBody>
      </p:sp>
      <p:pic>
        <p:nvPicPr>
          <p:cNvPr id="35842" name="Picture 2" descr="http://audio.yoreparo.com/foros/files/img_736.jpg"/>
          <p:cNvPicPr>
            <a:picLocks noChangeAspect="1" noChangeArrowheads="1"/>
          </p:cNvPicPr>
          <p:nvPr/>
        </p:nvPicPr>
        <p:blipFill>
          <a:blip r:embed="rId2" cstate="print"/>
          <a:srcRect/>
          <a:stretch>
            <a:fillRect/>
          </a:stretch>
        </p:blipFill>
        <p:spPr bwMode="auto">
          <a:xfrm>
            <a:off x="2771800" y="3356992"/>
            <a:ext cx="3724275" cy="3171826"/>
          </a:xfrm>
          <a:prstGeom prst="rect">
            <a:avLst/>
          </a:prstGeom>
          <a:noFill/>
        </p:spPr>
      </p:pic>
    </p:spTree>
  </p:cSld>
  <p:clrMapOvr>
    <a:masterClrMapping/>
  </p:clrMapOvr>
  <p:transition>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Personalizado 2">
      <a:dk1>
        <a:srgbClr val="00192E"/>
      </a:dk1>
      <a:lt1>
        <a:srgbClr val="138677"/>
      </a:lt1>
      <a:dk2>
        <a:srgbClr val="EA157A"/>
      </a:dk2>
      <a:lt2>
        <a:srgbClr val="D6ECFF"/>
      </a:lt2>
      <a:accent1>
        <a:srgbClr val="7FD13B"/>
      </a:accent1>
      <a:accent2>
        <a:srgbClr val="F6A1C9"/>
      </a:accent2>
      <a:accent3>
        <a:srgbClr val="FEB80A"/>
      </a:accent3>
      <a:accent4>
        <a:srgbClr val="00ADDC"/>
      </a:accent4>
      <a:accent5>
        <a:srgbClr val="738AC8"/>
      </a:accent5>
      <a:accent6>
        <a:srgbClr val="5F7791"/>
      </a:accent6>
      <a:hlink>
        <a:srgbClr val="EB8803"/>
      </a:hlink>
      <a:folHlink>
        <a:srgbClr val="5F7791"/>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71</TotalTime>
  <Words>364</Words>
  <Application>Microsoft Office PowerPoint</Application>
  <PresentationFormat>Presentación en pantalla (4:3)</PresentationFormat>
  <Paragraphs>49</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Módulo</vt:lpstr>
      <vt:lpstr>Extensiones de video</vt:lpstr>
      <vt:lpstr>Formato 3GP</vt:lpstr>
      <vt:lpstr>Formato AVI</vt:lpstr>
      <vt:lpstr>FORAMTO DIVX</vt:lpstr>
      <vt:lpstr>FORMATO FLV</vt:lpstr>
      <vt:lpstr>FORMATO M4V</vt:lpstr>
      <vt:lpstr>FORMATO MKV</vt:lpstr>
      <vt:lpstr>FORAMTO MOV</vt:lpstr>
      <vt:lpstr>FORAMTO MP4</vt:lpstr>
      <vt:lpstr>FORMATO MPG</vt:lpstr>
      <vt:lpstr>FORMATO OGM</vt:lpstr>
      <vt:lpstr>FORMATO RM</vt:lpstr>
      <vt:lpstr>FORMATO VOB</vt:lpstr>
      <vt:lpstr>FORMATO WMV</vt:lpstr>
      <vt:lpstr>FORMATOS DE VIDEO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Mary</dc:creator>
  <cp:lastModifiedBy>Mary</cp:lastModifiedBy>
  <cp:revision>8</cp:revision>
  <dcterms:created xsi:type="dcterms:W3CDTF">2013-02-14T01:24:28Z</dcterms:created>
  <dcterms:modified xsi:type="dcterms:W3CDTF">2013-02-14T02:36:06Z</dcterms:modified>
</cp:coreProperties>
</file>