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8"/>
  </p:notesMasterIdLst>
  <p:sldIdLst>
    <p:sldId id="276" r:id="rId2"/>
    <p:sldId id="259" r:id="rId3"/>
    <p:sldId id="260" r:id="rId4"/>
    <p:sldId id="262" r:id="rId5"/>
    <p:sldId id="263" r:id="rId6"/>
    <p:sldId id="264" r:id="rId7"/>
    <p:sldId id="265" r:id="rId8"/>
    <p:sldId id="266" r:id="rId9"/>
    <p:sldId id="267" r:id="rId10"/>
    <p:sldId id="269" r:id="rId11"/>
    <p:sldId id="270" r:id="rId12"/>
    <p:sldId id="271" r:id="rId13"/>
    <p:sldId id="272" r:id="rId14"/>
    <p:sldId id="273" r:id="rId15"/>
    <p:sldId id="274" r:id="rId16"/>
    <p:sldId id="275" r:id="rId17"/>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724" autoAdjust="0"/>
    <p:restoredTop sz="94660"/>
  </p:normalViewPr>
  <p:slideViewPr>
    <p:cSldViewPr>
      <p:cViewPr>
        <p:scale>
          <a:sx n="50" d="100"/>
          <a:sy n="50" d="100"/>
        </p:scale>
        <p:origin x="-954" y="12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MX"/>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FB7C6CF-AF30-428D-9392-3233DEC8312E}" type="datetimeFigureOut">
              <a:rPr lang="es-MX" smtClean="0"/>
              <a:t>12/02/2013</a:t>
            </a:fld>
            <a:endParaRPr lang="es-MX"/>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MX"/>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MX"/>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3DBBEEE-115A-4CA5-A6F7-0108C5EA51C9}" type="slidenum">
              <a:rPr lang="es-MX" smtClean="0"/>
              <a:t>‹Nº›</a:t>
            </a:fld>
            <a:endParaRPr lang="es-MX"/>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MX" dirty="0"/>
          </a:p>
        </p:txBody>
      </p:sp>
      <p:sp>
        <p:nvSpPr>
          <p:cNvPr id="4" name="3 Marcador de número de diapositiva"/>
          <p:cNvSpPr>
            <a:spLocks noGrp="1"/>
          </p:cNvSpPr>
          <p:nvPr>
            <p:ph type="sldNum" sz="quarter" idx="10"/>
          </p:nvPr>
        </p:nvSpPr>
        <p:spPr/>
        <p:txBody>
          <a:bodyPr/>
          <a:lstStyle/>
          <a:p>
            <a:fld id="{73DBBEEE-115A-4CA5-A6F7-0108C5EA51C9}" type="slidenum">
              <a:rPr lang="es-MX" smtClean="0"/>
              <a:t>4</a:t>
            </a:fld>
            <a:endParaRPr lang="es-MX"/>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pic>
        <p:nvPicPr>
          <p:cNvPr id="3079" name="Picture 7"/>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3074" name="Rectangle 2"/>
          <p:cNvSpPr>
            <a:spLocks noGrp="1" noChangeArrowheads="1"/>
          </p:cNvSpPr>
          <p:nvPr>
            <p:ph type="ctrTitle"/>
          </p:nvPr>
        </p:nvSpPr>
        <p:spPr>
          <a:xfrm>
            <a:off x="685800" y="2130425"/>
            <a:ext cx="7772400" cy="1470025"/>
          </a:xfrm>
        </p:spPr>
        <p:txBody>
          <a:bodyPr/>
          <a:lstStyle>
            <a:lvl1pPr>
              <a:defRPr/>
            </a:lvl1pPr>
          </a:lstStyle>
          <a:p>
            <a:r>
              <a:rPr lang="es-ES" smtClean="0"/>
              <a:t>Haga clic para modificar el estilo de título del patrón</a:t>
            </a:r>
            <a:endParaRPr lang="en-US"/>
          </a:p>
        </p:txBody>
      </p:sp>
      <p:sp>
        <p:nvSpPr>
          <p:cNvPr id="3075" name="Rectangle 3"/>
          <p:cNvSpPr>
            <a:spLocks noGrp="1" noChangeArrowheads="1"/>
          </p:cNvSpPr>
          <p:nvPr>
            <p:ph type="subTitle" idx="1"/>
          </p:nvPr>
        </p:nvSpPr>
        <p:spPr>
          <a:xfrm>
            <a:off x="1371600" y="3886200"/>
            <a:ext cx="6400800" cy="1752600"/>
          </a:xfrm>
        </p:spPr>
        <p:txBody>
          <a:bodyPr/>
          <a:lstStyle>
            <a:lvl1pPr marL="0" indent="0" algn="ctr">
              <a:buFontTx/>
              <a:buNone/>
              <a:defRPr/>
            </a:lvl1pPr>
          </a:lstStyle>
          <a:p>
            <a:r>
              <a:rPr lang="es-ES" smtClean="0"/>
              <a:t>Haga clic para modificar el estilo de subtítulo del patrón</a:t>
            </a:r>
            <a:endParaRPr lang="en-US"/>
          </a:p>
        </p:txBody>
      </p:sp>
      <p:sp>
        <p:nvSpPr>
          <p:cNvPr id="3080" name="Rectangle 8"/>
          <p:cNvSpPr>
            <a:spLocks noGrp="1" noChangeArrowheads="1"/>
          </p:cNvSpPr>
          <p:nvPr>
            <p:ph type="dt" sz="half" idx="2"/>
          </p:nvPr>
        </p:nvSpPr>
        <p:spPr/>
        <p:txBody>
          <a:bodyPr/>
          <a:lstStyle>
            <a:lvl1pPr>
              <a:defRPr/>
            </a:lvl1pPr>
          </a:lstStyle>
          <a:p>
            <a:fld id="{89F55B46-1A7E-4ADB-A3A9-4F4196BD8487}" type="datetimeFigureOut">
              <a:rPr lang="es-MX" smtClean="0"/>
              <a:t>12/02/2013</a:t>
            </a:fld>
            <a:endParaRPr lang="es-MX"/>
          </a:p>
        </p:txBody>
      </p:sp>
      <p:sp>
        <p:nvSpPr>
          <p:cNvPr id="3081" name="Rectangle 9"/>
          <p:cNvSpPr>
            <a:spLocks noGrp="1" noChangeArrowheads="1"/>
          </p:cNvSpPr>
          <p:nvPr>
            <p:ph type="ftr" sz="quarter" idx="3"/>
          </p:nvPr>
        </p:nvSpPr>
        <p:spPr/>
        <p:txBody>
          <a:bodyPr/>
          <a:lstStyle>
            <a:lvl1pPr>
              <a:defRPr/>
            </a:lvl1pPr>
          </a:lstStyle>
          <a:p>
            <a:endParaRPr lang="es-MX"/>
          </a:p>
        </p:txBody>
      </p:sp>
      <p:sp>
        <p:nvSpPr>
          <p:cNvPr id="3082" name="Rectangle 10"/>
          <p:cNvSpPr>
            <a:spLocks noGrp="1" noChangeArrowheads="1"/>
          </p:cNvSpPr>
          <p:nvPr>
            <p:ph type="sldNum" sz="quarter" idx="4"/>
          </p:nvPr>
        </p:nvSpPr>
        <p:spPr/>
        <p:txBody>
          <a:bodyPr/>
          <a:lstStyle>
            <a:lvl1pPr>
              <a:defRPr/>
            </a:lvl1pPr>
          </a:lstStyle>
          <a:p>
            <a:fld id="{EC9FC083-3E6F-491F-9DB1-6379A990B647}" type="slidenum">
              <a:rPr lang="es-MX" smtClean="0"/>
              <a:t>‹Nº›</a:t>
            </a:fld>
            <a:endParaRPr lang="es-MX"/>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lvl1pPr>
              <a:defRPr/>
            </a:lvl1pPr>
          </a:lstStyle>
          <a:p>
            <a:fld id="{89F55B46-1A7E-4ADB-A3A9-4F4196BD8487}" type="datetimeFigureOut">
              <a:rPr lang="es-MX" smtClean="0"/>
              <a:t>12/02/2013</a:t>
            </a:fld>
            <a:endParaRPr lang="es-MX"/>
          </a:p>
        </p:txBody>
      </p:sp>
      <p:sp>
        <p:nvSpPr>
          <p:cNvPr id="5" name="4 Marcador de pie de página"/>
          <p:cNvSpPr>
            <a:spLocks noGrp="1"/>
          </p:cNvSpPr>
          <p:nvPr>
            <p:ph type="ftr" sz="quarter" idx="11"/>
          </p:nvPr>
        </p:nvSpPr>
        <p:spPr/>
        <p:txBody>
          <a:bodyPr/>
          <a:lstStyle>
            <a:lvl1pPr>
              <a:defRPr/>
            </a:lvl1pPr>
          </a:lstStyle>
          <a:p>
            <a:endParaRPr lang="es-MX"/>
          </a:p>
        </p:txBody>
      </p:sp>
      <p:sp>
        <p:nvSpPr>
          <p:cNvPr id="6" name="5 Marcador de número de diapositiva"/>
          <p:cNvSpPr>
            <a:spLocks noGrp="1"/>
          </p:cNvSpPr>
          <p:nvPr>
            <p:ph type="sldNum" sz="quarter" idx="12"/>
          </p:nvPr>
        </p:nvSpPr>
        <p:spPr/>
        <p:txBody>
          <a:bodyPr/>
          <a:lstStyle>
            <a:lvl1pPr>
              <a:defRPr/>
            </a:lvl1pPr>
          </a:lstStyle>
          <a:p>
            <a:fld id="{EC9FC083-3E6F-491F-9DB1-6379A990B647}" type="slidenum">
              <a:rPr lang="es-MX" smtClean="0"/>
              <a:t>‹Nº›</a:t>
            </a:fld>
            <a:endParaRPr lang="es-MX"/>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533400"/>
            <a:ext cx="2057400" cy="5592763"/>
          </a:xfrm>
        </p:spPr>
        <p:txBody>
          <a:bodyPr vert="eaVert"/>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a:xfrm>
            <a:off x="457200" y="533400"/>
            <a:ext cx="6019800" cy="5592763"/>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lvl1pPr>
              <a:defRPr/>
            </a:lvl1pPr>
          </a:lstStyle>
          <a:p>
            <a:fld id="{89F55B46-1A7E-4ADB-A3A9-4F4196BD8487}" type="datetimeFigureOut">
              <a:rPr lang="es-MX" smtClean="0"/>
              <a:t>12/02/2013</a:t>
            </a:fld>
            <a:endParaRPr lang="es-MX"/>
          </a:p>
        </p:txBody>
      </p:sp>
      <p:sp>
        <p:nvSpPr>
          <p:cNvPr id="5" name="4 Marcador de pie de página"/>
          <p:cNvSpPr>
            <a:spLocks noGrp="1"/>
          </p:cNvSpPr>
          <p:nvPr>
            <p:ph type="ftr" sz="quarter" idx="11"/>
          </p:nvPr>
        </p:nvSpPr>
        <p:spPr/>
        <p:txBody>
          <a:bodyPr/>
          <a:lstStyle>
            <a:lvl1pPr>
              <a:defRPr/>
            </a:lvl1pPr>
          </a:lstStyle>
          <a:p>
            <a:endParaRPr lang="es-MX"/>
          </a:p>
        </p:txBody>
      </p:sp>
      <p:sp>
        <p:nvSpPr>
          <p:cNvPr id="6" name="5 Marcador de número de diapositiva"/>
          <p:cNvSpPr>
            <a:spLocks noGrp="1"/>
          </p:cNvSpPr>
          <p:nvPr>
            <p:ph type="sldNum" sz="quarter" idx="12"/>
          </p:nvPr>
        </p:nvSpPr>
        <p:spPr/>
        <p:txBody>
          <a:bodyPr/>
          <a:lstStyle>
            <a:lvl1pPr>
              <a:defRPr/>
            </a:lvl1pPr>
          </a:lstStyle>
          <a:p>
            <a:fld id="{EC9FC083-3E6F-491F-9DB1-6379A990B647}" type="slidenum">
              <a:rPr lang="es-MX" smtClean="0"/>
              <a:t>‹Nº›</a:t>
            </a:fld>
            <a:endParaRPr lang="es-MX"/>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lvl1pPr>
              <a:defRPr/>
            </a:lvl1pPr>
          </a:lstStyle>
          <a:p>
            <a:fld id="{89F55B46-1A7E-4ADB-A3A9-4F4196BD8487}" type="datetimeFigureOut">
              <a:rPr lang="es-MX" smtClean="0"/>
              <a:t>12/02/2013</a:t>
            </a:fld>
            <a:endParaRPr lang="es-MX"/>
          </a:p>
        </p:txBody>
      </p:sp>
      <p:sp>
        <p:nvSpPr>
          <p:cNvPr id="5" name="4 Marcador de pie de página"/>
          <p:cNvSpPr>
            <a:spLocks noGrp="1"/>
          </p:cNvSpPr>
          <p:nvPr>
            <p:ph type="ftr" sz="quarter" idx="11"/>
          </p:nvPr>
        </p:nvSpPr>
        <p:spPr/>
        <p:txBody>
          <a:bodyPr/>
          <a:lstStyle>
            <a:lvl1pPr>
              <a:defRPr/>
            </a:lvl1pPr>
          </a:lstStyle>
          <a:p>
            <a:endParaRPr lang="es-MX"/>
          </a:p>
        </p:txBody>
      </p:sp>
      <p:sp>
        <p:nvSpPr>
          <p:cNvPr id="6" name="5 Marcador de número de diapositiva"/>
          <p:cNvSpPr>
            <a:spLocks noGrp="1"/>
          </p:cNvSpPr>
          <p:nvPr>
            <p:ph type="sldNum" sz="quarter" idx="12"/>
          </p:nvPr>
        </p:nvSpPr>
        <p:spPr/>
        <p:txBody>
          <a:bodyPr/>
          <a:lstStyle>
            <a:lvl1pPr>
              <a:defRPr/>
            </a:lvl1pPr>
          </a:lstStyle>
          <a:p>
            <a:fld id="{EC9FC083-3E6F-491F-9DB1-6379A990B647}" type="slidenum">
              <a:rPr lang="es-MX" smtClean="0"/>
              <a:t>‹Nº›</a:t>
            </a:fld>
            <a:endParaRPr lang="es-MX"/>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lvl1pPr>
              <a:defRPr/>
            </a:lvl1pPr>
          </a:lstStyle>
          <a:p>
            <a:fld id="{89F55B46-1A7E-4ADB-A3A9-4F4196BD8487}" type="datetimeFigureOut">
              <a:rPr lang="es-MX" smtClean="0"/>
              <a:t>12/02/2013</a:t>
            </a:fld>
            <a:endParaRPr lang="es-MX"/>
          </a:p>
        </p:txBody>
      </p:sp>
      <p:sp>
        <p:nvSpPr>
          <p:cNvPr id="5" name="4 Marcador de pie de página"/>
          <p:cNvSpPr>
            <a:spLocks noGrp="1"/>
          </p:cNvSpPr>
          <p:nvPr>
            <p:ph type="ftr" sz="quarter" idx="11"/>
          </p:nvPr>
        </p:nvSpPr>
        <p:spPr/>
        <p:txBody>
          <a:bodyPr/>
          <a:lstStyle>
            <a:lvl1pPr>
              <a:defRPr/>
            </a:lvl1pPr>
          </a:lstStyle>
          <a:p>
            <a:endParaRPr lang="es-MX"/>
          </a:p>
        </p:txBody>
      </p:sp>
      <p:sp>
        <p:nvSpPr>
          <p:cNvPr id="6" name="5 Marcador de número de diapositiva"/>
          <p:cNvSpPr>
            <a:spLocks noGrp="1"/>
          </p:cNvSpPr>
          <p:nvPr>
            <p:ph type="sldNum" sz="quarter" idx="12"/>
          </p:nvPr>
        </p:nvSpPr>
        <p:spPr/>
        <p:txBody>
          <a:bodyPr/>
          <a:lstStyle>
            <a:lvl1pPr>
              <a:defRPr/>
            </a:lvl1pPr>
          </a:lstStyle>
          <a:p>
            <a:fld id="{EC9FC083-3E6F-491F-9DB1-6379A990B647}" type="slidenum">
              <a:rPr lang="es-MX" smtClean="0"/>
              <a:t>‹Nº›</a:t>
            </a:fld>
            <a:endParaRPr lang="es-MX"/>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sz="half" idx="1"/>
          </p:nvPr>
        </p:nvSpPr>
        <p:spPr>
          <a:xfrm>
            <a:off x="685800" y="1981200"/>
            <a:ext cx="3848100" cy="4144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contenido"/>
          <p:cNvSpPr>
            <a:spLocks noGrp="1"/>
          </p:cNvSpPr>
          <p:nvPr>
            <p:ph sz="half" idx="2"/>
          </p:nvPr>
        </p:nvSpPr>
        <p:spPr>
          <a:xfrm>
            <a:off x="4686300" y="1981200"/>
            <a:ext cx="3848100" cy="4144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fecha"/>
          <p:cNvSpPr>
            <a:spLocks noGrp="1"/>
          </p:cNvSpPr>
          <p:nvPr>
            <p:ph type="dt" sz="half" idx="10"/>
          </p:nvPr>
        </p:nvSpPr>
        <p:spPr/>
        <p:txBody>
          <a:bodyPr/>
          <a:lstStyle>
            <a:lvl1pPr>
              <a:defRPr/>
            </a:lvl1pPr>
          </a:lstStyle>
          <a:p>
            <a:fld id="{89F55B46-1A7E-4ADB-A3A9-4F4196BD8487}" type="datetimeFigureOut">
              <a:rPr lang="es-MX" smtClean="0"/>
              <a:t>12/02/2013</a:t>
            </a:fld>
            <a:endParaRPr lang="es-MX"/>
          </a:p>
        </p:txBody>
      </p:sp>
      <p:sp>
        <p:nvSpPr>
          <p:cNvPr id="6" name="5 Marcador de pie de página"/>
          <p:cNvSpPr>
            <a:spLocks noGrp="1"/>
          </p:cNvSpPr>
          <p:nvPr>
            <p:ph type="ftr" sz="quarter" idx="11"/>
          </p:nvPr>
        </p:nvSpPr>
        <p:spPr/>
        <p:txBody>
          <a:bodyPr/>
          <a:lstStyle>
            <a:lvl1pPr>
              <a:defRPr/>
            </a:lvl1pPr>
          </a:lstStyle>
          <a:p>
            <a:endParaRPr lang="es-MX"/>
          </a:p>
        </p:txBody>
      </p:sp>
      <p:sp>
        <p:nvSpPr>
          <p:cNvPr id="7" name="6 Marcador de número de diapositiva"/>
          <p:cNvSpPr>
            <a:spLocks noGrp="1"/>
          </p:cNvSpPr>
          <p:nvPr>
            <p:ph type="sldNum" sz="quarter" idx="12"/>
          </p:nvPr>
        </p:nvSpPr>
        <p:spPr/>
        <p:txBody>
          <a:bodyPr/>
          <a:lstStyle>
            <a:lvl1pPr>
              <a:defRPr/>
            </a:lvl1pPr>
          </a:lstStyle>
          <a:p>
            <a:fld id="{EC9FC083-3E6F-491F-9DB1-6379A990B647}" type="slidenum">
              <a:rPr lang="es-MX" smtClean="0"/>
              <a:t>‹Nº›</a:t>
            </a:fld>
            <a:endParaRPr lang="es-MX"/>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p:spPr>
        <p:txBody>
          <a:bodyPr/>
          <a:lstStyle>
            <a:lvl1pPr>
              <a:defRPr/>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6 Marcador de fecha"/>
          <p:cNvSpPr>
            <a:spLocks noGrp="1"/>
          </p:cNvSpPr>
          <p:nvPr>
            <p:ph type="dt" sz="half" idx="10"/>
          </p:nvPr>
        </p:nvSpPr>
        <p:spPr/>
        <p:txBody>
          <a:bodyPr/>
          <a:lstStyle>
            <a:lvl1pPr>
              <a:defRPr/>
            </a:lvl1pPr>
          </a:lstStyle>
          <a:p>
            <a:fld id="{89F55B46-1A7E-4ADB-A3A9-4F4196BD8487}" type="datetimeFigureOut">
              <a:rPr lang="es-MX" smtClean="0"/>
              <a:t>12/02/2013</a:t>
            </a:fld>
            <a:endParaRPr lang="es-MX"/>
          </a:p>
        </p:txBody>
      </p:sp>
      <p:sp>
        <p:nvSpPr>
          <p:cNvPr id="8" name="7 Marcador de pie de página"/>
          <p:cNvSpPr>
            <a:spLocks noGrp="1"/>
          </p:cNvSpPr>
          <p:nvPr>
            <p:ph type="ftr" sz="quarter" idx="11"/>
          </p:nvPr>
        </p:nvSpPr>
        <p:spPr/>
        <p:txBody>
          <a:bodyPr/>
          <a:lstStyle>
            <a:lvl1pPr>
              <a:defRPr/>
            </a:lvl1pPr>
          </a:lstStyle>
          <a:p>
            <a:endParaRPr lang="es-MX"/>
          </a:p>
        </p:txBody>
      </p:sp>
      <p:sp>
        <p:nvSpPr>
          <p:cNvPr id="9" name="8 Marcador de número de diapositiva"/>
          <p:cNvSpPr>
            <a:spLocks noGrp="1"/>
          </p:cNvSpPr>
          <p:nvPr>
            <p:ph type="sldNum" sz="quarter" idx="12"/>
          </p:nvPr>
        </p:nvSpPr>
        <p:spPr/>
        <p:txBody>
          <a:bodyPr/>
          <a:lstStyle>
            <a:lvl1pPr>
              <a:defRPr/>
            </a:lvl1pPr>
          </a:lstStyle>
          <a:p>
            <a:fld id="{EC9FC083-3E6F-491F-9DB1-6379A990B647}" type="slidenum">
              <a:rPr lang="es-MX" smtClean="0"/>
              <a:t>‹Nº›</a:t>
            </a:fld>
            <a:endParaRPr lang="es-MX"/>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fecha"/>
          <p:cNvSpPr>
            <a:spLocks noGrp="1"/>
          </p:cNvSpPr>
          <p:nvPr>
            <p:ph type="dt" sz="half" idx="10"/>
          </p:nvPr>
        </p:nvSpPr>
        <p:spPr/>
        <p:txBody>
          <a:bodyPr/>
          <a:lstStyle>
            <a:lvl1pPr>
              <a:defRPr/>
            </a:lvl1pPr>
          </a:lstStyle>
          <a:p>
            <a:fld id="{89F55B46-1A7E-4ADB-A3A9-4F4196BD8487}" type="datetimeFigureOut">
              <a:rPr lang="es-MX" smtClean="0"/>
              <a:t>12/02/2013</a:t>
            </a:fld>
            <a:endParaRPr lang="es-MX"/>
          </a:p>
        </p:txBody>
      </p:sp>
      <p:sp>
        <p:nvSpPr>
          <p:cNvPr id="4" name="3 Marcador de pie de página"/>
          <p:cNvSpPr>
            <a:spLocks noGrp="1"/>
          </p:cNvSpPr>
          <p:nvPr>
            <p:ph type="ftr" sz="quarter" idx="11"/>
          </p:nvPr>
        </p:nvSpPr>
        <p:spPr/>
        <p:txBody>
          <a:bodyPr/>
          <a:lstStyle>
            <a:lvl1pPr>
              <a:defRPr/>
            </a:lvl1pPr>
          </a:lstStyle>
          <a:p>
            <a:endParaRPr lang="es-MX"/>
          </a:p>
        </p:txBody>
      </p:sp>
      <p:sp>
        <p:nvSpPr>
          <p:cNvPr id="5" name="4 Marcador de número de diapositiva"/>
          <p:cNvSpPr>
            <a:spLocks noGrp="1"/>
          </p:cNvSpPr>
          <p:nvPr>
            <p:ph type="sldNum" sz="quarter" idx="12"/>
          </p:nvPr>
        </p:nvSpPr>
        <p:spPr/>
        <p:txBody>
          <a:bodyPr/>
          <a:lstStyle>
            <a:lvl1pPr>
              <a:defRPr/>
            </a:lvl1pPr>
          </a:lstStyle>
          <a:p>
            <a:fld id="{EC9FC083-3E6F-491F-9DB1-6379A990B647}" type="slidenum">
              <a:rPr lang="es-MX" smtClean="0"/>
              <a:t>‹Nº›</a:t>
            </a:fld>
            <a:endParaRPr lang="es-MX"/>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lvl1pPr>
              <a:defRPr/>
            </a:lvl1pPr>
          </a:lstStyle>
          <a:p>
            <a:fld id="{89F55B46-1A7E-4ADB-A3A9-4F4196BD8487}" type="datetimeFigureOut">
              <a:rPr lang="es-MX" smtClean="0"/>
              <a:t>12/02/2013</a:t>
            </a:fld>
            <a:endParaRPr lang="es-MX"/>
          </a:p>
        </p:txBody>
      </p:sp>
      <p:sp>
        <p:nvSpPr>
          <p:cNvPr id="3" name="2 Marcador de pie de página"/>
          <p:cNvSpPr>
            <a:spLocks noGrp="1"/>
          </p:cNvSpPr>
          <p:nvPr>
            <p:ph type="ftr" sz="quarter" idx="11"/>
          </p:nvPr>
        </p:nvSpPr>
        <p:spPr/>
        <p:txBody>
          <a:bodyPr/>
          <a:lstStyle>
            <a:lvl1pPr>
              <a:defRPr/>
            </a:lvl1pPr>
          </a:lstStyle>
          <a:p>
            <a:endParaRPr lang="es-MX"/>
          </a:p>
        </p:txBody>
      </p:sp>
      <p:sp>
        <p:nvSpPr>
          <p:cNvPr id="4" name="3 Marcador de número de diapositiva"/>
          <p:cNvSpPr>
            <a:spLocks noGrp="1"/>
          </p:cNvSpPr>
          <p:nvPr>
            <p:ph type="sldNum" sz="quarter" idx="12"/>
          </p:nvPr>
        </p:nvSpPr>
        <p:spPr/>
        <p:txBody>
          <a:bodyPr/>
          <a:lstStyle>
            <a:lvl1pPr>
              <a:defRPr/>
            </a:lvl1pPr>
          </a:lstStyle>
          <a:p>
            <a:fld id="{EC9FC083-3E6F-491F-9DB1-6379A990B647}" type="slidenum">
              <a:rPr lang="es-MX" smtClean="0"/>
              <a:t>‹Nº›</a:t>
            </a:fld>
            <a:endParaRPr lang="es-MX"/>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MX"/>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lvl1pPr>
              <a:defRPr/>
            </a:lvl1pPr>
          </a:lstStyle>
          <a:p>
            <a:fld id="{89F55B46-1A7E-4ADB-A3A9-4F4196BD8487}" type="datetimeFigureOut">
              <a:rPr lang="es-MX" smtClean="0"/>
              <a:t>12/02/2013</a:t>
            </a:fld>
            <a:endParaRPr lang="es-MX"/>
          </a:p>
        </p:txBody>
      </p:sp>
      <p:sp>
        <p:nvSpPr>
          <p:cNvPr id="6" name="5 Marcador de pie de página"/>
          <p:cNvSpPr>
            <a:spLocks noGrp="1"/>
          </p:cNvSpPr>
          <p:nvPr>
            <p:ph type="ftr" sz="quarter" idx="11"/>
          </p:nvPr>
        </p:nvSpPr>
        <p:spPr/>
        <p:txBody>
          <a:bodyPr/>
          <a:lstStyle>
            <a:lvl1pPr>
              <a:defRPr/>
            </a:lvl1pPr>
          </a:lstStyle>
          <a:p>
            <a:endParaRPr lang="es-MX"/>
          </a:p>
        </p:txBody>
      </p:sp>
      <p:sp>
        <p:nvSpPr>
          <p:cNvPr id="7" name="6 Marcador de número de diapositiva"/>
          <p:cNvSpPr>
            <a:spLocks noGrp="1"/>
          </p:cNvSpPr>
          <p:nvPr>
            <p:ph type="sldNum" sz="quarter" idx="12"/>
          </p:nvPr>
        </p:nvSpPr>
        <p:spPr/>
        <p:txBody>
          <a:bodyPr/>
          <a:lstStyle>
            <a:lvl1pPr>
              <a:defRPr/>
            </a:lvl1pPr>
          </a:lstStyle>
          <a:p>
            <a:fld id="{EC9FC083-3E6F-491F-9DB1-6379A990B647}" type="slidenum">
              <a:rPr lang="es-MX" smtClean="0"/>
              <a:t>‹Nº›</a:t>
            </a:fld>
            <a:endParaRPr lang="es-MX"/>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MX"/>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lang="es-MX"/>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lvl1pPr>
              <a:defRPr/>
            </a:lvl1pPr>
          </a:lstStyle>
          <a:p>
            <a:fld id="{89F55B46-1A7E-4ADB-A3A9-4F4196BD8487}" type="datetimeFigureOut">
              <a:rPr lang="es-MX" smtClean="0"/>
              <a:t>12/02/2013</a:t>
            </a:fld>
            <a:endParaRPr lang="es-MX"/>
          </a:p>
        </p:txBody>
      </p:sp>
      <p:sp>
        <p:nvSpPr>
          <p:cNvPr id="6" name="5 Marcador de pie de página"/>
          <p:cNvSpPr>
            <a:spLocks noGrp="1"/>
          </p:cNvSpPr>
          <p:nvPr>
            <p:ph type="ftr" sz="quarter" idx="11"/>
          </p:nvPr>
        </p:nvSpPr>
        <p:spPr/>
        <p:txBody>
          <a:bodyPr/>
          <a:lstStyle>
            <a:lvl1pPr>
              <a:defRPr/>
            </a:lvl1pPr>
          </a:lstStyle>
          <a:p>
            <a:endParaRPr lang="es-MX"/>
          </a:p>
        </p:txBody>
      </p:sp>
      <p:sp>
        <p:nvSpPr>
          <p:cNvPr id="7" name="6 Marcador de número de diapositiva"/>
          <p:cNvSpPr>
            <a:spLocks noGrp="1"/>
          </p:cNvSpPr>
          <p:nvPr>
            <p:ph type="sldNum" sz="quarter" idx="12"/>
          </p:nvPr>
        </p:nvSpPr>
        <p:spPr/>
        <p:txBody>
          <a:bodyPr/>
          <a:lstStyle>
            <a:lvl1pPr>
              <a:defRPr/>
            </a:lvl1pPr>
          </a:lstStyle>
          <a:p>
            <a:fld id="{EC9FC083-3E6F-491F-9DB1-6379A990B647}" type="slidenum">
              <a:rPr lang="es-MX" smtClean="0"/>
              <a:t>‹Nº›</a:t>
            </a:fld>
            <a:endParaRPr lang="es-MX"/>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31" name="Picture 7"/>
          <p:cNvPicPr>
            <a:picLocks noChangeAspect="1" noChangeArrowheads="1"/>
          </p:cNvPicPr>
          <p:nvPr/>
        </p:nvPicPr>
        <p:blipFill>
          <a:blip r:embed="rId13" cstate="print"/>
          <a:srcRect/>
          <a:stretch>
            <a:fillRect/>
          </a:stretch>
        </p:blipFill>
        <p:spPr bwMode="auto">
          <a:xfrm>
            <a:off x="0" y="0"/>
            <a:ext cx="9144000" cy="6858000"/>
          </a:xfrm>
          <a:prstGeom prst="rect">
            <a:avLst/>
          </a:prstGeom>
          <a:noFill/>
        </p:spPr>
      </p:pic>
      <p:sp>
        <p:nvSpPr>
          <p:cNvPr id="1026" name="Rectangle 2"/>
          <p:cNvSpPr>
            <a:spLocks noGrp="1" noChangeArrowheads="1"/>
          </p:cNvSpPr>
          <p:nvPr>
            <p:ph type="title"/>
          </p:nvPr>
        </p:nvSpPr>
        <p:spPr bwMode="auto">
          <a:xfrm>
            <a:off x="457200" y="533400"/>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s-ES" smtClean="0"/>
              <a:t>Haga clic para modificar el estilo de título del patrón</a:t>
            </a:r>
            <a:endParaRPr lang="en-US" smtClean="0"/>
          </a:p>
        </p:txBody>
      </p:sp>
      <p:sp>
        <p:nvSpPr>
          <p:cNvPr id="1027" name="Rectangle 3"/>
          <p:cNvSpPr>
            <a:spLocks noGrp="1" noChangeArrowheads="1"/>
          </p:cNvSpPr>
          <p:nvPr>
            <p:ph type="body" idx="1"/>
          </p:nvPr>
        </p:nvSpPr>
        <p:spPr bwMode="auto">
          <a:xfrm>
            <a:off x="685800" y="1981200"/>
            <a:ext cx="7848600" cy="4144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smtClean="0"/>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solidFill>
                  <a:schemeClr val="tx2"/>
                </a:solidFill>
              </a:defRPr>
            </a:lvl1pPr>
          </a:lstStyle>
          <a:p>
            <a:fld id="{89F55B46-1A7E-4ADB-A3A9-4F4196BD8487}" type="datetimeFigureOut">
              <a:rPr lang="es-MX" smtClean="0"/>
              <a:t>12/02/2013</a:t>
            </a:fld>
            <a:endParaRPr lang="es-MX"/>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200">
                <a:solidFill>
                  <a:schemeClr val="tx2"/>
                </a:solidFill>
              </a:defRPr>
            </a:lvl1pPr>
          </a:lstStyle>
          <a:p>
            <a:endParaRPr lang="es-MX"/>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solidFill>
                  <a:schemeClr val="tx2"/>
                </a:solidFill>
              </a:defRPr>
            </a:lvl1pPr>
          </a:lstStyle>
          <a:p>
            <a:fld id="{EC9FC083-3E6F-491F-9DB1-6379A990B647}" type="slidenum">
              <a:rPr lang="es-MX" smtClean="0"/>
              <a:t>‹Nº›</a:t>
            </a:fld>
            <a:endParaRPr lang="es-MX"/>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fontAlgn="base" hangingPunct="1">
        <a:spcBef>
          <a:spcPct val="0"/>
        </a:spcBef>
        <a:spcAft>
          <a:spcPct val="0"/>
        </a:spcAft>
        <a:defRPr sz="4000">
          <a:solidFill>
            <a:schemeClr val="tx2"/>
          </a:solidFill>
          <a:latin typeface="+mj-lt"/>
          <a:ea typeface="+mj-ea"/>
          <a:cs typeface="+mj-cs"/>
        </a:defRPr>
      </a:lvl1pPr>
      <a:lvl2pPr algn="ctr" rtl="0" eaLnBrk="1" fontAlgn="base" hangingPunct="1">
        <a:spcBef>
          <a:spcPct val="0"/>
        </a:spcBef>
        <a:spcAft>
          <a:spcPct val="0"/>
        </a:spcAft>
        <a:defRPr sz="4000">
          <a:solidFill>
            <a:schemeClr val="tx2"/>
          </a:solidFill>
          <a:latin typeface="Tahoma" pitchFamily="34" charset="0"/>
        </a:defRPr>
      </a:lvl2pPr>
      <a:lvl3pPr algn="ctr" rtl="0" eaLnBrk="1" fontAlgn="base" hangingPunct="1">
        <a:spcBef>
          <a:spcPct val="0"/>
        </a:spcBef>
        <a:spcAft>
          <a:spcPct val="0"/>
        </a:spcAft>
        <a:defRPr sz="4000">
          <a:solidFill>
            <a:schemeClr val="tx2"/>
          </a:solidFill>
          <a:latin typeface="Tahoma" pitchFamily="34" charset="0"/>
        </a:defRPr>
      </a:lvl3pPr>
      <a:lvl4pPr algn="ctr" rtl="0" eaLnBrk="1" fontAlgn="base" hangingPunct="1">
        <a:spcBef>
          <a:spcPct val="0"/>
        </a:spcBef>
        <a:spcAft>
          <a:spcPct val="0"/>
        </a:spcAft>
        <a:defRPr sz="4000">
          <a:solidFill>
            <a:schemeClr val="tx2"/>
          </a:solidFill>
          <a:latin typeface="Tahoma" pitchFamily="34" charset="0"/>
        </a:defRPr>
      </a:lvl4pPr>
      <a:lvl5pPr algn="ctr" rtl="0" eaLnBrk="1" fontAlgn="base" hangingPunct="1">
        <a:spcBef>
          <a:spcPct val="0"/>
        </a:spcBef>
        <a:spcAft>
          <a:spcPct val="0"/>
        </a:spcAft>
        <a:defRPr sz="4000">
          <a:solidFill>
            <a:schemeClr val="tx2"/>
          </a:solidFill>
          <a:latin typeface="Tahoma" pitchFamily="34" charset="0"/>
        </a:defRPr>
      </a:lvl5pPr>
      <a:lvl6pPr marL="457200" algn="ctr" rtl="0" eaLnBrk="1" fontAlgn="base" hangingPunct="1">
        <a:spcBef>
          <a:spcPct val="0"/>
        </a:spcBef>
        <a:spcAft>
          <a:spcPct val="0"/>
        </a:spcAft>
        <a:defRPr sz="4000">
          <a:solidFill>
            <a:schemeClr val="tx2"/>
          </a:solidFill>
          <a:latin typeface="Tahoma" pitchFamily="34" charset="0"/>
        </a:defRPr>
      </a:lvl6pPr>
      <a:lvl7pPr marL="914400" algn="ctr" rtl="0" eaLnBrk="1" fontAlgn="base" hangingPunct="1">
        <a:spcBef>
          <a:spcPct val="0"/>
        </a:spcBef>
        <a:spcAft>
          <a:spcPct val="0"/>
        </a:spcAft>
        <a:defRPr sz="4000">
          <a:solidFill>
            <a:schemeClr val="tx2"/>
          </a:solidFill>
          <a:latin typeface="Tahoma" pitchFamily="34" charset="0"/>
        </a:defRPr>
      </a:lvl7pPr>
      <a:lvl8pPr marL="1371600" algn="ctr" rtl="0" eaLnBrk="1" fontAlgn="base" hangingPunct="1">
        <a:spcBef>
          <a:spcPct val="0"/>
        </a:spcBef>
        <a:spcAft>
          <a:spcPct val="0"/>
        </a:spcAft>
        <a:defRPr sz="4000">
          <a:solidFill>
            <a:schemeClr val="tx2"/>
          </a:solidFill>
          <a:latin typeface="Tahoma" pitchFamily="34" charset="0"/>
        </a:defRPr>
      </a:lvl8pPr>
      <a:lvl9pPr marL="1828800" algn="ctr" rtl="0" eaLnBrk="1" fontAlgn="base" hangingPunct="1">
        <a:spcBef>
          <a:spcPct val="0"/>
        </a:spcBef>
        <a:spcAft>
          <a:spcPct val="0"/>
        </a:spcAft>
        <a:defRPr sz="4000">
          <a:solidFill>
            <a:schemeClr val="tx2"/>
          </a:solidFill>
          <a:latin typeface="Tahoma" pitchFamily="34" charset="0"/>
        </a:defRPr>
      </a:lvl9pPr>
    </p:titleStyle>
    <p:bodyStyle>
      <a:lvl1pPr marL="342900" indent="-342900" algn="l" rtl="0" eaLnBrk="1" fontAlgn="base" hangingPunct="1">
        <a:spcBef>
          <a:spcPct val="20000"/>
        </a:spcBef>
        <a:spcAft>
          <a:spcPct val="0"/>
        </a:spcAft>
        <a:buChar char="•"/>
        <a:defRPr sz="2800">
          <a:solidFill>
            <a:schemeClr val="tx2"/>
          </a:solidFill>
          <a:latin typeface="+mn-lt"/>
          <a:ea typeface="+mn-ea"/>
          <a:cs typeface="+mn-cs"/>
        </a:defRPr>
      </a:lvl1pPr>
      <a:lvl2pPr marL="742950" indent="-285750" algn="l" rtl="0" eaLnBrk="1" fontAlgn="base" hangingPunct="1">
        <a:spcBef>
          <a:spcPct val="20000"/>
        </a:spcBef>
        <a:spcAft>
          <a:spcPct val="0"/>
        </a:spcAft>
        <a:buChar char="–"/>
        <a:defRPr sz="2400">
          <a:solidFill>
            <a:schemeClr val="tx2"/>
          </a:solidFill>
          <a:latin typeface="+mn-lt"/>
        </a:defRPr>
      </a:lvl2pPr>
      <a:lvl3pPr marL="1143000" indent="-228600" algn="l" rtl="0" eaLnBrk="1" fontAlgn="base" hangingPunct="1">
        <a:spcBef>
          <a:spcPct val="20000"/>
        </a:spcBef>
        <a:spcAft>
          <a:spcPct val="0"/>
        </a:spcAft>
        <a:buChar char="•"/>
        <a:defRPr sz="2000">
          <a:solidFill>
            <a:schemeClr val="tx2"/>
          </a:solidFill>
          <a:latin typeface="+mn-lt"/>
        </a:defRPr>
      </a:lvl3pPr>
      <a:lvl4pPr marL="1600200" indent="-228600" algn="l" rtl="0" eaLnBrk="1" fontAlgn="base" hangingPunct="1">
        <a:spcBef>
          <a:spcPct val="20000"/>
        </a:spcBef>
        <a:spcAft>
          <a:spcPct val="0"/>
        </a:spcAft>
        <a:buChar char="–"/>
        <a:defRPr>
          <a:solidFill>
            <a:schemeClr val="tx2"/>
          </a:solidFill>
          <a:latin typeface="+mn-lt"/>
        </a:defRPr>
      </a:lvl4pPr>
      <a:lvl5pPr marL="2057400" indent="-228600" algn="l" rtl="0" eaLnBrk="1" fontAlgn="base" hangingPunct="1">
        <a:spcBef>
          <a:spcPct val="20000"/>
        </a:spcBef>
        <a:spcAft>
          <a:spcPct val="0"/>
        </a:spcAft>
        <a:buChar char="»"/>
        <a:defRPr>
          <a:solidFill>
            <a:schemeClr val="tx2"/>
          </a:solidFill>
          <a:latin typeface="+mn-lt"/>
        </a:defRPr>
      </a:lvl5pPr>
      <a:lvl6pPr marL="2514600" indent="-228600" algn="l" rtl="0" eaLnBrk="1" fontAlgn="base" hangingPunct="1">
        <a:spcBef>
          <a:spcPct val="20000"/>
        </a:spcBef>
        <a:spcAft>
          <a:spcPct val="0"/>
        </a:spcAft>
        <a:buChar char="»"/>
        <a:defRPr>
          <a:solidFill>
            <a:schemeClr val="tx2"/>
          </a:solidFill>
          <a:latin typeface="+mn-lt"/>
        </a:defRPr>
      </a:lvl6pPr>
      <a:lvl7pPr marL="2971800" indent="-228600" algn="l" rtl="0" eaLnBrk="1" fontAlgn="base" hangingPunct="1">
        <a:spcBef>
          <a:spcPct val="20000"/>
        </a:spcBef>
        <a:spcAft>
          <a:spcPct val="0"/>
        </a:spcAft>
        <a:buChar char="»"/>
        <a:defRPr>
          <a:solidFill>
            <a:schemeClr val="tx2"/>
          </a:solidFill>
          <a:latin typeface="+mn-lt"/>
        </a:defRPr>
      </a:lvl7pPr>
      <a:lvl8pPr marL="3429000" indent="-228600" algn="l" rtl="0" eaLnBrk="1" fontAlgn="base" hangingPunct="1">
        <a:spcBef>
          <a:spcPct val="20000"/>
        </a:spcBef>
        <a:spcAft>
          <a:spcPct val="0"/>
        </a:spcAft>
        <a:buChar char="»"/>
        <a:defRPr>
          <a:solidFill>
            <a:schemeClr val="tx2"/>
          </a:solidFill>
          <a:latin typeface="+mn-lt"/>
        </a:defRPr>
      </a:lvl8pPr>
      <a:lvl9pPr marL="3886200" indent="-228600" algn="l" rtl="0" eaLnBrk="1" fontAlgn="base" hangingPunct="1">
        <a:spcBef>
          <a:spcPct val="20000"/>
        </a:spcBef>
        <a:spcAft>
          <a:spcPct val="0"/>
        </a:spcAft>
        <a:buChar char="»"/>
        <a:defRPr>
          <a:solidFill>
            <a:schemeClr val="tx2"/>
          </a:solidFill>
          <a:latin typeface="+mn-lt"/>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7.gif"/><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8.gif"/><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9.gif"/><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10.gif"/><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11.gif"/><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6.gif"/><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3568" y="1700808"/>
            <a:ext cx="7772400" cy="4608512"/>
          </a:xfrm>
        </p:spPr>
        <p:txBody>
          <a:bodyPr/>
          <a:lstStyle/>
          <a:p>
            <a:r>
              <a:rPr lang="es-MX" sz="3200" dirty="0" smtClean="0"/>
              <a:t>Escuela Normal de Educación Preescolar</a:t>
            </a:r>
            <a:br>
              <a:rPr lang="es-MX" sz="3200" dirty="0" smtClean="0"/>
            </a:br>
            <a:r>
              <a:rPr lang="es-MX" sz="3200" dirty="0" smtClean="0"/>
              <a:t/>
            </a:r>
            <a:br>
              <a:rPr lang="es-MX" sz="3200" dirty="0" smtClean="0"/>
            </a:br>
            <a:r>
              <a:rPr lang="es-MX" sz="3200" dirty="0" smtClean="0"/>
              <a:t/>
            </a:r>
            <a:br>
              <a:rPr lang="es-MX" sz="3200" dirty="0" smtClean="0"/>
            </a:br>
            <a:r>
              <a:rPr lang="es-MX" sz="3200" dirty="0" smtClean="0"/>
              <a:t>Computación lV</a:t>
            </a:r>
            <a:br>
              <a:rPr lang="es-MX" sz="3200" dirty="0" smtClean="0"/>
            </a:br>
            <a:r>
              <a:rPr lang="es-MX" sz="3200" dirty="0" smtClean="0"/>
              <a:t>Profesor: Luis Enrique Contreras</a:t>
            </a:r>
            <a:br>
              <a:rPr lang="es-MX" sz="3200" dirty="0" smtClean="0"/>
            </a:br>
            <a:r>
              <a:rPr lang="es-MX" sz="3200" dirty="0" smtClean="0"/>
              <a:t>Dulce María Rodríguez Avalos</a:t>
            </a:r>
            <a:br>
              <a:rPr lang="es-MX" sz="3200" dirty="0" smtClean="0"/>
            </a:br>
            <a:r>
              <a:rPr lang="es-MX" sz="3200" dirty="0" smtClean="0"/>
              <a:t>No. Lista. 29</a:t>
            </a:r>
            <a:br>
              <a:rPr lang="es-MX" sz="3200" dirty="0" smtClean="0"/>
            </a:br>
            <a:r>
              <a:rPr lang="es-MX" sz="3200" dirty="0" smtClean="0"/>
              <a:t>2° D</a:t>
            </a:r>
            <a:br>
              <a:rPr lang="es-MX" sz="3200" dirty="0" smtClean="0"/>
            </a:br>
            <a:r>
              <a:rPr lang="es-MX" sz="3200" dirty="0" smtClean="0"/>
              <a:t/>
            </a:r>
            <a:br>
              <a:rPr lang="es-MX" sz="3200" dirty="0" smtClean="0"/>
            </a:br>
            <a:endParaRPr lang="es-MX" sz="32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5842" name="Picture 2" descr="http://www.easymobilevideo.com/wp-content/uploads/2009/04/icon-mov.gif"/>
          <p:cNvPicPr>
            <a:picLocks noChangeAspect="1" noChangeArrowheads="1"/>
          </p:cNvPicPr>
          <p:nvPr/>
        </p:nvPicPr>
        <p:blipFill>
          <a:blip r:embed="rId2" cstate="print"/>
          <a:srcRect/>
          <a:stretch>
            <a:fillRect/>
          </a:stretch>
        </p:blipFill>
        <p:spPr bwMode="auto">
          <a:xfrm>
            <a:off x="5508104" y="4005064"/>
            <a:ext cx="2592288" cy="2592288"/>
          </a:xfrm>
          <a:prstGeom prst="rect">
            <a:avLst/>
          </a:prstGeom>
          <a:noFill/>
        </p:spPr>
      </p:pic>
      <p:sp>
        <p:nvSpPr>
          <p:cNvPr id="2" name="1 CuadroTexto"/>
          <p:cNvSpPr txBox="1"/>
          <p:nvPr/>
        </p:nvSpPr>
        <p:spPr>
          <a:xfrm>
            <a:off x="539552" y="908720"/>
            <a:ext cx="7848872" cy="707886"/>
          </a:xfrm>
          <a:prstGeom prst="rect">
            <a:avLst/>
          </a:prstGeom>
          <a:noFill/>
        </p:spPr>
        <p:txBody>
          <a:bodyPr wrap="square" rtlCol="0">
            <a:spAutoFit/>
          </a:bodyPr>
          <a:lstStyle/>
          <a:p>
            <a:pPr algn="ctr"/>
            <a:r>
              <a:rPr lang="es-MX" sz="4000" b="1" dirty="0" smtClean="0">
                <a:solidFill>
                  <a:schemeClr val="tx2"/>
                </a:solidFill>
                <a:latin typeface="+mj-lt"/>
                <a:ea typeface="+mj-ea"/>
                <a:cs typeface="+mj-cs"/>
              </a:rPr>
              <a:t>MOV</a:t>
            </a:r>
            <a:endParaRPr lang="es-MX" sz="4000" b="1" dirty="0">
              <a:solidFill>
                <a:schemeClr val="tx2"/>
              </a:solidFill>
              <a:latin typeface="+mj-lt"/>
              <a:ea typeface="+mj-ea"/>
              <a:cs typeface="+mj-cs"/>
            </a:endParaRPr>
          </a:p>
        </p:txBody>
      </p:sp>
      <p:sp>
        <p:nvSpPr>
          <p:cNvPr id="3" name="2 CuadroTexto"/>
          <p:cNvSpPr txBox="1"/>
          <p:nvPr/>
        </p:nvSpPr>
        <p:spPr>
          <a:xfrm>
            <a:off x="755576" y="1988840"/>
            <a:ext cx="7632848" cy="3416320"/>
          </a:xfrm>
          <a:prstGeom prst="rect">
            <a:avLst/>
          </a:prstGeom>
          <a:noFill/>
        </p:spPr>
        <p:txBody>
          <a:bodyPr wrap="square" rtlCol="0">
            <a:spAutoFit/>
          </a:bodyPr>
          <a:lstStyle/>
          <a:p>
            <a:pPr algn="just"/>
            <a:r>
              <a:rPr lang="es-MX" sz="2400" b="1" dirty="0"/>
              <a:t>Es el formato de video y audio desarrollado por Apple.</a:t>
            </a:r>
          </a:p>
          <a:p>
            <a:pPr algn="just"/>
            <a:r>
              <a:rPr lang="es-MX" sz="2400" b="1" dirty="0"/>
              <a:t>Utiliza un códec propio que evoluciona en versiones con bastante rapidez.</a:t>
            </a:r>
          </a:p>
          <a:p>
            <a:pPr algn="just"/>
            <a:r>
              <a:rPr lang="es-MX" sz="2400" b="1" dirty="0"/>
              <a:t>Este tipo de archivos también pueden tener extensión *.QT</a:t>
            </a:r>
          </a:p>
          <a:p>
            <a:pPr algn="just"/>
            <a:r>
              <a:rPr lang="es-MX" sz="2400" b="1" dirty="0"/>
              <a:t>Se recomienda utilizar el reproductor de QuickTime. Existe una versión gratuita del mismo que se puede descargar de Internet.</a:t>
            </a:r>
          </a:p>
        </p:txBody>
      </p:sp>
    </p:spTree>
  </p:cSld>
  <p:clrMapOvr>
    <a:masterClrMapping/>
  </p:clrMapOvr>
  <p:transition>
    <p:zoom dir="in"/>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4818" name="Picture 2" descr="http://www.imarketersclub.com/wp-content/uploads/2012/09/mp4.gif"/>
          <p:cNvPicPr>
            <a:picLocks noChangeAspect="1" noChangeArrowheads="1"/>
          </p:cNvPicPr>
          <p:nvPr/>
        </p:nvPicPr>
        <p:blipFill>
          <a:blip r:embed="rId2" cstate="print"/>
          <a:srcRect/>
          <a:stretch>
            <a:fillRect/>
          </a:stretch>
        </p:blipFill>
        <p:spPr bwMode="auto">
          <a:xfrm>
            <a:off x="5868143" y="4293096"/>
            <a:ext cx="2299319" cy="2299321"/>
          </a:xfrm>
          <a:prstGeom prst="rect">
            <a:avLst/>
          </a:prstGeom>
          <a:noFill/>
        </p:spPr>
      </p:pic>
      <p:sp>
        <p:nvSpPr>
          <p:cNvPr id="2" name="1 CuadroTexto"/>
          <p:cNvSpPr txBox="1"/>
          <p:nvPr/>
        </p:nvSpPr>
        <p:spPr>
          <a:xfrm>
            <a:off x="539552" y="908720"/>
            <a:ext cx="7848872" cy="707886"/>
          </a:xfrm>
          <a:prstGeom prst="rect">
            <a:avLst/>
          </a:prstGeom>
          <a:noFill/>
        </p:spPr>
        <p:txBody>
          <a:bodyPr wrap="square" rtlCol="0">
            <a:spAutoFit/>
          </a:bodyPr>
          <a:lstStyle/>
          <a:p>
            <a:pPr algn="ctr"/>
            <a:r>
              <a:rPr lang="es-MX" sz="4000" b="1" dirty="0" smtClean="0">
                <a:solidFill>
                  <a:schemeClr val="tx2"/>
                </a:solidFill>
                <a:latin typeface="+mj-lt"/>
                <a:ea typeface="+mj-ea"/>
                <a:cs typeface="+mj-cs"/>
              </a:rPr>
              <a:t>MP4</a:t>
            </a:r>
            <a:endParaRPr lang="es-MX" sz="4000" b="1" dirty="0">
              <a:solidFill>
                <a:schemeClr val="tx2"/>
              </a:solidFill>
              <a:latin typeface="+mj-lt"/>
              <a:ea typeface="+mj-ea"/>
              <a:cs typeface="+mj-cs"/>
            </a:endParaRPr>
          </a:p>
        </p:txBody>
      </p:sp>
      <p:sp>
        <p:nvSpPr>
          <p:cNvPr id="3" name="2 CuadroTexto"/>
          <p:cNvSpPr txBox="1"/>
          <p:nvPr/>
        </p:nvSpPr>
        <p:spPr>
          <a:xfrm>
            <a:off x="755576" y="1988840"/>
            <a:ext cx="7632848" cy="3785652"/>
          </a:xfrm>
          <a:prstGeom prst="rect">
            <a:avLst/>
          </a:prstGeom>
          <a:noFill/>
        </p:spPr>
        <p:txBody>
          <a:bodyPr wrap="square" rtlCol="0">
            <a:spAutoFit/>
          </a:bodyPr>
          <a:lstStyle/>
          <a:p>
            <a:pPr algn="just"/>
            <a:r>
              <a:rPr lang="es-MX" sz="2400" b="1" dirty="0"/>
              <a:t>es un estándar de </a:t>
            </a:r>
            <a:r>
              <a:rPr lang="es-MX" sz="2400" b="1" dirty="0" smtClean="0"/>
              <a:t>formato multimedia</a:t>
            </a:r>
            <a:r>
              <a:rPr lang="es-MX" sz="2400" b="1" dirty="0"/>
              <a:t> que es parte del MPEG-4. Formalmente llamado ISO/IEC 14496-14:2003. La </a:t>
            </a:r>
            <a:r>
              <a:rPr lang="es-MX" sz="2400" b="1" dirty="0" smtClean="0"/>
              <a:t>extensión de archivo</a:t>
            </a:r>
            <a:r>
              <a:rPr lang="es-MX" sz="2400" b="1" dirty="0"/>
              <a:t> oficial es </a:t>
            </a:r>
            <a:r>
              <a:rPr lang="es-MX" sz="2400" b="1" dirty="0" smtClean="0"/>
              <a:t>.mp4.</a:t>
            </a:r>
            <a:br>
              <a:rPr lang="es-MX" sz="2400" b="1" dirty="0" smtClean="0"/>
            </a:br>
            <a:r>
              <a:rPr lang="es-MX" sz="2400" b="1" dirty="0" smtClean="0"/>
              <a:t/>
            </a:r>
            <a:br>
              <a:rPr lang="es-MX" sz="2400" b="1" dirty="0" smtClean="0"/>
            </a:br>
            <a:r>
              <a:rPr lang="es-MX" sz="2400" b="1" dirty="0"/>
              <a:t>Se usa especialmente para el almacenamiento de </a:t>
            </a:r>
            <a:r>
              <a:rPr lang="es-MX" sz="2400" b="1" dirty="0" smtClean="0"/>
              <a:t>video</a:t>
            </a:r>
            <a:r>
              <a:rPr lang="es-MX" sz="2400" b="1" dirty="0"/>
              <a:t> y </a:t>
            </a:r>
            <a:r>
              <a:rPr lang="es-MX" sz="2400" b="1" dirty="0" smtClean="0"/>
              <a:t>audio digital, </a:t>
            </a:r>
            <a:r>
              <a:rPr lang="es-MX" sz="2400" b="1" dirty="0"/>
              <a:t>especialmente los definidos </a:t>
            </a:r>
            <a:r>
              <a:rPr lang="es-MX" sz="2400" b="1" dirty="0" smtClean="0"/>
              <a:t>por MPEG, </a:t>
            </a:r>
            <a:r>
              <a:rPr lang="es-MX" sz="2400" b="1" dirty="0"/>
              <a:t>pero también puede almacenar otros datos como subtítulos e imágenes</a:t>
            </a:r>
          </a:p>
        </p:txBody>
      </p:sp>
    </p:spTree>
  </p:cSld>
  <p:clrMapOvr>
    <a:masterClrMapping/>
  </p:clrMapOvr>
  <p:transition>
    <p:comb dir="vert"/>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3796" name="Picture 4" descr="http://www.easymobilevideo.com/wp-content/uploads/2009/04/icon-mpg.gif"/>
          <p:cNvPicPr>
            <a:picLocks noChangeAspect="1" noChangeArrowheads="1"/>
          </p:cNvPicPr>
          <p:nvPr/>
        </p:nvPicPr>
        <p:blipFill>
          <a:blip r:embed="rId2" cstate="print"/>
          <a:srcRect/>
          <a:stretch>
            <a:fillRect/>
          </a:stretch>
        </p:blipFill>
        <p:spPr bwMode="auto">
          <a:xfrm>
            <a:off x="5364088" y="3789040"/>
            <a:ext cx="2769096" cy="2769096"/>
          </a:xfrm>
          <a:prstGeom prst="rect">
            <a:avLst/>
          </a:prstGeom>
          <a:noFill/>
        </p:spPr>
      </p:pic>
      <p:sp>
        <p:nvSpPr>
          <p:cNvPr id="2" name="1 CuadroTexto"/>
          <p:cNvSpPr txBox="1"/>
          <p:nvPr/>
        </p:nvSpPr>
        <p:spPr>
          <a:xfrm>
            <a:off x="539552" y="908720"/>
            <a:ext cx="7848872" cy="707886"/>
          </a:xfrm>
          <a:prstGeom prst="rect">
            <a:avLst/>
          </a:prstGeom>
          <a:noFill/>
        </p:spPr>
        <p:txBody>
          <a:bodyPr wrap="square" rtlCol="0">
            <a:spAutoFit/>
          </a:bodyPr>
          <a:lstStyle/>
          <a:p>
            <a:pPr algn="ctr"/>
            <a:r>
              <a:rPr lang="es-MX" sz="4000" b="1" dirty="0" smtClean="0">
                <a:solidFill>
                  <a:schemeClr val="tx2"/>
                </a:solidFill>
                <a:latin typeface="+mj-lt"/>
                <a:ea typeface="+mj-ea"/>
                <a:cs typeface="+mj-cs"/>
              </a:rPr>
              <a:t>MPG</a:t>
            </a:r>
            <a:endParaRPr lang="es-MX" sz="4000" b="1" dirty="0">
              <a:solidFill>
                <a:schemeClr val="tx2"/>
              </a:solidFill>
              <a:latin typeface="+mj-lt"/>
              <a:ea typeface="+mj-ea"/>
              <a:cs typeface="+mj-cs"/>
            </a:endParaRPr>
          </a:p>
        </p:txBody>
      </p:sp>
      <p:sp>
        <p:nvSpPr>
          <p:cNvPr id="3" name="2 CuadroTexto"/>
          <p:cNvSpPr txBox="1"/>
          <p:nvPr/>
        </p:nvSpPr>
        <p:spPr>
          <a:xfrm>
            <a:off x="755576" y="1988840"/>
            <a:ext cx="7632848" cy="3416320"/>
          </a:xfrm>
          <a:prstGeom prst="rect">
            <a:avLst/>
          </a:prstGeom>
          <a:noFill/>
        </p:spPr>
        <p:txBody>
          <a:bodyPr wrap="square" rtlCol="0">
            <a:spAutoFit/>
          </a:bodyPr>
          <a:lstStyle/>
          <a:p>
            <a:pPr algn="just"/>
            <a:r>
              <a:rPr lang="es-MX" sz="2400" b="1" dirty="0"/>
              <a:t>Es un formato estándar para la compresión de video digital.</a:t>
            </a:r>
          </a:p>
          <a:p>
            <a:pPr algn="just"/>
            <a:r>
              <a:rPr lang="es-MX" sz="2400" b="1" dirty="0"/>
              <a:t>Son archivos de extensión *.MPG ó *.MPEG.</a:t>
            </a:r>
          </a:p>
          <a:p>
            <a:pPr algn="just"/>
            <a:r>
              <a:rPr lang="es-MX" sz="2400" b="1" dirty="0"/>
              <a:t>Admite distintos tipos de </a:t>
            </a:r>
            <a:r>
              <a:rPr lang="es-MX" sz="2400" b="1" dirty="0" err="1"/>
              <a:t>códecs</a:t>
            </a:r>
            <a:r>
              <a:rPr lang="es-MX" sz="2400" b="1" dirty="0"/>
              <a:t> de compresión: MPEG-1 (calidad CD), MPEG-2 (calidad DVD), MPEG-3 (orientado al audio MP3) y MPEG-4 (más orientado a la web).</a:t>
            </a:r>
          </a:p>
          <a:p>
            <a:pPr algn="just"/>
            <a:r>
              <a:rPr lang="es-MX" sz="2400" b="1" dirty="0"/>
              <a:t>Se reproducen con Windows Media Player y QuickTime.</a:t>
            </a:r>
          </a:p>
        </p:txBody>
      </p:sp>
    </p:spTree>
  </p:cSld>
  <p:clrMapOvr>
    <a:masterClrMapping/>
  </p:clrMapOvr>
  <p:transition>
    <p:pull dir="ld"/>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539552" y="908720"/>
            <a:ext cx="7848872" cy="707886"/>
          </a:xfrm>
          <a:prstGeom prst="rect">
            <a:avLst/>
          </a:prstGeom>
          <a:noFill/>
        </p:spPr>
        <p:txBody>
          <a:bodyPr wrap="square" rtlCol="0">
            <a:spAutoFit/>
          </a:bodyPr>
          <a:lstStyle/>
          <a:p>
            <a:pPr algn="ctr"/>
            <a:r>
              <a:rPr lang="es-MX" sz="4000" b="1" dirty="0" smtClean="0">
                <a:solidFill>
                  <a:schemeClr val="tx2"/>
                </a:solidFill>
                <a:latin typeface="+mj-lt"/>
                <a:ea typeface="+mj-ea"/>
                <a:cs typeface="+mj-cs"/>
              </a:rPr>
              <a:t>OGM</a:t>
            </a:r>
            <a:endParaRPr lang="es-MX" sz="4000" b="1" dirty="0">
              <a:solidFill>
                <a:schemeClr val="tx2"/>
              </a:solidFill>
              <a:latin typeface="+mj-lt"/>
              <a:ea typeface="+mj-ea"/>
              <a:cs typeface="+mj-cs"/>
            </a:endParaRPr>
          </a:p>
        </p:txBody>
      </p:sp>
      <p:sp>
        <p:nvSpPr>
          <p:cNvPr id="3" name="2 CuadroTexto"/>
          <p:cNvSpPr txBox="1"/>
          <p:nvPr/>
        </p:nvSpPr>
        <p:spPr>
          <a:xfrm>
            <a:off x="755576" y="1988840"/>
            <a:ext cx="7632848" cy="4093428"/>
          </a:xfrm>
          <a:prstGeom prst="rect">
            <a:avLst/>
          </a:prstGeom>
          <a:noFill/>
        </p:spPr>
        <p:txBody>
          <a:bodyPr wrap="square" rtlCol="0">
            <a:spAutoFit/>
          </a:bodyPr>
          <a:lstStyle/>
          <a:p>
            <a:r>
              <a:rPr lang="es-MX" sz="2000" b="1" dirty="0"/>
              <a:t>Soporta una pista de video.</a:t>
            </a:r>
          </a:p>
          <a:p>
            <a:r>
              <a:rPr lang="es-MX" sz="2000" b="1" dirty="0"/>
              <a:t>Soporta varias pistas de audio en diferentes formato</a:t>
            </a:r>
          </a:p>
          <a:p>
            <a:r>
              <a:rPr lang="es-MX" sz="2000" b="1" dirty="0"/>
              <a:t>Soporte nativo de audio en VBR (</a:t>
            </a:r>
            <a:r>
              <a:rPr lang="es-MX" sz="2000" b="1" i="1" dirty="0"/>
              <a:t>Variable </a:t>
            </a:r>
            <a:r>
              <a:rPr lang="es-MX" sz="2000" b="1" i="1" dirty="0" err="1"/>
              <a:t>BitRate</a:t>
            </a:r>
            <a:r>
              <a:rPr lang="es-MX" sz="2000" b="1" dirty="0"/>
              <a:t>).</a:t>
            </a:r>
          </a:p>
          <a:p>
            <a:r>
              <a:rPr lang="es-MX" sz="2000" b="1" dirty="0"/>
              <a:t>Soporta la inclusión de varios subtítulos.</a:t>
            </a:r>
          </a:p>
          <a:p>
            <a:r>
              <a:rPr lang="es-MX" sz="2000" b="1" dirty="0"/>
              <a:t>Soporta la inclusión de varios capítulos en un mismo fichero.</a:t>
            </a:r>
          </a:p>
          <a:p>
            <a:r>
              <a:rPr lang="es-MX" sz="2000" b="1" dirty="0" err="1"/>
              <a:t>Streaming</a:t>
            </a:r>
            <a:r>
              <a:rPr lang="es-MX" sz="2000" b="1" dirty="0"/>
              <a:t>.</a:t>
            </a:r>
          </a:p>
          <a:p>
            <a:r>
              <a:rPr lang="es-MX" sz="2000" b="1" dirty="0"/>
              <a:t>Búsqueda (</a:t>
            </a:r>
            <a:r>
              <a:rPr lang="es-MX" sz="2000" b="1" dirty="0" err="1"/>
              <a:t>seeking</a:t>
            </a:r>
            <a:r>
              <a:rPr lang="es-MX" sz="2000" b="1" dirty="0"/>
              <a:t>) mejorada respecto del AVI. El posicionamiento en un instante dado de la película es instantáneo: el vídeo no se </a:t>
            </a:r>
            <a:r>
              <a:rPr lang="es-MX" sz="2000" b="1" dirty="0" smtClean="0"/>
              <a:t>de sincroniza </a:t>
            </a:r>
            <a:r>
              <a:rPr lang="es-MX" sz="2000" b="1" dirty="0"/>
              <a:t>respecto al audio ni congela.</a:t>
            </a:r>
          </a:p>
          <a:p>
            <a:r>
              <a:rPr lang="es-MX" sz="2000" b="1" dirty="0"/>
              <a:t>Mayor tolerancia a errores respecto a AVI.</a:t>
            </a:r>
          </a:p>
          <a:p>
            <a:r>
              <a:rPr lang="es-MX" sz="2000" b="1" dirty="0"/>
              <a:t>Ocupa un poco más que el AVI a igual calidad y duración.</a:t>
            </a:r>
          </a:p>
        </p:txBody>
      </p:sp>
    </p:spTree>
  </p:cSld>
  <p:clrMapOvr>
    <a:masterClrMapping/>
  </p:clrMapOvr>
  <p:transition>
    <p:checker dir="vert"/>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539552" y="908720"/>
            <a:ext cx="7848872" cy="707886"/>
          </a:xfrm>
          <a:prstGeom prst="rect">
            <a:avLst/>
          </a:prstGeom>
          <a:noFill/>
        </p:spPr>
        <p:txBody>
          <a:bodyPr wrap="square" rtlCol="0">
            <a:spAutoFit/>
          </a:bodyPr>
          <a:lstStyle/>
          <a:p>
            <a:pPr algn="ctr"/>
            <a:r>
              <a:rPr lang="es-MX" sz="4000" b="1" dirty="0" smtClean="0">
                <a:solidFill>
                  <a:schemeClr val="tx2"/>
                </a:solidFill>
                <a:latin typeface="+mj-lt"/>
                <a:ea typeface="+mj-ea"/>
                <a:cs typeface="+mj-cs"/>
              </a:rPr>
              <a:t>RM</a:t>
            </a:r>
            <a:endParaRPr lang="es-MX" sz="4000" b="1" dirty="0">
              <a:solidFill>
                <a:schemeClr val="tx2"/>
              </a:solidFill>
              <a:latin typeface="+mj-lt"/>
              <a:ea typeface="+mj-ea"/>
              <a:cs typeface="+mj-cs"/>
            </a:endParaRPr>
          </a:p>
        </p:txBody>
      </p:sp>
      <p:sp>
        <p:nvSpPr>
          <p:cNvPr id="3" name="2 CuadroTexto"/>
          <p:cNvSpPr txBox="1"/>
          <p:nvPr/>
        </p:nvSpPr>
        <p:spPr>
          <a:xfrm>
            <a:off x="755576" y="1988840"/>
            <a:ext cx="7632848" cy="3046988"/>
          </a:xfrm>
          <a:prstGeom prst="rect">
            <a:avLst/>
          </a:prstGeom>
          <a:noFill/>
        </p:spPr>
        <p:txBody>
          <a:bodyPr wrap="square" rtlCol="0">
            <a:spAutoFit/>
          </a:bodyPr>
          <a:lstStyle/>
          <a:p>
            <a:pPr algn="just"/>
            <a:r>
              <a:rPr lang="es-MX" sz="2400" b="1" dirty="0"/>
              <a:t>Es la propuesta de Real Networks para archivos de video.</a:t>
            </a:r>
          </a:p>
          <a:p>
            <a:pPr algn="just"/>
            <a:r>
              <a:rPr lang="es-MX" sz="2400" b="1" dirty="0"/>
              <a:t>Utiliza un códec propio para comprimir el audio.</a:t>
            </a:r>
          </a:p>
          <a:p>
            <a:pPr algn="just"/>
            <a:r>
              <a:rPr lang="es-MX" sz="2400" b="1" dirty="0"/>
              <a:t>Este tipo de archivos tiene extensión *.RM y *.RAM.</a:t>
            </a:r>
          </a:p>
          <a:p>
            <a:pPr algn="just"/>
            <a:r>
              <a:rPr lang="es-MX" sz="2400" b="1" dirty="0"/>
              <a:t>Se visualiza con un reproductor específico: Real Player. Existe una versión gratuita del mismo que se puede descargar de Internet.</a:t>
            </a:r>
          </a:p>
        </p:txBody>
      </p:sp>
    </p:spTree>
  </p:cSld>
  <p:clrMapOvr>
    <a:masterClrMapping/>
  </p:clrMapOvr>
  <p:transition>
    <p:wipe dir="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22" name="Picture 2" descr="http://1.bp.blogspot.com/_nXQHODJ1W5E/TU12NF7fT4I/AAAAAAAAAVs/YCU_-OLclx8/s200/icon-vob%255B1%255D.gif"/>
          <p:cNvPicPr>
            <a:picLocks noChangeAspect="1" noChangeArrowheads="1"/>
          </p:cNvPicPr>
          <p:nvPr/>
        </p:nvPicPr>
        <p:blipFill>
          <a:blip r:embed="rId2" cstate="print"/>
          <a:srcRect/>
          <a:stretch>
            <a:fillRect/>
          </a:stretch>
        </p:blipFill>
        <p:spPr bwMode="auto">
          <a:xfrm>
            <a:off x="5796136" y="3573016"/>
            <a:ext cx="2880320" cy="2880320"/>
          </a:xfrm>
          <a:prstGeom prst="rect">
            <a:avLst/>
          </a:prstGeom>
          <a:noFill/>
        </p:spPr>
      </p:pic>
      <p:sp>
        <p:nvSpPr>
          <p:cNvPr id="2" name="1 CuadroTexto"/>
          <p:cNvSpPr txBox="1"/>
          <p:nvPr/>
        </p:nvSpPr>
        <p:spPr>
          <a:xfrm>
            <a:off x="539552" y="908720"/>
            <a:ext cx="7848872" cy="707886"/>
          </a:xfrm>
          <a:prstGeom prst="rect">
            <a:avLst/>
          </a:prstGeom>
          <a:noFill/>
        </p:spPr>
        <p:txBody>
          <a:bodyPr wrap="square" rtlCol="0">
            <a:spAutoFit/>
          </a:bodyPr>
          <a:lstStyle/>
          <a:p>
            <a:pPr algn="ctr"/>
            <a:r>
              <a:rPr lang="es-MX" sz="4000" b="1" dirty="0" smtClean="0">
                <a:solidFill>
                  <a:schemeClr val="tx2"/>
                </a:solidFill>
                <a:latin typeface="+mj-lt"/>
                <a:ea typeface="+mj-ea"/>
                <a:cs typeface="+mj-cs"/>
              </a:rPr>
              <a:t>VOB</a:t>
            </a:r>
            <a:endParaRPr lang="es-MX" sz="4000" b="1" dirty="0">
              <a:solidFill>
                <a:schemeClr val="tx2"/>
              </a:solidFill>
              <a:latin typeface="+mj-lt"/>
              <a:ea typeface="+mj-ea"/>
              <a:cs typeface="+mj-cs"/>
            </a:endParaRPr>
          </a:p>
        </p:txBody>
      </p:sp>
      <p:sp>
        <p:nvSpPr>
          <p:cNvPr id="3" name="2 CuadroTexto"/>
          <p:cNvSpPr txBox="1"/>
          <p:nvPr/>
        </p:nvSpPr>
        <p:spPr>
          <a:xfrm>
            <a:off x="755576" y="1988840"/>
            <a:ext cx="7632848" cy="3539430"/>
          </a:xfrm>
          <a:prstGeom prst="rect">
            <a:avLst/>
          </a:prstGeom>
          <a:noFill/>
        </p:spPr>
        <p:txBody>
          <a:bodyPr wrap="square" rtlCol="0">
            <a:spAutoFit/>
          </a:bodyPr>
          <a:lstStyle/>
          <a:p>
            <a:r>
              <a:rPr lang="es-MX" sz="2000" b="1" dirty="0"/>
              <a:t>VOB (DVD-Video </a:t>
            </a:r>
            <a:r>
              <a:rPr lang="es-MX" sz="2000" b="1" dirty="0" err="1"/>
              <a:t>Object</a:t>
            </a:r>
            <a:r>
              <a:rPr lang="es-MX" sz="2000" b="1" dirty="0"/>
              <a:t> o </a:t>
            </a:r>
            <a:r>
              <a:rPr lang="es-MX" sz="2000" b="1" dirty="0" err="1"/>
              <a:t>Versioned</a:t>
            </a:r>
            <a:r>
              <a:rPr lang="es-MX" sz="2000" b="1" dirty="0"/>
              <a:t> </a:t>
            </a:r>
            <a:r>
              <a:rPr lang="es-MX" sz="2000" b="1" dirty="0" err="1"/>
              <a:t>Object</a:t>
            </a:r>
            <a:r>
              <a:rPr lang="es-MX" sz="2000" b="1" dirty="0"/>
              <a:t> Base) es un tipo de fichero contenido en los DVD-Video. Incluye el video, audio, subtítulos y menús en forma de </a:t>
            </a:r>
            <a:r>
              <a:rPr lang="es-MX" sz="2000" b="1" i="1" dirty="0" err="1" smtClean="0"/>
              <a:t>stream</a:t>
            </a:r>
            <a:r>
              <a:rPr lang="es-MX" sz="2000" b="1" dirty="0" smtClean="0"/>
              <a:t>.</a:t>
            </a:r>
            <a:endParaRPr lang="es-MX" sz="2000" b="1" dirty="0"/>
          </a:p>
          <a:p>
            <a:r>
              <a:rPr lang="es-MX" sz="2000" b="1" dirty="0"/>
              <a:t>Los ficheros VOB están codificados normalmente siguiendo el estándar MPEG-2. Si cambiamos la extensión de .</a:t>
            </a:r>
            <a:r>
              <a:rPr lang="es-MX" sz="2000" b="1" dirty="0" err="1"/>
              <a:t>vob</a:t>
            </a:r>
            <a:r>
              <a:rPr lang="es-MX" sz="2000" b="1" dirty="0"/>
              <a:t> a .</a:t>
            </a:r>
            <a:r>
              <a:rPr lang="es-MX" sz="2000" b="1" dirty="0" err="1"/>
              <a:t>mpg</a:t>
            </a:r>
            <a:r>
              <a:rPr lang="es-MX" sz="2000" b="1" dirty="0"/>
              <a:t> o .</a:t>
            </a:r>
            <a:r>
              <a:rPr lang="es-MX" sz="2000" b="1" dirty="0" err="1"/>
              <a:t>mpeg</a:t>
            </a:r>
            <a:r>
              <a:rPr lang="es-MX" sz="2000" b="1" dirty="0"/>
              <a:t>, el fichero es legible y continúa teniendo toda la información, aunque algunos visualizadores no soportan las pistas de subtítulos.</a:t>
            </a:r>
          </a:p>
          <a:p>
            <a:r>
              <a:rPr lang="es-MX" sz="2000" b="1" dirty="0"/>
              <a:t>Para grabar los ficheros VOB en un disco DVD±R, son necesarios además otros ficheros DVD-Video, por ejemplo los IFO y BUP</a:t>
            </a:r>
            <a:r>
              <a:rPr lang="es-MX" sz="2400" dirty="0"/>
              <a:t>.</a:t>
            </a:r>
          </a:p>
        </p:txBody>
      </p:sp>
    </p:spTree>
  </p:cSld>
  <p:clrMapOvr>
    <a:masterClrMapping/>
  </p:clrMapOvr>
  <p:transition>
    <p:dissolv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9706" name="Picture 10" descr="http://www.easymobilevideo.com/wp-content/uploads/2009/04/icon-wmv.gif"/>
          <p:cNvPicPr>
            <a:picLocks noChangeAspect="1" noChangeArrowheads="1"/>
          </p:cNvPicPr>
          <p:nvPr/>
        </p:nvPicPr>
        <p:blipFill>
          <a:blip r:embed="rId2" cstate="print"/>
          <a:srcRect/>
          <a:stretch>
            <a:fillRect/>
          </a:stretch>
        </p:blipFill>
        <p:spPr bwMode="auto">
          <a:xfrm>
            <a:off x="5796136" y="3933056"/>
            <a:ext cx="2553072" cy="2553072"/>
          </a:xfrm>
          <a:prstGeom prst="rect">
            <a:avLst/>
          </a:prstGeom>
          <a:noFill/>
        </p:spPr>
      </p:pic>
      <p:sp>
        <p:nvSpPr>
          <p:cNvPr id="2" name="1 CuadroTexto"/>
          <p:cNvSpPr txBox="1"/>
          <p:nvPr/>
        </p:nvSpPr>
        <p:spPr>
          <a:xfrm>
            <a:off x="539552" y="908720"/>
            <a:ext cx="7848872" cy="707886"/>
          </a:xfrm>
          <a:prstGeom prst="rect">
            <a:avLst/>
          </a:prstGeom>
          <a:noFill/>
        </p:spPr>
        <p:txBody>
          <a:bodyPr wrap="square" rtlCol="0">
            <a:spAutoFit/>
          </a:bodyPr>
          <a:lstStyle/>
          <a:p>
            <a:pPr algn="ctr"/>
            <a:r>
              <a:rPr lang="es-MX" sz="4000" b="1" dirty="0">
                <a:solidFill>
                  <a:schemeClr val="tx2"/>
                </a:solidFill>
                <a:latin typeface="+mj-lt"/>
                <a:ea typeface="+mj-ea"/>
                <a:cs typeface="+mj-cs"/>
              </a:rPr>
              <a:t>W</a:t>
            </a:r>
            <a:r>
              <a:rPr lang="es-MX" sz="4000" b="1" dirty="0" smtClean="0">
                <a:solidFill>
                  <a:schemeClr val="tx2"/>
                </a:solidFill>
                <a:latin typeface="+mj-lt"/>
                <a:ea typeface="+mj-ea"/>
                <a:cs typeface="+mj-cs"/>
              </a:rPr>
              <a:t>MV</a:t>
            </a:r>
            <a:endParaRPr lang="es-MX" sz="4000" b="1" dirty="0">
              <a:solidFill>
                <a:schemeClr val="tx2"/>
              </a:solidFill>
              <a:latin typeface="+mj-lt"/>
              <a:ea typeface="+mj-ea"/>
              <a:cs typeface="+mj-cs"/>
            </a:endParaRPr>
          </a:p>
        </p:txBody>
      </p:sp>
      <p:sp>
        <p:nvSpPr>
          <p:cNvPr id="3" name="2 CuadroTexto"/>
          <p:cNvSpPr txBox="1"/>
          <p:nvPr/>
        </p:nvSpPr>
        <p:spPr>
          <a:xfrm>
            <a:off x="755576" y="1988840"/>
            <a:ext cx="7632848" cy="3416320"/>
          </a:xfrm>
          <a:prstGeom prst="rect">
            <a:avLst/>
          </a:prstGeom>
          <a:noFill/>
        </p:spPr>
        <p:txBody>
          <a:bodyPr wrap="square" rtlCol="0">
            <a:spAutoFit/>
          </a:bodyPr>
          <a:lstStyle/>
          <a:p>
            <a:pPr algn="just"/>
            <a:r>
              <a:rPr lang="es-MX" sz="2400" b="1" dirty="0"/>
              <a:t>Ha sido desarrollado recientemente por Microsoft.</a:t>
            </a:r>
          </a:p>
          <a:p>
            <a:pPr algn="just"/>
            <a:r>
              <a:rPr lang="es-MX" sz="2400" b="1" dirty="0"/>
              <a:t>Utiliza el códec MPEG-4 para la compresión de video.</a:t>
            </a:r>
          </a:p>
          <a:p>
            <a:pPr algn="just"/>
            <a:r>
              <a:rPr lang="es-MX" sz="2400" b="1" dirty="0"/>
              <a:t>También puede tener extensión *.ASF</a:t>
            </a:r>
          </a:p>
          <a:p>
            <a:pPr algn="just"/>
            <a:r>
              <a:rPr lang="es-MX" sz="2400" b="1" dirty="0"/>
              <a:t>Sólo se puede visualizar con una versión actualizada de Windows Media 7 o superior. Esta aplicación viene integrada dentro de Windows.</a:t>
            </a:r>
          </a:p>
        </p:txBody>
      </p:sp>
      <p:sp>
        <p:nvSpPr>
          <p:cNvPr id="29698" name="AutoShape 2" descr="data:image/jpeg;base64,/9j/4AAQSkZJRgABAQAAAQABAAD/2wCEAAkGBhAQEA0QEA8QDg0QEBETDQ0SDQ8VGBARFBAVFBUUFRgXHyYfFxojGR4SHy8gIykpLS0sFR49OTAqNjIuLCkBCQoKDQwNGQ8PGjIlHiQ1NTA1KTU1LTQsNTUuNTAsLiwvNTI1LyktMDUuLjUsNSwzNSwqNSopLSssKSwpLCwqMv/AABEIAKAAoAMBIgACEQEDEQH/xAAbAAABBQEBAAAAAAAAAAAAAAAAAQMEBQYCB//EAD4QAAECBAEGDAQGAQUBAAAAAAEAAgMEERIxBRMUIVGRBhYiMlJhcXKBkrHRQVSiwQczc6Gz8IIkQmKywiP/xAAaAQEBAAMBAQAAAAAAAAAAAAAAAQIDBAYF/8QALREAAgIBAAkCBQUAAAAAAAAAAAECAxEEEhQVITFBUXEjsRMzYYGRBSIkweH/2gAMAwEAAhEDEQA/APcUIQgBNujgatZ20GCI7qNNMcN5omxqoAgO9JGx25GkjY7cuL0XqkO9JGx25GkjY7cuL0XoDvSRsduRpI2O3Li9F6A70kbHbkaSNjty4vRegO9JGx25GkjY7cuL0XoB2HFDsPELtQ5U3MY7B1K17ddD1KUx9eojEbFCnSEIQAhCEAIQhANTPN8R6pslOTPN8R6pooQKoqkQqBaoqkQgFqiqRCAWqKpEIBapuO6jXn/ifRdrmKy5pG0IAkvy2d0KQRXWNRGB+x6lXSs0G8h+ojAqWJtnTb5ggJLH16iMRsXSjCYY6lr23DChr4HqT8N9R6jrUKdIQhACEIQDUzzfEeqaKdmeae0eqjR3ENcRiG/ZUh3VFVXNjxi27k20rgENjxi24W20rgPggLGqKqubGjFt3JtpXAIbGjFt3JtpXAICxqiqrmxoxbdybaVwCGxoxbdybaVwCAsaoqq5saMW3cm2lcAhsaMW3cm2lcAgLGqKqubGjFt3JtpXAIbGjFt3JtpXAICc+E12IBSNgMGDW7goQjxi27k20rgECPGLbuTbSuAQFk04JyVwd3iospELmtJxKlSuB7xQDyEIUKCEIQDU1zT2j1USa5r+6fRS5rmntHqo7lSFO2ccG2aqUIw2obOODbNVKEYbVa5tvRG4IzbeiNwQFU2ccG2aqUpghs44Ns1UpTBdSY/+nVrVnm29EbggKps44Ns1UpTBDZxwbZqpSmCtc23ojcEZtvRG4ICqbOODbNVKUwQ2ccG2aqUpgrXNt6I3BGbb0RuCAqmzjg2zVSlMENnHBtmqlKYK1zbeiNwVdlIAOFBTk/coBsTjg2zVSlECccG2aqUorUQ29EbgjNt6I3BAcZP5jP78VMlcD3imWfBPSmB7xQD6EIUKCEIQDM1zT2j1UdxUia5p7R6qOVSCVRVCEBWSf5nmVnVVcn+ZvVogCqKoQgCqKoQgCqrcpc4d37lWSrcpc4d37lAWQKKpAlQCtOsJ+UwPeKYbiE/KYHvFAPoQhQoIVdlzKujww4AOc51rQcK0JqVnOOEfZD8p91vhROayjns0iFbwzXTXNPaPVRnLMxOFsYihDPKfdNnhRF2M8pWey2GvbKjUoWW4zxdjPKUcZ4uxnlKuy2DbKi2lPzN6s1j4eXHtNwtr2J/jPF2M8pTZbBtlRqULLcZ4uxnlKOM8XYzylNlsG11GpQstxni7GeUqXkvhA6JEax4byuaRXUaVWMtGsismUdKrk8F8q3KPOHd+5Vkq3KPOHd+5XOdJYhKkCVAK3EdqkSeB7xUZuI7VJk+ae8UA+hCFCmX4ePpCgfqn/oVi88tb+I76QZb9Y/xuWDz6+3occ0o87p1mL2vBPzyNI69agZ9a7IxE1k2ZggDOwDcNQqRre0/s4eC32P4ay0aKvUbinxx7dCgMfrRn1a8FS2FCmZ+IORCbZBB/3vOP/keJUtubkZWHMxGNjzkybmB41NqLiQPgADvIWuVmJOKWen3/AMNkYa0VJvCxnwuS/PQzwmQcCD4odMAYmg21VzIcLzHiMhTcOFEgxHBlQyhYXGgI8aKbweybo+U40KpLWw3OYT0XUpX9x4JKxwT1lxSyWFanjUllN45cvsZlsyDgQewpc8tHknKTpuHPaSGvl2McYcwWAWuqQAHfHVTd1rGNj6gtkG5NprkarMRUZJ5T/r8lhnlOyJMATEEnC418pVFn1OyHErMwBtc79mOKWw9OXhkps9SPle56JpzNp3FQ5yKHEEYUXbJQFl1TWhNNSGSgLLqmtCaal549SSRPM2ncUaczadxUZsqCy6prQmmpDZUFl1TWhNNSAsITwaEYKVJ8094qBJcxn9+KnyXNPeKAkIQhQpi/xPdSBLfrH+Ny88zi9A/FR1IEr+uf43LzbOr0Gg/IR5j9RX8h/Yk5xaLgJlXNTbWk8iOM2e9i396jxWUzqVsahBBIIIIINCCMCD8CuqytTg4vqclU3XNTXQ2PDWZhwhAkIOqFABdE63uwB7ASf8lOzQypIy7YT2iclRR0Jxpc220+Bo0g9SwDo1SSSSSakk1JJxJPxQ2NQggkOGDgSCOwjBadnxFJPiuOfc37Rmcm1+18MfRcseDa5F4HRmRGxpu2Xl4Lg9xc9tXFpqBq1AVorPgvlUTeU5uM3VDzIEOo1lgcAD46z4rzuYyhEiUzkWJFphfEe6nZcUkGcew1Y98N3SY9zTvBWM9HlNPWfFrH0RlXpEa5R1FwTzz4voej8G4k7MGK2fhVlLCXZ6G1trq/DD4V1rAzD2h8QMJdDD3iG4/FgcbTuomZjKkWIKRI0WINj40Rw3OKYzq2VU6jb79FyNV1vxIxj26vmSc4rPg1ypuWG15/jcqPOq24JRP9dKd938blld8uXhmFC9WHle56foLdrt6NBbtdvUiqKrzB7Aj6C3a7ejQW7Xb1IqiqASCy0ADAKZJc094qICpclzT3igJCEIUKZf8AEHg/FnJZogAGLCiB4YTS8WlpaCdVdYPgvMjwOyj8nF+j3XuqF2U6ZOqOqjhv0Gu6eu28nhDuCWUAKmUigbeR7rjixPfKxPp917nPflu8PVVJet28bOyNG66u7PIuLE98rE+n3RxYnvlYn0+69cvRem8bOyG66u7PI+LE98rE+n3RxYnvlYn0+69cvRem8bOyG66u7PI+LE98rE+n3RxYnvlYn0+69cvRem8bOyG66u7PI+LE98rE+n3V5wP4LzTJqFGiwzBhwqnlFtXEtLaAA9a9AvResZ6fZKLjhcTOv9OqhJSy+A9ei9M3ovXAfRHr0Xpm9F6AfD1OkDyT3iqsPVnk3mf5FASkIQoUFw5/Uu0ICPEjaiLag4qqiS5B1awr2iS0bEIZ4sdsXJJ/oWhzQ2BIYDdgVBnTE7dyQzA69xWiMqzohc6GzohAZ0zQ6/KUmmN6/KVo9Bh9EJNBh9FAZ3TG9flKUTY6/KVodAh9FLoMPohAZ8TA69xSiL27lf6GzohKJVnRCAoQ4roNOxXwl29EJRCbsCApGQHHqCtIMSgAA1BSbBsRRQHLYnUu0IQp/9k="/>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s-MX"/>
          </a:p>
        </p:txBody>
      </p:sp>
      <p:sp>
        <p:nvSpPr>
          <p:cNvPr id="29700" name="AutoShape 4" descr="http://www.easymobilevideo.com/wp-content/uploads/2009/04/icon-wmv.gif"/>
          <p:cNvSpPr>
            <a:spLocks noChangeAspect="1" noChangeArrowheads="1"/>
          </p:cNvSpPr>
          <p:nvPr/>
        </p:nvSpPr>
        <p:spPr bwMode="auto">
          <a:xfrm>
            <a:off x="63500" y="-136525"/>
            <a:ext cx="304800" cy="304800"/>
          </a:xfrm>
          <a:prstGeom prst="rect">
            <a:avLst/>
          </a:prstGeom>
          <a:noFill/>
        </p:spPr>
        <p:txBody>
          <a:bodyPr vert="horz" wrap="square" lIns="91440" tIns="45720" rIns="91440" bIns="45720" numCol="1" anchor="t" anchorCtr="0" compatLnSpc="1">
            <a:prstTxWarp prst="textNoShape">
              <a:avLst/>
            </a:prstTxWarp>
          </a:bodyPr>
          <a:lstStyle/>
          <a:p>
            <a:endParaRPr lang="es-MX"/>
          </a:p>
        </p:txBody>
      </p:sp>
      <p:sp>
        <p:nvSpPr>
          <p:cNvPr id="29702" name="AutoShape 6" descr="http://www.easymobilevideo.com/wp-content/uploads/2009/04/icon-wmv.gif"/>
          <p:cNvSpPr>
            <a:spLocks noChangeAspect="1" noChangeArrowheads="1"/>
          </p:cNvSpPr>
          <p:nvPr/>
        </p:nvSpPr>
        <p:spPr bwMode="auto">
          <a:xfrm>
            <a:off x="63500" y="-136525"/>
            <a:ext cx="304800" cy="304800"/>
          </a:xfrm>
          <a:prstGeom prst="rect">
            <a:avLst/>
          </a:prstGeom>
          <a:noFill/>
        </p:spPr>
        <p:txBody>
          <a:bodyPr vert="horz" wrap="square" lIns="91440" tIns="45720" rIns="91440" bIns="45720" numCol="1" anchor="t" anchorCtr="0" compatLnSpc="1">
            <a:prstTxWarp prst="textNoShape">
              <a:avLst/>
            </a:prstTxWarp>
          </a:bodyPr>
          <a:lstStyle/>
          <a:p>
            <a:endParaRPr lang="es-MX"/>
          </a:p>
        </p:txBody>
      </p:sp>
      <p:sp>
        <p:nvSpPr>
          <p:cNvPr id="29704" name="AutoShape 8" descr="http://www.easymobilevideo.com/wp-content/uploads/2009/04/icon-wmv.gif"/>
          <p:cNvSpPr>
            <a:spLocks noChangeAspect="1" noChangeArrowheads="1"/>
          </p:cNvSpPr>
          <p:nvPr/>
        </p:nvSpPr>
        <p:spPr bwMode="auto">
          <a:xfrm>
            <a:off x="63500" y="-136525"/>
            <a:ext cx="304800" cy="304800"/>
          </a:xfrm>
          <a:prstGeom prst="rect">
            <a:avLst/>
          </a:prstGeom>
          <a:noFill/>
        </p:spPr>
        <p:txBody>
          <a:bodyPr vert="horz" wrap="square" lIns="91440" tIns="45720" rIns="91440" bIns="45720" numCol="1" anchor="t" anchorCtr="0" compatLnSpc="1">
            <a:prstTxWarp prst="textNoShape">
              <a:avLst/>
            </a:prstTxWarp>
          </a:bodyPr>
          <a:lstStyle/>
          <a:p>
            <a:endParaRPr lang="es-MX"/>
          </a:p>
        </p:txBody>
      </p:sp>
    </p:spTree>
  </p:cSld>
  <p:clrMapOvr>
    <a:masterClrMapping/>
  </p:clrMapOvr>
  <p:transition>
    <p:split orient="vert" dir="in"/>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3568" y="1628800"/>
            <a:ext cx="7772400" cy="1470025"/>
          </a:xfrm>
        </p:spPr>
        <p:txBody>
          <a:bodyPr/>
          <a:lstStyle/>
          <a:p>
            <a:r>
              <a:rPr lang="es-MX" sz="5400" b="1" dirty="0" smtClean="0"/>
              <a:t>Extensiones de video</a:t>
            </a:r>
            <a:endParaRPr lang="es-MX" sz="5400" b="1" dirty="0"/>
          </a:p>
        </p:txBody>
      </p:sp>
      <p:sp>
        <p:nvSpPr>
          <p:cNvPr id="1026" name="AutoShape 2" descr="http://imagenes.es.sftcdn.net/blog/es/2008/07/cine3.jpg"/>
          <p:cNvSpPr>
            <a:spLocks noChangeAspect="1" noChangeArrowheads="1"/>
          </p:cNvSpPr>
          <p:nvPr/>
        </p:nvSpPr>
        <p:spPr bwMode="auto">
          <a:xfrm>
            <a:off x="63500" y="-136525"/>
            <a:ext cx="304800" cy="304800"/>
          </a:xfrm>
          <a:prstGeom prst="rect">
            <a:avLst/>
          </a:prstGeom>
          <a:noFill/>
        </p:spPr>
        <p:txBody>
          <a:bodyPr vert="horz" wrap="square" lIns="91440" tIns="45720" rIns="91440" bIns="45720" numCol="1" anchor="t" anchorCtr="0" compatLnSpc="1">
            <a:prstTxWarp prst="textNoShape">
              <a:avLst/>
            </a:prstTxWarp>
          </a:bodyPr>
          <a:lstStyle/>
          <a:p>
            <a:endParaRPr lang="es-MX"/>
          </a:p>
        </p:txBody>
      </p:sp>
      <p:sp>
        <p:nvSpPr>
          <p:cNvPr id="1028" name="AutoShape 4" descr="http://imagenes.es.sftcdn.net/blog/es/2008/07/cine3.jpg"/>
          <p:cNvSpPr>
            <a:spLocks noChangeAspect="1" noChangeArrowheads="1"/>
          </p:cNvSpPr>
          <p:nvPr/>
        </p:nvSpPr>
        <p:spPr bwMode="auto">
          <a:xfrm>
            <a:off x="63500" y="-136525"/>
            <a:ext cx="304800" cy="304800"/>
          </a:xfrm>
          <a:prstGeom prst="rect">
            <a:avLst/>
          </a:prstGeom>
          <a:noFill/>
        </p:spPr>
        <p:txBody>
          <a:bodyPr vert="horz" wrap="square" lIns="91440" tIns="45720" rIns="91440" bIns="45720" numCol="1" anchor="t" anchorCtr="0" compatLnSpc="1">
            <a:prstTxWarp prst="textNoShape">
              <a:avLst/>
            </a:prstTxWarp>
          </a:bodyPr>
          <a:lstStyle/>
          <a:p>
            <a:endParaRPr lang="es-MX"/>
          </a:p>
        </p:txBody>
      </p:sp>
      <p:sp>
        <p:nvSpPr>
          <p:cNvPr id="1030" name="AutoShape 6" descr="http://imagenes.es.sftcdn.net/blog/es/2008/07/cine3.jpg"/>
          <p:cNvSpPr>
            <a:spLocks noChangeAspect="1" noChangeArrowheads="1"/>
          </p:cNvSpPr>
          <p:nvPr/>
        </p:nvSpPr>
        <p:spPr bwMode="auto">
          <a:xfrm>
            <a:off x="63500" y="-136525"/>
            <a:ext cx="304800" cy="304800"/>
          </a:xfrm>
          <a:prstGeom prst="rect">
            <a:avLst/>
          </a:prstGeom>
          <a:noFill/>
        </p:spPr>
        <p:txBody>
          <a:bodyPr vert="horz" wrap="square" lIns="91440" tIns="45720" rIns="91440" bIns="45720" numCol="1" anchor="t" anchorCtr="0" compatLnSpc="1">
            <a:prstTxWarp prst="textNoShape">
              <a:avLst/>
            </a:prstTxWarp>
          </a:bodyPr>
          <a:lstStyle/>
          <a:p>
            <a:endParaRPr lang="es-MX"/>
          </a:p>
        </p:txBody>
      </p:sp>
      <p:sp>
        <p:nvSpPr>
          <p:cNvPr id="1032" name="AutoShape 8" descr="http://imagenes.es.sftcdn.net/blog/es/2008/07/cine3.jpg"/>
          <p:cNvSpPr>
            <a:spLocks noChangeAspect="1" noChangeArrowheads="1"/>
          </p:cNvSpPr>
          <p:nvPr/>
        </p:nvSpPr>
        <p:spPr bwMode="auto">
          <a:xfrm>
            <a:off x="63500" y="-136525"/>
            <a:ext cx="304800" cy="304800"/>
          </a:xfrm>
          <a:prstGeom prst="rect">
            <a:avLst/>
          </a:prstGeom>
          <a:noFill/>
        </p:spPr>
        <p:txBody>
          <a:bodyPr vert="horz" wrap="square" lIns="91440" tIns="45720" rIns="91440" bIns="45720" numCol="1" anchor="t" anchorCtr="0" compatLnSpc="1">
            <a:prstTxWarp prst="textNoShape">
              <a:avLst/>
            </a:prstTxWarp>
          </a:bodyPr>
          <a:lstStyle/>
          <a:p>
            <a:endParaRPr lang="es-MX"/>
          </a:p>
        </p:txBody>
      </p:sp>
      <p:sp>
        <p:nvSpPr>
          <p:cNvPr id="1034" name="AutoShape 10" descr="http://imagenes.es.sftcdn.net/blog/es/2008/07/cine3.jpg"/>
          <p:cNvSpPr>
            <a:spLocks noChangeAspect="1" noChangeArrowheads="1"/>
          </p:cNvSpPr>
          <p:nvPr/>
        </p:nvSpPr>
        <p:spPr bwMode="auto">
          <a:xfrm>
            <a:off x="63500" y="-136525"/>
            <a:ext cx="304800" cy="304800"/>
          </a:xfrm>
          <a:prstGeom prst="rect">
            <a:avLst/>
          </a:prstGeom>
          <a:noFill/>
        </p:spPr>
        <p:txBody>
          <a:bodyPr vert="horz" wrap="square" lIns="91440" tIns="45720" rIns="91440" bIns="45720" numCol="1" anchor="t" anchorCtr="0" compatLnSpc="1">
            <a:prstTxWarp prst="textNoShape">
              <a:avLst/>
            </a:prstTxWarp>
          </a:bodyPr>
          <a:lstStyle/>
          <a:p>
            <a:endParaRPr lang="es-MX"/>
          </a:p>
        </p:txBody>
      </p:sp>
      <p:sp>
        <p:nvSpPr>
          <p:cNvPr id="1036" name="AutoShape 12" descr="data:image/jpeg;base64,/9j/4AAQSkZJRgABAQAAAQABAAD/2wCEAAkGBhQSEBUUExQVFRQVGBUYGBUVGBcZFhccHxcWGBQVHBoXHCYeGBkjHBkXIS8gJCcpLSwsFh4xNTAqNSYrLCkBCQoKDgwOGg8PGiklHyQqLSksKSosLCwsKSwsLCwsLCkyLCwsLCwpLCkpKSkpKSkpKSwpKSwsKSwpLCkpLCkpLP/AABEIAKAAoAMBIgACEQEDEQH/xAAcAAACAwEBAQEAAAAAAAAAAAADBQIEBgcBAAj/xAA6EAABAgMFBQUGBgIDAQAAAAABAhEAAyEEBRIxQQZRYXGREyKBodEyQlKxwfAHFCNi4fEVchaS0jP/xAAaAQACAwEBAAAAAAAAAAAAAAADBAABAgUG/8QAKREAAgIBBAEEAgEFAAAAAAAAAAECAxEEEiExQRMiUWEyofAUI0KB4f/aAAwDAQACEQMRAD8Aro7s1uKh8zrpFlahvHURC8EJCy71KWrRj7QY8s4+VdyePX5Uj1J5NtPDZFaxvHWK1pYpOR4OOcGVYE8esDNhS+vj/UWWnFC1btFYxfwOMmpXnrFNQiD0GCIiJghEQIiBUQMRMTIjzC8WayQMeJQTkHhhJu7VXT1g6kNwi8Ck9UlxHkWflFcBH35TjFiba0jV+VYAq3DcYvgpTvl0iJsp3iIKkkaQVNsTxEFRMByLxMInq2w/JFKPouLkgxVmSiPWI0MV3xnx5Ix9H0fRQYb3rtYkqBTKW7NmMg50eJDa9RDizrNN5/8AMV732imAApASQTXEpw4q1QIrSdr5wAdj4q+pMG9L3Ywc+NalBNR/ZdVtcdbOvr6piH/NJesuYOh+oi9de1CZpwqcKOmp5aK5BjwMNlJChoQeRBgclteGjDcY/lH9mTRtLZyo1Ul3DqB+kSRbZaz3FpVyIfpnDC8rolKV3paCKe6BufKEVt2Vkk93EjkXHQwvLeuhyt1y+RgRECISm7bTK/8AnMxj4T6GnQxKRtGxwzkFCt7FuhqPOM+rjiXAb03/AI8jbDDex3fgDn2vlwiFxWcLHaAgpySRkTqfvfDVaIMmczU2vOxf7Fs2ckHCVB9z1hbfCTT4frFK0SlJUQrPV9eMXrJaBMT2a89Dv/kRoJGj0sWLkVx40EmyilRBzEQMQ6kXlZR5HyXemcfGLNmlsMZ8Ihi2ajEsKmACpiVCN4hdMmOXMW7GghNdY1k51tHpx3Z5BTZTHhEBF1aHDRSIaKaGKLd8eew15y3lngQfOEqlpQSk1qWIGY3xq7XdM3CoYDkciPmDCmw7NzFkgpSMvfBPQOYasn/cTi0L6ecVW9wl/NpejiOgXXeAMvvu7JJpqUgq86+JgV17GIQoKWAohiAxwg72Icnmw4GG9pRLloJwhhv35kk9STzheybk8GbroTwooW22ak952ABqWzBoPOE9tvWUk1UPvnCK/wC9jMNKJctoTTPhyHi8ZyZCt0nWPafTZXLNmb9lfEOo9YjMtEmcMKmV5tyKXIjFwaxpeYnnC0bpSajgadCSymb03JMsqe0sq8aB7SQX5uBRQ6ERWTtcqcvunAU+6MjvNcxwipZ9opkl1E4mBqfa/wC2vIvCG3S8p8ulRibQ6Hkaw5fJ1YX8wLVUqbbnz9m8RbZc8YZoCVaHTwOnLKF9tu5UovmnRQ+u4wtsNqE1AV4EbjrDewXmpLJV3kmjHR/pwjUWmsoFKuVTezr4IqQZyXHtpoeI0POAm7Jm4dRGhTZUpokAcoGpMbElq3HiK4ESLuU/eoNaxC2TXOEZCnjDpSYXWtIl1AqXruiBqr3ZPnvwV5cgJDq8BEJtrJypAlqJLmpjyJkejTl7p8sYWebiTx1gVqTV98QsKqkQe0ikX4EsendhHT1YSSmhLVHlCe7l95qUSwZw4SdWcO5h0iygFw+rOaB6loQy1plzXKk1MzuhyQxzO6FkIpdjJQ4fOFd82LHLI5vyKSCfB38IlO2glDUeJT6mA/8AJZJOadPeT6NB4wmucGIxknlI5leEhUtwoMQRn5HiDCSbnHVb3ssmfLOQbeApIrWqC6c9C3CMZbNkyD3SSKsUlKweRcHyMB1eZ+DvaW5Ncmbizdw/UHj8ovHZmZ9pV6ReujZZXbIxEsS1ABnTNR+kJUwlGabXkanZHa+Spbk/pq5QW6rG8kpVkoN5k/fjG+RsQgIU9VFKm94u1KkBvADnGTnLCEE5BI+xHRv22T3r4FarcravkSbNrqtPAH6GNBI9pP8Asn5iEWzkg99Z1YD5mNPYLvUplnuoSQSpVBQ6b4Bp/wAEbvkk2aSYiK8xEWZU9MwYkFxEFohlHm2mnhlJSYV3uKJ5n5Q6WiFtukdoO6QSk5P9tFjOmliab6EseRNaCCxDGIGKO6nkNZPa8DFq0ezALCipO6DWo0i10c67m9HRb8vPsk0zO7Plw3k+scvtU8matSyGdROvix/kx0PaqwKJCg5/oA/IHrujnk6UDMIIriUXLsRonwziVJbU12Ao7lkEu8U6KOujR5/kEuKvlvix+TSBVIz47ukeGwpcMkaaGOhi36CqVf2LrVakscJL6f2IHdt/LQsJUcQJav19c4uWyzJCVMGod/pCKVYzMmMkMHDtp/J0jn6xSTT8j1GyUWb9CwoAjI1j7Koj6zysKADnrzJJPzgFtt6JQdagOGp5CA545F8ZeEb6zTsctKx7wB8dR1jlu1VkVNtK5Nn70typSh7KdVOcglJesX7q2hmz0qlJIkyC/wCouj/Elxv+EZwW0pV2ZRZkHskALmLLFS2NCvQDXB1ESFUbI9lwzVM92ZsElMgzJvsoUUpTvYAv+5RflELwvJc9QADJdkoHl4/KMnOtq2RMJPdmzAU6VYmmVWMb647CJcs2iZkB3fli5nIRmMo5aXgJbHZ75ctkZy/ykkJDGYqp3Df4DLrC839N/b0/mK9ttRmrK1a6bhoIA0GQONMe5LLL8u+1uMTYdWDGK9qs6pSgUmhqlQ1EV2hpdihMSZKqn3d/IcRFknGNfuiuPKBItCJowrDK0Ppu5RVtF3qSd43iPrbYVSllCsx5jQw0uOSqYDqEtU/LwziA5ydUd8Hx8FazSMKa5mpivbDVt0P7TYghJUrTw5CES0vXfFsW003ObmzrkyUFBiHEYi37JBdpUoAsVmvslyHNQDipweC9pIAcdsmrMJiX6ZtCOdaUGeplWjClYJ76CXKcwHHk8DjW4P8A4Zrk5ZwMbRsYv3So1+F9P9vpFVeyMyj0oHdLDzVBJdolqID2kkmmKYhIy3mATLbZ3rJWviqaN+rJh1SsXn9FZZG2XDLSlXazkAMaPU8GBPzhRJvCTKOGRLXNVvSkt1OXzhzbr1lSwpKLLKJANcWPTQ1eMpeO0s1TMyQRVKMScPByK+BhXUN9se0sXJcjC02m0qDqMuzI3qIKv75NCmYJSCClK7TMU5ClezxOEVPjFEzkqBUpIJBFFLmEq5f3Da7to0oZKJCEOwcLbqSPnCbWex/btXAuk2o2ifKSokVyBZI1ZKQO7SOrS7wlmxTEAJQpMtQwigLhgobySY5RZygTAtOMFKnrhUnPgUuIaqtmOakz5ipYSQpISlSdAwArn8TndF1prv5MX17xtP2dC5MtHZvMXOVUOxHdSMqGp8of7ZoUjs0ZS20ycUA8AzDjHmzd8InzCqfgCwyZOGYAhIYDEpJyIocmcqyjdSbAmeGcUbEGcEbhoRVQfgN0bttUXloSzPOHycfaIx1e0/htZlPVaSfhICfBLEQuX+F6NJ6gOKE/N4pamthW5rwc6wRKWSlQUn2gQRzjosr8OZI9uZMVnQYUjycxeXcEmVLV2ctKSz4iMSt+Z5Rr14voFKxpci2XdEuZJTjlpdnPBTVrnviX5ZEpFAEoFaZcY8s95S5UrvmrkhOajrlprnGdvS9FTS2SRkkfMnUxay2J7XLjwAvW8O1VSiRlx4mFyhBlCBrEFGIpRWEdYVYJfwI/6j0jmd63YkXgpLEAzwkA0ThYPhemZyjsRu1qnEXGVBXUeR6xze6rpRbLcvGcKhMKmCjiIw91w1C6Q5pnCVF3b8IIqXHj5ND/AImQzdlLIH7U+kKNsrsly5SSlMsKBS2EgBiagt4HxjXp2dkBQFdAHIoC1B0BivbNkkTcKXUlIALBI3hObZCobgIqGqUZp5Zj+nn00ZDZu7x2cxQDlTsoZ4WSWBantCPl3WpRokhP7mB09T0h3Puw2SWvCSr2vbFCRkKNSgHIRmrRtcsGiZZB1Tjo7tQ+YhyO66TlHoDLdB4MT/hUm3KlsAntGKd1Q6R1PSOgo2clsAUpYBsIQltN/EHrGEVNUm0drjBWpZJGSgc3yZiTGysm1bpJVKUSkOpSGbMd5iQ2YgnpPHCCaic3ja/BS2g2YkJs6lJQEqQygRrUAimf8Qg2cuJM9agtwEAZUJLsK7qHpD6/do0zpXZy0q75AUSK50AbOoMUtk5wROUlRYrSAH1IOXPOGI1uNb45MQnYq3l8k7TsSMJEuawJBZaQTw7wqIRWG9rVd9oUhM6YhhkkhSDqnuqoU+cdIUiOdbeAC1pP7Ev1MJz935BtJdKUnGRqbq/GmcKWiShf7kOlXTIxq7H+I8uaklMslsxiYjgQUuIw117OyVWZBUhytIUVVfwIyEKL0u5dkmpmoWVBSm7x7x/afiDawOWnrb4QV2qbcU8M6dP23Ld2UPFRPyEJ7btJPmAjEEDcgN5574qLTWBKTFqqMekKObfYukg4i/3xghEeKThW5oIiucNOvT1ggTGejxQgK1AR6Vvm55UgRl0rFm1H5P0SuzvoP7f6xz24LDMTeSu6jClc8gpCaElw5zyplHSCYxVns6kW4TT72IgOXbFgNPGODp5e2S+h7VPbKGF5NRNkr0LaU3O4yGYDR4bIssSdz56gP9esGnWgjIKPkKUiCpymNACMVHGjH75iAZeBlqIm2iucrkreYpLjNLvoDmYyqLiSmpXNWa5rU2jUH3WNHtbaj+VWO0wmgCktQkA1O53NI51IsFqmJSsKWpLguVlIUzvq7ekdnRRk623LBx9XjfwN73s6RMSooBDe8kaZtTOog826JCs5UvQ+yBly4Ridp7mnol9ooDCDXCtSmzbkMg8Bu0qtJSlASlWFizsGFVF3L0PXKH4V5fEhd1txUsmum7LySe6FIIyKFENqOhhVbdiHJKJtSSe+N4c1HhpEVbLTAghS5TkviJW4cMRkzZaRnbXP7CZhmAKIrh72FQqxBTmGI1g0HjqZUITb9rGNrsFqkJTgxsnNUtSlBVTUpOTcoyl5AqBWpbreoU5Up8y+VGhpZ7LNnJdCe6XqpQTruf7rEbfcM5SSvDLSzfppJJLCpBL1NdYzZZDa0P0ra+cDmwbWSkWaWFBRWlISUgbhQuaZQqvG812piKBKnKAKAAOVKWcznThCa7ZpmzZUlZJlgnu5DUnr9Y2U8BMlSEhISEqYJDaGFlNPouVUapZXbGE22CrAlt/j6RWnTi7Yhv7unD6+ECxcIiqYYmRdV4PmIL5ev2YGojmY8VECIsKonypkCUYmREDECJI/SBmRibKQpZIIBAUARk5IbmXDRftNoIQS5olWvD1EZywqUkPKQXZCSVVdnOIV3t0jk004TBam7fKP0bCyXrKWr20kgGmIE1OozzOu6LZvaWDQ5nQHVuHERxu79o5kqetS5dFEjupqO+4etWbSG07bKalJWmQtSQWKmwh9zlROg0gstA88G1q5LjAb8SdrkISuUApz2Z9kYfi3vl0gNgvkmRKAAHcRmdGG7xjDbRXku0rUueUoLOGCiCQGSkephZdl52hICEKWEPojHh3sG8nh9VKuCiRw9VZ8m62lvEqss4FgMJy5im/fGL2Ot5TaQCpnSoCrOaMOOUDt0u2TnSROWh6OnC+4kCATdn5xbDIWlhV1Aud/DlFZa6C11RjFxbN8tTv97v46RjdtrT+pLSDkkuNzmkQNjtmBsM7E/tdpRt2F/N4qyrhn4iZkha3B98AvoXesZbfglVcYSy2jT7PLBssptAerl4uzZjAklgASeWsY6w2G2yqIStIOYGH60eCW267XNUR+pgOQWtPmElvKM7njojqjuzuQksFrEucmYzhKnbrGnnbRoWkiWlRdgSpgEuQN9TXIRWk7JTCgJX2aGJJUHUs8DkGENLBs5KlEFitQ95WnIZCBwjNdBbJ1vnsYKEQIghERIhoTyCIiJEEIiJEQsGRESImRESIs0dcvJTSV1bukPzppC247PhSp8T4g78B/MW78WRIUxYkpD+IgN0KJl4nJKlKJ50BHlCK4iJvmYrTspiV310csEpLsVFVVE1Nd0WZOylnT7pV/sSc86Aw5A4fKILNP6jbum+Ml7Iozl8XfKThCZaQzmiRwGsLTDG95rr5CKChBot45KBkRAiCEREiNETBkRAiCkRAiIaBkREiCEREiLNAiIgRBSIgRENZBkRAwUiIERCwZEQIgpEQIizSBkRAiCkRAiIaP/9k="/>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s-MX"/>
          </a:p>
        </p:txBody>
      </p:sp>
      <p:sp>
        <p:nvSpPr>
          <p:cNvPr id="1038" name="AutoShape 14" descr="http://www.mipaginapersonal.movistar.es/web3/ajedrezespectacular/video.jpg"/>
          <p:cNvSpPr>
            <a:spLocks noChangeAspect="1" noChangeArrowheads="1"/>
          </p:cNvSpPr>
          <p:nvPr/>
        </p:nvSpPr>
        <p:spPr bwMode="auto">
          <a:xfrm>
            <a:off x="63500" y="-136525"/>
            <a:ext cx="304800" cy="304800"/>
          </a:xfrm>
          <a:prstGeom prst="rect">
            <a:avLst/>
          </a:prstGeom>
          <a:noFill/>
        </p:spPr>
        <p:txBody>
          <a:bodyPr vert="horz" wrap="square" lIns="91440" tIns="45720" rIns="91440" bIns="45720" numCol="1" anchor="t" anchorCtr="0" compatLnSpc="1">
            <a:prstTxWarp prst="textNoShape">
              <a:avLst/>
            </a:prstTxWarp>
          </a:bodyPr>
          <a:lstStyle/>
          <a:p>
            <a:endParaRPr lang="es-MX"/>
          </a:p>
        </p:txBody>
      </p:sp>
      <p:sp>
        <p:nvSpPr>
          <p:cNvPr id="1040" name="AutoShape 16" descr="http://www.mipaginapersonal.movistar.es/web3/ajedrezespectacular/video.jpg"/>
          <p:cNvSpPr>
            <a:spLocks noChangeAspect="1" noChangeArrowheads="1"/>
          </p:cNvSpPr>
          <p:nvPr/>
        </p:nvSpPr>
        <p:spPr bwMode="auto">
          <a:xfrm>
            <a:off x="63500" y="-136525"/>
            <a:ext cx="304800" cy="304800"/>
          </a:xfrm>
          <a:prstGeom prst="rect">
            <a:avLst/>
          </a:prstGeom>
          <a:noFill/>
        </p:spPr>
        <p:txBody>
          <a:bodyPr vert="horz" wrap="square" lIns="91440" tIns="45720" rIns="91440" bIns="45720" numCol="1" anchor="t" anchorCtr="0" compatLnSpc="1">
            <a:prstTxWarp prst="textNoShape">
              <a:avLst/>
            </a:prstTxWarp>
          </a:bodyPr>
          <a:lstStyle/>
          <a:p>
            <a:endParaRPr lang="es-MX"/>
          </a:p>
        </p:txBody>
      </p:sp>
      <p:sp>
        <p:nvSpPr>
          <p:cNvPr id="1042" name="AutoShape 18" descr="http://www.mipaginapersonal.movistar.es/web3/ajedrezespectacular/video.jpg"/>
          <p:cNvSpPr>
            <a:spLocks noChangeAspect="1" noChangeArrowheads="1"/>
          </p:cNvSpPr>
          <p:nvPr/>
        </p:nvSpPr>
        <p:spPr bwMode="auto">
          <a:xfrm>
            <a:off x="63500" y="-136525"/>
            <a:ext cx="304800" cy="304800"/>
          </a:xfrm>
          <a:prstGeom prst="rect">
            <a:avLst/>
          </a:prstGeom>
          <a:noFill/>
        </p:spPr>
        <p:txBody>
          <a:bodyPr vert="horz" wrap="square" lIns="91440" tIns="45720" rIns="91440" bIns="45720" numCol="1" anchor="t" anchorCtr="0" compatLnSpc="1">
            <a:prstTxWarp prst="textNoShape">
              <a:avLst/>
            </a:prstTxWarp>
          </a:bodyPr>
          <a:lstStyle/>
          <a:p>
            <a:endParaRPr lang="es-MX"/>
          </a:p>
        </p:txBody>
      </p:sp>
      <p:sp>
        <p:nvSpPr>
          <p:cNvPr id="1044" name="AutoShape 20" descr="http://www.mipaginapersonal.movistar.es/web3/ajedrezespectacular/video.jpg"/>
          <p:cNvSpPr>
            <a:spLocks noChangeAspect="1" noChangeArrowheads="1"/>
          </p:cNvSpPr>
          <p:nvPr/>
        </p:nvSpPr>
        <p:spPr bwMode="auto">
          <a:xfrm>
            <a:off x="63500" y="-136525"/>
            <a:ext cx="304800" cy="304800"/>
          </a:xfrm>
          <a:prstGeom prst="rect">
            <a:avLst/>
          </a:prstGeom>
          <a:noFill/>
        </p:spPr>
        <p:txBody>
          <a:bodyPr vert="horz" wrap="square" lIns="91440" tIns="45720" rIns="91440" bIns="45720" numCol="1" anchor="t" anchorCtr="0" compatLnSpc="1">
            <a:prstTxWarp prst="textNoShape">
              <a:avLst/>
            </a:prstTxWarp>
          </a:bodyPr>
          <a:lstStyle/>
          <a:p>
            <a:endParaRPr lang="es-MX"/>
          </a:p>
        </p:txBody>
      </p:sp>
      <p:pic>
        <p:nvPicPr>
          <p:cNvPr id="1045" name="Picture 21" descr="C:\Users\k\AppData\Local\Microsoft\Windows\Temporary Internet Files\Content.IE5\VZDIMBUZ\MC900079232[1].wmf"/>
          <p:cNvPicPr>
            <a:picLocks noChangeAspect="1" noChangeArrowheads="1"/>
          </p:cNvPicPr>
          <p:nvPr/>
        </p:nvPicPr>
        <p:blipFill>
          <a:blip r:embed="rId2" cstate="print"/>
          <a:srcRect/>
          <a:stretch>
            <a:fillRect/>
          </a:stretch>
        </p:blipFill>
        <p:spPr bwMode="auto">
          <a:xfrm>
            <a:off x="3347864" y="2851787"/>
            <a:ext cx="2808312" cy="2809461"/>
          </a:xfrm>
          <a:prstGeom prst="rect">
            <a:avLst/>
          </a:prstGeom>
          <a:noFill/>
        </p:spPr>
      </p:pic>
    </p:spTree>
  </p:cSld>
  <p:clrMapOvr>
    <a:masterClrMapping/>
  </p:clrMapOvr>
  <p:transition>
    <p:dissolv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755576" y="1988840"/>
            <a:ext cx="7632848" cy="3970318"/>
          </a:xfrm>
          <a:prstGeom prst="rect">
            <a:avLst/>
          </a:prstGeom>
          <a:noFill/>
        </p:spPr>
        <p:txBody>
          <a:bodyPr wrap="square" rtlCol="0">
            <a:spAutoFit/>
          </a:bodyPr>
          <a:lstStyle/>
          <a:p>
            <a:pPr algn="just"/>
            <a:r>
              <a:rPr lang="es-MX" sz="2800" b="1" dirty="0"/>
              <a:t>Los videos digitales se pueden guardar en archivos de distintos formatos. Cada uno se corresponde con una extensión específica del archivo que lo contiene. Existen muchos tipos de formatos de video. Aquí se citan algunos de los más utilizados. Asimismo cada tipo de archivo admite en cada momento un códec de compresión </a:t>
            </a:r>
            <a:r>
              <a:rPr lang="es-MX" sz="2800" b="1" dirty="0" smtClean="0"/>
              <a:t>distinto.</a:t>
            </a:r>
            <a:endParaRPr lang="es-MX" sz="2800" b="1" dirty="0"/>
          </a:p>
        </p:txBody>
      </p:sp>
      <p:sp>
        <p:nvSpPr>
          <p:cNvPr id="5" name="4 CuadroTexto"/>
          <p:cNvSpPr txBox="1"/>
          <p:nvPr/>
        </p:nvSpPr>
        <p:spPr>
          <a:xfrm>
            <a:off x="539552" y="908720"/>
            <a:ext cx="7848872" cy="707886"/>
          </a:xfrm>
          <a:prstGeom prst="rect">
            <a:avLst/>
          </a:prstGeom>
          <a:noFill/>
        </p:spPr>
        <p:txBody>
          <a:bodyPr wrap="square" rtlCol="0">
            <a:spAutoFit/>
          </a:bodyPr>
          <a:lstStyle/>
          <a:p>
            <a:r>
              <a:rPr lang="es-MX" sz="4000" b="1" dirty="0">
                <a:solidFill>
                  <a:schemeClr val="tx2"/>
                </a:solidFill>
                <a:latin typeface="+mj-lt"/>
                <a:ea typeface="+mj-ea"/>
                <a:cs typeface="+mj-cs"/>
              </a:rPr>
              <a:t>Formatos de archivo de video</a:t>
            </a:r>
            <a:r>
              <a:rPr lang="es-MX" sz="1200" dirty="0" smtClean="0"/>
              <a:t>.</a:t>
            </a:r>
            <a:endParaRPr lang="es-MX" sz="4000" b="1" dirty="0">
              <a:solidFill>
                <a:schemeClr val="tx2"/>
              </a:solidFill>
              <a:latin typeface="+mj-lt"/>
              <a:ea typeface="+mj-ea"/>
              <a:cs typeface="+mj-cs"/>
            </a:endParaRPr>
          </a:p>
        </p:txBody>
      </p:sp>
    </p:spTree>
  </p:cSld>
  <p:clrMapOvr>
    <a:masterClrMapping/>
  </p:clrMapOvr>
  <p:transition>
    <p:wipe dir="d"/>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2004" name="Picture 20" descr="http://us.images.detik.com/content/2009/12/28/317/mstory-3GP-Icon.jpg"/>
          <p:cNvPicPr>
            <a:picLocks noChangeAspect="1" noChangeArrowheads="1"/>
          </p:cNvPicPr>
          <p:nvPr/>
        </p:nvPicPr>
        <p:blipFill>
          <a:blip r:embed="rId3" cstate="print"/>
          <a:srcRect/>
          <a:stretch>
            <a:fillRect/>
          </a:stretch>
        </p:blipFill>
        <p:spPr bwMode="auto">
          <a:xfrm>
            <a:off x="5868144" y="3893840"/>
            <a:ext cx="2592288" cy="2592288"/>
          </a:xfrm>
          <a:prstGeom prst="rect">
            <a:avLst/>
          </a:prstGeom>
          <a:noFill/>
        </p:spPr>
      </p:pic>
      <p:sp>
        <p:nvSpPr>
          <p:cNvPr id="2" name="1 CuadroTexto"/>
          <p:cNvSpPr txBox="1"/>
          <p:nvPr/>
        </p:nvSpPr>
        <p:spPr>
          <a:xfrm>
            <a:off x="539552" y="908720"/>
            <a:ext cx="7848872" cy="707886"/>
          </a:xfrm>
          <a:prstGeom prst="rect">
            <a:avLst/>
          </a:prstGeom>
          <a:noFill/>
        </p:spPr>
        <p:txBody>
          <a:bodyPr wrap="square" rtlCol="0">
            <a:spAutoFit/>
          </a:bodyPr>
          <a:lstStyle/>
          <a:p>
            <a:pPr algn="ctr"/>
            <a:r>
              <a:rPr lang="es-MX" sz="4000" b="1" dirty="0" smtClean="0">
                <a:solidFill>
                  <a:schemeClr val="tx2"/>
                </a:solidFill>
                <a:latin typeface="+mj-lt"/>
                <a:ea typeface="+mj-ea"/>
                <a:cs typeface="+mj-cs"/>
              </a:rPr>
              <a:t>3GP </a:t>
            </a:r>
            <a:endParaRPr lang="es-MX" sz="4000" b="1" dirty="0">
              <a:solidFill>
                <a:schemeClr val="tx2"/>
              </a:solidFill>
              <a:latin typeface="+mj-lt"/>
              <a:ea typeface="+mj-ea"/>
              <a:cs typeface="+mj-cs"/>
            </a:endParaRPr>
          </a:p>
        </p:txBody>
      </p:sp>
      <p:sp>
        <p:nvSpPr>
          <p:cNvPr id="3" name="2 CuadroTexto"/>
          <p:cNvSpPr txBox="1"/>
          <p:nvPr/>
        </p:nvSpPr>
        <p:spPr>
          <a:xfrm>
            <a:off x="755576" y="1988840"/>
            <a:ext cx="7632848" cy="3416320"/>
          </a:xfrm>
          <a:prstGeom prst="rect">
            <a:avLst/>
          </a:prstGeom>
          <a:noFill/>
        </p:spPr>
        <p:txBody>
          <a:bodyPr wrap="square" rtlCol="0">
            <a:spAutoFit/>
          </a:bodyPr>
          <a:lstStyle/>
          <a:p>
            <a:pPr algn="just"/>
            <a:r>
              <a:rPr lang="es-MX" sz="2400" b="1" dirty="0"/>
              <a:t>Formato contenedor de multimedia definido por </a:t>
            </a:r>
            <a:r>
              <a:rPr lang="es-MX" sz="2400" b="1" dirty="0" err="1"/>
              <a:t>Third</a:t>
            </a:r>
            <a:r>
              <a:rPr lang="es-MX" sz="2400" b="1" dirty="0"/>
              <a:t> </a:t>
            </a:r>
            <a:r>
              <a:rPr lang="es-MX" sz="2400" b="1" dirty="0" err="1"/>
              <a:t>Generation</a:t>
            </a:r>
            <a:r>
              <a:rPr lang="es-MX" sz="2400" b="1" dirty="0"/>
              <a:t> </a:t>
            </a:r>
            <a:r>
              <a:rPr lang="es-MX" sz="2400" b="1" dirty="0" err="1"/>
              <a:t>Partnership</a:t>
            </a:r>
            <a:r>
              <a:rPr lang="es-MX" sz="2400" b="1" dirty="0"/>
              <a:t> Project (3GPP) para ser usado en teléfonos celulares de tercera generación (3G</a:t>
            </a:r>
            <a:r>
              <a:rPr lang="es-MX" sz="2400" b="1" dirty="0" smtClean="0"/>
              <a:t>).</a:t>
            </a:r>
          </a:p>
          <a:p>
            <a:pPr algn="just"/>
            <a:r>
              <a:rPr lang="es-MX" sz="2400" b="1" dirty="0"/>
              <a:t>Los archivos en este formato suelen tener la extensión ".3gp" o ".3g2</a:t>
            </a:r>
            <a:r>
              <a:rPr lang="es-MX" sz="2400" b="1" dirty="0" smtClean="0"/>
              <a:t>".</a:t>
            </a:r>
          </a:p>
          <a:p>
            <a:pPr algn="just"/>
            <a:r>
              <a:rPr lang="es-MX" sz="2400" b="1" dirty="0"/>
              <a:t>Pueden ser ejecutados con las aplicaciones: </a:t>
            </a:r>
            <a:r>
              <a:rPr lang="es-MX" sz="2400" b="1" dirty="0" err="1"/>
              <a:t>MPlayer</a:t>
            </a:r>
            <a:r>
              <a:rPr lang="es-MX" sz="2400" b="1" dirty="0"/>
              <a:t>, VLC Player, The </a:t>
            </a:r>
            <a:r>
              <a:rPr lang="es-MX" sz="2400" b="1" dirty="0" err="1"/>
              <a:t>KMPlayer</a:t>
            </a:r>
            <a:r>
              <a:rPr lang="es-MX" sz="2400" b="1" dirty="0"/>
              <a:t>, </a:t>
            </a:r>
            <a:r>
              <a:rPr lang="es-MX" sz="2400" b="1" dirty="0" err="1"/>
              <a:t>Quicktime</a:t>
            </a:r>
            <a:r>
              <a:rPr lang="es-MX" sz="2400" b="1" dirty="0"/>
              <a:t>, </a:t>
            </a:r>
            <a:r>
              <a:rPr lang="es-MX" sz="2400" b="1" dirty="0" err="1"/>
              <a:t>Realplayer</a:t>
            </a:r>
            <a:r>
              <a:rPr lang="es-MX" sz="2400" b="1" dirty="0"/>
              <a:t>, entre otras.</a:t>
            </a:r>
          </a:p>
        </p:txBody>
      </p:sp>
      <p:sp>
        <p:nvSpPr>
          <p:cNvPr id="41986" name="AutoShape 2" descr="data:image/jpeg;base64,/9j/4AAQSkZJRgABAQAAAQABAAD/2wCEAAkGBg8OEBASEBESDxASExcaFBIQGBcQGBMUHxQXFRMSEhIXGyYeGhklJRcVHy8gIyg1LCwsFR4xNTAqNSYrLDUBCQoKDgwOGA0PFDUkHiQ1NTUpLS41LzU1NS81Kyk1MzE1LCwpKjEsNS8qKTU1NTUpNSkpKzUsKik1KSksKS01Nf/AABEIAGsAawMBIgACEQEDEQH/xAAcAAACAgMBAQAAAAAAAAAAAAAABQMEAQIHBgj/xAA9EAABAwEDBgsFBwUAAAAAAAABAAIDEQQhMQUSE0FxsRQVIjJRUmGBkaHRBhZUYpIjM0Jyc7LwB1OTwuH/xAAaAQEBAAMBAQAAAAAAAAAAAAAAAQIDBQYE/8QAKhEBAAIBAQUGBwAAAAAAAAAAAAECA1IEERIVIQUTFHGR0SIxUaGx8PH/2gAMAwEAAhEDEQA/AO4oQsFBoZugE7Eab5T5eqhabhsWaoiXTfKfL1RpvlPl6qKqKoJdN8p8vVGm+U+Xqoqoqgl03yny9VlkoJpQg9qgqtYHVMn5v9QiriFo12o9x6f+rdAIQhALBWVgoKrcBsCzVRSzBjQTWlBgoeHitM19eiiqLdUVVTjBuOa+mxHDx1X+Cgt1RVVOMG3cl9+F2OxHGDb+S+7G7Dagt1VYPMbnVBLXGtRfQ7Frxg27kvvwux2I4wbfyX3Y3YbVRabamnU/6SFPE+texUI7YHECjhXCoorsGLu5RUyEIQCwVlYKBZa2FzKAVNyq1nzs7NvpTVgr4Nw2BZqqhUx8hGaBXNNadBqpaz1JzbyKHBb2P7yT+a1dqgXBs1GjNuabsFn7flcnnY4dFEwqiqBadMA3k3Mww6KXrDHSuDqCofjuuV+fmO/Kdyiyf92Np3oI4BKXtLhQNBHkmlnxd3KCqns2Lu7cgnQhCihYKp5VyqyzMDnAmpoANZxSn30j/tv8QttcN7RviGq+alJ3WkzGA2BZSIe1UfUd4hHvVH1HeIWfcZNLX4nFqMLH95J/NaurzcPtExrnHMcc7tHSp/eqPqO8QncZNJ4nFqPUJF71R9R3iFNZfaOOR7WZrmlxoCaG/UpODJHXhWNoxzO6LGc/NdsO5RWDmDad6kn5rth3KOwcwbStLesqezYu7tyrqxZfxd25BYQhCivK+38mbFD+of2FeJ4UvW/1NfSGD9U/sK57p13dipvxRLzfaGSa55jy/B5ZG6Un7SOMClXSuzReaADWVK6wz6cwBhdKDTNbfqrWvRS+qX5EZO6QPhhFoLCKteA5oJwLgSKYY6l6QWqJ1pyhHHK0TTRNEb3OqNJSssTZD3AbOxZ5JmtpiPp7MMUcdYmenX16T8vTcW2qxGKlZYXOqAWRvz3Ak0voKKa3ZHlhEnLjeYqaRsbquYDgXNIFy1ORY4YWmVr4bSJIgGukjcH1kAc5kbb6AKX2myxFDPbWsD3TTAMc51AxraNJDALyTdisItM2iK9f2PdnNYrWbX6fyfvvgo4UrOS7XSeHX9o3ekOnV3IkmdabOK4ysHmvpyU+GXy4ss8dfN0h9seRTM5w7fJaw2lzBTNrTHG7apxA/k8ocnC7sog2d3K5Q5WNy809aIbW5zgC2ldqZWT8XduS9sLqtJcDmi6gomFj/F3bkFlCEKK8N/VhxbZ4HahManoqx1FzHhgX0HaLMyRpbI1r2nFrwHA7QVR927F8LB/jZ6LpbPtsYqcE1cradgnNk44tucK4YEcMC65xNZPh4fob6I4msnw8P0N9Fv5lXS+blVtbkfDAjhgXXOJrJ8PD9DfRHE1k+Hh+hvonMq6TlVtbkfDAmPs3ac62WUC/7ZmG2pXS+JrJ8PD9DfRSWewQRHOjhiY7pY1rT4gLG/aETWY4WdOzLVtFpuZZ6M9V9IjSLku0sZ6t2E87u3JZpEwyYahx7RuQXUIQooWjmE66LdCChLkzONa3lRHJDtTgmiECc5Jk1OatDkmbrN8E7QgR8UT9ZvgsjJE/Wb4J2hAmGSZdbmrduSH63BNkIFoyR0uVqGzFooDcrCEGAFlCEH//2Q=="/>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s-MX"/>
          </a:p>
        </p:txBody>
      </p:sp>
      <p:sp>
        <p:nvSpPr>
          <p:cNvPr id="41988" name="AutoShape 4" descr="http://images.detik.com/content/2009/12/28/317/mstory-3GP-Icon.jpg"/>
          <p:cNvSpPr>
            <a:spLocks noChangeAspect="1" noChangeArrowheads="1"/>
          </p:cNvSpPr>
          <p:nvPr/>
        </p:nvSpPr>
        <p:spPr bwMode="auto">
          <a:xfrm>
            <a:off x="63500" y="-136525"/>
            <a:ext cx="304800" cy="304800"/>
          </a:xfrm>
          <a:prstGeom prst="rect">
            <a:avLst/>
          </a:prstGeom>
          <a:noFill/>
        </p:spPr>
        <p:txBody>
          <a:bodyPr vert="horz" wrap="square" lIns="91440" tIns="45720" rIns="91440" bIns="45720" numCol="1" anchor="t" anchorCtr="0" compatLnSpc="1">
            <a:prstTxWarp prst="textNoShape">
              <a:avLst/>
            </a:prstTxWarp>
          </a:bodyPr>
          <a:lstStyle/>
          <a:p>
            <a:endParaRPr lang="es-MX"/>
          </a:p>
        </p:txBody>
      </p:sp>
      <p:sp>
        <p:nvSpPr>
          <p:cNvPr id="41990" name="AutoShape 6" descr="http://images.detik.com/content/2009/12/28/317/mstory-3GP-Icon.jpg"/>
          <p:cNvSpPr>
            <a:spLocks noChangeAspect="1" noChangeArrowheads="1"/>
          </p:cNvSpPr>
          <p:nvPr/>
        </p:nvSpPr>
        <p:spPr bwMode="auto">
          <a:xfrm>
            <a:off x="63500" y="-136525"/>
            <a:ext cx="304800" cy="304800"/>
          </a:xfrm>
          <a:prstGeom prst="rect">
            <a:avLst/>
          </a:prstGeom>
          <a:noFill/>
        </p:spPr>
        <p:txBody>
          <a:bodyPr vert="horz" wrap="square" lIns="91440" tIns="45720" rIns="91440" bIns="45720" numCol="1" anchor="t" anchorCtr="0" compatLnSpc="1">
            <a:prstTxWarp prst="textNoShape">
              <a:avLst/>
            </a:prstTxWarp>
          </a:bodyPr>
          <a:lstStyle/>
          <a:p>
            <a:endParaRPr lang="es-MX"/>
          </a:p>
        </p:txBody>
      </p:sp>
      <p:sp>
        <p:nvSpPr>
          <p:cNvPr id="41992" name="AutoShape 8" descr="http://images.detik.com/content/2009/12/28/317/mstory-3GP-Icon.jpg"/>
          <p:cNvSpPr>
            <a:spLocks noChangeAspect="1" noChangeArrowheads="1"/>
          </p:cNvSpPr>
          <p:nvPr/>
        </p:nvSpPr>
        <p:spPr bwMode="auto">
          <a:xfrm>
            <a:off x="63500" y="-136525"/>
            <a:ext cx="304800" cy="304800"/>
          </a:xfrm>
          <a:prstGeom prst="rect">
            <a:avLst/>
          </a:prstGeom>
          <a:noFill/>
        </p:spPr>
        <p:txBody>
          <a:bodyPr vert="horz" wrap="square" lIns="91440" tIns="45720" rIns="91440" bIns="45720" numCol="1" anchor="t" anchorCtr="0" compatLnSpc="1">
            <a:prstTxWarp prst="textNoShape">
              <a:avLst/>
            </a:prstTxWarp>
          </a:bodyPr>
          <a:lstStyle/>
          <a:p>
            <a:endParaRPr lang="es-MX"/>
          </a:p>
        </p:txBody>
      </p:sp>
      <p:sp>
        <p:nvSpPr>
          <p:cNvPr id="41994" name="AutoShape 10" descr="http://images.detik.com/content/2009/12/28/317/mstory-3GP-Icon.jpg"/>
          <p:cNvSpPr>
            <a:spLocks noChangeAspect="1" noChangeArrowheads="1"/>
          </p:cNvSpPr>
          <p:nvPr/>
        </p:nvSpPr>
        <p:spPr bwMode="auto">
          <a:xfrm>
            <a:off x="63500" y="-136525"/>
            <a:ext cx="304800" cy="304800"/>
          </a:xfrm>
          <a:prstGeom prst="rect">
            <a:avLst/>
          </a:prstGeom>
          <a:noFill/>
        </p:spPr>
        <p:txBody>
          <a:bodyPr vert="horz" wrap="square" lIns="91440" tIns="45720" rIns="91440" bIns="45720" numCol="1" anchor="t" anchorCtr="0" compatLnSpc="1">
            <a:prstTxWarp prst="textNoShape">
              <a:avLst/>
            </a:prstTxWarp>
          </a:bodyPr>
          <a:lstStyle/>
          <a:p>
            <a:endParaRPr lang="es-MX"/>
          </a:p>
        </p:txBody>
      </p:sp>
      <p:sp>
        <p:nvSpPr>
          <p:cNvPr id="41996" name="AutoShape 12" descr="http://images.detik.com/content/2009/12/28/317/mstory-3GP-Icon.jpg"/>
          <p:cNvSpPr>
            <a:spLocks noChangeAspect="1" noChangeArrowheads="1"/>
          </p:cNvSpPr>
          <p:nvPr/>
        </p:nvSpPr>
        <p:spPr bwMode="auto">
          <a:xfrm>
            <a:off x="63500" y="-136525"/>
            <a:ext cx="304800" cy="304800"/>
          </a:xfrm>
          <a:prstGeom prst="rect">
            <a:avLst/>
          </a:prstGeom>
          <a:noFill/>
        </p:spPr>
        <p:txBody>
          <a:bodyPr vert="horz" wrap="square" lIns="91440" tIns="45720" rIns="91440" bIns="45720" numCol="1" anchor="t" anchorCtr="0" compatLnSpc="1">
            <a:prstTxWarp prst="textNoShape">
              <a:avLst/>
            </a:prstTxWarp>
          </a:bodyPr>
          <a:lstStyle/>
          <a:p>
            <a:endParaRPr lang="es-MX"/>
          </a:p>
        </p:txBody>
      </p:sp>
      <p:sp>
        <p:nvSpPr>
          <p:cNvPr id="41998" name="AutoShape 14" descr="http://us.images.detik.com/content/2009/12/28/317/mstory-3GP-Icon.jpg"/>
          <p:cNvSpPr>
            <a:spLocks noChangeAspect="1" noChangeArrowheads="1"/>
          </p:cNvSpPr>
          <p:nvPr/>
        </p:nvSpPr>
        <p:spPr bwMode="auto">
          <a:xfrm>
            <a:off x="63500" y="-136525"/>
            <a:ext cx="304800" cy="304800"/>
          </a:xfrm>
          <a:prstGeom prst="rect">
            <a:avLst/>
          </a:prstGeom>
          <a:noFill/>
        </p:spPr>
        <p:txBody>
          <a:bodyPr vert="horz" wrap="square" lIns="91440" tIns="45720" rIns="91440" bIns="45720" numCol="1" anchor="t" anchorCtr="0" compatLnSpc="1">
            <a:prstTxWarp prst="textNoShape">
              <a:avLst/>
            </a:prstTxWarp>
          </a:bodyPr>
          <a:lstStyle/>
          <a:p>
            <a:endParaRPr lang="es-MX"/>
          </a:p>
        </p:txBody>
      </p:sp>
      <p:sp>
        <p:nvSpPr>
          <p:cNvPr id="42000" name="AutoShape 16" descr="http://us.images.detik.com/content/2009/12/28/317/mstory-3GP-Icon.jpg"/>
          <p:cNvSpPr>
            <a:spLocks noChangeAspect="1" noChangeArrowheads="1"/>
          </p:cNvSpPr>
          <p:nvPr/>
        </p:nvSpPr>
        <p:spPr bwMode="auto">
          <a:xfrm>
            <a:off x="63500" y="-136525"/>
            <a:ext cx="304800" cy="304800"/>
          </a:xfrm>
          <a:prstGeom prst="rect">
            <a:avLst/>
          </a:prstGeom>
          <a:noFill/>
        </p:spPr>
        <p:txBody>
          <a:bodyPr vert="horz" wrap="square" lIns="91440" tIns="45720" rIns="91440" bIns="45720" numCol="1" anchor="t" anchorCtr="0" compatLnSpc="1">
            <a:prstTxWarp prst="textNoShape">
              <a:avLst/>
            </a:prstTxWarp>
          </a:bodyPr>
          <a:lstStyle/>
          <a:p>
            <a:endParaRPr lang="es-MX"/>
          </a:p>
        </p:txBody>
      </p:sp>
    </p:spTree>
  </p:cSld>
  <p:clrMapOvr>
    <a:masterClrMapping/>
  </p:clrMapOvr>
  <p:transition>
    <p:wheel spokes="8"/>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68" name="Picture 8" descr="http://f1.pepst.com/c/C848F5/427878/ssc3/home/066/archis2/avi1.gif_480_480_0_64000_0_1_0.gif"/>
          <p:cNvPicPr>
            <a:picLocks noChangeAspect="1" noChangeArrowheads="1"/>
          </p:cNvPicPr>
          <p:nvPr/>
        </p:nvPicPr>
        <p:blipFill>
          <a:blip r:embed="rId2" cstate="print"/>
          <a:srcRect/>
          <a:stretch>
            <a:fillRect/>
          </a:stretch>
        </p:blipFill>
        <p:spPr bwMode="auto">
          <a:xfrm>
            <a:off x="5580112" y="3861048"/>
            <a:ext cx="2708920" cy="2708920"/>
          </a:xfrm>
          <a:prstGeom prst="rect">
            <a:avLst/>
          </a:prstGeom>
          <a:noFill/>
        </p:spPr>
      </p:pic>
      <p:sp>
        <p:nvSpPr>
          <p:cNvPr id="2" name="1 CuadroTexto"/>
          <p:cNvSpPr txBox="1"/>
          <p:nvPr/>
        </p:nvSpPr>
        <p:spPr>
          <a:xfrm>
            <a:off x="539552" y="908720"/>
            <a:ext cx="7848872" cy="707886"/>
          </a:xfrm>
          <a:prstGeom prst="rect">
            <a:avLst/>
          </a:prstGeom>
          <a:noFill/>
        </p:spPr>
        <p:txBody>
          <a:bodyPr wrap="square" rtlCol="0">
            <a:spAutoFit/>
          </a:bodyPr>
          <a:lstStyle/>
          <a:p>
            <a:pPr algn="ctr"/>
            <a:r>
              <a:rPr lang="es-MX" sz="4000" b="1" dirty="0" smtClean="0">
                <a:solidFill>
                  <a:schemeClr val="tx2"/>
                </a:solidFill>
                <a:latin typeface="+mj-lt"/>
                <a:ea typeface="+mj-ea"/>
                <a:cs typeface="+mj-cs"/>
              </a:rPr>
              <a:t>AVI</a:t>
            </a:r>
            <a:endParaRPr lang="es-MX" sz="4000" b="1" dirty="0">
              <a:solidFill>
                <a:schemeClr val="tx2"/>
              </a:solidFill>
              <a:latin typeface="+mj-lt"/>
              <a:ea typeface="+mj-ea"/>
              <a:cs typeface="+mj-cs"/>
            </a:endParaRPr>
          </a:p>
        </p:txBody>
      </p:sp>
      <p:sp>
        <p:nvSpPr>
          <p:cNvPr id="4" name="3 CuadroTexto"/>
          <p:cNvSpPr txBox="1"/>
          <p:nvPr/>
        </p:nvSpPr>
        <p:spPr>
          <a:xfrm>
            <a:off x="755576" y="1988840"/>
            <a:ext cx="7632848" cy="3477875"/>
          </a:xfrm>
          <a:prstGeom prst="rect">
            <a:avLst/>
          </a:prstGeom>
          <a:noFill/>
        </p:spPr>
        <p:txBody>
          <a:bodyPr wrap="square" rtlCol="0">
            <a:spAutoFit/>
          </a:bodyPr>
          <a:lstStyle/>
          <a:p>
            <a:pPr algn="just"/>
            <a:r>
              <a:rPr lang="es-MX" sz="2000" b="1" dirty="0"/>
              <a:t>Es el formato estándar para almacenar video digital.</a:t>
            </a:r>
          </a:p>
          <a:p>
            <a:pPr algn="just"/>
            <a:r>
              <a:rPr lang="es-MX" sz="2000" b="1" dirty="0"/>
              <a:t>Cuando se captura video desde una cámara digital al ordenador, se suele almacenar en este formato con el códec DV (Digital Video).</a:t>
            </a:r>
          </a:p>
          <a:p>
            <a:pPr algn="just"/>
            <a:r>
              <a:rPr lang="es-MX" sz="2000" b="1" dirty="0"/>
              <a:t>El archivo AVI puede contener video con una calidad excelente. Sin embargo el peso del archivo resulta siempre muy elevado.</a:t>
            </a:r>
          </a:p>
          <a:p>
            <a:pPr algn="just"/>
            <a:r>
              <a:rPr lang="es-MX" sz="2000" b="1" dirty="0"/>
              <a:t>El formato AVI puede ser visualizado con la mayoría de reproductores: Windows Media, QuickTime, etc. siempre y cuando se encuentren instalados en el equipo los adecuados </a:t>
            </a:r>
            <a:r>
              <a:rPr lang="es-MX" sz="2000" b="1" dirty="0" err="1"/>
              <a:t>códecs</a:t>
            </a:r>
            <a:r>
              <a:rPr lang="es-MX" sz="2000" b="1" dirty="0"/>
              <a:t> para cada tipo de reproductor.</a:t>
            </a:r>
          </a:p>
        </p:txBody>
      </p:sp>
      <p:sp>
        <p:nvSpPr>
          <p:cNvPr id="40964" name="AutoShape 4" descr="http://f1.pepst.com/c/C848F5/427878/ssc3/home/066/archis2/avi1.gif_480_480_0_64000_0_1_0.gif"/>
          <p:cNvSpPr>
            <a:spLocks noChangeAspect="1" noChangeArrowheads="1"/>
          </p:cNvSpPr>
          <p:nvPr/>
        </p:nvSpPr>
        <p:spPr bwMode="auto">
          <a:xfrm>
            <a:off x="63500" y="-136525"/>
            <a:ext cx="304800" cy="304800"/>
          </a:xfrm>
          <a:prstGeom prst="rect">
            <a:avLst/>
          </a:prstGeom>
          <a:noFill/>
        </p:spPr>
        <p:txBody>
          <a:bodyPr vert="horz" wrap="square" lIns="91440" tIns="45720" rIns="91440" bIns="45720" numCol="1" anchor="t" anchorCtr="0" compatLnSpc="1">
            <a:prstTxWarp prst="textNoShape">
              <a:avLst/>
            </a:prstTxWarp>
          </a:bodyPr>
          <a:lstStyle/>
          <a:p>
            <a:endParaRPr lang="es-MX"/>
          </a:p>
        </p:txBody>
      </p:sp>
      <p:sp>
        <p:nvSpPr>
          <p:cNvPr id="40966" name="AutoShape 6" descr="http://f1.pepst.com/c/C848F5/427878/ssc3/home/066/archis2/avi1.gif_480_480_0_64000_0_1_0.gif"/>
          <p:cNvSpPr>
            <a:spLocks noChangeAspect="1" noChangeArrowheads="1"/>
          </p:cNvSpPr>
          <p:nvPr/>
        </p:nvSpPr>
        <p:spPr bwMode="auto">
          <a:xfrm>
            <a:off x="63500" y="-136525"/>
            <a:ext cx="304800" cy="304800"/>
          </a:xfrm>
          <a:prstGeom prst="rect">
            <a:avLst/>
          </a:prstGeom>
          <a:noFill/>
        </p:spPr>
        <p:txBody>
          <a:bodyPr vert="horz" wrap="square" lIns="91440" tIns="45720" rIns="91440" bIns="45720" numCol="1" anchor="t" anchorCtr="0" compatLnSpc="1">
            <a:prstTxWarp prst="textNoShape">
              <a:avLst/>
            </a:prstTxWarp>
          </a:bodyPr>
          <a:lstStyle/>
          <a:p>
            <a:endParaRPr lang="es-MX"/>
          </a:p>
        </p:txBody>
      </p:sp>
    </p:spTree>
  </p:cSld>
  <p:clrMapOvr>
    <a:masterClrMapping/>
  </p:clrMapOvr>
  <p:transition>
    <p:split orient="vert" dir="in"/>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539552" y="908720"/>
            <a:ext cx="7848872" cy="707886"/>
          </a:xfrm>
          <a:prstGeom prst="rect">
            <a:avLst/>
          </a:prstGeom>
          <a:noFill/>
        </p:spPr>
        <p:txBody>
          <a:bodyPr wrap="square" rtlCol="0">
            <a:spAutoFit/>
          </a:bodyPr>
          <a:lstStyle/>
          <a:p>
            <a:pPr algn="ctr"/>
            <a:r>
              <a:rPr lang="es-MX" sz="4000" b="1" dirty="0" smtClean="0">
                <a:solidFill>
                  <a:schemeClr val="tx2"/>
                </a:solidFill>
                <a:latin typeface="+mj-lt"/>
                <a:ea typeface="+mj-ea"/>
                <a:cs typeface="+mj-cs"/>
              </a:rPr>
              <a:t>DIVX</a:t>
            </a:r>
            <a:endParaRPr lang="es-MX" sz="4000" b="1" dirty="0">
              <a:solidFill>
                <a:schemeClr val="tx2"/>
              </a:solidFill>
              <a:latin typeface="+mj-lt"/>
              <a:ea typeface="+mj-ea"/>
              <a:cs typeface="+mj-cs"/>
            </a:endParaRPr>
          </a:p>
        </p:txBody>
      </p:sp>
      <p:sp>
        <p:nvSpPr>
          <p:cNvPr id="3" name="2 CuadroTexto"/>
          <p:cNvSpPr txBox="1"/>
          <p:nvPr/>
        </p:nvSpPr>
        <p:spPr>
          <a:xfrm>
            <a:off x="755576" y="1988840"/>
            <a:ext cx="7632848" cy="2677656"/>
          </a:xfrm>
          <a:prstGeom prst="rect">
            <a:avLst/>
          </a:prstGeom>
          <a:noFill/>
        </p:spPr>
        <p:txBody>
          <a:bodyPr wrap="square" rtlCol="0">
            <a:spAutoFit/>
          </a:bodyPr>
          <a:lstStyle/>
          <a:p>
            <a:pPr algn="just"/>
            <a:r>
              <a:rPr lang="es-MX" sz="2400" b="1" dirty="0" smtClean="0"/>
              <a:t>El </a:t>
            </a:r>
            <a:r>
              <a:rPr lang="es-MX" sz="2400" b="1" dirty="0" err="1" smtClean="0"/>
              <a:t>divx</a:t>
            </a:r>
            <a:r>
              <a:rPr lang="es-MX" sz="2400" b="1" dirty="0" smtClean="0"/>
              <a:t> es un formato de compresión/descompresión de video que permite comprimir videos a un tamaño muy pequeño con una pérdida de calidad bastante aceptable. Por lo tanto, el formato </a:t>
            </a:r>
            <a:r>
              <a:rPr lang="es-MX" sz="2400" b="1" dirty="0" err="1" smtClean="0"/>
              <a:t>divx</a:t>
            </a:r>
            <a:r>
              <a:rPr lang="es-MX" sz="2400" b="1" dirty="0" smtClean="0"/>
              <a:t> permite almacenar una película completa en un CD-ROM de 650 ó 700 MB.</a:t>
            </a:r>
            <a:endParaRPr lang="es-MX" sz="2400" b="1" dirty="0"/>
          </a:p>
        </p:txBody>
      </p:sp>
    </p:spTree>
  </p:cSld>
  <p:clrMapOvr>
    <a:masterClrMapping/>
  </p:clrMapOvr>
  <p:transition>
    <p:strips dir="ld"/>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8914" name="Picture 2" descr="http://www.easymobilevideo.com/wp-content/uploads/2009/04/icon-flv.gif"/>
          <p:cNvPicPr>
            <a:picLocks noChangeAspect="1" noChangeArrowheads="1"/>
          </p:cNvPicPr>
          <p:nvPr/>
        </p:nvPicPr>
        <p:blipFill>
          <a:blip r:embed="rId2" cstate="print"/>
          <a:srcRect/>
          <a:stretch>
            <a:fillRect/>
          </a:stretch>
        </p:blipFill>
        <p:spPr bwMode="auto">
          <a:xfrm>
            <a:off x="5724128" y="3861048"/>
            <a:ext cx="2697088" cy="2697088"/>
          </a:xfrm>
          <a:prstGeom prst="rect">
            <a:avLst/>
          </a:prstGeom>
          <a:noFill/>
        </p:spPr>
      </p:pic>
      <p:sp>
        <p:nvSpPr>
          <p:cNvPr id="2" name="1 CuadroTexto"/>
          <p:cNvSpPr txBox="1"/>
          <p:nvPr/>
        </p:nvSpPr>
        <p:spPr>
          <a:xfrm>
            <a:off x="539552" y="908720"/>
            <a:ext cx="7848872" cy="707886"/>
          </a:xfrm>
          <a:prstGeom prst="rect">
            <a:avLst/>
          </a:prstGeom>
          <a:noFill/>
        </p:spPr>
        <p:txBody>
          <a:bodyPr wrap="square" rtlCol="0">
            <a:spAutoFit/>
          </a:bodyPr>
          <a:lstStyle/>
          <a:p>
            <a:pPr algn="ctr"/>
            <a:r>
              <a:rPr lang="es-MX" sz="4000" b="1" dirty="0" smtClean="0">
                <a:solidFill>
                  <a:schemeClr val="tx2"/>
                </a:solidFill>
                <a:latin typeface="+mj-lt"/>
                <a:ea typeface="+mj-ea"/>
                <a:cs typeface="+mj-cs"/>
              </a:rPr>
              <a:t>FLV</a:t>
            </a:r>
            <a:endParaRPr lang="es-MX" sz="4000" b="1" dirty="0">
              <a:solidFill>
                <a:schemeClr val="tx2"/>
              </a:solidFill>
              <a:latin typeface="+mj-lt"/>
              <a:ea typeface="+mj-ea"/>
              <a:cs typeface="+mj-cs"/>
            </a:endParaRPr>
          </a:p>
        </p:txBody>
      </p:sp>
      <p:sp>
        <p:nvSpPr>
          <p:cNvPr id="3" name="2 CuadroTexto"/>
          <p:cNvSpPr txBox="1"/>
          <p:nvPr/>
        </p:nvSpPr>
        <p:spPr>
          <a:xfrm>
            <a:off x="755576" y="1988840"/>
            <a:ext cx="7632848" cy="3477875"/>
          </a:xfrm>
          <a:prstGeom prst="rect">
            <a:avLst/>
          </a:prstGeom>
          <a:noFill/>
        </p:spPr>
        <p:txBody>
          <a:bodyPr wrap="square" rtlCol="0">
            <a:spAutoFit/>
          </a:bodyPr>
          <a:lstStyle/>
          <a:p>
            <a:pPr algn="just"/>
            <a:r>
              <a:rPr lang="es-MX" sz="2000" b="1" dirty="0"/>
              <a:t>Es un formato que utiliza el reproductor Adobe Flash para visualizar vídeo en Internet.</a:t>
            </a:r>
          </a:p>
          <a:p>
            <a:pPr algn="just"/>
            <a:r>
              <a:rPr lang="es-MX" sz="2000" b="1" dirty="0"/>
              <a:t>Utiliza el códec </a:t>
            </a:r>
            <a:r>
              <a:rPr lang="es-MX" sz="2000" b="1" dirty="0" err="1"/>
              <a:t>Sorenson</a:t>
            </a:r>
            <a:r>
              <a:rPr lang="es-MX" sz="2000" b="1" dirty="0"/>
              <a:t> </a:t>
            </a:r>
            <a:r>
              <a:rPr lang="es-MX" sz="2000" b="1" dirty="0" err="1"/>
              <a:t>Spark</a:t>
            </a:r>
            <a:r>
              <a:rPr lang="es-MX" sz="2000" b="1" dirty="0"/>
              <a:t> y el códec On2 VP6. Ambos permiten una alta calidad visual con </a:t>
            </a:r>
            <a:r>
              <a:rPr lang="es-MX" sz="2000" b="1" dirty="0" err="1"/>
              <a:t>bitrates</a:t>
            </a:r>
            <a:r>
              <a:rPr lang="es-MX" sz="2000" b="1" dirty="0"/>
              <a:t> reducidos.</a:t>
            </a:r>
          </a:p>
          <a:p>
            <a:pPr algn="just"/>
            <a:r>
              <a:rPr lang="es-MX" sz="2000" b="1" dirty="0"/>
              <a:t>Son archivos de extensión *.FLV.</a:t>
            </a:r>
          </a:p>
          <a:p>
            <a:pPr algn="just"/>
            <a:r>
              <a:rPr lang="es-MX" sz="2000" b="1" dirty="0"/>
              <a:t>Se pueden reproducir desde distintos reproductores locales: </a:t>
            </a:r>
            <a:r>
              <a:rPr lang="es-MX" sz="2000" b="1" dirty="0" err="1"/>
              <a:t>MPlayer</a:t>
            </a:r>
            <a:r>
              <a:rPr lang="es-MX" sz="2000" b="1" dirty="0"/>
              <a:t>, VLC media </a:t>
            </a:r>
            <a:r>
              <a:rPr lang="es-MX" sz="2000" b="1" dirty="0" err="1"/>
              <a:t>player</a:t>
            </a:r>
            <a:r>
              <a:rPr lang="es-MX" sz="2000" b="1" dirty="0"/>
              <a:t>, Riva, </a:t>
            </a:r>
            <a:r>
              <a:rPr lang="es-MX" sz="2000" b="1" dirty="0" err="1"/>
              <a:t>Xine</a:t>
            </a:r>
            <a:r>
              <a:rPr lang="es-MX" sz="2000" b="1" dirty="0"/>
              <a:t>, etc</a:t>
            </a:r>
            <a:r>
              <a:rPr lang="es-MX" sz="2000" b="1" dirty="0" smtClean="0"/>
              <a:t>.</a:t>
            </a:r>
          </a:p>
          <a:p>
            <a:pPr algn="just"/>
            <a:r>
              <a:rPr lang="es-MX" sz="2000" b="1" dirty="0"/>
              <a:t>Los repositorios de vídeo más conocidos en Internet utilizan este formato para la difusión de vídeos: </a:t>
            </a:r>
            <a:r>
              <a:rPr lang="es-MX" sz="2000" b="1" dirty="0" err="1"/>
              <a:t>YouTube</a:t>
            </a:r>
            <a:r>
              <a:rPr lang="es-MX" sz="2000" b="1" dirty="0"/>
              <a:t>, Google Video, </a:t>
            </a:r>
            <a:r>
              <a:rPr lang="es-MX" sz="2000" b="1" dirty="0" err="1"/>
              <a:t>iFilm</a:t>
            </a:r>
            <a:r>
              <a:rPr lang="es-MX" sz="2000" b="1" dirty="0"/>
              <a:t>, etc.</a:t>
            </a:r>
          </a:p>
        </p:txBody>
      </p:sp>
    </p:spTree>
  </p:cSld>
  <p:clrMapOvr>
    <a:masterClrMapping/>
  </p:clrMapOvr>
  <p:transition>
    <p:split dir="in"/>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539552" y="908720"/>
            <a:ext cx="7848872" cy="707886"/>
          </a:xfrm>
          <a:prstGeom prst="rect">
            <a:avLst/>
          </a:prstGeom>
          <a:noFill/>
        </p:spPr>
        <p:txBody>
          <a:bodyPr wrap="square" rtlCol="0">
            <a:spAutoFit/>
          </a:bodyPr>
          <a:lstStyle/>
          <a:p>
            <a:pPr algn="ctr"/>
            <a:r>
              <a:rPr lang="es-MX" sz="4000" b="1" dirty="0" smtClean="0">
                <a:solidFill>
                  <a:schemeClr val="tx2"/>
                </a:solidFill>
                <a:latin typeface="+mj-lt"/>
                <a:ea typeface="+mj-ea"/>
                <a:cs typeface="+mj-cs"/>
              </a:rPr>
              <a:t>M4V</a:t>
            </a:r>
            <a:endParaRPr lang="es-MX" sz="4000" b="1" dirty="0">
              <a:solidFill>
                <a:schemeClr val="tx2"/>
              </a:solidFill>
              <a:latin typeface="+mj-lt"/>
              <a:ea typeface="+mj-ea"/>
              <a:cs typeface="+mj-cs"/>
            </a:endParaRPr>
          </a:p>
        </p:txBody>
      </p:sp>
      <p:sp>
        <p:nvSpPr>
          <p:cNvPr id="3" name="2 CuadroTexto"/>
          <p:cNvSpPr txBox="1"/>
          <p:nvPr/>
        </p:nvSpPr>
        <p:spPr>
          <a:xfrm>
            <a:off x="755576" y="1988840"/>
            <a:ext cx="7632848" cy="3785652"/>
          </a:xfrm>
          <a:prstGeom prst="rect">
            <a:avLst/>
          </a:prstGeom>
          <a:noFill/>
        </p:spPr>
        <p:txBody>
          <a:bodyPr wrap="square" rtlCol="0">
            <a:spAutoFit/>
          </a:bodyPr>
          <a:lstStyle/>
          <a:p>
            <a:r>
              <a:rPr lang="es-MX" sz="2000" b="1" dirty="0"/>
              <a:t>Los archivos con la extensión de archivo m4v son archivos MPEG-4.</a:t>
            </a:r>
          </a:p>
          <a:p>
            <a:r>
              <a:rPr lang="es-MX" sz="2000" b="1" dirty="0"/>
              <a:t>Estos archivos contienen videos digitales que se descargan de la tienda de Apple </a:t>
            </a:r>
            <a:r>
              <a:rPr lang="es-MX" sz="2000" b="1" dirty="0" err="1"/>
              <a:t>iTunes</a:t>
            </a:r>
            <a:r>
              <a:rPr lang="es-MX" sz="2000" b="1" dirty="0"/>
              <a:t>.</a:t>
            </a:r>
          </a:p>
          <a:p>
            <a:r>
              <a:rPr lang="es-MX" sz="2000" b="1" dirty="0"/>
              <a:t>Los archivos M4V que están disponibles en la tienda en línea puede contener películas, videos musicales, programas de televisión, </a:t>
            </a:r>
            <a:r>
              <a:rPr lang="es-MX" sz="2000" b="1" dirty="0" err="1"/>
              <a:t>etc</a:t>
            </a:r>
            <a:r>
              <a:rPr lang="es-MX" sz="2000" b="1" dirty="0"/>
              <a:t> archivos M4V son casi idénticos a los archivos MP4, M4V archivos pero pueden ser protegidos contra copia por Apple usando su tecnología patentada de protección de copia</a:t>
            </a:r>
            <a:r>
              <a:rPr lang="es-MX" sz="2000" b="1" dirty="0" smtClean="0"/>
              <a:t>.</a:t>
            </a:r>
          </a:p>
          <a:p>
            <a:r>
              <a:rPr lang="es-MX" sz="2000" b="1" dirty="0" err="1"/>
              <a:t>FreeFileViewer</a:t>
            </a:r>
            <a:r>
              <a:rPr lang="es-MX" sz="2000" b="1" dirty="0"/>
              <a:t> puede abrir casi cualquier archivo, como fotos, vídeos, documentos, hojas de cálculo y mucho más.</a:t>
            </a:r>
          </a:p>
        </p:txBody>
      </p:sp>
    </p:spTree>
  </p:cSld>
  <p:clrMapOvr>
    <a:masterClrMapping/>
  </p:clrMapOvr>
  <p:transition>
    <p:checker dir="vert"/>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539552" y="908720"/>
            <a:ext cx="7848872" cy="707886"/>
          </a:xfrm>
          <a:prstGeom prst="rect">
            <a:avLst/>
          </a:prstGeom>
          <a:noFill/>
        </p:spPr>
        <p:txBody>
          <a:bodyPr wrap="square" rtlCol="0">
            <a:spAutoFit/>
          </a:bodyPr>
          <a:lstStyle/>
          <a:p>
            <a:pPr algn="ctr"/>
            <a:r>
              <a:rPr lang="es-MX" sz="4000" b="1" dirty="0" smtClean="0">
                <a:solidFill>
                  <a:schemeClr val="tx2"/>
                </a:solidFill>
                <a:latin typeface="+mj-lt"/>
                <a:ea typeface="+mj-ea"/>
                <a:cs typeface="+mj-cs"/>
              </a:rPr>
              <a:t>MKV</a:t>
            </a:r>
            <a:endParaRPr lang="es-MX" sz="4000" b="1" dirty="0">
              <a:solidFill>
                <a:schemeClr val="tx2"/>
              </a:solidFill>
              <a:latin typeface="+mj-lt"/>
              <a:ea typeface="+mj-ea"/>
              <a:cs typeface="+mj-cs"/>
            </a:endParaRPr>
          </a:p>
        </p:txBody>
      </p:sp>
      <p:sp>
        <p:nvSpPr>
          <p:cNvPr id="3" name="2 CuadroTexto"/>
          <p:cNvSpPr txBox="1"/>
          <p:nvPr/>
        </p:nvSpPr>
        <p:spPr>
          <a:xfrm>
            <a:off x="755576" y="1988840"/>
            <a:ext cx="7632848" cy="3416320"/>
          </a:xfrm>
          <a:prstGeom prst="rect">
            <a:avLst/>
          </a:prstGeom>
          <a:noFill/>
        </p:spPr>
        <p:txBody>
          <a:bodyPr wrap="square" rtlCol="0">
            <a:spAutoFit/>
          </a:bodyPr>
          <a:lstStyle/>
          <a:p>
            <a:pPr algn="just"/>
            <a:r>
              <a:rPr lang="es-MX" sz="2400" b="1" dirty="0" smtClean="0"/>
              <a:t>Es un </a:t>
            </a:r>
            <a:r>
              <a:rPr lang="es-MX" sz="2400" b="1" dirty="0" err="1" smtClean="0"/>
              <a:t>codec</a:t>
            </a:r>
            <a:r>
              <a:rPr lang="es-MX" sz="2400" b="1" dirty="0" smtClean="0"/>
              <a:t> </a:t>
            </a:r>
            <a:r>
              <a:rPr lang="es-MX" sz="2400" b="1" dirty="0"/>
              <a:t>de video como el mp3, sino que es un contenedor que envuelve audio. video y subtítulos dentro de un mismo paquete, y que permite reproducir el archivo tanto en tu PC como en algún otro dispositivo que soporte este formato</a:t>
            </a:r>
            <a:r>
              <a:rPr lang="es-MX" sz="2400" b="1" dirty="0" smtClean="0"/>
              <a:t>.</a:t>
            </a:r>
          </a:p>
          <a:p>
            <a:pPr algn="just"/>
            <a:r>
              <a:rPr lang="es-MX" sz="2400" b="1" dirty="0" smtClean="0"/>
              <a:t>C</a:t>
            </a:r>
            <a:r>
              <a:rPr lang="es-MX" sz="2400" b="1" dirty="0"/>
              <a:t>ada vez más reproductores soportan </a:t>
            </a:r>
            <a:r>
              <a:rPr lang="es-MX" sz="2400" b="1" dirty="0" err="1"/>
              <a:t>Divx</a:t>
            </a:r>
            <a:r>
              <a:rPr lang="es-MX" sz="2400" b="1" dirty="0"/>
              <a:t>, lo que permite ver nuestros videos en formato AVI por ejemplo.</a:t>
            </a:r>
          </a:p>
        </p:txBody>
      </p:sp>
    </p:spTree>
  </p:cSld>
  <p:clrMapOvr>
    <a:masterClrMapping/>
  </p:clrMapOvr>
  <p:transition>
    <p:randomBar dir="vert"/>
  </p:transition>
</p:sld>
</file>

<file path=ppt/theme/theme1.xml><?xml version="1.0" encoding="utf-8"?>
<a:theme xmlns:a="http://schemas.openxmlformats.org/drawingml/2006/main" name="Tema11">
  <a:themeElements>
    <a:clrScheme name="Default Design 4">
      <a:dk1>
        <a:srgbClr val="000000"/>
      </a:dk1>
      <a:lt1>
        <a:srgbClr val="FFFFFF"/>
      </a:lt1>
      <a:dk2>
        <a:srgbClr val="5A867B"/>
      </a:dk2>
      <a:lt2>
        <a:srgbClr val="B7D760"/>
      </a:lt2>
      <a:accent1>
        <a:srgbClr val="F1F3CF"/>
      </a:accent1>
      <a:accent2>
        <a:srgbClr val="E9CC7A"/>
      </a:accent2>
      <a:accent3>
        <a:srgbClr val="FFFFFF"/>
      </a:accent3>
      <a:accent4>
        <a:srgbClr val="000000"/>
      </a:accent4>
      <a:accent5>
        <a:srgbClr val="F7F8E4"/>
      </a:accent5>
      <a:accent6>
        <a:srgbClr val="D3B96E"/>
      </a:accent6>
      <a:hlink>
        <a:srgbClr val="D1B4C8"/>
      </a:hlink>
      <a:folHlink>
        <a:srgbClr val="96C8D1"/>
      </a:folHlink>
    </a:clrScheme>
    <a:fontScheme name="Default Design">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5A867B"/>
        </a:dk2>
        <a:lt2>
          <a:srgbClr val="B7D760"/>
        </a:lt2>
        <a:accent1>
          <a:srgbClr val="F1F3CF"/>
        </a:accent1>
        <a:accent2>
          <a:srgbClr val="E9CC7A"/>
        </a:accent2>
        <a:accent3>
          <a:srgbClr val="FFFFFF"/>
        </a:accent3>
        <a:accent4>
          <a:srgbClr val="000000"/>
        </a:accent4>
        <a:accent5>
          <a:srgbClr val="F7F8E4"/>
        </a:accent5>
        <a:accent6>
          <a:srgbClr val="D3B96E"/>
        </a:accent6>
        <a:hlink>
          <a:srgbClr val="D1B4C8"/>
        </a:hlink>
        <a:folHlink>
          <a:srgbClr val="96C8D1"/>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Tema11</Template>
  <TotalTime>53</TotalTime>
  <Words>820</Words>
  <Application>Microsoft Office PowerPoint</Application>
  <PresentationFormat>Presentación en pantalla (4:3)</PresentationFormat>
  <Paragraphs>66</Paragraphs>
  <Slides>16</Slides>
  <Notes>1</Notes>
  <HiddenSlides>0</HiddenSlides>
  <MMClips>0</MMClips>
  <ScaleCrop>false</ScaleCrop>
  <HeadingPairs>
    <vt:vector size="4" baseType="variant">
      <vt:variant>
        <vt:lpstr>Tema</vt:lpstr>
      </vt:variant>
      <vt:variant>
        <vt:i4>1</vt:i4>
      </vt:variant>
      <vt:variant>
        <vt:lpstr>Títulos de diapositiva</vt:lpstr>
      </vt:variant>
      <vt:variant>
        <vt:i4>16</vt:i4>
      </vt:variant>
    </vt:vector>
  </HeadingPairs>
  <TitlesOfParts>
    <vt:vector size="17" baseType="lpstr">
      <vt:lpstr>Tema11</vt:lpstr>
      <vt:lpstr>Escuela Normal de Educación Preescolar   Computación lV Profesor: Luis Enrique Contreras Dulce María Rodríguez Avalos No. Lista. 29 2° D  </vt:lpstr>
      <vt:lpstr>Extensiones de video</vt:lpstr>
      <vt:lpstr>Diapositiva 3</vt:lpstr>
      <vt:lpstr>Diapositiva 4</vt:lpstr>
      <vt:lpstr>Diapositiva 5</vt:lpstr>
      <vt:lpstr>Diapositiva 6</vt:lpstr>
      <vt:lpstr>Diapositiva 7</vt:lpstr>
      <vt:lpstr>Diapositiva 8</vt:lpstr>
      <vt:lpstr>Diapositiva 9</vt:lpstr>
      <vt:lpstr>Diapositiva 10</vt:lpstr>
      <vt:lpstr>Diapositiva 11</vt:lpstr>
      <vt:lpstr>Diapositiva 12</vt:lpstr>
      <vt:lpstr>Diapositiva 13</vt:lpstr>
      <vt:lpstr>Diapositiva 14</vt:lpstr>
      <vt:lpstr>Diapositiva 15</vt:lpstr>
      <vt:lpstr>Diapositiva 16</vt:lpstr>
    </vt:vector>
  </TitlesOfParts>
  <Company>Windows XP Titan Ultimate Edition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Escuela Normal de Educación Preescolar   Computación lV Profesor: Luis Enrique Contreras Dulce María Rodríguez Avalos No. Lista. 29 2° D  </dc:title>
  <dc:creator>k</dc:creator>
  <cp:lastModifiedBy>k</cp:lastModifiedBy>
  <cp:revision>1</cp:revision>
  <dcterms:created xsi:type="dcterms:W3CDTF">2013-02-13T03:01:28Z</dcterms:created>
  <dcterms:modified xsi:type="dcterms:W3CDTF">2013-02-13T03:55:14Z</dcterms:modified>
</cp:coreProperties>
</file>