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3" r:id="rId5"/>
    <p:sldId id="265" r:id="rId6"/>
    <p:sldId id="266" r:id="rId7"/>
    <p:sldId id="268" r:id="rId8"/>
    <p:sldId id="269" r:id="rId9"/>
    <p:sldId id="270" r:id="rId10"/>
    <p:sldId id="271" r:id="rId11"/>
    <p:sldId id="276" r:id="rId12"/>
    <p:sldId id="278" r:id="rId13"/>
    <p:sldId id="279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3" autoAdjust="0"/>
    <p:restoredTop sz="94660"/>
  </p:normalViewPr>
  <p:slideViewPr>
    <p:cSldViewPr>
      <p:cViewPr varScale="1">
        <p:scale>
          <a:sx n="68" d="100"/>
          <a:sy n="68" d="100"/>
        </p:scale>
        <p:origin x="-16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F7C55F-7526-4B20-B04C-843996149C1F}" type="datetimeFigureOut">
              <a:rPr lang="es-ES" smtClean="0"/>
              <a:pPr/>
              <a:t>12/02/2013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7F7CC4-3C3C-490C-BF27-7970062A7B0A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164288" cy="3744416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 </a:t>
            </a:r>
            <a:r>
              <a:rPr lang="es-ES" sz="7000" dirty="0"/>
              <a:t>EXTENSIONES DE </a:t>
            </a:r>
            <a:r>
              <a:rPr lang="es-ES" sz="7000" dirty="0" smtClean="0"/>
              <a:t>VIDEO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4581128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dirty="0" smtClean="0"/>
              <a:t>Georgina Isabel Castañeda Ortiz</a:t>
            </a:r>
          </a:p>
          <a:p>
            <a:pPr algn="ctr"/>
            <a:r>
              <a:rPr lang="es-MX" sz="3000" dirty="0" smtClean="0"/>
              <a:t>2° “C”</a:t>
            </a:r>
          </a:p>
          <a:p>
            <a:pPr algn="ctr"/>
            <a:r>
              <a:rPr lang="es-MX" sz="3000" dirty="0" smtClean="0"/>
              <a:t>N.L.: 8</a:t>
            </a:r>
            <a:endParaRPr lang="es-MX" sz="30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0" y="764704"/>
            <a:ext cx="3851920" cy="6093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foobar2000(v0.9.6)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GOM Player (Hace que el audio suene lento, con códec opcional reproduce perfecto)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Reproductores basados en 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Gstreamer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HandBrake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jetAudio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KMPlayer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smtClean="0"/>
              <a:t>Media Player </a:t>
            </a:r>
            <a:r>
              <a:rPr lang="es-ES" sz="2000" dirty="0" err="1" smtClean="0"/>
              <a:t>Classic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smtClean="0"/>
              <a:t>Media Player </a:t>
            </a:r>
            <a:r>
              <a:rPr lang="es-ES" sz="2000" dirty="0" err="1" smtClean="0"/>
              <a:t>Classic</a:t>
            </a:r>
            <a:r>
              <a:rPr lang="es-ES" sz="2000" dirty="0" smtClean="0"/>
              <a:t> - Home </a:t>
            </a:r>
            <a:r>
              <a:rPr lang="es-ES" sz="2000" dirty="0" err="1" smtClean="0"/>
              <a:t>Cinema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MediaPortal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Mezzmo</a:t>
            </a:r>
            <a:r>
              <a:rPr lang="es-ES" sz="2000" dirty="0" smtClean="0"/>
              <a:t> Media Player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Mirillis</a:t>
            </a:r>
            <a:r>
              <a:rPr lang="es-ES" sz="2000" dirty="0" smtClean="0"/>
              <a:t> </a:t>
            </a:r>
            <a:r>
              <a:rPr lang="es-ES" sz="2000" dirty="0" err="1" smtClean="0"/>
              <a:t>Splash</a:t>
            </a:r>
            <a:r>
              <a:rPr lang="es-ES" sz="2000" dirty="0" smtClean="0"/>
              <a:t> Pro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MPlayer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427984" y="809328"/>
            <a:ext cx="4114800" cy="5860032"/>
          </a:xfrm>
        </p:spPr>
        <p:txBody>
          <a:bodyPr>
            <a:normAutofit lnSpcReduction="10000"/>
          </a:bodyPr>
          <a:lstStyle/>
          <a:p>
            <a:r>
              <a:rPr lang="es-ES" sz="2000" dirty="0" err="1" smtClean="0"/>
              <a:t>MythTV</a:t>
            </a:r>
            <a:endParaRPr lang="es-ES" sz="2000" dirty="0" smtClean="0"/>
          </a:p>
          <a:p>
            <a:r>
              <a:rPr lang="es-ES" sz="2000" dirty="0" err="1" smtClean="0"/>
              <a:t>Perian</a:t>
            </a:r>
            <a:r>
              <a:rPr lang="es-ES" sz="2000" dirty="0" smtClean="0"/>
              <a:t> </a:t>
            </a:r>
            <a:r>
              <a:rPr lang="es-ES" sz="2000" dirty="0" err="1" smtClean="0"/>
              <a:t>Plugin</a:t>
            </a:r>
            <a:r>
              <a:rPr lang="es-ES" sz="2000" dirty="0" smtClean="0"/>
              <a:t> de </a:t>
            </a:r>
            <a:r>
              <a:rPr lang="es-ES" sz="2000" dirty="0" err="1" smtClean="0"/>
              <a:t>Quicktime</a:t>
            </a:r>
            <a:r>
              <a:rPr lang="es-ES" sz="2000" dirty="0" smtClean="0"/>
              <a:t> para Mac OS </a:t>
            </a:r>
            <a:r>
              <a:rPr lang="es-ES" sz="2000" dirty="0" smtClean="0"/>
              <a:t>X</a:t>
            </a:r>
            <a:endParaRPr lang="es-ES" sz="2000" dirty="0" smtClean="0"/>
          </a:p>
          <a:p>
            <a:r>
              <a:rPr lang="es-ES" sz="2000" dirty="0" err="1" smtClean="0"/>
              <a:t>SubEdit</a:t>
            </a:r>
            <a:r>
              <a:rPr lang="es-ES" sz="2000" dirty="0" smtClean="0"/>
              <a:t>-Player</a:t>
            </a:r>
            <a:endParaRPr lang="es-ES" sz="2000" dirty="0" smtClean="0"/>
          </a:p>
          <a:p>
            <a:r>
              <a:rPr lang="es-ES" sz="2000" dirty="0" err="1" smtClean="0"/>
              <a:t>Xilisoft</a:t>
            </a:r>
            <a:endParaRPr lang="es-ES" sz="2000" dirty="0" smtClean="0"/>
          </a:p>
          <a:p>
            <a:r>
              <a:rPr lang="es-ES" sz="2000" dirty="0" smtClean="0"/>
              <a:t>Target </a:t>
            </a:r>
            <a:r>
              <a:rPr lang="es-ES" sz="2000" dirty="0" err="1" smtClean="0"/>
              <a:t>Longlife</a:t>
            </a:r>
            <a:r>
              <a:rPr lang="es-ES" sz="2000" dirty="0" smtClean="0"/>
              <a:t> Media Player</a:t>
            </a:r>
          </a:p>
          <a:p>
            <a:r>
              <a:rPr lang="es-ES" sz="2000" dirty="0" err="1" smtClean="0"/>
              <a:t>VirtualDubMod</a:t>
            </a:r>
            <a:endParaRPr lang="es-ES" sz="2000" dirty="0" smtClean="0"/>
          </a:p>
          <a:p>
            <a:r>
              <a:rPr lang="es-ES" sz="2000" dirty="0" smtClean="0"/>
              <a:t>VLC media </a:t>
            </a:r>
            <a:r>
              <a:rPr lang="es-ES" sz="2000" dirty="0" err="1" smtClean="0"/>
              <a:t>player</a:t>
            </a:r>
            <a:endParaRPr lang="es-ES" sz="2000" dirty="0" smtClean="0"/>
          </a:p>
          <a:p>
            <a:pPr lvl="0">
              <a:defRPr/>
            </a:pPr>
            <a:r>
              <a:rPr lang="es-ES" sz="2000" dirty="0" smtClean="0"/>
              <a:t>VSO Software</a:t>
            </a:r>
          </a:p>
          <a:p>
            <a:pPr lvl="0">
              <a:defRPr/>
            </a:pPr>
            <a:r>
              <a:rPr lang="es-ES" sz="2000" dirty="0" err="1" smtClean="0"/>
              <a:t>Vuze</a:t>
            </a:r>
            <a:r>
              <a:rPr lang="es-ES" sz="2000" dirty="0" smtClean="0"/>
              <a:t> Media Player</a:t>
            </a:r>
          </a:p>
          <a:p>
            <a:pPr lvl="0">
              <a:defRPr/>
            </a:pPr>
            <a:r>
              <a:rPr lang="es-ES" sz="2000" dirty="0" err="1" smtClean="0"/>
              <a:t>Winamp</a:t>
            </a:r>
            <a:endParaRPr lang="es-ES" sz="2000" dirty="0" smtClean="0"/>
          </a:p>
          <a:p>
            <a:pPr lvl="0">
              <a:defRPr/>
            </a:pPr>
            <a:r>
              <a:rPr lang="es-ES" sz="2000" dirty="0" err="1" smtClean="0"/>
              <a:t>Xine</a:t>
            </a:r>
            <a:endParaRPr lang="es-ES" sz="2000" dirty="0" smtClean="0"/>
          </a:p>
          <a:p>
            <a:pPr lvl="0">
              <a:defRPr/>
            </a:pPr>
            <a:r>
              <a:rPr lang="es-ES" sz="2000" dirty="0" smtClean="0"/>
              <a:t>Zoom Player</a:t>
            </a:r>
          </a:p>
          <a:p>
            <a:pPr lvl="0">
              <a:defRPr/>
            </a:pPr>
            <a:r>
              <a:rPr lang="es-ES" sz="2000" dirty="0" err="1" smtClean="0"/>
              <a:t>Plexapp</a:t>
            </a:r>
            <a:endParaRPr lang="es-ES" sz="2000" dirty="0" smtClean="0"/>
          </a:p>
          <a:p>
            <a:pPr lvl="0">
              <a:defRPr/>
            </a:pPr>
            <a:r>
              <a:rPr lang="es-ES" sz="2000" dirty="0" smtClean="0"/>
              <a:t>XBMC</a:t>
            </a:r>
          </a:p>
          <a:p>
            <a:pPr lvl="0">
              <a:defRPr/>
            </a:pPr>
            <a:r>
              <a:rPr lang="es-ES" sz="2000" dirty="0" smtClean="0"/>
              <a:t>Boxee</a:t>
            </a:r>
          </a:p>
          <a:p>
            <a:pPr lvl="0">
              <a:defRPr/>
            </a:pPr>
            <a:r>
              <a:rPr lang="es-ES" sz="2000" dirty="0" err="1" smtClean="0"/>
              <a:t>iVerio</a:t>
            </a:r>
            <a:r>
              <a:rPr lang="es-ES" sz="2000" dirty="0" smtClean="0"/>
              <a:t> Software</a:t>
            </a:r>
          </a:p>
          <a:p>
            <a:endParaRPr lang="es-ES" sz="2000" dirty="0" smtClean="0"/>
          </a:p>
          <a:p>
            <a:endParaRPr lang="es-ES" sz="2000" dirty="0"/>
          </a:p>
        </p:txBody>
      </p:sp>
    </p:spTree>
  </p:cSld>
  <p:clrMapOvr>
    <a:masterClrMapping/>
  </p:clrMapOvr>
  <p:transition spd="med">
    <p:strip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MOV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4389120"/>
          </a:xfrm>
        </p:spPr>
        <p:txBody>
          <a:bodyPr/>
          <a:lstStyle/>
          <a:p>
            <a:r>
              <a:rPr lang="es-ES" b="1" dirty="0" smtClean="0"/>
              <a:t>MOV</a:t>
            </a:r>
            <a:r>
              <a:rPr lang="es-ES" dirty="0"/>
              <a:t> es una instrucción en el </a:t>
            </a:r>
            <a:r>
              <a:rPr lang="es-ES" dirty="0" smtClean="0"/>
              <a:t>lenguaje ensamblador de </a:t>
            </a:r>
            <a:r>
              <a:rPr lang="es-ES" dirty="0"/>
              <a:t>la mayoría de procesadores, cuyo propósito es la transferencia de datos entre registros de procesador o registro y memoria.</a:t>
            </a:r>
          </a:p>
          <a:p>
            <a:r>
              <a:rPr lang="es-ES" dirty="0"/>
              <a:t>Adicionalmente </a:t>
            </a:r>
            <a:r>
              <a:rPr lang="es-ES" b="1" dirty="0" smtClean="0"/>
              <a:t>MOV</a:t>
            </a:r>
            <a:r>
              <a:rPr lang="es-ES" dirty="0"/>
              <a:t> también permite el uso de datos absolutos, como por ejemplo mover el número 10 a un registro del procesador.</a:t>
            </a:r>
          </a:p>
          <a:p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4437112"/>
            <a:ext cx="8229600" cy="2069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Está disponible en procesadores </a:t>
            </a:r>
            <a:r>
              <a:rPr kumimoji="0" lang="es-E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</a:t>
            </a: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pentium</a:t>
            </a: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s-E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amd</a:t>
            </a: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 </a:t>
            </a:r>
            <a:r>
              <a:rPr kumimoji="0" lang="es-E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sparc</a:t>
            </a: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entre muchos otros, es a la práctica, una instrucción de ensamblador básica en cualquier procesador.</a:t>
            </a: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229600" cy="1143000"/>
          </a:xfrm>
        </p:spPr>
        <p:txBody>
          <a:bodyPr/>
          <a:lstStyle/>
          <a:p>
            <a:r>
              <a:rPr lang="es-ES" i="1" dirty="0" smtClean="0"/>
              <a:t>MP4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4389120"/>
          </a:xfrm>
        </p:spPr>
        <p:txBody>
          <a:bodyPr>
            <a:normAutofit/>
          </a:bodyPr>
          <a:lstStyle/>
          <a:p>
            <a:r>
              <a:rPr lang="es-ES" sz="2200" b="1" i="1" dirty="0" smtClean="0"/>
              <a:t>MP4</a:t>
            </a:r>
            <a:r>
              <a:rPr lang="es-ES" sz="2200" dirty="0"/>
              <a:t> permite transmitir flujos sobre Internet. También permite transmitir combinaciones de flujos de audio, vídeo y texto coordinado de forma consolidada. El punto de partida para este formato fue el formato de archivo de QuickTime de Apple. En la actualidad *.</a:t>
            </a:r>
            <a:r>
              <a:rPr lang="es-ES" sz="2200" dirty="0" smtClean="0"/>
              <a:t>mp4 se </a:t>
            </a:r>
            <a:r>
              <a:rPr lang="es-ES" sz="2200" dirty="0"/>
              <a:t>ha visto enriquecido en formas muy variadas de manera que ya no se podría afirmar que son el mismo formato.</a:t>
            </a:r>
          </a:p>
          <a:p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79512" y="2924944"/>
            <a:ext cx="8676456" cy="367240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*.mp4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se utiliza con frecuencia como alternativa a </a:t>
            </a:r>
            <a:r>
              <a:rPr kumimoji="0" lang="es-E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*.mp3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en el 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iPod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y en 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iTunes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La calidad del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codec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AAC que se almacena en</a:t>
            </a:r>
            <a:r>
              <a:rPr kumimoji="0" lang="es-E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*.mp4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es mayor que la de MPEG-1 Audio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Layer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3, pero su utilización no es actualmente tan amplia como la de *.mp3.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posible enviar prácticamente cualquier tipo de datos dentro de archivos *.mp4 por medio de los llamados </a:t>
            </a:r>
            <a:r>
              <a:rPr kumimoji="0" lang="es-E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flujos privados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pero los formatos recomendados, por razones de compatibilidad son:</a:t>
            </a:r>
          </a:p>
          <a:p>
            <a:r>
              <a:rPr lang="es-ES" sz="2200" dirty="0" smtClean="0"/>
              <a:t>Estas son algunas de las extensiones utilizadas en archivos que contienen datos en el formato *.mp4:</a:t>
            </a:r>
          </a:p>
          <a:p>
            <a:r>
              <a:rPr lang="es-ES" sz="2200" dirty="0" smtClean="0"/>
              <a:t>.mp4: extensión oficial para audio, vídeo y contenidos avanzados (ver más abajo)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4389120"/>
          </a:xfrm>
        </p:spPr>
        <p:txBody>
          <a:bodyPr>
            <a:normAutofit/>
          </a:bodyPr>
          <a:lstStyle/>
          <a:p>
            <a:r>
              <a:rPr lang="es-ES" sz="2200" dirty="0" smtClean="0"/>
              <a:t>.</a:t>
            </a:r>
            <a:r>
              <a:rPr lang="es-ES" sz="2200" dirty="0"/>
              <a:t>m4a: Sólo para archivos de audio; los archivos pueden ser renombrados como .mp4, si bien no todos los expertos recomiendan esto.</a:t>
            </a:r>
          </a:p>
          <a:p>
            <a:r>
              <a:rPr lang="es-ES" sz="2200" dirty="0"/>
              <a:t>.m4p: </a:t>
            </a:r>
            <a:r>
              <a:rPr lang="es-ES" sz="2200" dirty="0" err="1" smtClean="0"/>
              <a:t>FairPlay</a:t>
            </a:r>
            <a:r>
              <a:rPr lang="es-ES" sz="2200" dirty="0"/>
              <a:t> archivos protegidos</a:t>
            </a:r>
          </a:p>
          <a:p>
            <a:r>
              <a:rPr lang="es-ES" sz="2200" dirty="0"/>
              <a:t>.m4v: sólo vídeo (algunas veces se utiliza para flujos mpeg-4 de vídeo no especificados en la definición del formato</a:t>
            </a:r>
            <a:r>
              <a:rPr lang="es-ES" sz="2200" dirty="0" smtClean="0"/>
              <a:t>)</a:t>
            </a:r>
          </a:p>
          <a:p>
            <a:r>
              <a:rPr lang="es-ES" sz="2200" dirty="0" smtClean="0"/>
              <a:t>.3gp, .3g2: utilizados por la telefonía móvil 3G, también puede almacenar contenido no directamente especificados en la definición de .mp4 (H.263, AMR, TX3G)</a:t>
            </a:r>
          </a:p>
          <a:p>
            <a:endParaRPr lang="es-ES" sz="2200" dirty="0"/>
          </a:p>
        </p:txBody>
      </p:sp>
      <p:pic>
        <p:nvPicPr>
          <p:cNvPr id="18436" name="Picture 4" descr="https://encrypted-tbn3.gstatic.com/images?q=tbn:ANd9GcQVrihphkTsLqPSEh37NHFEJ-XNSlGZZcVto8TOGNDkaXL7UT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789040"/>
            <a:ext cx="4579382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Moving</a:t>
            </a:r>
            <a:r>
              <a:rPr lang="es-ES" dirty="0" smtClean="0"/>
              <a:t> Picture </a:t>
            </a:r>
            <a:r>
              <a:rPr lang="es-ES" dirty="0" err="1" smtClean="0"/>
              <a:t>Experts</a:t>
            </a:r>
            <a:r>
              <a:rPr lang="es-ES" dirty="0" smtClean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112568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El </a:t>
            </a:r>
            <a:r>
              <a:rPr lang="es-ES" b="1" dirty="0" err="1" smtClean="0"/>
              <a:t>Moving</a:t>
            </a:r>
            <a:r>
              <a:rPr lang="es-ES" b="1" dirty="0" smtClean="0"/>
              <a:t> Picture </a:t>
            </a:r>
            <a:r>
              <a:rPr lang="es-ES" b="1" dirty="0" err="1" smtClean="0"/>
              <a:t>Experts</a:t>
            </a:r>
            <a:r>
              <a:rPr lang="es-ES" b="1" dirty="0" smtClean="0"/>
              <a:t> </a:t>
            </a:r>
            <a:r>
              <a:rPr lang="es-ES" b="1" dirty="0" err="1" smtClean="0"/>
              <a:t>Group</a:t>
            </a:r>
            <a:r>
              <a:rPr lang="es-ES" dirty="0" smtClean="0"/>
              <a:t> (</a:t>
            </a:r>
            <a:r>
              <a:rPr lang="es-ES" b="1" dirty="0" smtClean="0"/>
              <a:t>MPEG</a:t>
            </a:r>
            <a:r>
              <a:rPr lang="es-ES" dirty="0" smtClean="0"/>
              <a:t>) es un Grupo de Trabajo de expertos que se formó por ISO y IEC para establecer </a:t>
            </a:r>
            <a:r>
              <a:rPr lang="es-ES" dirty="0" err="1" smtClean="0"/>
              <a:t>estandares</a:t>
            </a:r>
            <a:r>
              <a:rPr lang="es-ES" dirty="0" smtClean="0"/>
              <a:t> para el audio y la transmisión </a:t>
            </a:r>
            <a:r>
              <a:rPr lang="es-ES" dirty="0" err="1" smtClean="0"/>
              <a:t>video.Fue</a:t>
            </a:r>
            <a:r>
              <a:rPr lang="es-ES" dirty="0" smtClean="0"/>
              <a:t> </a:t>
            </a:r>
            <a:r>
              <a:rPr lang="es-ES" dirty="0" smtClean="0"/>
              <a:t>establecido en 1988 por iniciativa de </a:t>
            </a:r>
            <a:r>
              <a:rPr lang="es-ES" dirty="0" err="1" smtClean="0"/>
              <a:t>Hiroshi</a:t>
            </a:r>
            <a:r>
              <a:rPr lang="es-ES" dirty="0" smtClean="0"/>
              <a:t> </a:t>
            </a:r>
            <a:r>
              <a:rPr lang="es-ES" dirty="0" err="1" smtClean="0"/>
              <a:t>Yasuda</a:t>
            </a:r>
            <a:r>
              <a:rPr lang="es-ES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Nippon</a:t>
            </a:r>
            <a:r>
              <a:rPr lang="es-ES" dirty="0" smtClean="0"/>
              <a:t> </a:t>
            </a:r>
            <a:r>
              <a:rPr lang="es-ES" dirty="0" err="1" smtClean="0"/>
              <a:t>Telegraph</a:t>
            </a:r>
            <a:r>
              <a:rPr lang="es-ES" dirty="0" smtClean="0"/>
              <a:t> and </a:t>
            </a:r>
            <a:r>
              <a:rPr lang="es-ES" dirty="0" err="1" smtClean="0"/>
              <a:t>Telephone</a:t>
            </a:r>
            <a:r>
              <a:rPr lang="es-ES" dirty="0" smtClean="0"/>
              <a:t>) </a:t>
            </a:r>
            <a:r>
              <a:rPr lang="es-ES" dirty="0" smtClean="0"/>
              <a:t>y Leonardo </a:t>
            </a:r>
            <a:r>
              <a:rPr lang="es-ES" dirty="0" err="1" smtClean="0"/>
              <a:t>Chiariglione</a:t>
            </a:r>
            <a:r>
              <a:rPr lang="es-ES" dirty="0" smtClean="0"/>
              <a:t>,</a:t>
            </a:r>
            <a:r>
              <a:rPr lang="es-ES" dirty="0" smtClean="0"/>
              <a:t> que ha sido desde el principio el presidente del grupo. La primera reunión del MPEG fue en mayo de 1988 en Ottawa, </a:t>
            </a:r>
            <a:r>
              <a:rPr lang="es-ES" dirty="0" smtClean="0"/>
              <a:t>Canadá</a:t>
            </a:r>
            <a:r>
              <a:rPr lang="es-ES" baseline="30000" dirty="0" smtClean="0"/>
              <a:t>.</a:t>
            </a:r>
            <a:r>
              <a:rPr lang="es-ES" dirty="0" smtClean="0"/>
              <a:t> A finales de 2005, el MPEG ha crecido hasta incluir aproximadamente 350 miembros por reunión de diversas industrias, universidades e instituciones de investigación. La designación oficial de MPEG es ISO/IEC JTC1/SC29 WG11 - </a:t>
            </a:r>
            <a:r>
              <a:rPr lang="es-ES" i="1" dirty="0" err="1" smtClean="0"/>
              <a:t>Codificacion</a:t>
            </a:r>
            <a:r>
              <a:rPr lang="es-ES" i="1" dirty="0" smtClean="0"/>
              <a:t> de audio e </a:t>
            </a:r>
            <a:r>
              <a:rPr lang="es-ES" i="1" dirty="0" err="1" smtClean="0"/>
              <a:t>imagenes</a:t>
            </a:r>
            <a:r>
              <a:rPr lang="es-ES" i="1" dirty="0" smtClean="0"/>
              <a:t> en movimiento</a:t>
            </a:r>
            <a:r>
              <a:rPr lang="es-ES" dirty="0" smtClean="0"/>
              <a:t> (ISO/IEC </a:t>
            </a:r>
            <a:r>
              <a:rPr lang="es-ES" dirty="0" err="1" smtClean="0"/>
              <a:t>Comite</a:t>
            </a:r>
            <a:r>
              <a:rPr lang="es-ES" dirty="0" smtClean="0"/>
              <a:t> </a:t>
            </a:r>
            <a:r>
              <a:rPr lang="es-ES" dirty="0" err="1" smtClean="0"/>
              <a:t>Tecnico</a:t>
            </a:r>
            <a:r>
              <a:rPr lang="es-ES" dirty="0" smtClean="0"/>
              <a:t> Conjunto 1, </a:t>
            </a:r>
            <a:r>
              <a:rPr lang="es-ES" dirty="0" err="1" smtClean="0"/>
              <a:t>subcomite</a:t>
            </a:r>
            <a:r>
              <a:rPr lang="es-ES" dirty="0" smtClean="0"/>
              <a:t> 29, Grupo de trabajo 11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  <p:transition spd="med"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2492896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b="1" dirty="0" smtClean="0"/>
              <a:t>Características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Una pista de video</a:t>
            </a:r>
            <a:r>
              <a:rPr lang="es-MX" sz="2200" dirty="0" smtClean="0"/>
              <a:t>.</a:t>
            </a:r>
            <a:endParaRPr lang="es-MX" sz="2200" dirty="0" smtClean="0"/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Varias pistas de audio en diferentes formatos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Soporte nativo de audio en VBR (Variable </a:t>
            </a:r>
            <a:r>
              <a:rPr lang="es-MX" sz="2200" dirty="0" err="1" smtClean="0"/>
              <a:t>BitRate</a:t>
            </a:r>
            <a:r>
              <a:rPr lang="es-MX" sz="2200" dirty="0" smtClean="0"/>
              <a:t>).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Varios subtítulos.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Capítulos en un mismo fichero.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[</a:t>
            </a:r>
            <a:r>
              <a:rPr lang="es-MX" sz="2200" dirty="0" err="1" smtClean="0"/>
              <a:t>Streaming</a:t>
            </a:r>
            <a:r>
              <a:rPr lang="es-MX" sz="2200" dirty="0" smtClean="0"/>
              <a:t>].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Búsqueda (</a:t>
            </a:r>
            <a:r>
              <a:rPr lang="es-MX" sz="2200" dirty="0" err="1" smtClean="0"/>
              <a:t>seeking</a:t>
            </a:r>
            <a:r>
              <a:rPr lang="es-MX" sz="2200" dirty="0" smtClean="0"/>
              <a:t>) mejorada respecto del AVI. El posicionamiento en un instante dado de la película es instantáneo: el vídeo no se </a:t>
            </a:r>
            <a:r>
              <a:rPr lang="es-MX" sz="2200" dirty="0" err="1" smtClean="0"/>
              <a:t>desincroniza</a:t>
            </a:r>
            <a:r>
              <a:rPr lang="es-MX" sz="2200" dirty="0" smtClean="0"/>
              <a:t> respecto al audio ni congela.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Mayor tolerancia a errores respecto a AVI.</a:t>
            </a:r>
          </a:p>
          <a:p>
            <a:pPr>
              <a:buFont typeface="Wingdings" pitchFamily="2" charset="2"/>
              <a:buChar char="ü"/>
            </a:pPr>
            <a:r>
              <a:rPr lang="es-MX" sz="2200" dirty="0" smtClean="0"/>
              <a:t>Ocupa un poco más que el AVI a igual calidad y duración.</a:t>
            </a:r>
            <a:endParaRPr lang="es-MX" sz="22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OGM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1520" y="908720"/>
            <a:ext cx="87129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 smtClean="0"/>
              <a:t>OGM </a:t>
            </a:r>
            <a:r>
              <a:rPr lang="es-MX" sz="2200" dirty="0" smtClean="0"/>
              <a:t>es una modificación (</a:t>
            </a:r>
            <a:r>
              <a:rPr lang="es-MX" sz="2200" dirty="0" err="1" smtClean="0"/>
              <a:t>hack</a:t>
            </a:r>
            <a:r>
              <a:rPr lang="es-MX" sz="2200" dirty="0" smtClean="0"/>
              <a:t>) del contenedor </a:t>
            </a:r>
            <a:r>
              <a:rPr lang="es-MX" sz="2200" dirty="0" err="1" smtClean="0"/>
              <a:t>Ogg</a:t>
            </a:r>
            <a:r>
              <a:rPr lang="es-MX" sz="2200" dirty="0" smtClean="0"/>
              <a:t>, </a:t>
            </a:r>
            <a:r>
              <a:rPr lang="es-MX" sz="2200" dirty="0" smtClean="0"/>
              <a:t>diseñado como alternativa al AVI, proporcionando la habilidad de contener prácticamente cualquier códec de vídeo y audio que el AVI soporte en el contenedor </a:t>
            </a:r>
            <a:r>
              <a:rPr lang="es-MX" sz="2200" dirty="0" err="1" smtClean="0"/>
              <a:t>Ogg</a:t>
            </a:r>
            <a:r>
              <a:rPr lang="es-MX" sz="2200" dirty="0" smtClean="0"/>
              <a:t> y otras mejoras que el AVI no posee.</a:t>
            </a:r>
            <a:endParaRPr lang="es-MX" sz="2200" dirty="0"/>
          </a:p>
        </p:txBody>
      </p:sp>
    </p:spTree>
  </p:cSld>
  <p:clrMapOvr>
    <a:masterClrMapping/>
  </p:clrMapOvr>
  <p:transition spd="med">
    <p:diamond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737390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b="1" dirty="0" smtClean="0"/>
              <a:t>RM</a:t>
            </a:r>
            <a:r>
              <a:rPr lang="es-MX" sz="2200" dirty="0" smtClean="0"/>
              <a:t> es un comando de la familia de sistemas operativos Unix usada para eliminar archivos y directorios del sistema de </a:t>
            </a:r>
            <a:r>
              <a:rPr lang="es-MX" sz="2200" dirty="0" smtClean="0"/>
              <a:t>archivos. </a:t>
            </a:r>
            <a:r>
              <a:rPr lang="es-MX" sz="2200" dirty="0" smtClean="0"/>
              <a:t>Esta orden debe utilizarse con cautela, ya que puede ser muy destructiva, debido a que, al momento de ser llamada, por omisión borra los archivos sin pedir confirmación.</a:t>
            </a:r>
          </a:p>
          <a:p>
            <a:r>
              <a:rPr lang="es-MX" sz="2200" dirty="0" smtClean="0"/>
              <a:t>Proviene de la palabra </a:t>
            </a:r>
            <a:r>
              <a:rPr lang="es-MX" sz="2200" b="1" i="1" dirty="0" err="1" smtClean="0"/>
              <a:t>r</a:t>
            </a:r>
            <a:r>
              <a:rPr lang="es-MX" sz="2200" i="1" dirty="0" err="1" smtClean="0"/>
              <a:t>e</a:t>
            </a:r>
            <a:r>
              <a:rPr lang="es-MX" sz="2200" b="1" i="1" dirty="0" err="1" smtClean="0"/>
              <a:t>m</a:t>
            </a:r>
            <a:r>
              <a:rPr lang="es-MX" sz="2200" i="1" dirty="0" err="1" smtClean="0"/>
              <a:t>ove</a:t>
            </a:r>
            <a:r>
              <a:rPr lang="es-MX" sz="2200" dirty="0" smtClean="0"/>
              <a:t> que significa "borrar" en inglés.</a:t>
            </a:r>
            <a:endParaRPr lang="es-MX" sz="2200" dirty="0"/>
          </a:p>
        </p:txBody>
      </p:sp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RM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11560" y="4185662"/>
            <a:ext cx="698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 smtClean="0"/>
              <a:t>Modificadores comunes que acepta </a:t>
            </a:r>
            <a:r>
              <a:rPr lang="es-MX" sz="2200" b="1" dirty="0" smtClean="0"/>
              <a:t>RM</a:t>
            </a:r>
            <a:r>
              <a:rPr lang="es-MX" sz="2200" dirty="0" smtClean="0"/>
              <a:t>:</a:t>
            </a:r>
            <a:endParaRPr lang="es-MX" sz="2200" dirty="0" smtClean="0"/>
          </a:p>
          <a:p>
            <a:r>
              <a:rPr lang="es-MX" sz="2200" dirty="0" smtClean="0"/>
              <a:t>-r, Procesa subdirectorios de forma recursiva.</a:t>
            </a:r>
          </a:p>
          <a:p>
            <a:r>
              <a:rPr lang="es-MX" sz="2200" dirty="0" smtClean="0"/>
              <a:t>-i, Pide confirmación para cada borrado.</a:t>
            </a:r>
          </a:p>
          <a:p>
            <a:r>
              <a:rPr lang="es-MX" sz="2200" dirty="0" smtClean="0"/>
              <a:t>-f, Forzado, ignora archivos no existentes y elimina cualquier aviso de confirmación.</a:t>
            </a:r>
          </a:p>
          <a:p>
            <a:r>
              <a:rPr lang="es-MX" sz="2200" dirty="0" smtClean="0"/>
              <a:t>-v, Muestra el nombre de cada fichero antes de borrarlo</a:t>
            </a:r>
            <a:endParaRPr lang="es-MX" sz="2200" dirty="0"/>
          </a:p>
        </p:txBody>
      </p:sp>
    </p:spTree>
  </p:cSld>
  <p:clrMapOvr>
    <a:masterClrMapping/>
  </p:clrMapOvr>
  <p:transition spd="med">
    <p:push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3501008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/>
              <a:t>VOB</a:t>
            </a:r>
            <a:r>
              <a:rPr lang="es-MX" sz="2000" dirty="0" smtClean="0"/>
              <a:t> (DVD-Video </a:t>
            </a:r>
            <a:r>
              <a:rPr lang="es-MX" sz="2000" dirty="0" err="1" smtClean="0"/>
              <a:t>Object</a:t>
            </a:r>
            <a:r>
              <a:rPr lang="es-MX" sz="2000" dirty="0" smtClean="0"/>
              <a:t> o </a:t>
            </a:r>
            <a:r>
              <a:rPr lang="es-MX" sz="2000" dirty="0" err="1" smtClean="0"/>
              <a:t>Versioned</a:t>
            </a:r>
            <a:r>
              <a:rPr lang="es-MX" sz="2000" dirty="0" smtClean="0"/>
              <a:t> </a:t>
            </a:r>
            <a:r>
              <a:rPr lang="es-MX" sz="2000" dirty="0" err="1" smtClean="0"/>
              <a:t>Object</a:t>
            </a:r>
            <a:r>
              <a:rPr lang="es-MX" sz="2000" dirty="0" smtClean="0"/>
              <a:t> Base) es un tipo de fichero contenido en los DVD-Video. Incluye el video, audio, subtítulos y menús en forma de </a:t>
            </a:r>
            <a:r>
              <a:rPr lang="es-MX" sz="2000" i="1" dirty="0" err="1" smtClean="0"/>
              <a:t>stream</a:t>
            </a:r>
            <a:r>
              <a:rPr lang="es-MX" sz="2000" dirty="0" smtClean="0"/>
              <a:t>.</a:t>
            </a:r>
            <a:endParaRPr lang="es-MX" sz="2000" dirty="0" smtClean="0"/>
          </a:p>
          <a:p>
            <a:r>
              <a:rPr lang="es-MX" sz="2000" dirty="0" smtClean="0"/>
              <a:t>Los ficheros VOB están codificados normalmente siguiendo el estándar MPEG-2. Si cambiamos la extensión de .</a:t>
            </a:r>
            <a:r>
              <a:rPr lang="es-MX" sz="2000" dirty="0" err="1" smtClean="0"/>
              <a:t>vob</a:t>
            </a:r>
            <a:r>
              <a:rPr lang="es-MX" sz="2000" dirty="0" smtClean="0"/>
              <a:t> a .</a:t>
            </a:r>
            <a:r>
              <a:rPr lang="es-MX" sz="2000" dirty="0" err="1" smtClean="0"/>
              <a:t>mpg</a:t>
            </a:r>
            <a:r>
              <a:rPr lang="es-MX" sz="2000" dirty="0" smtClean="0"/>
              <a:t> o .</a:t>
            </a:r>
            <a:r>
              <a:rPr lang="es-MX" sz="2000" dirty="0" err="1" smtClean="0"/>
              <a:t>mpeg</a:t>
            </a:r>
            <a:r>
              <a:rPr lang="es-MX" sz="2000" dirty="0" smtClean="0"/>
              <a:t>, el fichero es legible y continúa teniendo toda la información, aunque algunos visualizadores no soportan las pistas de subtítulos</a:t>
            </a:r>
            <a:r>
              <a:rPr lang="es-MX" sz="2000" dirty="0" smtClean="0"/>
              <a:t>.</a:t>
            </a:r>
          </a:p>
          <a:p>
            <a:endParaRPr lang="es-MX" sz="2000" dirty="0" smtClean="0"/>
          </a:p>
          <a:p>
            <a:r>
              <a:rPr lang="es-MX" sz="2000" dirty="0" smtClean="0"/>
              <a:t>Para grabar los ficheros VOB en un disco DVD±R, son necesarios además otros ficheros DVD-Video, por ejemplo los IFO y BUP.</a:t>
            </a:r>
            <a:endParaRPr lang="es-MX" sz="2000" dirty="0"/>
          </a:p>
        </p:txBody>
      </p:sp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VOB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2050" name="Picture 2" descr="http://onlinehelp.avs4you.com/es/images/VideoConverter/openDV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32656"/>
            <a:ext cx="3657120" cy="28529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412776"/>
            <a:ext cx="86044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b="1" dirty="0" smtClean="0"/>
              <a:t>Windows Media Video</a:t>
            </a:r>
            <a:r>
              <a:rPr lang="es-MX" sz="2200" dirty="0" smtClean="0"/>
              <a:t> (</a:t>
            </a:r>
            <a:r>
              <a:rPr lang="es-MX" sz="2200" b="1" dirty="0" smtClean="0"/>
              <a:t>WMV</a:t>
            </a:r>
            <a:r>
              <a:rPr lang="es-MX" sz="2200" dirty="0" smtClean="0"/>
              <a:t>) es un nombre genérico que se da al conjunto de algoritmos de compresión ubicados en el set propietario de tecnologías de vídeo desarrolladas por Microsoft, que forma parte del </a:t>
            </a:r>
            <a:r>
              <a:rPr lang="es-MX" sz="2200" dirty="0" err="1" smtClean="0"/>
              <a:t>framework</a:t>
            </a:r>
            <a:r>
              <a:rPr lang="es-MX" sz="2200" dirty="0" smtClean="0"/>
              <a:t> Windows Media</a:t>
            </a:r>
            <a:r>
              <a:rPr lang="es-MX" sz="2200" dirty="0" smtClean="0"/>
              <a:t>.</a:t>
            </a:r>
          </a:p>
          <a:p>
            <a:endParaRPr lang="es-MX" sz="2200" dirty="0" smtClean="0"/>
          </a:p>
          <a:p>
            <a:r>
              <a:rPr lang="es-MX" sz="2200" dirty="0" smtClean="0"/>
              <a:t>El </a:t>
            </a:r>
            <a:r>
              <a:rPr lang="es-MX" sz="2200" dirty="0" smtClean="0"/>
              <a:t>formato WMV es reproducido por una amplia gama de reproductores, como </a:t>
            </a:r>
            <a:r>
              <a:rPr lang="es-MX" sz="2200" dirty="0" err="1" smtClean="0"/>
              <a:t>BS.Player</a:t>
            </a:r>
            <a:r>
              <a:rPr lang="es-MX" sz="2200" dirty="0" smtClean="0"/>
              <a:t>,</a:t>
            </a:r>
            <a:r>
              <a:rPr lang="es-MX" sz="2200" dirty="0" smtClean="0"/>
              <a:t> </a:t>
            </a:r>
            <a:r>
              <a:rPr lang="es-MX" sz="2200" dirty="0" err="1" smtClean="0"/>
              <a:t>MPlayer</a:t>
            </a:r>
            <a:r>
              <a:rPr lang="es-MX" sz="2200" dirty="0" smtClean="0"/>
              <a:t> o </a:t>
            </a:r>
            <a:r>
              <a:rPr lang="es-MX" sz="2200" dirty="0" smtClean="0"/>
              <a:t>Windows Media Player, </a:t>
            </a:r>
            <a:r>
              <a:rPr lang="es-MX" sz="2200" dirty="0" smtClean="0"/>
              <a:t>el último sólo disponible en plataformas Windows y Macintosh (sin compatibilidad completa). </a:t>
            </a:r>
            <a:endParaRPr lang="es-MX" sz="2200" dirty="0" smtClean="0"/>
          </a:p>
          <a:p>
            <a:endParaRPr lang="es-MX" sz="2200" dirty="0" smtClean="0"/>
          </a:p>
          <a:p>
            <a:r>
              <a:rPr lang="es-MX" sz="2200" dirty="0" smtClean="0"/>
              <a:t>El </a:t>
            </a:r>
            <a:r>
              <a:rPr lang="es-MX" sz="2200" dirty="0" smtClean="0"/>
              <a:t>formato WMV incluye ciertas características relativas a la utilización de DRM (gestión digital de derechos). Sin embargo, estas características pueden eliminarse con utilidades como </a:t>
            </a:r>
            <a:r>
              <a:rPr lang="es-MX" sz="2200" dirty="0" err="1" smtClean="0"/>
              <a:t>Sidda</a:t>
            </a:r>
            <a:r>
              <a:rPr lang="es-MX" sz="2200" dirty="0" smtClean="0"/>
              <a:t>, </a:t>
            </a:r>
            <a:r>
              <a:rPr lang="es-MX" sz="2200" dirty="0" err="1" smtClean="0"/>
              <a:t>DRMCreep</a:t>
            </a:r>
            <a:r>
              <a:rPr lang="es-MX" sz="2200" dirty="0" smtClean="0"/>
              <a:t>, </a:t>
            </a:r>
            <a:r>
              <a:rPr lang="es-MX" sz="2200" dirty="0" err="1" smtClean="0"/>
              <a:t>drmdbg</a:t>
            </a:r>
            <a:r>
              <a:rPr lang="es-MX" sz="2200" dirty="0" smtClean="0"/>
              <a:t> o drm2wmv</a:t>
            </a:r>
            <a:r>
              <a:rPr lang="es-MX" sz="2200" dirty="0" smtClean="0"/>
              <a:t>.</a:t>
            </a:r>
            <a:endParaRPr lang="es-MX" sz="2200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WMV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3GP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1368152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3GP</a:t>
            </a:r>
            <a:r>
              <a:rPr lang="es-ES" sz="2000" dirty="0"/>
              <a:t> es un formato contenedor usado por teléfonos móviles para almacenar información de medios múltiples (audio y video</a:t>
            </a:r>
            <a:r>
              <a:rPr lang="es-ES" sz="2000" dirty="0" smtClean="0"/>
              <a:t>).</a:t>
            </a:r>
            <a:endParaRPr lang="es-ES" sz="20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79512" y="2132856"/>
            <a:ext cx="6840760" cy="450912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Este formato se puede reproducir desde los siguientes reproductores: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VLC media </a:t>
            </a: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player</a:t>
            </a:r>
            <a:endParaRPr kumimoji="0" lang="es-ES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Totem</a:t>
            </a:r>
            <a:endParaRPr kumimoji="0" lang="es-ES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Media Player </a:t>
            </a: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Classic</a:t>
            </a:r>
            <a:endParaRPr kumimoji="0" lang="es-ES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KMPlayer</a:t>
            </a:r>
            <a:endParaRPr kumimoji="0" lang="es-ES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QuickTime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RealPlayer</a:t>
            </a:r>
            <a:endParaRPr kumimoji="0" lang="es-ES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JetAudio</a:t>
            </a:r>
            <a:endParaRPr kumimoji="0" lang="es-ES" sz="20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GOM Player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Windows Media Player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(A partir de la versión 12,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ES" sz="20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incluida en Windows 7)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8" name="Picture 2" descr="http://www.freeware-download.com/screenshots/0/4810-3gp-ma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0098">
            <a:off x="4145007" y="2831971"/>
            <a:ext cx="4159846" cy="35283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AVI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820472" cy="2520280"/>
          </a:xfrm>
        </p:spPr>
        <p:txBody>
          <a:bodyPr/>
          <a:lstStyle/>
          <a:p>
            <a:r>
              <a:rPr lang="es-ES" sz="2000" b="1" dirty="0"/>
              <a:t>AVI</a:t>
            </a:r>
            <a:r>
              <a:rPr lang="es-ES" sz="2000" dirty="0"/>
              <a:t> (siglas en inglés de </a:t>
            </a:r>
            <a:r>
              <a:rPr lang="es-ES" sz="2000" i="1" dirty="0"/>
              <a:t>Audio Video </a:t>
            </a:r>
            <a:r>
              <a:rPr lang="es-ES" sz="2000" i="1" dirty="0" err="1"/>
              <a:t>Interleave</a:t>
            </a:r>
            <a:r>
              <a:rPr lang="es-ES" sz="2000" dirty="0"/>
              <a:t>) es un formato contenedor de audio </a:t>
            </a:r>
            <a:r>
              <a:rPr lang="es-ES" sz="2000" dirty="0" smtClean="0"/>
              <a:t>y video</a:t>
            </a:r>
            <a:r>
              <a:rPr lang="es-ES" sz="2000" dirty="0"/>
              <a:t> lanzado por Microsoft en 1992</a:t>
            </a:r>
            <a:r>
              <a:rPr lang="es-ES" sz="2000" dirty="0" smtClean="0"/>
              <a:t>.</a:t>
            </a:r>
          </a:p>
          <a:p>
            <a:pPr lvl="0"/>
            <a:r>
              <a:rPr lang="es-ES" sz="2000" dirty="0" smtClean="0"/>
              <a:t>l formato </a:t>
            </a:r>
            <a:r>
              <a:rPr lang="es-ES" sz="2000" i="1" dirty="0" smtClean="0"/>
              <a:t>AVI</a:t>
            </a:r>
            <a:r>
              <a:rPr lang="es-ES" sz="2000" dirty="0" smtClean="0"/>
              <a:t> fue definido por Microsoft para su tecnología Video </a:t>
            </a:r>
            <a:r>
              <a:rPr lang="es-ES" sz="2000" dirty="0" err="1" smtClean="0"/>
              <a:t>for</a:t>
            </a:r>
            <a:r>
              <a:rPr lang="es-ES" sz="2000" dirty="0" smtClean="0"/>
              <a:t> Windows en 1992. Posteriormente fue mejorado mediante las extensiones de formato del grupo </a:t>
            </a:r>
            <a:r>
              <a:rPr lang="es-ES" sz="2000" dirty="0" err="1" smtClean="0"/>
              <a:t>OpenDML</a:t>
            </a:r>
            <a:r>
              <a:rPr lang="es-ES" sz="2000" dirty="0" smtClean="0"/>
              <a:t> de la compañía </a:t>
            </a:r>
            <a:r>
              <a:rPr lang="es-ES" sz="2000" dirty="0" err="1" smtClean="0"/>
              <a:t>Matrox</a:t>
            </a:r>
            <a:r>
              <a:rPr lang="es-ES" sz="2000" dirty="0" smtClean="0"/>
              <a:t>. Estas extensiones están soportadas por Microsoft, aunque no de manera oficial, y son denominadas </a:t>
            </a:r>
            <a:r>
              <a:rPr lang="es-ES" sz="2000" b="1" dirty="0" smtClean="0"/>
              <a:t>AVI 2.0</a:t>
            </a:r>
            <a:r>
              <a:rPr lang="es-ES" sz="2000" dirty="0" smtClean="0"/>
              <a:t>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23528" y="3933056"/>
            <a:ext cx="8229600" cy="21602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reproducir un archivo AVI es necesario lo siguiente: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 reproductor de video capaz de interpretar el formato AVI.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 </a:t>
            </a:r>
            <a:r>
              <a:rPr kumimoji="0" lang="es-E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códec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de video para interpretar el flujo de video.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 </a:t>
            </a:r>
            <a:r>
              <a:rPr kumimoji="0" lang="es-E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códec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de audio para interpretar el flujo de audio.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Digital Video Express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628800"/>
            <a:ext cx="7560840" cy="1872208"/>
          </a:xfrm>
        </p:spPr>
        <p:txBody>
          <a:bodyPr>
            <a:normAutofit/>
          </a:bodyPr>
          <a:lstStyle/>
          <a:p>
            <a:r>
              <a:rPr lang="es-ES" sz="2200" b="1" dirty="0"/>
              <a:t>Digital Video Express</a:t>
            </a:r>
            <a:r>
              <a:rPr lang="es-ES" sz="2200" dirty="0"/>
              <a:t> (</a:t>
            </a:r>
            <a:r>
              <a:rPr lang="es-ES" sz="2200" b="1" dirty="0"/>
              <a:t>DIVX</a:t>
            </a:r>
            <a:r>
              <a:rPr lang="es-ES" sz="2200" dirty="0"/>
              <a:t>) fue un sistema “</a:t>
            </a:r>
            <a:r>
              <a:rPr lang="es-ES" sz="2200" dirty="0" err="1"/>
              <a:t>pay</a:t>
            </a:r>
            <a:r>
              <a:rPr lang="es-ES" sz="2200" dirty="0"/>
              <a:t>-per-</a:t>
            </a:r>
            <a:r>
              <a:rPr lang="es-ES" sz="2200" dirty="0" err="1"/>
              <a:t>view</a:t>
            </a:r>
            <a:r>
              <a:rPr lang="es-ES" sz="2200" dirty="0"/>
              <a:t>” (pago por visión) de DVD de vídeo que se conseguía mediante un disco similar a un DVD y una conexión telefónica (nada tiene que ver con el códec de vídeo </a:t>
            </a:r>
            <a:r>
              <a:rPr lang="es-ES" sz="2200" dirty="0" err="1" smtClean="0"/>
              <a:t>DivX</a:t>
            </a:r>
            <a:r>
              <a:rPr lang="es-ES" sz="2200" dirty="0" smtClean="0"/>
              <a:t>).</a:t>
            </a:r>
            <a:endParaRPr lang="es-ES" sz="22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3356992"/>
            <a:ext cx="7344816" cy="29336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 fabricantes de estos aparatos fueron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Zenith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Electric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Corporation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Zenith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Thomson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Consumer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Electronics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(RCA y </a:t>
            </a:r>
            <a:r>
              <a:rPr kumimoji="0" lang="es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ProScan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y Matsushita Electric (Panasonic), y se pusieron en el mercado en primavera/verano del 98. Se supuso que habría mucha demanda de este sistema por el amplio soporte que le iban a dar los estudios de cine.</a:t>
            </a: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Flash Video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/>
              <a:t>Flash Video</a:t>
            </a:r>
            <a:r>
              <a:rPr lang="es-ES" dirty="0"/>
              <a:t> (</a:t>
            </a:r>
            <a:r>
              <a:rPr lang="es-ES" b="1" dirty="0"/>
              <a:t>FLV</a:t>
            </a:r>
            <a:r>
              <a:rPr lang="es-ES" dirty="0"/>
              <a:t>) es un formato contenedor propietario usado para transmitir video por Internet usando Adobe Flash </a:t>
            </a:r>
            <a:r>
              <a:rPr lang="es-ES" dirty="0" smtClean="0"/>
              <a:t>Player (</a:t>
            </a:r>
            <a:r>
              <a:rPr lang="es-ES" dirty="0"/>
              <a:t>anteriormente conocido como Macromedia Flash Player), desde la versión 6 a la 10. </a:t>
            </a:r>
          </a:p>
          <a:p>
            <a:r>
              <a:rPr lang="es-ES" dirty="0"/>
              <a:t>Flash Video puede ser </a:t>
            </a:r>
            <a:r>
              <a:rPr lang="es-ES" dirty="0" smtClean="0"/>
              <a:t> visto </a:t>
            </a:r>
            <a:r>
              <a:rPr lang="es-ES" dirty="0"/>
              <a:t>en la mayoría de los sistemas operativos, mediante Adobe Flash </a:t>
            </a:r>
            <a:r>
              <a:rPr lang="es-ES" dirty="0" smtClean="0"/>
              <a:t>Player,  el </a:t>
            </a:r>
            <a:r>
              <a:rPr lang="es-ES" dirty="0" err="1" smtClean="0"/>
              <a:t>plugin</a:t>
            </a:r>
            <a:r>
              <a:rPr lang="es-ES" dirty="0" smtClean="0"/>
              <a:t> extensamente </a:t>
            </a:r>
            <a:r>
              <a:rPr lang="es-ES" dirty="0"/>
              <a:t>disponible para navegadores web, o de otros programas de terceros como </a:t>
            </a:r>
            <a:r>
              <a:rPr lang="es-ES" dirty="0" err="1" smtClean="0"/>
              <a:t>MPlayer</a:t>
            </a:r>
            <a:r>
              <a:rPr lang="es-ES" dirty="0" smtClean="0"/>
              <a:t>,</a:t>
            </a:r>
            <a:r>
              <a:rPr lang="es-ES" dirty="0"/>
              <a:t> VLC media </a:t>
            </a:r>
            <a:r>
              <a:rPr lang="es-ES" dirty="0" err="1"/>
              <a:t>player</a:t>
            </a:r>
            <a:r>
              <a:rPr lang="es-ES" dirty="0"/>
              <a:t>, o cualquier reproductor que use </a:t>
            </a:r>
            <a:r>
              <a:rPr lang="es-ES" dirty="0" smtClean="0"/>
              <a:t>filtros </a:t>
            </a:r>
            <a:r>
              <a:rPr lang="es-ES" dirty="0" err="1" smtClean="0"/>
              <a:t>DirectShow</a:t>
            </a:r>
            <a:r>
              <a:rPr lang="es-ES" dirty="0"/>
              <a:t> (tales como Media Player </a:t>
            </a:r>
            <a:r>
              <a:rPr lang="es-ES" dirty="0" err="1"/>
              <a:t>Classic</a:t>
            </a:r>
            <a:r>
              <a:rPr lang="es-ES" dirty="0"/>
              <a:t>, Windows Media Player, y Windows Media Center) cuando el filtro </a:t>
            </a:r>
            <a:r>
              <a:rPr lang="es-ES" dirty="0" err="1" smtClean="0"/>
              <a:t>ffdshow</a:t>
            </a:r>
            <a:r>
              <a:rPr lang="es-ES" dirty="0"/>
              <a:t> está </a:t>
            </a:r>
            <a:r>
              <a:rPr lang="es-ES" dirty="0" smtClean="0"/>
              <a:t>instalado.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ransition spd="med"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3600400" cy="5256584"/>
          </a:xfrm>
        </p:spPr>
        <p:txBody>
          <a:bodyPr>
            <a:normAutofit/>
          </a:bodyPr>
          <a:lstStyle/>
          <a:p>
            <a:r>
              <a:rPr lang="es-ES" sz="2000" dirty="0"/>
              <a:t>Reproductores FLV</a:t>
            </a:r>
          </a:p>
          <a:p>
            <a:r>
              <a:rPr lang="es-ES" sz="2000" dirty="0"/>
              <a:t>Actualmente existen muchos reproductores capaces de reproducir el formato FLV. Entre ellos se incluyen:</a:t>
            </a:r>
          </a:p>
          <a:p>
            <a:r>
              <a:rPr lang="es-ES" sz="2000" dirty="0"/>
              <a:t>Flash Video Player</a:t>
            </a:r>
          </a:p>
          <a:p>
            <a:r>
              <a:rPr lang="es-ES" sz="2000" dirty="0"/>
              <a:t>FLV Player</a:t>
            </a:r>
          </a:p>
          <a:p>
            <a:r>
              <a:rPr lang="es-ES" sz="2000" dirty="0" err="1" smtClean="0"/>
              <a:t>BitComer</a:t>
            </a:r>
            <a:r>
              <a:rPr lang="es-ES" sz="2000" dirty="0"/>
              <a:t> FLV Player</a:t>
            </a:r>
          </a:p>
          <a:p>
            <a:r>
              <a:rPr lang="es-ES" sz="2000" dirty="0"/>
              <a:t>GOM Player</a:t>
            </a:r>
          </a:p>
          <a:p>
            <a:r>
              <a:rPr lang="es-ES" sz="2000" dirty="0"/>
              <a:t>K-Lite </a:t>
            </a:r>
            <a:r>
              <a:rPr lang="es-ES" sz="2000" dirty="0" err="1"/>
              <a:t>Codec</a:t>
            </a:r>
            <a:r>
              <a:rPr lang="es-ES" sz="2000" dirty="0"/>
              <a:t> Pack</a:t>
            </a:r>
          </a:p>
          <a:p>
            <a:r>
              <a:rPr lang="es-ES" sz="2000" dirty="0" err="1" smtClean="0"/>
              <a:t>MPlayer</a:t>
            </a:r>
            <a:endParaRPr lang="es-ES" sz="2000" dirty="0"/>
          </a:p>
          <a:p>
            <a:r>
              <a:rPr lang="es-ES" sz="2000" dirty="0" err="1"/>
              <a:t>Perian</a:t>
            </a:r>
            <a:endParaRPr lang="es-ES" sz="2000" dirty="0"/>
          </a:p>
          <a:p>
            <a:r>
              <a:rPr lang="es-ES" sz="2000" dirty="0" err="1" smtClean="0"/>
              <a:t>KMPlayer</a:t>
            </a:r>
            <a:endParaRPr lang="es-ES" sz="20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751512" y="1052736"/>
            <a:ext cx="4392488" cy="5328592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s-ES" sz="2400" dirty="0" err="1" smtClean="0"/>
              <a:t>Kaffeine</a:t>
            </a:r>
            <a:endParaRPr kumimoji="0" lang="es-ES" sz="24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RealPlayer</a:t>
            </a:r>
            <a:endParaRPr kumimoji="0" lang="es-ES" sz="24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VLC media </a:t>
            </a:r>
            <a:r>
              <a:rPr kumimoji="0" lang="es-ES" sz="24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player</a:t>
            </a:r>
            <a:endParaRPr kumimoji="0" lang="es-ES" sz="24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Xine</a:t>
            </a:r>
            <a:endParaRPr kumimoji="0" lang="es-ES" sz="24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Winamp</a:t>
            </a:r>
            <a:endParaRPr kumimoji="0" lang="es-ES" sz="24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SWF &amp; FLV Player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JetAudio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Ashampoo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Clipfinder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Cualquier reproductor que utilice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DirectShow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con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ffdshow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Irfan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View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Media Player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Classic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Windows Media Player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BS.Player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Ares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Galaxy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2.0.9 (en adelante)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JavaFX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es-ES" dirty="0"/>
              <a:t>MPEG-4 Parte 14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8052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/>
              <a:t>MPEG-4 Parte 14</a:t>
            </a:r>
            <a:r>
              <a:rPr lang="es-ES" dirty="0"/>
              <a:t> (no confundir con </a:t>
            </a:r>
            <a:r>
              <a:rPr lang="es-ES" i="1" dirty="0"/>
              <a:t>reproductor MP4</a:t>
            </a:r>
            <a:r>
              <a:rPr lang="es-ES" dirty="0"/>
              <a:t>) es un formato contenedor especificado como parte del estándar IEC. Se utiliza para almacenar los formatos audiovisuales especificados por ISO/IEC y el grupo MPEG (</a:t>
            </a:r>
            <a:r>
              <a:rPr lang="es-ES" i="1" dirty="0" err="1"/>
              <a:t>Moving</a:t>
            </a:r>
            <a:r>
              <a:rPr lang="es-ES" i="1" dirty="0"/>
              <a:t> Picture </a:t>
            </a:r>
            <a:r>
              <a:rPr lang="es-ES" i="1" dirty="0" err="1"/>
              <a:t>Experts</a:t>
            </a:r>
            <a:r>
              <a:rPr lang="es-ES" i="1" dirty="0"/>
              <a:t> </a:t>
            </a:r>
            <a:r>
              <a:rPr lang="es-ES" i="1" dirty="0" err="1"/>
              <a:t>Group</a:t>
            </a:r>
            <a:r>
              <a:rPr lang="es-ES" dirty="0"/>
              <a:t>) al igual que otros formatos audiovisuales disponibles. Se utiliza típicamente para almacenar datos en archivos para ordenadores, para transmitir flujos audiovisuales y, probablemente, en muchas otras formas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Es posible enviar prácticamente cualquier tipo de datos dentro de archivos *.mp4 por medio de los llamados </a:t>
            </a:r>
            <a:r>
              <a:rPr lang="es-ES" i="1" dirty="0" smtClean="0"/>
              <a:t>flujos privados</a:t>
            </a:r>
            <a:r>
              <a:rPr lang="es-ES" dirty="0" smtClean="0"/>
              <a:t>, pero los formatos recomendados, por razones de compatibilidad son</a:t>
            </a:r>
            <a:r>
              <a:rPr lang="es-ES" dirty="0" smtClean="0"/>
              <a:t>:</a:t>
            </a:r>
            <a:endParaRPr lang="es-ES" dirty="0" smtClean="0"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5256584"/>
          </a:xfrm>
        </p:spPr>
        <p:txBody>
          <a:bodyPr>
            <a:normAutofit/>
          </a:bodyPr>
          <a:lstStyle/>
          <a:p>
            <a:r>
              <a:rPr lang="es-ES" sz="2200" dirty="0" smtClean="0"/>
              <a:t>Vídeo</a:t>
            </a:r>
            <a:r>
              <a:rPr lang="es-ES" sz="2200" dirty="0"/>
              <a:t>: MPEG-4, MPEG-2 y MPEG-1</a:t>
            </a:r>
          </a:p>
          <a:p>
            <a:r>
              <a:rPr lang="es-ES" sz="2200" dirty="0"/>
              <a:t>Audio: MPEG-4 AAC, MP3, MP2, MPEG-1 </a:t>
            </a:r>
            <a:r>
              <a:rPr lang="es-ES" sz="2200" dirty="0" err="1"/>
              <a:t>Part</a:t>
            </a:r>
            <a:r>
              <a:rPr lang="es-ES" sz="2200" dirty="0"/>
              <a:t> 3, MPEG-2 </a:t>
            </a:r>
            <a:r>
              <a:rPr lang="es-ES" sz="2200" dirty="0" err="1"/>
              <a:t>Part</a:t>
            </a:r>
            <a:r>
              <a:rPr lang="es-ES" sz="2200" dirty="0"/>
              <a:t> 3, CELP (habla), </a:t>
            </a:r>
            <a:r>
              <a:rPr lang="es-ES" sz="2200" dirty="0" err="1"/>
              <a:t>TwinVQ</a:t>
            </a:r>
            <a:r>
              <a:rPr lang="es-ES" sz="2200" dirty="0"/>
              <a:t> (tasas de bit muy bajas), SAOL (</a:t>
            </a:r>
            <a:r>
              <a:rPr lang="es-ES" sz="2200" dirty="0" err="1"/>
              <a:t>midi</a:t>
            </a:r>
            <a:r>
              <a:rPr lang="es-ES" sz="2200" dirty="0"/>
              <a:t>)</a:t>
            </a:r>
          </a:p>
          <a:p>
            <a:r>
              <a:rPr lang="es-ES" sz="2200" dirty="0"/>
              <a:t>Imágenes: JPEG, PNG</a:t>
            </a:r>
          </a:p>
          <a:p>
            <a:r>
              <a:rPr lang="es-ES" sz="2200" dirty="0"/>
              <a:t>Subtítulos: </a:t>
            </a:r>
            <a:r>
              <a:rPr lang="es-ES" sz="2200" dirty="0" smtClean="0"/>
              <a:t>MPEG-4</a:t>
            </a:r>
          </a:p>
          <a:p>
            <a:r>
              <a:rPr lang="es-ES" sz="2200" dirty="0" err="1" smtClean="0"/>
              <a:t>Timed</a:t>
            </a:r>
            <a:r>
              <a:rPr lang="es-ES" sz="2200" dirty="0" smtClean="0"/>
              <a:t> </a:t>
            </a:r>
            <a:r>
              <a:rPr lang="es-ES" sz="2200" dirty="0" err="1" smtClean="0"/>
              <a:t>Text</a:t>
            </a:r>
            <a:r>
              <a:rPr lang="es-ES" sz="2200" dirty="0" smtClean="0"/>
              <a:t>, o </a:t>
            </a:r>
            <a:r>
              <a:rPr lang="es-ES" sz="2200" dirty="0"/>
              <a:t>el </a:t>
            </a:r>
            <a:r>
              <a:rPr lang="es-ES" sz="2200" dirty="0" smtClean="0"/>
              <a:t>formato</a:t>
            </a:r>
          </a:p>
          <a:p>
            <a:r>
              <a:rPr lang="es-ES" sz="2200" dirty="0" smtClean="0"/>
              <a:t>de </a:t>
            </a:r>
            <a:r>
              <a:rPr lang="es-ES" sz="2200" dirty="0"/>
              <a:t>texto </a:t>
            </a:r>
            <a:r>
              <a:rPr lang="es-ES" sz="2200" dirty="0" err="1"/>
              <a:t>xmt</a:t>
            </a:r>
            <a:r>
              <a:rPr lang="es-ES" sz="2200" dirty="0"/>
              <a:t>/</a:t>
            </a:r>
            <a:r>
              <a:rPr lang="es-ES" sz="2200" dirty="0" err="1"/>
              <a:t>bt</a:t>
            </a:r>
            <a:r>
              <a:rPr lang="es-ES" sz="2200" dirty="0"/>
              <a:t> (</a:t>
            </a:r>
            <a:r>
              <a:rPr lang="es-ES" sz="2200" dirty="0" smtClean="0"/>
              <a:t>significa</a:t>
            </a:r>
          </a:p>
          <a:p>
            <a:r>
              <a:rPr lang="es-ES" sz="2200" dirty="0" smtClean="0"/>
              <a:t>que </a:t>
            </a:r>
            <a:r>
              <a:rPr lang="es-ES" sz="2200" dirty="0"/>
              <a:t>los subtítulos </a:t>
            </a:r>
            <a:r>
              <a:rPr lang="es-ES" sz="2200" dirty="0" smtClean="0"/>
              <a:t>tienen</a:t>
            </a:r>
          </a:p>
          <a:p>
            <a:r>
              <a:rPr lang="es-ES" sz="2200" dirty="0" smtClean="0"/>
              <a:t>que </a:t>
            </a:r>
            <a:r>
              <a:rPr lang="es-ES" sz="2200" dirty="0"/>
              <a:t>ser traducidos en </a:t>
            </a:r>
            <a:r>
              <a:rPr lang="es-ES" sz="2200" dirty="0" err="1"/>
              <a:t>xmt</a:t>
            </a:r>
            <a:r>
              <a:rPr lang="es-ES" sz="2200" dirty="0"/>
              <a:t>/</a:t>
            </a:r>
            <a:r>
              <a:rPr lang="es-ES" sz="2200" dirty="0" err="1"/>
              <a:t>bt</a:t>
            </a:r>
            <a:r>
              <a:rPr lang="es-ES" sz="2200" dirty="0"/>
              <a:t>)</a:t>
            </a:r>
          </a:p>
          <a:p>
            <a:r>
              <a:rPr lang="es-ES" sz="2200" dirty="0" err="1"/>
              <a:t>Systems</a:t>
            </a:r>
            <a:r>
              <a:rPr lang="es-ES" sz="2200" dirty="0"/>
              <a:t>: Permite </a:t>
            </a:r>
            <a:r>
              <a:rPr lang="es-ES" sz="2200" dirty="0" smtClean="0"/>
              <a:t>animación,</a:t>
            </a:r>
          </a:p>
          <a:p>
            <a:r>
              <a:rPr lang="es-ES" sz="2200" dirty="0" smtClean="0"/>
              <a:t>interactividad </a:t>
            </a:r>
            <a:r>
              <a:rPr lang="es-ES" sz="2200" dirty="0"/>
              <a:t>y menús </a:t>
            </a:r>
            <a:r>
              <a:rPr lang="es-ES" sz="2200" dirty="0" smtClean="0"/>
              <a:t>al</a:t>
            </a:r>
          </a:p>
          <a:p>
            <a:r>
              <a:rPr lang="es-ES" sz="2200" dirty="0" smtClean="0"/>
              <a:t>estilo DVD.</a:t>
            </a:r>
            <a:endParaRPr lang="es-ES" sz="2200" dirty="0"/>
          </a:p>
        </p:txBody>
      </p:sp>
      <p:pic>
        <p:nvPicPr>
          <p:cNvPr id="23554" name="Picture 2" descr="http://www.freeware-download.com/screenshots/0/4810-3gp-ma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852936"/>
            <a:ext cx="3984923" cy="338002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Matroska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460432" cy="2520280"/>
          </a:xfrm>
        </p:spPr>
        <p:txBody>
          <a:bodyPr>
            <a:normAutofit/>
          </a:bodyPr>
          <a:lstStyle/>
          <a:p>
            <a:r>
              <a:rPr lang="es-ES" sz="2000" b="1" dirty="0" err="1" smtClean="0"/>
              <a:t>Matroska</a:t>
            </a:r>
            <a:r>
              <a:rPr lang="es-ES" sz="2000" b="1" dirty="0" smtClean="0"/>
              <a:t> </a:t>
            </a:r>
            <a:r>
              <a:rPr lang="es-ES" sz="2000" dirty="0" smtClean="0"/>
              <a:t>(extensión .</a:t>
            </a:r>
            <a:r>
              <a:rPr lang="es-ES" sz="2000" dirty="0" err="1" smtClean="0"/>
              <a:t>mkv</a:t>
            </a:r>
            <a:r>
              <a:rPr lang="es-ES" sz="2000" dirty="0" smtClean="0"/>
              <a:t>)</a:t>
            </a:r>
            <a:r>
              <a:rPr lang="es-ES" sz="2000" dirty="0"/>
              <a:t> es un </a:t>
            </a:r>
            <a:r>
              <a:rPr lang="es-ES" sz="2000" dirty="0" smtClean="0"/>
              <a:t>formato contenedor estándar abierto, un</a:t>
            </a:r>
            <a:r>
              <a:rPr lang="es-ES" sz="2000" dirty="0"/>
              <a:t> archivo informático que puede contener un número ilimitado de vídeo, audio, imagen o pistas de subtítulos dentro de un solo archivo</a:t>
            </a:r>
            <a:r>
              <a:rPr lang="es-ES" sz="2000" dirty="0" smtClean="0"/>
              <a:t>.</a:t>
            </a:r>
            <a:r>
              <a:rPr lang="es-ES" sz="2000" dirty="0"/>
              <a:t> Su intención es la de servir como un formato universal para el almacenamiento de contenidos audiovisuales comunes, como películas o programas </a:t>
            </a:r>
            <a:r>
              <a:rPr lang="es-ES" sz="2000" dirty="0" smtClean="0"/>
              <a:t>de televisión</a:t>
            </a:r>
            <a:r>
              <a:rPr lang="es-ES" sz="2000" dirty="0"/>
              <a:t>. </a:t>
            </a:r>
            <a:r>
              <a:rPr lang="es-ES" sz="2000" dirty="0" err="1"/>
              <a:t>Matroska</a:t>
            </a:r>
            <a:r>
              <a:rPr lang="es-ES" sz="2000" dirty="0"/>
              <a:t> es similar, en concepto, a otros contenedores, como AVI, MP4 </a:t>
            </a:r>
            <a:r>
              <a:rPr lang="es-ES" sz="2000" dirty="0" smtClean="0"/>
              <a:t>o ASF</a:t>
            </a:r>
            <a:r>
              <a:rPr lang="es-ES" sz="2000" dirty="0"/>
              <a:t>, pero es totalmente abierto.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95536" y="3789040"/>
            <a:ext cx="8208912" cy="2907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listado siguiente corresponde a una serie de programas, o software, que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presentan soporte nativo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Matroska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Kaffeine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VLC Media Player.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ALShow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Avidemux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Tótem.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11960" y="4509120"/>
            <a:ext cx="4572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smtClean="0"/>
              <a:t>BS. Player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Chameleo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Core</a:t>
            </a:r>
            <a:r>
              <a:rPr lang="es-ES" sz="2000" dirty="0" smtClean="0"/>
              <a:t> Media Player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DivX</a:t>
            </a:r>
            <a:endParaRPr lang="es-ES" sz="2000" dirty="0" smtClean="0"/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Core</a:t>
            </a:r>
            <a:r>
              <a:rPr lang="es-ES" sz="2000" dirty="0" smtClean="0"/>
              <a:t> Pocket Media Player</a:t>
            </a:r>
          </a:p>
        </p:txBody>
      </p:sp>
    </p:spTree>
  </p:cSld>
  <p:clrMapOvr>
    <a:masterClrMapping/>
  </p:clrMapOvr>
  <p:transition spd="med"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358</Words>
  <Application>Microsoft Office PowerPoint</Application>
  <PresentationFormat>Presentación en pantalla (4:3)</PresentationFormat>
  <Paragraphs>158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Flujo</vt:lpstr>
      <vt:lpstr> EXTENSIONES DE VIDEO </vt:lpstr>
      <vt:lpstr>3GP </vt:lpstr>
      <vt:lpstr>AVI </vt:lpstr>
      <vt:lpstr>Digital Video Express </vt:lpstr>
      <vt:lpstr>Flash Video </vt:lpstr>
      <vt:lpstr>Diapositiva 6</vt:lpstr>
      <vt:lpstr>MPEG-4 Parte 14</vt:lpstr>
      <vt:lpstr>Diapositiva 8</vt:lpstr>
      <vt:lpstr>Matroska </vt:lpstr>
      <vt:lpstr>Diapositiva 10</vt:lpstr>
      <vt:lpstr>MOV </vt:lpstr>
      <vt:lpstr>MP4</vt:lpstr>
      <vt:lpstr>Diapositiva 13</vt:lpstr>
      <vt:lpstr>Moving Picture Experts Group </vt:lpstr>
      <vt:lpstr>OGM </vt:lpstr>
      <vt:lpstr>RM </vt:lpstr>
      <vt:lpstr>VOB </vt:lpstr>
      <vt:lpstr>WMV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EXTENSIONES DE VIDEO</dc:title>
  <dc:creator>COMPUTO</dc:creator>
  <cp:lastModifiedBy>kwiyong</cp:lastModifiedBy>
  <cp:revision>20</cp:revision>
  <dcterms:created xsi:type="dcterms:W3CDTF">2013-02-07T17:51:16Z</dcterms:created>
  <dcterms:modified xsi:type="dcterms:W3CDTF">2013-02-13T01:03:19Z</dcterms:modified>
</cp:coreProperties>
</file>