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9" r:id="rId5"/>
    <p:sldId id="258" r:id="rId6"/>
    <p:sldId id="261" r:id="rId7"/>
    <p:sldId id="260"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57E9BBC-782F-4C32-A2DD-C8B254132B11}" type="datetimeFigureOut">
              <a:rPr lang="es-MX" smtClean="0"/>
              <a:t>12/02/2013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7EEFA82-8305-4904-B85E-0C8273590435}" type="slidenum">
              <a:rPr lang="es-MX" smtClean="0"/>
              <a:t>‹Nº›</a:t>
            </a:fld>
            <a:endParaRPr lang="es-MX"/>
          </a:p>
        </p:txBody>
      </p:sp>
    </p:spTree>
    <p:extLst>
      <p:ext uri="{BB962C8B-B14F-4D97-AF65-F5344CB8AC3E}">
        <p14:creationId xmlns:p14="http://schemas.microsoft.com/office/powerpoint/2010/main" val="2124195919"/>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57E9BBC-782F-4C32-A2DD-C8B254132B11}" type="datetimeFigureOut">
              <a:rPr lang="es-MX" smtClean="0"/>
              <a:t>12/02/2013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7EEFA82-8305-4904-B85E-0C8273590435}" type="slidenum">
              <a:rPr lang="es-MX" smtClean="0"/>
              <a:t>‹Nº›</a:t>
            </a:fld>
            <a:endParaRPr lang="es-MX"/>
          </a:p>
        </p:txBody>
      </p:sp>
    </p:spTree>
    <p:extLst>
      <p:ext uri="{BB962C8B-B14F-4D97-AF65-F5344CB8AC3E}">
        <p14:creationId xmlns:p14="http://schemas.microsoft.com/office/powerpoint/2010/main" val="3481647600"/>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57E9BBC-782F-4C32-A2DD-C8B254132B11}" type="datetimeFigureOut">
              <a:rPr lang="es-MX" smtClean="0"/>
              <a:t>12/02/2013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7EEFA82-8305-4904-B85E-0C8273590435}" type="slidenum">
              <a:rPr lang="es-MX" smtClean="0"/>
              <a:t>‹Nº›</a:t>
            </a:fld>
            <a:endParaRPr lang="es-MX"/>
          </a:p>
        </p:txBody>
      </p:sp>
    </p:spTree>
    <p:extLst>
      <p:ext uri="{BB962C8B-B14F-4D97-AF65-F5344CB8AC3E}">
        <p14:creationId xmlns:p14="http://schemas.microsoft.com/office/powerpoint/2010/main" val="3922318839"/>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57E9BBC-782F-4C32-A2DD-C8B254132B11}" type="datetimeFigureOut">
              <a:rPr lang="es-MX" smtClean="0"/>
              <a:t>12/02/2013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7EEFA82-8305-4904-B85E-0C8273590435}" type="slidenum">
              <a:rPr lang="es-MX" smtClean="0"/>
              <a:t>‹Nº›</a:t>
            </a:fld>
            <a:endParaRPr lang="es-MX"/>
          </a:p>
        </p:txBody>
      </p:sp>
    </p:spTree>
    <p:extLst>
      <p:ext uri="{BB962C8B-B14F-4D97-AF65-F5344CB8AC3E}">
        <p14:creationId xmlns:p14="http://schemas.microsoft.com/office/powerpoint/2010/main" val="961847210"/>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7E9BBC-782F-4C32-A2DD-C8B254132B11}" type="datetimeFigureOut">
              <a:rPr lang="es-MX" smtClean="0"/>
              <a:t>12/02/2013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7EEFA82-8305-4904-B85E-0C8273590435}" type="slidenum">
              <a:rPr lang="es-MX" smtClean="0"/>
              <a:t>‹Nº›</a:t>
            </a:fld>
            <a:endParaRPr lang="es-MX"/>
          </a:p>
        </p:txBody>
      </p:sp>
    </p:spTree>
    <p:extLst>
      <p:ext uri="{BB962C8B-B14F-4D97-AF65-F5344CB8AC3E}">
        <p14:creationId xmlns:p14="http://schemas.microsoft.com/office/powerpoint/2010/main" val="210814569"/>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57E9BBC-782F-4C32-A2DD-C8B254132B11}" type="datetimeFigureOut">
              <a:rPr lang="es-MX" smtClean="0"/>
              <a:t>12/02/2013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7EEFA82-8305-4904-B85E-0C8273590435}" type="slidenum">
              <a:rPr lang="es-MX" smtClean="0"/>
              <a:t>‹Nº›</a:t>
            </a:fld>
            <a:endParaRPr lang="es-MX"/>
          </a:p>
        </p:txBody>
      </p:sp>
    </p:spTree>
    <p:extLst>
      <p:ext uri="{BB962C8B-B14F-4D97-AF65-F5344CB8AC3E}">
        <p14:creationId xmlns:p14="http://schemas.microsoft.com/office/powerpoint/2010/main" val="4095985390"/>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257E9BBC-782F-4C32-A2DD-C8B254132B11}" type="datetimeFigureOut">
              <a:rPr lang="es-MX" smtClean="0"/>
              <a:t>12/02/2013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7EEFA82-8305-4904-B85E-0C8273590435}" type="slidenum">
              <a:rPr lang="es-MX" smtClean="0"/>
              <a:t>‹Nº›</a:t>
            </a:fld>
            <a:endParaRPr lang="es-MX"/>
          </a:p>
        </p:txBody>
      </p:sp>
    </p:spTree>
    <p:extLst>
      <p:ext uri="{BB962C8B-B14F-4D97-AF65-F5344CB8AC3E}">
        <p14:creationId xmlns:p14="http://schemas.microsoft.com/office/powerpoint/2010/main" val="714247671"/>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257E9BBC-782F-4C32-A2DD-C8B254132B11}" type="datetimeFigureOut">
              <a:rPr lang="es-MX" smtClean="0"/>
              <a:t>12/02/2013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7EEFA82-8305-4904-B85E-0C8273590435}" type="slidenum">
              <a:rPr lang="es-MX" smtClean="0"/>
              <a:t>‹Nº›</a:t>
            </a:fld>
            <a:endParaRPr lang="es-MX"/>
          </a:p>
        </p:txBody>
      </p:sp>
    </p:spTree>
    <p:extLst>
      <p:ext uri="{BB962C8B-B14F-4D97-AF65-F5344CB8AC3E}">
        <p14:creationId xmlns:p14="http://schemas.microsoft.com/office/powerpoint/2010/main" val="235039156"/>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57E9BBC-782F-4C32-A2DD-C8B254132B11}" type="datetimeFigureOut">
              <a:rPr lang="es-MX" smtClean="0"/>
              <a:t>12/02/2013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7EEFA82-8305-4904-B85E-0C8273590435}" type="slidenum">
              <a:rPr lang="es-MX" smtClean="0"/>
              <a:t>‹Nº›</a:t>
            </a:fld>
            <a:endParaRPr lang="es-MX"/>
          </a:p>
        </p:txBody>
      </p:sp>
    </p:spTree>
    <p:extLst>
      <p:ext uri="{BB962C8B-B14F-4D97-AF65-F5344CB8AC3E}">
        <p14:creationId xmlns:p14="http://schemas.microsoft.com/office/powerpoint/2010/main" val="1847392343"/>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7E9BBC-782F-4C32-A2DD-C8B254132B11}" type="datetimeFigureOut">
              <a:rPr lang="es-MX" smtClean="0"/>
              <a:t>12/02/2013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7EEFA82-8305-4904-B85E-0C8273590435}" type="slidenum">
              <a:rPr lang="es-MX" smtClean="0"/>
              <a:t>‹Nº›</a:t>
            </a:fld>
            <a:endParaRPr lang="es-MX"/>
          </a:p>
        </p:txBody>
      </p:sp>
    </p:spTree>
    <p:extLst>
      <p:ext uri="{BB962C8B-B14F-4D97-AF65-F5344CB8AC3E}">
        <p14:creationId xmlns:p14="http://schemas.microsoft.com/office/powerpoint/2010/main" val="4235601378"/>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7E9BBC-782F-4C32-A2DD-C8B254132B11}" type="datetimeFigureOut">
              <a:rPr lang="es-MX" smtClean="0"/>
              <a:t>12/02/2013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7EEFA82-8305-4904-B85E-0C8273590435}" type="slidenum">
              <a:rPr lang="es-MX" smtClean="0"/>
              <a:t>‹Nº›</a:t>
            </a:fld>
            <a:endParaRPr lang="es-MX"/>
          </a:p>
        </p:txBody>
      </p:sp>
    </p:spTree>
    <p:extLst>
      <p:ext uri="{BB962C8B-B14F-4D97-AF65-F5344CB8AC3E}">
        <p14:creationId xmlns:p14="http://schemas.microsoft.com/office/powerpoint/2010/main" val="2690237217"/>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E9BBC-782F-4C32-A2DD-C8B254132B11}" type="datetimeFigureOut">
              <a:rPr lang="es-MX" smtClean="0"/>
              <a:t>12/02/2013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EFA82-8305-4904-B85E-0C8273590435}" type="slidenum">
              <a:rPr lang="es-MX" smtClean="0"/>
              <a:t>‹Nº›</a:t>
            </a:fld>
            <a:endParaRPr lang="es-MX"/>
          </a:p>
        </p:txBody>
      </p:sp>
    </p:spTree>
    <p:extLst>
      <p:ext uri="{BB962C8B-B14F-4D97-AF65-F5344CB8AC3E}">
        <p14:creationId xmlns:p14="http://schemas.microsoft.com/office/powerpoint/2010/main" val="120045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img2.mlstatic.com/skin-imitacion-madera-macbook-pro-de-13-bfn_MLM-F-3343946875_11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770"/>
            <a:ext cx="9119801" cy="6336704"/>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45100" y="0"/>
            <a:ext cx="8229600" cy="1905075"/>
          </a:xfrm>
        </p:spPr>
        <p:txBody>
          <a:bodyPr>
            <a:noAutofit/>
          </a:bodyPr>
          <a:lstStyle/>
          <a:p>
            <a:pPr marL="0" indent="0" algn="ctr">
              <a:buNone/>
            </a:pPr>
            <a:r>
              <a:rPr lang="es-MX" sz="8800" b="1" dirty="0" smtClean="0">
                <a:solidFill>
                  <a:schemeClr val="tx2"/>
                </a:solidFill>
                <a:latin typeface="Burnstown Dam" pitchFamily="2" charset="0"/>
              </a:rPr>
              <a:t>EXTENCIONES  DE VIDEO</a:t>
            </a:r>
            <a:endParaRPr lang="es-MX" sz="8800" b="1" dirty="0">
              <a:solidFill>
                <a:schemeClr val="tx2"/>
              </a:solidFill>
              <a:latin typeface="Burnstown Dam" pitchFamily="2" charset="0"/>
            </a:endParaRPr>
          </a:p>
        </p:txBody>
      </p:sp>
    </p:spTree>
    <p:extLst>
      <p:ext uri="{BB962C8B-B14F-4D97-AF65-F5344CB8AC3E}">
        <p14:creationId xmlns:p14="http://schemas.microsoft.com/office/powerpoint/2010/main" val="1171170331"/>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vidatlanta.org/wp-content/uploads/2012/03/mad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57200" y="332656"/>
            <a:ext cx="8229600" cy="5793507"/>
          </a:xfrm>
        </p:spPr>
        <p:txBody>
          <a:bodyPr>
            <a:noAutofit/>
          </a:bodyPr>
          <a:lstStyle/>
          <a:p>
            <a:pPr marL="0" indent="0">
              <a:buNone/>
            </a:pPr>
            <a:r>
              <a:rPr lang="es-MX" sz="28700" dirty="0" smtClean="0">
                <a:solidFill>
                  <a:schemeClr val="accent2">
                    <a:lumMod val="60000"/>
                    <a:lumOff val="40000"/>
                  </a:schemeClr>
                </a:solidFill>
                <a:latin typeface="Burnstown Dam" pitchFamily="2" charset="0"/>
              </a:rPr>
              <a:t>M4V</a:t>
            </a:r>
            <a:endParaRPr lang="es-MX" sz="28700" dirty="0">
              <a:solidFill>
                <a:schemeClr val="accent2">
                  <a:lumMod val="60000"/>
                  <a:lumOff val="40000"/>
                </a:schemeClr>
              </a:solidFill>
              <a:latin typeface="Burnstown Dam" pitchFamily="2"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5" y="0"/>
            <a:ext cx="22574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668969"/>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0.gstatic.com/images?q=tbn:ANd9GcT5VVh_NxTEJcUcdKoTcUbEGiVZaCxLTKQEKCDIy8lAkAVlxN5F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09"/>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79512" y="116632"/>
            <a:ext cx="8964488" cy="6624736"/>
          </a:xfrm>
        </p:spPr>
        <p:txBody>
          <a:bodyPr>
            <a:normAutofit fontScale="85000" lnSpcReduction="10000"/>
          </a:bodyPr>
          <a:lstStyle/>
          <a:p>
            <a:pPr marL="0" indent="0">
              <a:buNone/>
            </a:pPr>
            <a:r>
              <a:rPr lang="es-MX" dirty="0" smtClean="0">
                <a:solidFill>
                  <a:srgbClr val="FFFF00"/>
                </a:solidFill>
              </a:rPr>
              <a:t>El formato de archivo M4V es un formato de archivo de vídeo desarrollado por Apple y está muy cerca al formato MP4. Las diferencias son la opcional de Apple DRM protección de copia, y el tratamiento de AC3 (Dolby Digital) de audio que no está estandarizada para el contenedor MP4.</a:t>
            </a:r>
          </a:p>
          <a:p>
            <a:pPr marL="0" indent="0">
              <a:buNone/>
            </a:pPr>
            <a:endParaRPr lang="es-MX" dirty="0" smtClean="0">
              <a:solidFill>
                <a:srgbClr val="FFFF00"/>
              </a:solidFill>
            </a:endParaRPr>
          </a:p>
          <a:p>
            <a:pPr marL="0" indent="0">
              <a:buNone/>
            </a:pPr>
            <a:r>
              <a:rPr lang="es-MX" dirty="0" smtClean="0">
                <a:solidFill>
                  <a:srgbClr val="FFFF00"/>
                </a:solidFill>
              </a:rPr>
              <a:t>Apple utiliza los archivos de M4V para codificar series de televisión, películas y videos musicales en la tienda iTunes. El copyright de los archivos M4V pueden estar protegidos mediante DRM </a:t>
            </a:r>
            <a:r>
              <a:rPr lang="es-MX" dirty="0" err="1" smtClean="0">
                <a:solidFill>
                  <a:srgbClr val="FFFF00"/>
                </a:solidFill>
              </a:rPr>
              <a:t>FairPlay</a:t>
            </a:r>
            <a:r>
              <a:rPr lang="es-MX" dirty="0" smtClean="0">
                <a:solidFill>
                  <a:srgbClr val="FFFF00"/>
                </a:solidFill>
              </a:rPr>
              <a:t> de Apple protección de copia. Para reproducir un archivo protegido M4V, el equipo debe ser autorizado (con iTunes) con la cuenta que se utilizó para comprar el video. Sin embargo, los archivos no protegidos M4V sin audio AC3 puede ser reconocido e interpretado por otros reproductores de vídeo al cambiar la extensión del archivo de. "M4v" a ". Mp4"</a:t>
            </a:r>
          </a:p>
          <a:p>
            <a:endParaRPr lang="es-MX" dirty="0"/>
          </a:p>
        </p:txBody>
      </p:sp>
    </p:spTree>
    <p:extLst>
      <p:ext uri="{BB962C8B-B14F-4D97-AF65-F5344CB8AC3E}">
        <p14:creationId xmlns:p14="http://schemas.microsoft.com/office/powerpoint/2010/main" val="593073918"/>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vidatlanta.org/wp-content/uploads/2012/03/mad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0" indent="0" algn="ctr">
              <a:buNone/>
            </a:pPr>
            <a:r>
              <a:rPr lang="es-MX" sz="28700" dirty="0" smtClean="0">
                <a:solidFill>
                  <a:srgbClr val="FF0000"/>
                </a:solidFill>
                <a:latin typeface="Burnstown Dam" pitchFamily="2" charset="0"/>
              </a:rPr>
              <a:t>MKV</a:t>
            </a:r>
            <a:endParaRPr lang="es-MX" sz="28700" dirty="0">
              <a:solidFill>
                <a:srgbClr val="FF0000"/>
              </a:solidFill>
              <a:latin typeface="Burnstown Dam" pitchFamily="2" charset="0"/>
            </a:endParaRPr>
          </a:p>
        </p:txBody>
      </p:sp>
      <p:pic>
        <p:nvPicPr>
          <p:cNvPr id="6148" name="Picture 4" descr="http://upload.wikimedia.org/wikipedia/fi/2/2d/Logo3_mkv_256x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339" y="45738"/>
            <a:ext cx="2438400" cy="201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101028"/>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4" descr="http://t0.gstatic.com/images?q=tbn:ANd9GcT5VVh_NxTEJcUcdKoTcUbEGiVZaCxLTKQEKCDIy8lAkAVlxN5F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09"/>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58571"/>
            <a:ext cx="9289032" cy="6001643"/>
          </a:xfrm>
          <a:prstGeom prst="rect">
            <a:avLst/>
          </a:prstGeom>
        </p:spPr>
        <p:txBody>
          <a:bodyPr wrap="square">
            <a:spAutoFit/>
          </a:bodyPr>
          <a:lstStyle/>
          <a:p>
            <a:r>
              <a:rPr lang="es-MX" sz="2400" dirty="0" err="1">
                <a:solidFill>
                  <a:srgbClr val="FFFF00"/>
                </a:solidFill>
              </a:rPr>
              <a:t>Basicamente</a:t>
            </a:r>
            <a:r>
              <a:rPr lang="es-MX" sz="2400" dirty="0">
                <a:solidFill>
                  <a:srgbClr val="FFFF00"/>
                </a:solidFill>
              </a:rPr>
              <a:t> puedes usar el MPC y darle a propiedades. En los detalles aparece la codificación del vídeo y audio y lo importante es el "</a:t>
            </a:r>
            <a:r>
              <a:rPr lang="es-MX" sz="2400" dirty="0" err="1">
                <a:solidFill>
                  <a:srgbClr val="FFFF00"/>
                </a:solidFill>
              </a:rPr>
              <a:t>bitrate</a:t>
            </a:r>
            <a:r>
              <a:rPr lang="es-MX" sz="2400" dirty="0">
                <a:solidFill>
                  <a:srgbClr val="FFFF00"/>
                </a:solidFill>
              </a:rPr>
              <a:t>, que para ser buen MKV debería oscilar entre los 15 Mbps hasta más de 40...para Full HD (1080p)</a:t>
            </a:r>
            <a:r>
              <a:rPr lang="es-MX" sz="2400" dirty="0">
                <a:solidFill>
                  <a:srgbClr val="FFFF00"/>
                </a:solidFill>
              </a:rPr>
              <a:t/>
            </a:r>
            <a:br>
              <a:rPr lang="es-MX" sz="2400" dirty="0">
                <a:solidFill>
                  <a:srgbClr val="FFFF00"/>
                </a:solidFill>
              </a:rPr>
            </a:br>
            <a:r>
              <a:rPr lang="es-MX" sz="2400" dirty="0">
                <a:solidFill>
                  <a:srgbClr val="FFFF00"/>
                </a:solidFill>
              </a:rPr>
              <a:t/>
            </a:r>
            <a:br>
              <a:rPr lang="es-MX" sz="2400" dirty="0">
                <a:solidFill>
                  <a:srgbClr val="FFFF00"/>
                </a:solidFill>
              </a:rPr>
            </a:br>
            <a:r>
              <a:rPr lang="es-MX" sz="2400" dirty="0">
                <a:solidFill>
                  <a:srgbClr val="FFFF00"/>
                </a:solidFill>
              </a:rPr>
              <a:t>Este ejemplo es de un archivo MPEG-TS, o lo que es lo mismo, </a:t>
            </a:r>
            <a:r>
              <a:rPr lang="es-MX" sz="2400" dirty="0" err="1">
                <a:solidFill>
                  <a:srgbClr val="FFFF00"/>
                </a:solidFill>
              </a:rPr>
              <a:t>Blu-Ray</a:t>
            </a:r>
            <a:r>
              <a:rPr lang="es-MX" sz="2400" dirty="0">
                <a:solidFill>
                  <a:srgbClr val="FFFF00"/>
                </a:solidFill>
              </a:rPr>
              <a:t> sin compresión:</a:t>
            </a:r>
            <a:r>
              <a:rPr lang="es-MX" sz="2400" dirty="0">
                <a:solidFill>
                  <a:srgbClr val="FFFF00"/>
                </a:solidFill>
              </a:rPr>
              <a:t/>
            </a:r>
            <a:br>
              <a:rPr lang="es-MX" sz="2400" dirty="0">
                <a:solidFill>
                  <a:srgbClr val="FFFF00"/>
                </a:solidFill>
              </a:rPr>
            </a:br>
            <a:r>
              <a:rPr lang="es-MX" sz="2400" dirty="0">
                <a:solidFill>
                  <a:srgbClr val="FFFF00"/>
                </a:solidFill>
              </a:rPr>
              <a:t/>
            </a:r>
            <a:br>
              <a:rPr lang="es-MX" sz="2400" dirty="0">
                <a:solidFill>
                  <a:srgbClr val="FFFF00"/>
                </a:solidFill>
              </a:rPr>
            </a:br>
            <a:r>
              <a:rPr lang="es-MX" sz="2400" dirty="0">
                <a:solidFill>
                  <a:srgbClr val="FFFF00"/>
                </a:solidFill>
              </a:rPr>
              <a:t/>
            </a:r>
            <a:br>
              <a:rPr lang="es-MX" sz="2400" dirty="0">
                <a:solidFill>
                  <a:srgbClr val="FFFF00"/>
                </a:solidFill>
              </a:rPr>
            </a:br>
            <a:r>
              <a:rPr lang="es-MX" sz="2400" dirty="0" err="1">
                <a:solidFill>
                  <a:srgbClr val="FFFF00"/>
                </a:solidFill>
              </a:rPr>
              <a:t>Format</a:t>
            </a:r>
            <a:r>
              <a:rPr lang="es-MX" sz="2400" dirty="0">
                <a:solidFill>
                  <a:srgbClr val="FFFF00"/>
                </a:solidFill>
              </a:rPr>
              <a:t> : BDAV</a:t>
            </a:r>
            <a:r>
              <a:rPr lang="es-MX" sz="2400" dirty="0">
                <a:solidFill>
                  <a:srgbClr val="FFFF00"/>
                </a:solidFill>
              </a:rPr>
              <a:t/>
            </a:r>
            <a:br>
              <a:rPr lang="es-MX" sz="2400" dirty="0">
                <a:solidFill>
                  <a:srgbClr val="FFFF00"/>
                </a:solidFill>
              </a:rPr>
            </a:br>
            <a:r>
              <a:rPr lang="es-MX" sz="2400" dirty="0" err="1">
                <a:solidFill>
                  <a:srgbClr val="FFFF00"/>
                </a:solidFill>
              </a:rPr>
              <a:t>Format</a:t>
            </a:r>
            <a:r>
              <a:rPr lang="es-MX" sz="2400" dirty="0">
                <a:solidFill>
                  <a:srgbClr val="FFFF00"/>
                </a:solidFill>
              </a:rPr>
              <a:t>/</a:t>
            </a:r>
            <a:r>
              <a:rPr lang="es-MX" sz="2400" dirty="0" err="1">
                <a:solidFill>
                  <a:srgbClr val="FFFF00"/>
                </a:solidFill>
              </a:rPr>
              <a:t>Info</a:t>
            </a:r>
            <a:r>
              <a:rPr lang="es-MX" sz="2400" dirty="0">
                <a:solidFill>
                  <a:srgbClr val="FFFF00"/>
                </a:solidFill>
              </a:rPr>
              <a:t> : </a:t>
            </a:r>
            <a:r>
              <a:rPr lang="es-MX" sz="2400" dirty="0" err="1">
                <a:solidFill>
                  <a:srgbClr val="FFFF00"/>
                </a:solidFill>
              </a:rPr>
              <a:t>Blu-ray</a:t>
            </a:r>
            <a:r>
              <a:rPr lang="es-MX" sz="2400" dirty="0">
                <a:solidFill>
                  <a:srgbClr val="FFFF00"/>
                </a:solidFill>
              </a:rPr>
              <a:t> Video</a:t>
            </a:r>
            <a:r>
              <a:rPr lang="es-MX" sz="2400" dirty="0">
                <a:solidFill>
                  <a:srgbClr val="FFFF00"/>
                </a:solidFill>
              </a:rPr>
              <a:t/>
            </a:r>
            <a:br>
              <a:rPr lang="es-MX" sz="2400" dirty="0">
                <a:solidFill>
                  <a:srgbClr val="FFFF00"/>
                </a:solidFill>
              </a:rPr>
            </a:br>
            <a:r>
              <a:rPr lang="es-MX" sz="2400" dirty="0">
                <a:solidFill>
                  <a:srgbClr val="FFFF00"/>
                </a:solidFill>
              </a:rPr>
              <a:t>File </a:t>
            </a:r>
            <a:r>
              <a:rPr lang="es-MX" sz="2400" dirty="0" err="1">
                <a:solidFill>
                  <a:srgbClr val="FFFF00"/>
                </a:solidFill>
              </a:rPr>
              <a:t>size</a:t>
            </a:r>
            <a:r>
              <a:rPr lang="es-MX" sz="2400" dirty="0">
                <a:solidFill>
                  <a:srgbClr val="FFFF00"/>
                </a:solidFill>
              </a:rPr>
              <a:t> : 6.77 GiB</a:t>
            </a:r>
            <a:r>
              <a:rPr lang="es-MX" sz="2400" dirty="0">
                <a:solidFill>
                  <a:srgbClr val="FFFF00"/>
                </a:solidFill>
              </a:rPr>
              <a:t/>
            </a:r>
            <a:br>
              <a:rPr lang="es-MX" sz="2400" dirty="0">
                <a:solidFill>
                  <a:srgbClr val="FFFF00"/>
                </a:solidFill>
              </a:rPr>
            </a:br>
            <a:r>
              <a:rPr lang="es-MX" sz="2400" dirty="0" err="1">
                <a:solidFill>
                  <a:srgbClr val="FFFF00"/>
                </a:solidFill>
              </a:rPr>
              <a:t>Duration</a:t>
            </a:r>
            <a:r>
              <a:rPr lang="es-MX" sz="2400" dirty="0">
                <a:solidFill>
                  <a:srgbClr val="FFFF00"/>
                </a:solidFill>
              </a:rPr>
              <a:t> : 33mn 38s</a:t>
            </a:r>
            <a:r>
              <a:rPr lang="es-MX" sz="2400" dirty="0">
                <a:solidFill>
                  <a:srgbClr val="FFFF00"/>
                </a:solidFill>
              </a:rPr>
              <a:t/>
            </a:r>
            <a:br>
              <a:rPr lang="es-MX" sz="2400" dirty="0">
                <a:solidFill>
                  <a:srgbClr val="FFFF00"/>
                </a:solidFill>
              </a:rPr>
            </a:br>
            <a:r>
              <a:rPr lang="es-MX" sz="2400" dirty="0" err="1">
                <a:solidFill>
                  <a:srgbClr val="FFFF00"/>
                </a:solidFill>
              </a:rPr>
              <a:t>Overall</a:t>
            </a:r>
            <a:r>
              <a:rPr lang="es-MX" sz="2400" dirty="0">
                <a:solidFill>
                  <a:srgbClr val="FFFF00"/>
                </a:solidFill>
              </a:rPr>
              <a:t> bit </a:t>
            </a:r>
            <a:r>
              <a:rPr lang="es-MX" sz="2400" dirty="0" err="1">
                <a:solidFill>
                  <a:srgbClr val="FFFF00"/>
                </a:solidFill>
              </a:rPr>
              <a:t>rate</a:t>
            </a:r>
            <a:r>
              <a:rPr lang="es-MX" sz="2400" dirty="0">
                <a:solidFill>
                  <a:srgbClr val="FFFF00"/>
                </a:solidFill>
              </a:rPr>
              <a:t> : 28.8 Mbps</a:t>
            </a:r>
            <a:r>
              <a:rPr lang="es-MX" sz="2400" dirty="0">
                <a:solidFill>
                  <a:srgbClr val="FFFF00"/>
                </a:solidFill>
              </a:rPr>
              <a:t/>
            </a:r>
            <a:br>
              <a:rPr lang="es-MX" sz="2400" dirty="0">
                <a:solidFill>
                  <a:srgbClr val="FFFF00"/>
                </a:solidFill>
              </a:rPr>
            </a:br>
            <a:r>
              <a:rPr lang="es-MX" sz="2400" dirty="0" err="1">
                <a:solidFill>
                  <a:srgbClr val="FFFF00"/>
                </a:solidFill>
              </a:rPr>
              <a:t>Maximum</a:t>
            </a:r>
            <a:r>
              <a:rPr lang="es-MX" sz="2400" dirty="0">
                <a:solidFill>
                  <a:srgbClr val="FFFF00"/>
                </a:solidFill>
              </a:rPr>
              <a:t> </a:t>
            </a:r>
            <a:r>
              <a:rPr lang="es-MX" sz="2400" dirty="0" err="1">
                <a:solidFill>
                  <a:srgbClr val="FFFF00"/>
                </a:solidFill>
              </a:rPr>
              <a:t>Overall</a:t>
            </a:r>
            <a:r>
              <a:rPr lang="es-MX" sz="2400" dirty="0">
                <a:solidFill>
                  <a:srgbClr val="FFFF00"/>
                </a:solidFill>
              </a:rPr>
              <a:t> bit </a:t>
            </a:r>
            <a:r>
              <a:rPr lang="es-MX" sz="2400" dirty="0" err="1">
                <a:solidFill>
                  <a:srgbClr val="FFFF00"/>
                </a:solidFill>
              </a:rPr>
              <a:t>rate</a:t>
            </a:r>
            <a:r>
              <a:rPr lang="es-MX" sz="2400" dirty="0">
                <a:solidFill>
                  <a:srgbClr val="FFFF00"/>
                </a:solidFill>
              </a:rPr>
              <a:t> : 48.0 Mbps</a:t>
            </a:r>
            <a:r>
              <a:rPr lang="es-MX" sz="2400" dirty="0">
                <a:solidFill>
                  <a:srgbClr val="FFFF00"/>
                </a:solidFill>
              </a:rPr>
              <a:t/>
            </a:r>
            <a:br>
              <a:rPr lang="es-MX" sz="2400" dirty="0">
                <a:solidFill>
                  <a:srgbClr val="FFFF00"/>
                </a:solidFill>
              </a:rPr>
            </a:br>
            <a:endParaRPr lang="es-MX" sz="2400" dirty="0">
              <a:solidFill>
                <a:srgbClr val="FFFF00"/>
              </a:solidFill>
            </a:endParaRPr>
          </a:p>
        </p:txBody>
      </p:sp>
    </p:spTree>
    <p:extLst>
      <p:ext uri="{BB962C8B-B14F-4D97-AF65-F5344CB8AC3E}">
        <p14:creationId xmlns:p14="http://schemas.microsoft.com/office/powerpoint/2010/main" val="578633854"/>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vidatlanta.org/wp-content/uploads/2012/03/mad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539552" y="1166018"/>
            <a:ext cx="8229600" cy="4525963"/>
          </a:xfrm>
        </p:spPr>
        <p:txBody>
          <a:bodyPr>
            <a:normAutofit/>
          </a:bodyPr>
          <a:lstStyle/>
          <a:p>
            <a:pPr marL="0" indent="0">
              <a:buNone/>
            </a:pPr>
            <a:r>
              <a:rPr lang="es-MX" sz="28700" dirty="0">
                <a:solidFill>
                  <a:srgbClr val="FF0066"/>
                </a:solidFill>
                <a:latin typeface="Burnstown Dam" pitchFamily="2" charset="0"/>
              </a:rPr>
              <a:t>MOV</a:t>
            </a:r>
            <a:endParaRPr lang="es-MX" sz="28700" dirty="0">
              <a:solidFill>
                <a:srgbClr val="FF0066"/>
              </a:solidFill>
              <a:latin typeface="Burnstown Dam" pitchFamily="2"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23694"/>
            <a:ext cx="1259632" cy="110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714921"/>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0.gstatic.com/images?q=tbn:ANd9GcT5VVh_NxTEJcUcdKoTcUbEGiVZaCxLTKQEKCDIy8lAkAVlxN5F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09"/>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23528" y="1484784"/>
            <a:ext cx="8229600" cy="4525963"/>
          </a:xfrm>
        </p:spPr>
        <p:txBody>
          <a:bodyPr>
            <a:normAutofit fontScale="85000" lnSpcReduction="20000"/>
          </a:bodyPr>
          <a:lstStyle/>
          <a:p>
            <a:r>
              <a:rPr lang="es-MX" b="1" dirty="0" err="1">
                <a:solidFill>
                  <a:srgbClr val="FFFF00"/>
                </a:solidFill>
              </a:rPr>
              <a:t>Mov</a:t>
            </a:r>
            <a:r>
              <a:rPr lang="es-MX" dirty="0">
                <a:solidFill>
                  <a:srgbClr val="FFFF00"/>
                </a:solidFill>
              </a:rPr>
              <a:t> es una instrucción en el </a:t>
            </a:r>
            <a:r>
              <a:rPr lang="es-MX" dirty="0" err="1">
                <a:solidFill>
                  <a:srgbClr val="FFFF00"/>
                </a:solidFill>
              </a:rPr>
              <a:t>lenguage</a:t>
            </a:r>
            <a:r>
              <a:rPr lang="es-MX" dirty="0">
                <a:solidFill>
                  <a:srgbClr val="FFFF00"/>
                </a:solidFill>
              </a:rPr>
              <a:t> ensamblador de la mayoría de procesadores, cuyo propósito es la transferencia de datos entre registros de procesador o </a:t>
            </a:r>
            <a:r>
              <a:rPr lang="es-MX" u="sng" dirty="0">
                <a:solidFill>
                  <a:srgbClr val="FFFF00"/>
                </a:solidFill>
              </a:rPr>
              <a:t>registro</a:t>
            </a:r>
            <a:r>
              <a:rPr lang="es-MX" dirty="0">
                <a:solidFill>
                  <a:srgbClr val="FFFF00"/>
                </a:solidFill>
              </a:rPr>
              <a:t> y memoria.</a:t>
            </a:r>
          </a:p>
          <a:p>
            <a:r>
              <a:rPr lang="es-MX" dirty="0">
                <a:solidFill>
                  <a:srgbClr val="FFFF00"/>
                </a:solidFill>
              </a:rPr>
              <a:t>Adicionalmente </a:t>
            </a:r>
            <a:r>
              <a:rPr lang="es-MX" b="1" dirty="0" err="1">
                <a:solidFill>
                  <a:srgbClr val="FFFF00"/>
                </a:solidFill>
              </a:rPr>
              <a:t>mov</a:t>
            </a:r>
            <a:r>
              <a:rPr lang="es-MX" dirty="0">
                <a:solidFill>
                  <a:srgbClr val="FFFF00"/>
                </a:solidFill>
              </a:rPr>
              <a:t> también permite el uso de datos absolutos, como por ejemplo mover el número 10 a un registro del procesador.</a:t>
            </a:r>
          </a:p>
          <a:p>
            <a:r>
              <a:rPr lang="es-MX" dirty="0">
                <a:solidFill>
                  <a:srgbClr val="FFFF00"/>
                </a:solidFill>
              </a:rPr>
              <a:t>[editar]</a:t>
            </a:r>
            <a:r>
              <a:rPr lang="es-MX" b="1" dirty="0">
                <a:solidFill>
                  <a:srgbClr val="FFFF00"/>
                </a:solidFill>
              </a:rPr>
              <a:t>Implementaciones</a:t>
            </a:r>
          </a:p>
          <a:p>
            <a:r>
              <a:rPr lang="es-MX" dirty="0">
                <a:solidFill>
                  <a:srgbClr val="FFFF00"/>
                </a:solidFill>
              </a:rPr>
              <a:t>Está disponible en procesadores intel pentium, amd y sparc entre muchos otros, es a la práctica, una instrucción de ensamblador básica en cualquier procesador.</a:t>
            </a:r>
          </a:p>
          <a:p>
            <a:endParaRPr lang="es-MX" dirty="0"/>
          </a:p>
        </p:txBody>
      </p:sp>
    </p:spTree>
    <p:extLst>
      <p:ext uri="{BB962C8B-B14F-4D97-AF65-F5344CB8AC3E}">
        <p14:creationId xmlns:p14="http://schemas.microsoft.com/office/powerpoint/2010/main" val="2692503068"/>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vidatlanta.org/wp-content/uploads/2012/03/mad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0" indent="0" algn="ctr">
              <a:buNone/>
            </a:pPr>
            <a:r>
              <a:rPr lang="es-MX" sz="28700" dirty="0" smtClean="0">
                <a:solidFill>
                  <a:schemeClr val="accent5"/>
                </a:solidFill>
                <a:latin typeface="Burnstown Dam" pitchFamily="2" charset="0"/>
              </a:rPr>
              <a:t>MP4</a:t>
            </a:r>
            <a:endParaRPr lang="es-MX" sz="28700" dirty="0">
              <a:solidFill>
                <a:schemeClr val="accent5"/>
              </a:solidFill>
              <a:latin typeface="Burnstown Dam" pitchFamily="2"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0"/>
            <a:ext cx="1257300"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753843"/>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0.gstatic.com/images?q=tbn:ANd9GcT5VVh_NxTEJcUcdKoTcUbEGiVZaCxLTKQEKCDIy8lAkAVlxN5F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09"/>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323528" y="13709"/>
            <a:ext cx="8229600" cy="4525963"/>
          </a:xfrm>
        </p:spPr>
        <p:txBody>
          <a:bodyPr>
            <a:noAutofit/>
          </a:bodyPr>
          <a:lstStyle/>
          <a:p>
            <a:r>
              <a:rPr lang="es-MX" sz="2800" dirty="0">
                <a:solidFill>
                  <a:srgbClr val="FFFF00"/>
                </a:solidFill>
              </a:rPr>
              <a:t>El nombre MP4 es un término de marketing para el reproductor multimedia digital que cumple con ciertos estándares y formatos.3 El propio nombre es un nombre inapropiado, ya que la mayoría de los reproductores MP4 son incompatibles con el MPEG-4 </a:t>
            </a:r>
            <a:r>
              <a:rPr lang="es-MX" sz="2800" dirty="0" err="1">
                <a:solidFill>
                  <a:srgbClr val="FFFF00"/>
                </a:solidFill>
              </a:rPr>
              <a:t>Part</a:t>
            </a:r>
            <a:r>
              <a:rPr lang="es-MX" sz="2800" dirty="0">
                <a:solidFill>
                  <a:srgbClr val="FFFF00"/>
                </a:solidFill>
              </a:rPr>
              <a:t> 14 estándar o el formato contenedor .mp4. En cambio, el término simboliza su condición de sucesores de los reproductores de los Reproductor de audio </a:t>
            </a:r>
            <a:r>
              <a:rPr lang="es-MX" sz="2800" dirty="0" err="1">
                <a:solidFill>
                  <a:srgbClr val="FFFF00"/>
                </a:solidFill>
              </a:rPr>
              <a:t>digital|reproductores</a:t>
            </a:r>
            <a:r>
              <a:rPr lang="es-MX" sz="2800" dirty="0">
                <a:solidFill>
                  <a:srgbClr val="FFFF00"/>
                </a:solidFill>
              </a:rPr>
              <a:t> de MP3 En este sentido, en algunos mercados como Brasil, cualquier nueva función agregada a un determinado medio es seguida por un aumento en el número de unidades vendidas, a pesar de no existir correspondientes MPEG-5 </a:t>
            </a:r>
            <a:r>
              <a:rPr lang="es-MX" sz="2800" dirty="0" err="1">
                <a:solidFill>
                  <a:srgbClr val="FFFF00"/>
                </a:solidFill>
              </a:rPr>
              <a:t>estandares</a:t>
            </a:r>
            <a:r>
              <a:rPr lang="es-MX" sz="2800" dirty="0">
                <a:solidFill>
                  <a:srgbClr val="FFFF00"/>
                </a:solidFill>
              </a:rPr>
              <a:t> (a la fecha), la norma actual, aún en desarrollo, es MPEG-4).</a:t>
            </a:r>
          </a:p>
        </p:txBody>
      </p:sp>
    </p:spTree>
    <p:extLst>
      <p:ext uri="{BB962C8B-B14F-4D97-AF65-F5344CB8AC3E}">
        <p14:creationId xmlns:p14="http://schemas.microsoft.com/office/powerpoint/2010/main" val="3836832608"/>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vidatlanta.org/wp-content/uploads/2012/03/mad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548680"/>
            <a:ext cx="8229600" cy="4525963"/>
          </a:xfrm>
        </p:spPr>
        <p:txBody>
          <a:bodyPr>
            <a:noAutofit/>
          </a:bodyPr>
          <a:lstStyle/>
          <a:p>
            <a:pPr marL="0" indent="0" algn="ctr">
              <a:buNone/>
            </a:pPr>
            <a:r>
              <a:rPr lang="es-MX" sz="28700" dirty="0">
                <a:solidFill>
                  <a:srgbClr val="00B050"/>
                </a:solidFill>
                <a:latin typeface="Burnstown Dam" pitchFamily="2" charset="0"/>
              </a:rPr>
              <a:t>MPG</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90055"/>
            <a:ext cx="2076450" cy="110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968551"/>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260648"/>
            <a:ext cx="8229600" cy="6264696"/>
          </a:xfrm>
        </p:spPr>
        <p:txBody>
          <a:bodyPr>
            <a:normAutofit fontScale="70000" lnSpcReduction="20000"/>
          </a:bodyPr>
          <a:lstStyle/>
          <a:p>
            <a:r>
              <a:rPr lang="es-MX" b="1" dirty="0">
                <a:solidFill>
                  <a:srgbClr val="FFFF00"/>
                </a:solidFill>
              </a:rPr>
              <a:t>MPEG-1 es el nombre de un grupo de estándares de codificación de audio y vídeo normalizados por el grupo MPEG (</a:t>
            </a:r>
            <a:r>
              <a:rPr lang="es-MX" b="1" dirty="0" err="1">
                <a:solidFill>
                  <a:srgbClr val="FFFF00"/>
                </a:solidFill>
              </a:rPr>
              <a:t>Moving</a:t>
            </a:r>
            <a:r>
              <a:rPr lang="es-MX" b="1" dirty="0">
                <a:solidFill>
                  <a:srgbClr val="FFFF00"/>
                </a:solidFill>
              </a:rPr>
              <a:t> </a:t>
            </a:r>
            <a:r>
              <a:rPr lang="es-MX" b="1" dirty="0" err="1">
                <a:solidFill>
                  <a:srgbClr val="FFFF00"/>
                </a:solidFill>
              </a:rPr>
              <a:t>Pictures</a:t>
            </a:r>
            <a:r>
              <a:rPr lang="es-MX" b="1" dirty="0">
                <a:solidFill>
                  <a:srgbClr val="FFFF00"/>
                </a:solidFill>
              </a:rPr>
              <a:t> </a:t>
            </a:r>
            <a:r>
              <a:rPr lang="es-MX" b="1" dirty="0" err="1">
                <a:solidFill>
                  <a:srgbClr val="FFFF00"/>
                </a:solidFill>
              </a:rPr>
              <a:t>Experts</a:t>
            </a:r>
            <a:r>
              <a:rPr lang="es-MX" b="1" dirty="0">
                <a:solidFill>
                  <a:srgbClr val="FFFF00"/>
                </a:solidFill>
              </a:rPr>
              <a:t> </a:t>
            </a:r>
            <a:r>
              <a:rPr lang="es-MX" b="1" dirty="0" err="1">
                <a:solidFill>
                  <a:srgbClr val="FFFF00"/>
                </a:solidFill>
              </a:rPr>
              <a:t>Group</a:t>
            </a:r>
            <a:r>
              <a:rPr lang="es-MX" b="1" dirty="0">
                <a:solidFill>
                  <a:srgbClr val="FFFF00"/>
                </a:solidFill>
              </a:rPr>
              <a:t>). MPEG-1 vídeo se utiliza en el formato Video CD. La calidad de salida con la tasa de compresión usual usada en VCD es similar a la de un </a:t>
            </a:r>
            <a:r>
              <a:rPr lang="es-MX" b="1" dirty="0" err="1">
                <a:solidFill>
                  <a:srgbClr val="FFFF00"/>
                </a:solidFill>
              </a:rPr>
              <a:t>cassette</a:t>
            </a:r>
            <a:r>
              <a:rPr lang="es-MX" b="1" dirty="0">
                <a:solidFill>
                  <a:srgbClr val="FFFF00"/>
                </a:solidFill>
              </a:rPr>
              <a:t> vídeo VHS doméstico. Para el audio, el grupo MPEG definió el MPEG-1 audio </a:t>
            </a:r>
            <a:r>
              <a:rPr lang="es-MX" b="1" dirty="0" err="1">
                <a:solidFill>
                  <a:srgbClr val="FFFF00"/>
                </a:solidFill>
              </a:rPr>
              <a:t>layer</a:t>
            </a:r>
            <a:r>
              <a:rPr lang="es-MX" b="1" dirty="0">
                <a:solidFill>
                  <a:srgbClr val="FFFF00"/>
                </a:solidFill>
              </a:rPr>
              <a:t> 3 más conocido como MP3.</a:t>
            </a:r>
          </a:p>
          <a:p>
            <a:r>
              <a:rPr lang="es-MX" b="1" dirty="0">
                <a:solidFill>
                  <a:srgbClr val="FFFF00"/>
                </a:solidFill>
              </a:rPr>
              <a:t>MPEG-1 está conformado por diferentes partes:</a:t>
            </a:r>
          </a:p>
          <a:p>
            <a:r>
              <a:rPr lang="es-MX" b="1" dirty="0">
                <a:solidFill>
                  <a:srgbClr val="FFFF00"/>
                </a:solidFill>
              </a:rPr>
              <a:t>Sincronización y transmisión simultánea de vídeo y audio.</a:t>
            </a:r>
          </a:p>
          <a:p>
            <a:r>
              <a:rPr lang="es-MX" b="1" dirty="0">
                <a:solidFill>
                  <a:srgbClr val="FFFF00"/>
                </a:solidFill>
              </a:rPr>
              <a:t>Códec de compresión para señales de vídeo no entrelazadas (progresivas).</a:t>
            </a:r>
          </a:p>
          <a:p>
            <a:r>
              <a:rPr lang="es-MX" b="1" dirty="0">
                <a:solidFill>
                  <a:srgbClr val="FFFF00"/>
                </a:solidFill>
              </a:rPr>
              <a:t>Códec de compresión para señales de audio con control sobre la tasa de compresión. El estándar define tres capas (</a:t>
            </a:r>
            <a:r>
              <a:rPr lang="es-MX" b="1" dirty="0" err="1">
                <a:solidFill>
                  <a:srgbClr val="FFFF00"/>
                </a:solidFill>
              </a:rPr>
              <a:t>layers</a:t>
            </a:r>
            <a:r>
              <a:rPr lang="es-MX" b="1" dirty="0">
                <a:solidFill>
                  <a:srgbClr val="FFFF00"/>
                </a:solidFill>
              </a:rPr>
              <a:t> en inglés), o niveles de complejidad de la codificación de audio MPEG.</a:t>
            </a:r>
          </a:p>
          <a:p>
            <a:r>
              <a:rPr lang="es-MX" b="1" dirty="0">
                <a:solidFill>
                  <a:srgbClr val="FFFF00"/>
                </a:solidFill>
              </a:rPr>
              <a:t>MP1 o MPEG-1 Parte 3 Capa 1 (MPEG-1 Audio </a:t>
            </a:r>
            <a:r>
              <a:rPr lang="es-MX" b="1" dirty="0" err="1">
                <a:solidFill>
                  <a:srgbClr val="FFFF00"/>
                </a:solidFill>
              </a:rPr>
              <a:t>Layer</a:t>
            </a:r>
            <a:r>
              <a:rPr lang="es-MX" b="1" dirty="0">
                <a:solidFill>
                  <a:srgbClr val="FFFF00"/>
                </a:solidFill>
              </a:rPr>
              <a:t> 1)</a:t>
            </a:r>
          </a:p>
          <a:p>
            <a:r>
              <a:rPr lang="es-MX" b="1" dirty="0">
                <a:solidFill>
                  <a:srgbClr val="FFFF00"/>
                </a:solidFill>
              </a:rPr>
              <a:t>MP2 o MPEG-1 Parte 3 Capa 2 (MPEG-1 Audio </a:t>
            </a:r>
            <a:r>
              <a:rPr lang="es-MX" b="1" dirty="0" err="1">
                <a:solidFill>
                  <a:srgbClr val="FFFF00"/>
                </a:solidFill>
              </a:rPr>
              <a:t>Layer</a:t>
            </a:r>
            <a:r>
              <a:rPr lang="es-MX" b="1" dirty="0">
                <a:solidFill>
                  <a:srgbClr val="FFFF00"/>
                </a:solidFill>
              </a:rPr>
              <a:t> 2)</a:t>
            </a:r>
          </a:p>
          <a:p>
            <a:r>
              <a:rPr lang="es-MX" b="1" dirty="0">
                <a:solidFill>
                  <a:srgbClr val="FFFF00"/>
                </a:solidFill>
              </a:rPr>
              <a:t>MP3 o MPEG-1 Parte 3 Capa 3 (MPEG-1 Audio </a:t>
            </a:r>
            <a:r>
              <a:rPr lang="es-MX" b="1" dirty="0" err="1">
                <a:solidFill>
                  <a:srgbClr val="FFFF00"/>
                </a:solidFill>
              </a:rPr>
              <a:t>Layer</a:t>
            </a:r>
            <a:r>
              <a:rPr lang="es-MX" b="1" dirty="0">
                <a:solidFill>
                  <a:srgbClr val="FFFF00"/>
                </a:solidFill>
              </a:rPr>
              <a:t> 3)</a:t>
            </a:r>
          </a:p>
          <a:p>
            <a:r>
              <a:rPr lang="es-MX" b="1" dirty="0">
                <a:solidFill>
                  <a:srgbClr val="FFFF00"/>
                </a:solidFill>
              </a:rPr>
              <a:t>Procedimientos para verificar la conformidad.</a:t>
            </a:r>
          </a:p>
          <a:p>
            <a:r>
              <a:rPr lang="es-MX" b="1" dirty="0">
                <a:solidFill>
                  <a:srgbClr val="FFFF00"/>
                </a:solidFill>
              </a:rPr>
              <a:t>Software de referencia.</a:t>
            </a:r>
          </a:p>
        </p:txBody>
      </p:sp>
    </p:spTree>
    <p:extLst>
      <p:ext uri="{BB962C8B-B14F-4D97-AF65-F5344CB8AC3E}">
        <p14:creationId xmlns:p14="http://schemas.microsoft.com/office/powerpoint/2010/main" val="2980971709"/>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vidatlanta.org/wp-content/uploads/2012/03/mad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1079"/>
            <a:ext cx="9144000" cy="767258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p:txBody>
          <a:bodyPr>
            <a:normAutofit fontScale="90000"/>
          </a:bodyPr>
          <a:lstStyle/>
          <a:p>
            <a:r>
              <a:rPr lang="es-MX" dirty="0" smtClean="0"/>
              <a:t>	</a:t>
            </a:r>
            <a:r>
              <a:rPr lang="es-MX" sz="38200" dirty="0" smtClean="0">
                <a:solidFill>
                  <a:srgbClr val="FF0000"/>
                </a:solidFill>
                <a:latin typeface="Burnstown Dam" pitchFamily="2" charset="0"/>
              </a:rPr>
              <a:t>3DP</a:t>
            </a:r>
            <a:endParaRPr lang="es-MX" sz="38200" dirty="0">
              <a:solidFill>
                <a:srgbClr val="FF0000"/>
              </a:solidFill>
              <a:latin typeface="Burnstown Dam" pitchFamily="2" charset="0"/>
            </a:endParaRPr>
          </a:p>
        </p:txBody>
      </p:sp>
      <p:sp>
        <p:nvSpPr>
          <p:cNvPr id="3" name="AutoShape 2" descr="data:image/jpeg;base64,/9j/4AAQSkZJRgABAQAAAQABAAD/2wCEAAkGBhQSERUSEhIVFBEVEhYUFBYWFxQXExUWFBYYFRgUEhYYGyYeFx4lGRIYHy8gIycpLS0sFx4xNTAqNSYrLCkBCQoKDgwOGQ8PFyofHSUqKTAsKioxLSk1LSkqKiwtLC01LzQtLCs1KS8pKikpKSkzMTU1LSosKSkpLC8pLyk0Lf/AABEIAOEA4QMBIgACEQEDEQH/xAAcAAEAAgMBAQEAAAAAAAAAAAAABgcEBQgDAgH/xABSEAABAwIDAwUJCwcLAwUAAAABAAIDBBEFEiEGBzETIkFRYQgUMnF0gZGSsyMzNDVCUlRicqGxGCRzgqOy0RUXJWOitMHC0tPhFpPwQ1NkdYP/xAAbAQEBAAMBAQEAAAAAAAAAAAAAAQMEBQYCB//EAC8RAQABAwIDBgQHAQAAAAAAAAABAgMRBBIhMVEFE0FxoeEUYZHwFSIyUmKB0Qb/2gAMAwEAAhEDEQA/ALxREQEREBERAREQEREBERAREQEREBERAREQEREBERAREQEREBERARa7aLGRSUs1S5pe2GMyFosCQ3oF1W35Q0P0Kf14v4oLaRVL+UND9Cn9eL+KflDQ/Qp/Xi/igtpFUv5Q0P0Kf14v4p+UND9Cn9eL+KC2kVS/lDQ/Qp/Xi/in5Q0P0Kf14v4oLaRaTY7ahuIUrapkbo2uc9uVxBcMji03I04hbtAREQEREBERBEd4+3TsLhikbCJjJKY7F5ZbmOfe4a6/grWbut6L8TnkhdTNh5OISXEhfe7strFjbLVd0J8FpfKj7F6jnc//AA6o8mb7RBfKIiAiIgIiICIiAiIgIiINfj+DNq6aWme4tZNGWOLbZgHdIvpdV1+T3S/S6n9j/tq1UQVV+T3S/S6n9j/tp+T3S/S6n9j/ALatVEFVfk90v0up/Y/7afk90v0up/Y/7atVfhNkFSV+4qigifNLXVDIo2lz3HkbADUn3tU1UtYZHCASOjL8sIcAZngmzbho1c7qA6bKd72d4vf0ve8D/wAyicbkcJ5G/LPWxpBy9BPO6GqWbnN3JiAxCqZaVwvTRu4xsI99cDwe4E26mnrJsVM922zklDh0VPMRyoL3vA4NMjy/JfptmtdSdERBERAREQEREFU90J8FpfKj7F6jnc//AA6o8mb7RSPuhPgtL5UfYvUc7n/4dUeTN9oir5RERBERAREQEREBERAREQEREBERAVPb5d41s2HUztSLVUgPAEe8NPWQecegadJtIt628TvCLkIHDv2VvN6eRYTYyuHXxDR1i/AFVLu62EfidSc+YUsZzVEl+c5xseSDuOd17k9A14kIrebod3HfT21tQ381jdeFhGk72nwj9RpHnI6gb36vKkpWRMbHG0MjY0NY1os1rWiwAHQLL1RBEX4Sg/VDNpN7VBRuMZkM0w4xwjPY9Tn6Maewm6rbebvWfVPdTUchZStNnysJa+cjjlcDcR+LwvFxjGxu76qxE+4tDIGmzpn6Rgji1gGr3dg06yEVN6ruhZSfcqFgb0Z5nFxHQSGxgDToufGsRvdA1d9aSnI+3IP8FKsJ3CUbADUSzVDrC4zclHfpytZzh53Fbn+Z3C7W716LX5SbN62e/nQQuj7oZ1xy1AMt9THNzgOxrowD6wUrwnfXh0xDXyPp3H/3mENB6jI27B5yFjV+4fD3+9uqID9STOPOJQ77iFEcZ3A1DLmlqY5h0MlBjf4swu0+gINxv5rGS0VI+N7XsNUbOYQ5p9yfwI0Wi7n/AOHVHkzfaKBYxs7U0ZDKmCSG7rgO1jc63Frmksc61+BvbsU97n/4dUeTN9ogvlCUVDb9cXm7+FOJpBT96scYmvc2Nxe+QOL2g2fowDW/3lEWrjW8XD6W4mq484+Qy8knqRgkcOlRDEu6ApW3EFNPMeguyxMPjJu4eqqn2X2Gq6+/esIMbXZXSOc1kTHWzWd8omxGjWniFY+Fdz3peqrDf5sDALeN8ma/qhFYk3dCzk8yhiA+tM933iMLHHdA1f0Wn9eT+Cm9LuNwxos5k0p63zSA+iMtH3LNfuewsi3evoklB9IddBCaPuhn3HLULS2+pjmOYDsa5lj6wU32c3s0FY4MbKYZTwjmGQk9TXeA49gK0eL7g6N4Jp5ZoHW0BcJY79Fw/nW8Tgqm2w2EqcOcBUNDonGzJmXMTz1G+rHdh8xKDqdFQW7Pes+le2mrJC+kccrZHkl8BPDM46mPx+D4tBfgN9RwRH6iIgIiICje3m2seG0xldZ0rrtgjvq9/b1NHEnq7SFJFzVvkxFzsYqGPku2IRMjaToxroI5CGjte8k/8BBrcHweqxiuIzF00ruUnlI5sbOBcR0AAZWt6bAdZXS2z+AxUdOyngbljYPO4nVz3HpJOpK5n2Y3g1NA1zKV8ID3Zn5o2ve4gWALrgkDoHRc9amFDv8Aqxvv1PTyj6pkiP3l4P3Iq+UVd7P78KGchs+akedPdOdFf9K3QDtcGqwo5A4BzSC0i4INwQeBBHFEfSrjfbtYaajbTRuImqiWkji2FluUN+i+YM/WJHBWOucN82KmbFZG35sEbIWjoBtyjiPGZB6o6kGm2F2TOIVjKYXbGBykzh8mJpAIHUSSGjx36F1BQUEcEbIomBkTGhrGtFgAOgKtdwODZKOaqI500xY09PJwjL7QyehWkgIiICIviWYNF3EC5sLkC5PAa9KCv982zVRWwU0dLEZXtqC52rWhreTc3M4uIFruHasPdPu3qsPnlnqTEBJEI2sY9z3Ah2YlxLQB5iVIMX3giF5jFO/OOPKEM84te4UfrN4lS++TJGOxtz6XX/Bb1vQXq4zjEOXe7W01qZpmZmekQs9c979j/So8ji9pMphhe3lRE673cswnVrtD+q4DT7wpLX0lBjMPJyAGQC7fkzxE9LHdI67XB6V8X9Hcs8ZjMdYZNL2jY1M4pnE9JRvufPgVT5WfYxK01D922xT8MiqIXyNka+o5SN4FiWGNjee3oddp4XH4CYLUdAREQFiYrhUVTC+CdgfE8Wc08D/Ag6g9iy0QcobX7MuoKuWlfzg2zo3G3ukT75XHt0IPa0q6tyW1RqaI08js01KQy5OronXMZ81iz9Qda03dBYODHTVYHObIYHH6r2ukbfxOjNvtnrUT3J4qYsUbHezZ4Xxkdbm2kZ5+a70lFdFIiIgiIgLxkpGON3MaT1loJXsiDX1mztNKLS00Eg6nxRuGnYQovje5vDqgHJD3s/ofAcnpYQWH0eKynCIOZtud2tRhpzuPLUpdZszRYtvwbM35BJ0BFwewkBeu7rePJhsgjkcX0Lj7ozUmK/8A6kI6Ost6dba8eja2iZNG+KVofG9pY9p4Oa4WIK5X2v2ddQ1s1KdWsdmjJ+VE/VhPbbmntaUV1ZFKHNDmkFrgCCOBB1BC5P2pqeUrqt5N81XP6BK4NHmaAPMru3G46Z8OMLjd1LIYh18mQHx+gOLfExUPivwifyib2rkHSe62nyYRRi1rwNee0vu+/wDaUqUf3fW/kqhtw7zg9PJtv991IEQREQFEt502Wit8+VjfRd3+VS1QfetL+bxN65r+qxw/zLY0sZvU+bT10409c/JFaDahr2CGtaZYxoyUe/xX6Q4+EOw/fwTFMAMbeWjcJqZ3gys4DskHyT0KOKSbvp39+sja4iN4dyjeLXNaxx5wOnEDXtXfqzaia6OXOY++UvJ0TGomLdznPCKvGPPrH3lh0WFyzG0Ubn+IGw8Z4BbE4CKch1TVRUxGoaHZ5wR81jPxuo7ju2dTM97RUPEGdwYxlo25LnKDkAvp13UfXxN65V0j1+/oyU6axbnxqn6R6cfVfGx21MdVniidLKIQ3NNIGtzZicoaBqdGnUi6kyge56hy0b5CNZJjbtawBv72ZTxcG9ERcmIes00zNqmahERYWwIiIITvlpc+EVH1DHJ4skjSfuuPOqK2GqjHidE8fS4meaV3JH7pF0BvV+J6z9Af3gueNk/jCi8upfbxorrJEREEREBERAREQFRXdA0QbWU0o4yU72O//J4IP7Y+gK9VRvdB1QNVSxjwmQSPd2CV7Q32LvQg9e56qDy9Yy5sY4X26Lh0jSfvHoVbbRRZa2qb82sqG+iZ4Vj9z1Ce+Kx/QIoW9ly6Q8fN96iG9Gg5LFqttrB72yjxSMaSfWzIq992MubCKI//ABmN9UZf8FJ1Xm4zE+Uwzk/lQTyRnxOtK0jstLb9Uqw0QREQFD95GDSzwsdE3MIi5zmjwrEDVo6bW4cVMEWS1cm3XFUeDDftRetzbnxc8qU7BHI+onuByVLI6/UTax/sqUbY7AibNNTgNm4uZwbJ4vmu+4/eophzHQYbiL3Ns48nBY6OBc7K4W8UgPmXaqv03rM7efCMecvNW9JXptTG7lGZz5RKAAL9WwwvAJ6g2iic4fO4M9Y6ehTjCN1IAz1cmgF3BpysA6czzrb0L5rv0Uc5ZLWlu3eUcOsp3sVRclQU7LWPIteR9Z4zm/bdy3a1Wz+PwVTHGnmbM2J3JuczVuYNBsHcDo4ajRbVcSqczMvS007aYgREUfQiIghm+GoyYPU/WEbPXka3/FUNsRTmTEqJo499wu80bxKfujKt3f8AYjloYYQdZalpI62xsc/9/Iq83OUHK4vCbaRRyzHss3kxfzyhFdJIiIgihO9DbabDI6eWFjJA+csex9wC3I53NcNWnm8bHxFYOBb8aCawnz0r/wCsGaPzSMuAPtWQWIixMPxaGduaCaOVp1ux7XD7istARFjYhiUUDDJNIyOMC5c9waB5yg93vABJIAAuSeAA4krlrb3aTv6vmqG+935OLtijuGu/WJLv1lLd529nvxrqSjJbSnSWUgtfMLjmRji1h1BuLuGmg4xXYXYiTE6jkm3ZAyxnlHyG/NZfTO7o6uJ7Src3FYGYcPdO4WdUymRv6Ng5NnpyudfqcFG9/wDgREtPWNHNewwSHqc0l8d/GHSC/YOxXRTU7Y2NYxoaxjQ1rRoA0CwA8y1m1ezjK+kkppNA8DK4cWPaczHjxOA8YuOlEUtuP2mFPWupnutHVNAbfgJmatH6zcw8bWroBci4rhU1JO6CYGOeJwvYkag3bJG7qNrhw/EK693m+GKdjaeue2KqHNEh5sU2thqTzH2tcHQnh1Aqz0X41wIuDcHUEcD4l+ogiLFr8TigaXzSsiaBcl7mtFuu5KCEb3tqJ6BlJPTus7vkte0+DIzk3OLHdhyjUajitvsztDR4vTFwY0uu0zwusXxvHAuHyhpo7gbeZVlvk27pK5kMFK8ymKYyPeGkR2yObZrjbMbu6BbQ6r57n/4dUeTN9omTGV4U9A1gs0ABUZv3xGQ17aflH8gKaN/J5iIy5z5AXOaNHGzBx6lfi5736/Go8jh9pMgmPc+n8yqfKz7GJWmqG3QbwqWgjlp6ovj5SblWy5c0Y5jGZX5ec080m9rdquvC8dp6lodTzxytPSx7XfgdEWWciIiCL5fIGgkkADUk6ADrJVVbxd8ccbHU2HvEkzrtfO3WOIcDyZ4Pf2jQcdeCCE749pRV4iWMdeKlaYWkcDITeUg+MNb44ypf3P8AgJbHUVjhpIWwxdrYyS9w7C9wH6hVUbN7PS11Sylg8N+rnHURsB50r+sC/nJA6V1PgeDR0lPHTwtyxxNyt6z0lx6yXEknpJKKzkRERHdttiYsThbFK97Cx+eN7CLtdYt1BBDhYnT8FUeMbiK2Mk08kNQzouTFL4spBadOnMPEFfyIOUK3Yuup33fRVLHDUPZG9wHaJYri/nuvSPbbEKfm9+1Mf1ZHOJ/agldVr5MQPEA+YIrlqTefiJFjiMvmMQ/BqwWUFXWvDxFVVTz4Ly2aXj1PIIaNesALq5lFGDcRsB6w1oP4L2DbcEFE7Lbi6iUh9c4QRaExsIdO7sJHNZ4wXHxK6cFwSGkhbBTxiOJvADpPS5xOrieknUrOREEREEa212Bp8SjAluyVnvczLcoz6uujmn5p81jqqR2i3QYhS3LYu+ovnQAudb60J53mbmXSaIOTKXFqyh0ZLU0ov4J5SNlzxsx4y306lm/zo4ja38oyfsb+nIupHMB4gFeXeMd78my973ytvfrvZFcuu2yxGo0FXVy9kRff9iAUoNgsQqX5m0VQ5x1MkzXR3vpcvmsXea5XU7YwOAA8y+kMqKwbcFUvINVURwt6WxXlk9JDWt/tKztj93dLhuZ0Ae6V7Q18kjy5zgDe1hZrdeoBSdEQXPe/X41HkcPtJl0Iue9+vxqPI4faTIMHYvdm/E6WWaGcRzRzGMMkF4njI19y5vOYbvtezuHBYOL7rcRpzmdRuksRZ9P7rr0EBnug8eXRWb3PnwKp8rPsYlaaK5WbtPiVLxqayEf1plt1WHLA28S+zvRxG1v5Rk/Y39ORdSuYDxAK8TRR3vybL9eVt/TZEcpVOI1lcbPfU1evAcpK2/2GAtB8yk+zW5yuqi10rO9YTxdL77b6sI1v9ott9x6LawDgAF9IuWi2R2Np8Oh5KnabusZJHaySOAtdx/ACwHUt6iIgiIgq7eBvEqqOtdBDyfJiNjucwk3cDfW46lHP546/+p/7Z/1Lz3v/ABm79DH+BUKXXtWaJoiZhxb9+5TcmIqWvsxvIq6gPMhi5pFrMI43485bz/rCo62er/yq72E8GXxt/AqUrL3Fv9sMPf3P3SklBtTM91jltlJ8HtHb2rYfy5J9X0f8qMYT74fsn8Qtuvzf/qNXe02tiizXNMbYnEdcy9T2TTF2xurjM5nm2UWNSEgc3j1LN7/d2ehaODwh41s1z9BrtRcomarkzx6t27aoieEMnv8Ad2ehV/PvEqw5wBjsHEDmdRt85TdVFVeG/wC278Su1p9RdqzmqXK1n5IjbwSP+cer64vUP+pSjB9pZpIWPdlzOvezbDRxHX2Kr1O9m/g0f6377lvUXK5nm0Yrq6pD/Lcn1fQoztVt3VU8jGxmOzmZjmYSb3I05wW3UH299+j/AEX+Yr6uXK4p4S63ZVMXNTFNcZjE8/J7fzo1vXD/ANs/61scE3h1cr3NeYrBtxZhGtwPndqgS3GzHvjvsf5gsNu9XNURNUvVXdJYiiZiiPon3/V0/wBT1f8AlZeFbSzSTMY7Llc6xs3Xge1RpbDAPhMX2v8AArdiqc83MuWLcUTMUxylYS5736/Go8jh9pMuhFz3v1+NR5HD7SZbbz6Y9z58CqfKz7GJWmqs7nz4FU+Vn2MStNFkRERBERAREQEREFD74D/Sbv0Mf4FQrMurUW9Rq9tMU7fVz7mi31TVu5/JQGwjubL42/gVKrq1UX38d/H19nx+H/y9PdW2En3Q/ZP4hbhTFF5Ptjsn8S1EXt+3hEYxnln5x1djRXPhbfd4zxz0/wBRGDwh41s1u0Wtpuwu4pmO8z/Xu2K9Vun9LSKoap3Pf9t34lXyi6Frs/u8/n9Pdp3577HhhQOYKd7Nn82j/W/fcrDRbFOl2z+prRYx4oeoNt+8CaO5HvR/eKulFa9NujGW7ornwt2LmM8+HL/XN3KjrC3Oy7wZXaj3v/MFfCLHTo9s53enu7VfbO6mY7v19lW3WfgB/OYvtf4FWGi2ItYnm06tfupmNvP5+wued/EgGKi5A/M4uP6SZdDIs7mKr7npwNFUkajvs+xiVqIiAiIgIiICIiAiIgwcTxmODLnzkuvlbHFLK82tc5Y2uIGo1Omq88M2ginc5jM7ZGjMWSxSxPynTM1sjQXNvpcXC8q/E5TP3tThnKCISySSZiyNrnFrLMaQXkljtLtFm8dQtJyNS3FKM1MsEl6asDeRhkhsL05IfnmkzahtuFrdKDzxCvkGHYu8SPD43VnJuDnZo8sALeTN7tsdRbgtvjm1Ipamnhex7o5op3kxxTTSAwmEABkTXGx5Y3NraDrWhxL4sxr7Vd/d2rdYl8a0Xkdd+/RoJDFIHNDhexAIuCDrrqDqD2FYOKY7FTlrZC4vffJHGySWVwFruEcbS7KMwu61hcXIutgtBRWOKVN/DFJTBvYwvnOg6LuB8dh1IM7CtoIaguZGXCRli+OSOSKVodezskjQ4tNjZwFjY66LFn2wp2uc0ctIWOc15hp6mZjXMJa5pfHGWlwIILQSRbgvHEvjSjt4RpqsO7YwafU+J5bb7RX7sR7xN/8AYYh/fZ0H6zbimcLx8tM2xOeKmqZI9NCM7Iy0kHQtBuCLWW3oK+OeMSxPD43Xs4cNCQQeogggg6ggha3ZeINbOGgAd+VBsOF3SFx9JJPnXxspGGiqAFh39ObDhdxDj6XOJ8ZKDcVUTnMLWvMbiNHtDSW9oDgQfOFGauOpE8cEVdK+UlskgdFTmOOEOGYyFsYILtWtFwSbnUNcpWoxjuHGlEtbTyvY8yNlmjcQ+OcDLGWkO1YcjQG5C2xAuDwIe+0cspqKSGKd8LZXy5ywRlxDIi4D3RrgNR1LxrpaiiMcjp3VNO6WOKVsjIxJGJXCNssbo2tBDXOGZrgdCSCMtj7418OoPt1HsHL62yqA2nDeLpainiYBxLnzM4eJoLj1BpPQg3q12K4/DTlrZHOzvBLGRxyyyuDbZi2OJrnEDMLm1hcL7raSZzrx1HJttbLybXa9dz/5otZWD+k6W+p70qfPz6dBm4dtHDM8xNL2Shubk5Y5YnlosC5gkaM4BcAS24FxdfNVtPCyUw+6vkaQHCKGaUMLgCBI5jC1hsQbEg2N1ibS/CcPIvm78c02+YaWoLgey7WecBfez/wqv8pj/u0KDYwTtM8reVJc1sZdGRzYwc1nNNtc1jfU+COC1v8A1vTEZm8u+OwPKR01U+Eg/KbI2Mte3taSB0r9o/htZ+hp/wAJV+bAfFdF5JD+4EH3j20rYaMVcREsZfThpaHPDmTzxxFzAy5ecshIAuSQFlDaKHkDUOL44g4N91imifmJDQ0RyMDyS4gAW1JFrqIn4paOgYnE0dgbi7AAOwAWW928+DR+X0H98hQZEO2NOXNa7los7gxjpqephY5xNg3PLG0AkkAA2JJ0usyaoaKmNhmcHGKVwiAGR4aYwXudluC3MABceGdD0Ye2sQdQT5gDZmYX6HMcHNcO0OaCO0BeVd8aUvklV+/ToPeq2sgY90dppHM0fyVPUStaRxaXxxlub6t768FnYZisVRHykL8zLlp0LXNc02cx7XAOY4HQtcAR0hYeznCfyub95aSXM1mMGLR+Yub9rvOLUduiDaybaU4vbl3sabF8VNVSx3HHK+OMh/jbcBbejrGSxtljcHxvaHMcNQ5pFwQfEvLCI2NgibGAIxEwMDbBoaGjKG20tZa7Yf4upfJ4/wB0IN4iIg1eK4CJntlZLLBO1pYJYizNkLg4sc2RrmPF2/KabXNrXK8qLZzJKyeWomqJY2vax0nJNDWyZcwDIY2NN8jdSL6Lcog1UuzcToamA5slUZDLrr7swMdlPRoF94tgTZ3RvzvimizcnLGWh7Q8APbzgWlpytuCDq0HiAtkiD4hjytDbl1gBmd4RsLXdbpK12KYA2aRszZJIKhrDG2WItzZHEOLHNe1zHi7Qec026LXK2iINXheAiF5lfLLPO5oYZZSzNkBLg1rI2tYwXOuVovYXvYLJw3DWQNc1l7OlllNzfnTSOlf5szystEGPR0LYs2W/PkdIb/Oebm3Yvyhw9sWfLf3SV0rrm/Oda9uzRZKIPGspeUYWFzm3tzmOLXCxvoR4lqG7K5nNNRVT1LGPbIyOXkWxh7DdpcIomGSxsQHl2oB4i63qINdiuCNndG8vkjfEXFjoyARnblN7gg6FeVNs3G2Vsz3STSsDhG6V5cGZtHFjBZgcRpmtexIvYm+2RAUXx2jMmI0zWySRHvWqs+PLmac8FvCa5p8TgRopQvyyDU4fs7ycgmlnmqZmtc1j5TGAxr8uYMjiYxlzlHOy34i9is2kw5kb5ZG3zTPD33Ol2sbGLdXNYFlIgxY8Oa2WSUXzStY12ulmZrWHR4RTCsNZTwxwR35OJjY2XNzlaLC56dAspEGpfsxCaZ1KQ4xPe555xDw90pmzMcNWkSHMCOFh1I7Z4PiEU0sswE0cwc8sD80L2yMHMa0WDoxpbrW2RBjYjQNmifE++R7crraGx6ivmXDGOnZOb8pHG+NuumWQsLrjp1jastEGPR0LYs+W/PkdIb/ADnm5t2Lzgw9kTppBe8rhJJfUXaxrOaPssGizEQQZldhsLDHFiJaxoOWljqeeOJ5OKIHlm9QY21tAAFItkaJ0NDTRPGV7KeNrmnUghouD2hbXkhe9hfrsLr6QEREBERAREQEREBERAREQEREBERAREQEREBERAREQEREBERAREQEREBERAREQEREBERAREQEREBERAREQEREBERAREQEREBERAREQERE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28" name="Picture 4" descr="http://dorispritchett.com/3D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91480"/>
            <a:ext cx="288590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90860"/>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lavidatlanta.org/wp-content/uploads/2012/03/mad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0" indent="0" algn="ctr">
              <a:buNone/>
            </a:pPr>
            <a:r>
              <a:rPr lang="es-MX" sz="28700" dirty="0">
                <a:solidFill>
                  <a:schemeClr val="accent6">
                    <a:lumMod val="75000"/>
                  </a:schemeClr>
                </a:solidFill>
                <a:latin typeface="Burnstown Dam" pitchFamily="2" charset="0"/>
              </a:rPr>
              <a:t>OGM</a:t>
            </a:r>
            <a:endParaRPr lang="es-MX" sz="28700" dirty="0">
              <a:solidFill>
                <a:schemeClr val="accent6">
                  <a:lumMod val="75000"/>
                </a:schemeClr>
              </a:solidFill>
              <a:latin typeface="Burnstown Dam" pitchFamily="2"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25" y="85725"/>
            <a:ext cx="2047875" cy="132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428290"/>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332656"/>
            <a:ext cx="8229600" cy="5793507"/>
          </a:xfrm>
        </p:spPr>
        <p:txBody>
          <a:bodyPr>
            <a:noAutofit/>
          </a:bodyPr>
          <a:lstStyle/>
          <a:p>
            <a:r>
              <a:rPr lang="es-MX" sz="2000" dirty="0">
                <a:solidFill>
                  <a:srgbClr val="FFFF00"/>
                </a:solidFill>
              </a:rPr>
              <a:t>OGM siglas de </a:t>
            </a:r>
            <a:r>
              <a:rPr lang="es-MX" sz="2000" dirty="0" err="1">
                <a:solidFill>
                  <a:srgbClr val="FFFF00"/>
                </a:solidFill>
              </a:rPr>
              <a:t>Ogg</a:t>
            </a:r>
            <a:r>
              <a:rPr lang="es-MX" sz="2000" dirty="0">
                <a:solidFill>
                  <a:srgbClr val="FFFF00"/>
                </a:solidFill>
              </a:rPr>
              <a:t> Media, es un Contenedor Multimedia (no un códec) cuya función es contener el audio (normalmente en formato </a:t>
            </a:r>
            <a:r>
              <a:rPr lang="es-MX" sz="2000" dirty="0" err="1">
                <a:solidFill>
                  <a:srgbClr val="FFFF00"/>
                </a:solidFill>
              </a:rPr>
              <a:t>Vorbis</a:t>
            </a:r>
            <a:r>
              <a:rPr lang="es-MX" sz="2000" dirty="0">
                <a:solidFill>
                  <a:srgbClr val="FFFF00"/>
                </a:solidFill>
              </a:rPr>
              <a:t>), el vídeo (normalmente </a:t>
            </a:r>
            <a:r>
              <a:rPr lang="es-MX" sz="2000" dirty="0" err="1">
                <a:solidFill>
                  <a:srgbClr val="FFFF00"/>
                </a:solidFill>
              </a:rPr>
              <a:t>DivX</a:t>
            </a:r>
            <a:r>
              <a:rPr lang="es-MX" sz="2000" dirty="0">
                <a:solidFill>
                  <a:srgbClr val="FFFF00"/>
                </a:solidFill>
              </a:rPr>
              <a:t> o </a:t>
            </a:r>
            <a:r>
              <a:rPr lang="es-MX" sz="2000" dirty="0" err="1">
                <a:solidFill>
                  <a:srgbClr val="FFFF00"/>
                </a:solidFill>
              </a:rPr>
              <a:t>Xvid</a:t>
            </a:r>
            <a:r>
              <a:rPr lang="es-MX" sz="2000" dirty="0">
                <a:solidFill>
                  <a:srgbClr val="FFFF00"/>
                </a:solidFill>
              </a:rPr>
              <a:t>) y subtítulos. Fue desarrollado por </a:t>
            </a:r>
            <a:r>
              <a:rPr lang="es-MX" sz="2000" dirty="0" err="1">
                <a:solidFill>
                  <a:srgbClr val="FFFF00"/>
                </a:solidFill>
              </a:rPr>
              <a:t>Tobias</a:t>
            </a:r>
            <a:r>
              <a:rPr lang="es-MX" sz="2000" dirty="0">
                <a:solidFill>
                  <a:srgbClr val="FFFF00"/>
                </a:solidFill>
              </a:rPr>
              <a:t> </a:t>
            </a:r>
            <a:r>
              <a:rPr lang="es-MX" sz="2000" dirty="0" err="1">
                <a:solidFill>
                  <a:srgbClr val="FFFF00"/>
                </a:solidFill>
              </a:rPr>
              <a:t>Waldvogel</a:t>
            </a:r>
            <a:r>
              <a:rPr lang="es-MX" sz="2000" dirty="0">
                <a:solidFill>
                  <a:srgbClr val="FFFF00"/>
                </a:solidFill>
              </a:rPr>
              <a:t> debido a que él quería usar el formato de audio "</a:t>
            </a:r>
            <a:r>
              <a:rPr lang="es-MX" sz="2000" dirty="0" err="1">
                <a:solidFill>
                  <a:srgbClr val="FFFF00"/>
                </a:solidFill>
              </a:rPr>
              <a:t>Ogg</a:t>
            </a:r>
            <a:r>
              <a:rPr lang="es-MX" sz="2000" dirty="0">
                <a:solidFill>
                  <a:srgbClr val="FFFF00"/>
                </a:solidFill>
              </a:rPr>
              <a:t> </a:t>
            </a:r>
            <a:r>
              <a:rPr lang="es-MX" sz="2000" dirty="0" err="1">
                <a:solidFill>
                  <a:srgbClr val="FFFF00"/>
                </a:solidFill>
              </a:rPr>
              <a:t>Vorbis</a:t>
            </a:r>
            <a:r>
              <a:rPr lang="es-MX" sz="2000" dirty="0">
                <a:solidFill>
                  <a:srgbClr val="FFFF00"/>
                </a:solidFill>
              </a:rPr>
              <a:t>" junto con vídeo MPEG-4 en un AVI, pero era prácticamente imposible obtener sincronización debido a la arquitectura del AVI, por lo que en vez de insertar el audio </a:t>
            </a:r>
            <a:r>
              <a:rPr lang="es-MX" sz="2000" dirty="0" err="1">
                <a:solidFill>
                  <a:srgbClr val="FFFF00"/>
                </a:solidFill>
              </a:rPr>
              <a:t>Vorbis</a:t>
            </a:r>
            <a:r>
              <a:rPr lang="es-MX" sz="2000" dirty="0">
                <a:solidFill>
                  <a:srgbClr val="FFFF00"/>
                </a:solidFill>
              </a:rPr>
              <a:t> en un AVI, decidió insertar el vídeo en un </a:t>
            </a:r>
            <a:r>
              <a:rPr lang="es-MX" sz="2000" dirty="0" err="1">
                <a:solidFill>
                  <a:srgbClr val="FFFF00"/>
                </a:solidFill>
              </a:rPr>
              <a:t>Ogg</a:t>
            </a:r>
            <a:r>
              <a:rPr lang="es-MX" sz="2000" dirty="0">
                <a:solidFill>
                  <a:srgbClr val="FFFF00"/>
                </a:solidFill>
              </a:rPr>
              <a:t> modificado y así surgió el OGM.</a:t>
            </a:r>
          </a:p>
          <a:p>
            <a:r>
              <a:rPr lang="es-MX" sz="2000" dirty="0">
                <a:solidFill>
                  <a:srgbClr val="FFFF00"/>
                </a:solidFill>
              </a:rPr>
              <a:t>Oficialmente </a:t>
            </a:r>
            <a:r>
              <a:rPr lang="es-MX" sz="2000" dirty="0" err="1">
                <a:solidFill>
                  <a:srgbClr val="FFFF00"/>
                </a:solidFill>
              </a:rPr>
              <a:t>Ogg</a:t>
            </a:r>
            <a:r>
              <a:rPr lang="es-MX" sz="2000" dirty="0">
                <a:solidFill>
                  <a:srgbClr val="FFFF00"/>
                </a:solidFill>
              </a:rPr>
              <a:t> soporta únicamente </a:t>
            </a:r>
            <a:r>
              <a:rPr lang="es-MX" sz="2000" dirty="0" err="1">
                <a:solidFill>
                  <a:srgbClr val="FFFF00"/>
                </a:solidFill>
              </a:rPr>
              <a:t>códecs</a:t>
            </a:r>
            <a:r>
              <a:rPr lang="es-MX" sz="2000" dirty="0">
                <a:solidFill>
                  <a:srgbClr val="FFFF00"/>
                </a:solidFill>
              </a:rPr>
              <a:t> de vídeo y audio dentro de las especificaciones de la Fundación </a:t>
            </a:r>
            <a:r>
              <a:rPr lang="es-MX" sz="2000" dirty="0" err="1">
                <a:solidFill>
                  <a:srgbClr val="FFFF00"/>
                </a:solidFill>
              </a:rPr>
              <a:t>Xiph.Org</a:t>
            </a:r>
            <a:r>
              <a:rPr lang="es-MX" sz="2000" dirty="0">
                <a:solidFill>
                  <a:srgbClr val="FFFF00"/>
                </a:solidFill>
              </a:rPr>
              <a:t> entre los que se encuentran </a:t>
            </a:r>
            <a:r>
              <a:rPr lang="es-MX" sz="2000" dirty="0" err="1">
                <a:solidFill>
                  <a:srgbClr val="FFFF00"/>
                </a:solidFill>
              </a:rPr>
              <a:t>Theora</a:t>
            </a:r>
            <a:r>
              <a:rPr lang="es-MX" sz="2000" dirty="0">
                <a:solidFill>
                  <a:srgbClr val="FFFF00"/>
                </a:solidFill>
              </a:rPr>
              <a:t>, </a:t>
            </a:r>
            <a:r>
              <a:rPr lang="es-MX" sz="2000" dirty="0" err="1">
                <a:solidFill>
                  <a:srgbClr val="FFFF00"/>
                </a:solidFill>
              </a:rPr>
              <a:t>Vorbis</a:t>
            </a:r>
            <a:r>
              <a:rPr lang="es-MX" sz="2000" dirty="0">
                <a:solidFill>
                  <a:srgbClr val="FFFF00"/>
                </a:solidFill>
              </a:rPr>
              <a:t>, </a:t>
            </a:r>
            <a:r>
              <a:rPr lang="es-MX" sz="2000" dirty="0" err="1">
                <a:solidFill>
                  <a:srgbClr val="FFFF00"/>
                </a:solidFill>
              </a:rPr>
              <a:t>Speex</a:t>
            </a:r>
            <a:r>
              <a:rPr lang="es-MX" sz="2000" dirty="0">
                <a:solidFill>
                  <a:srgbClr val="FFFF00"/>
                </a:solidFill>
              </a:rPr>
              <a:t> y FLAC, por lo que OGM al permitir usar otros </a:t>
            </a:r>
            <a:r>
              <a:rPr lang="es-MX" sz="2000" dirty="0" err="1">
                <a:solidFill>
                  <a:srgbClr val="FFFF00"/>
                </a:solidFill>
              </a:rPr>
              <a:t>códecs</a:t>
            </a:r>
            <a:r>
              <a:rPr lang="es-MX" sz="2000" dirty="0">
                <a:solidFill>
                  <a:srgbClr val="FFFF00"/>
                </a:solidFill>
              </a:rPr>
              <a:t> se sale de las especificaciones.</a:t>
            </a:r>
          </a:p>
          <a:p>
            <a:r>
              <a:rPr lang="es-MX" sz="2000" dirty="0">
                <a:solidFill>
                  <a:srgbClr val="FFFF00"/>
                </a:solidFill>
              </a:rPr>
              <a:t>OGM es una modificación (</a:t>
            </a:r>
            <a:r>
              <a:rPr lang="es-MX" sz="2000" dirty="0" err="1">
                <a:solidFill>
                  <a:srgbClr val="FFFF00"/>
                </a:solidFill>
              </a:rPr>
              <a:t>hack</a:t>
            </a:r>
            <a:r>
              <a:rPr lang="es-MX" sz="2000" dirty="0">
                <a:solidFill>
                  <a:srgbClr val="FFFF00"/>
                </a:solidFill>
              </a:rPr>
              <a:t>) del contenedor </a:t>
            </a:r>
            <a:r>
              <a:rPr lang="es-MX" sz="2000" dirty="0" err="1">
                <a:solidFill>
                  <a:srgbClr val="FFFF00"/>
                </a:solidFill>
              </a:rPr>
              <a:t>Ogg</a:t>
            </a:r>
            <a:r>
              <a:rPr lang="es-MX" sz="2000" dirty="0">
                <a:solidFill>
                  <a:srgbClr val="FFFF00"/>
                </a:solidFill>
              </a:rPr>
              <a:t>, diseñado como alternativa al AVI, proporcionando la habilidad de contener prácticamente cualquier códec de vídeo y audio que el AVI soporte en el contenedor </a:t>
            </a:r>
            <a:r>
              <a:rPr lang="es-MX" sz="2000" dirty="0" err="1">
                <a:solidFill>
                  <a:srgbClr val="FFFF00"/>
                </a:solidFill>
              </a:rPr>
              <a:t>Ogg</a:t>
            </a:r>
            <a:r>
              <a:rPr lang="es-MX" sz="2000" dirty="0">
                <a:solidFill>
                  <a:srgbClr val="FFFF00"/>
                </a:solidFill>
              </a:rPr>
              <a:t> y otras mejoras que el AVI no posee.</a:t>
            </a:r>
          </a:p>
        </p:txBody>
      </p:sp>
    </p:spTree>
    <p:extLst>
      <p:ext uri="{BB962C8B-B14F-4D97-AF65-F5344CB8AC3E}">
        <p14:creationId xmlns:p14="http://schemas.microsoft.com/office/powerpoint/2010/main" val="851611957"/>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vidatlanta.org/wp-content/uploads/2012/03/mad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908720"/>
            <a:ext cx="8229600" cy="4525963"/>
          </a:xfrm>
        </p:spPr>
        <p:txBody>
          <a:bodyPr>
            <a:noAutofit/>
          </a:bodyPr>
          <a:lstStyle/>
          <a:p>
            <a:pPr marL="0" indent="0" algn="ctr">
              <a:buNone/>
            </a:pPr>
            <a:r>
              <a:rPr lang="es-MX" sz="34400" dirty="0">
                <a:solidFill>
                  <a:srgbClr val="FF0066"/>
                </a:solidFill>
                <a:latin typeface="Burnstown Dam" pitchFamily="2" charset="0"/>
              </a:rPr>
              <a:t>RM</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
            <a:ext cx="2514600"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592209"/>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MX"/>
          </a:p>
        </p:txBody>
      </p:sp>
      <p:sp>
        <p:nvSpPr>
          <p:cNvPr id="4" name="3 Rectángulo"/>
          <p:cNvSpPr/>
          <p:nvPr/>
        </p:nvSpPr>
        <p:spPr>
          <a:xfrm>
            <a:off x="0" y="0"/>
            <a:ext cx="9144000" cy="7940635"/>
          </a:xfrm>
          <a:prstGeom prst="rect">
            <a:avLst/>
          </a:prstGeom>
        </p:spPr>
        <p:txBody>
          <a:bodyPr wrap="square">
            <a:spAutoFit/>
          </a:bodyPr>
          <a:lstStyle/>
          <a:p>
            <a:r>
              <a:rPr lang="es-MX" sz="2000" b="1" dirty="0">
                <a:solidFill>
                  <a:srgbClr val="FFFF00"/>
                </a:solidFill>
              </a:rPr>
              <a:t>El formato RM es exclusivo de Real Media Player, por lo que sólo ese reproductor puede reproducirlo. Es un formato relativamente ligero, pero los videos que he probado no han tenido la calidad del formato AVI.</a:t>
            </a:r>
          </a:p>
          <a:p>
            <a:endParaRPr lang="es-MX" sz="2000" b="1" dirty="0">
              <a:solidFill>
                <a:srgbClr val="FFFF00"/>
              </a:solidFill>
            </a:endParaRPr>
          </a:p>
          <a:p>
            <a:r>
              <a:rPr lang="es-MX" sz="2000" b="1" dirty="0">
                <a:solidFill>
                  <a:srgbClr val="FFFF00"/>
                </a:solidFill>
              </a:rPr>
              <a:t>En comparación, el formato RM es mejor que el WMV y peor que el AVI</a:t>
            </a:r>
            <a:r>
              <a:rPr lang="es-MX" sz="2000" b="1" dirty="0" smtClean="0">
                <a:solidFill>
                  <a:srgbClr val="FFFF00"/>
                </a:solidFill>
              </a:rPr>
              <a:t>.</a:t>
            </a:r>
          </a:p>
          <a:p>
            <a:r>
              <a:rPr lang="es-MX" sz="2000" b="1" dirty="0">
                <a:solidFill>
                  <a:srgbClr val="FFFF00"/>
                </a:solidFill>
              </a:rPr>
              <a:t>el formato *.</a:t>
            </a:r>
            <a:r>
              <a:rPr lang="es-MX" sz="2000" b="1" dirty="0" err="1">
                <a:solidFill>
                  <a:srgbClr val="FFFF00"/>
                </a:solidFill>
              </a:rPr>
              <a:t>rm</a:t>
            </a:r>
            <a:r>
              <a:rPr lang="es-MX" sz="2000" b="1" dirty="0">
                <a:solidFill>
                  <a:srgbClr val="FFFF00"/>
                </a:solidFill>
              </a:rPr>
              <a:t> es un formato de video creado por la empresa real media, que se ocupa mayormente en video </a:t>
            </a:r>
            <a:r>
              <a:rPr lang="es-MX" sz="2000" b="1" dirty="0" err="1">
                <a:solidFill>
                  <a:srgbClr val="FFFF00"/>
                </a:solidFill>
              </a:rPr>
              <a:t>streaming</a:t>
            </a:r>
            <a:r>
              <a:rPr lang="es-MX" sz="2000" b="1" dirty="0">
                <a:solidFill>
                  <a:srgbClr val="FFFF00"/>
                </a:solidFill>
              </a:rPr>
              <a:t>, es decir para sitios de internet, la </a:t>
            </a:r>
            <a:r>
              <a:rPr lang="es-MX" sz="2000" b="1" dirty="0" err="1">
                <a:solidFill>
                  <a:srgbClr val="FFFF00"/>
                </a:solidFill>
              </a:rPr>
              <a:t>difenrecia</a:t>
            </a:r>
            <a:r>
              <a:rPr lang="es-MX" sz="2000" b="1" dirty="0">
                <a:solidFill>
                  <a:srgbClr val="FFFF00"/>
                </a:solidFill>
              </a:rPr>
              <a:t> contra los tipos de archivos que mencionas, es que el formato </a:t>
            </a:r>
            <a:r>
              <a:rPr lang="es-MX" sz="2000" b="1" dirty="0" err="1">
                <a:solidFill>
                  <a:srgbClr val="FFFF00"/>
                </a:solidFill>
              </a:rPr>
              <a:t>rm</a:t>
            </a:r>
            <a:r>
              <a:rPr lang="es-MX" sz="2000" b="1" dirty="0">
                <a:solidFill>
                  <a:srgbClr val="FFFF00"/>
                </a:solidFill>
              </a:rPr>
              <a:t>, tiene un menor espacio.</a:t>
            </a:r>
          </a:p>
          <a:p>
            <a:endParaRPr lang="es-MX" sz="2000" b="1" dirty="0">
              <a:solidFill>
                <a:srgbClr val="FFFF00"/>
              </a:solidFill>
            </a:endParaRPr>
          </a:p>
          <a:p>
            <a:endParaRPr lang="es-MX" sz="2000" b="1" dirty="0">
              <a:solidFill>
                <a:srgbClr val="FFFF00"/>
              </a:solidFill>
            </a:endParaRPr>
          </a:p>
          <a:p>
            <a:r>
              <a:rPr lang="es-MX" sz="2000" b="1" dirty="0">
                <a:solidFill>
                  <a:srgbClr val="FFFF00"/>
                </a:solidFill>
              </a:rPr>
              <a:t>aunque hay otro formato mejorado de .</a:t>
            </a:r>
            <a:r>
              <a:rPr lang="es-MX" sz="2000" b="1" dirty="0" err="1">
                <a:solidFill>
                  <a:srgbClr val="FFFF00"/>
                </a:solidFill>
              </a:rPr>
              <a:t>rm</a:t>
            </a:r>
            <a:r>
              <a:rPr lang="es-MX" sz="2000" b="1" dirty="0">
                <a:solidFill>
                  <a:srgbClr val="FFFF00"/>
                </a:solidFill>
              </a:rPr>
              <a:t> que es el .</a:t>
            </a:r>
            <a:r>
              <a:rPr lang="es-MX" sz="2000" b="1" dirty="0" err="1">
                <a:solidFill>
                  <a:srgbClr val="FFFF00"/>
                </a:solidFill>
              </a:rPr>
              <a:t>rmvb</a:t>
            </a:r>
            <a:r>
              <a:rPr lang="es-MX" sz="2000" b="1" dirty="0">
                <a:solidFill>
                  <a:srgbClr val="FFFF00"/>
                </a:solidFill>
              </a:rPr>
              <a:t> que contiene una mayor </a:t>
            </a:r>
            <a:r>
              <a:rPr lang="es-MX" sz="2000" b="1" dirty="0" err="1">
                <a:solidFill>
                  <a:srgbClr val="FFFF00"/>
                </a:solidFill>
              </a:rPr>
              <a:t>comprension</a:t>
            </a:r>
            <a:r>
              <a:rPr lang="es-MX" sz="2000" b="1" dirty="0">
                <a:solidFill>
                  <a:srgbClr val="FFFF00"/>
                </a:solidFill>
              </a:rPr>
              <a:t> y manteniendo la mayor calidad posible del video original.</a:t>
            </a:r>
          </a:p>
          <a:p>
            <a:r>
              <a:rPr lang="es-MX" sz="2000" b="1" dirty="0" smtClean="0">
                <a:solidFill>
                  <a:srgbClr val="FFFF00"/>
                </a:solidFill>
              </a:rPr>
              <a:t>para </a:t>
            </a:r>
            <a:r>
              <a:rPr lang="es-MX" sz="2000" b="1" dirty="0">
                <a:solidFill>
                  <a:srgbClr val="FFFF00"/>
                </a:solidFill>
              </a:rPr>
              <a:t>que te des una idea mejor, por ejemplo una </a:t>
            </a:r>
            <a:r>
              <a:rPr lang="es-MX" sz="2000" b="1" dirty="0" err="1">
                <a:solidFill>
                  <a:srgbClr val="FFFF00"/>
                </a:solidFill>
              </a:rPr>
              <a:t>pelicula</a:t>
            </a:r>
            <a:r>
              <a:rPr lang="es-MX" sz="2000" b="1" dirty="0">
                <a:solidFill>
                  <a:srgbClr val="FFFF00"/>
                </a:solidFill>
              </a:rPr>
              <a:t> de alta </a:t>
            </a:r>
            <a:r>
              <a:rPr lang="es-MX" sz="2000" b="1" dirty="0" err="1">
                <a:solidFill>
                  <a:srgbClr val="FFFF00"/>
                </a:solidFill>
              </a:rPr>
              <a:t>definicion</a:t>
            </a:r>
            <a:r>
              <a:rPr lang="es-MX" sz="2000" b="1" dirty="0">
                <a:solidFill>
                  <a:srgbClr val="FFFF00"/>
                </a:solidFill>
              </a:rPr>
              <a:t> en </a:t>
            </a:r>
            <a:r>
              <a:rPr lang="es-MX" sz="2000" b="1" dirty="0" err="1">
                <a:solidFill>
                  <a:srgbClr val="FFFF00"/>
                </a:solidFill>
              </a:rPr>
              <a:t>blu-ray</a:t>
            </a:r>
            <a:r>
              <a:rPr lang="es-MX" sz="2000" b="1" dirty="0">
                <a:solidFill>
                  <a:srgbClr val="FFFF00"/>
                </a:solidFill>
              </a:rPr>
              <a:t> de </a:t>
            </a:r>
            <a:r>
              <a:rPr lang="es-MX" sz="2000" b="1" dirty="0" err="1">
                <a:solidFill>
                  <a:srgbClr val="FFFF00"/>
                </a:solidFill>
              </a:rPr>
              <a:t>tamano</a:t>
            </a:r>
            <a:r>
              <a:rPr lang="es-MX" sz="2000" b="1" dirty="0">
                <a:solidFill>
                  <a:srgbClr val="FFFF00"/>
                </a:solidFill>
              </a:rPr>
              <a:t> de 25gb, si se comprime para pasar a un formato de video, te </a:t>
            </a:r>
            <a:r>
              <a:rPr lang="es-MX" sz="2000" b="1" dirty="0" err="1">
                <a:solidFill>
                  <a:srgbClr val="FFFF00"/>
                </a:solidFill>
              </a:rPr>
              <a:t>daras</a:t>
            </a:r>
            <a:r>
              <a:rPr lang="es-MX" sz="2000" b="1" dirty="0">
                <a:solidFill>
                  <a:srgbClr val="FFFF00"/>
                </a:solidFill>
              </a:rPr>
              <a:t> cuenta de lo siguiente:</a:t>
            </a:r>
          </a:p>
          <a:p>
            <a:r>
              <a:rPr lang="es-MX" sz="2000" b="1" dirty="0" smtClean="0">
                <a:solidFill>
                  <a:srgbClr val="FFFF00"/>
                </a:solidFill>
              </a:rPr>
              <a:t>la </a:t>
            </a:r>
            <a:r>
              <a:rPr lang="es-MX" sz="2000" b="1" dirty="0" err="1">
                <a:solidFill>
                  <a:srgbClr val="FFFF00"/>
                </a:solidFill>
              </a:rPr>
              <a:t>pelicula</a:t>
            </a:r>
            <a:r>
              <a:rPr lang="es-MX" sz="2000" b="1" dirty="0">
                <a:solidFill>
                  <a:srgbClr val="FFFF00"/>
                </a:solidFill>
              </a:rPr>
              <a:t> en formato .</a:t>
            </a:r>
            <a:r>
              <a:rPr lang="es-MX" sz="2000" b="1" dirty="0" err="1">
                <a:solidFill>
                  <a:srgbClr val="FFFF00"/>
                </a:solidFill>
              </a:rPr>
              <a:t>avi</a:t>
            </a:r>
            <a:r>
              <a:rPr lang="es-MX" sz="2000" b="1" dirty="0">
                <a:solidFill>
                  <a:srgbClr val="FFFF00"/>
                </a:solidFill>
              </a:rPr>
              <a:t>(sin </a:t>
            </a:r>
            <a:r>
              <a:rPr lang="es-MX" sz="2000" b="1" dirty="0" err="1">
                <a:solidFill>
                  <a:srgbClr val="FFFF00"/>
                </a:solidFill>
              </a:rPr>
              <a:t>compresion</a:t>
            </a:r>
            <a:r>
              <a:rPr lang="es-MX" sz="2000" b="1" dirty="0">
                <a:solidFill>
                  <a:srgbClr val="FFFF00"/>
                </a:solidFill>
              </a:rPr>
              <a:t>): = 25gb, no hay cambios ya que el formato es sin </a:t>
            </a:r>
            <a:r>
              <a:rPr lang="es-MX" sz="2000" b="1" dirty="0" err="1">
                <a:solidFill>
                  <a:srgbClr val="FFFF00"/>
                </a:solidFill>
              </a:rPr>
              <a:t>compresion</a:t>
            </a:r>
            <a:endParaRPr lang="es-MX" sz="2000" b="1" dirty="0">
              <a:solidFill>
                <a:srgbClr val="FFFF00"/>
              </a:solidFill>
            </a:endParaRPr>
          </a:p>
          <a:p>
            <a:endParaRPr lang="es-MX" sz="2000" b="1" dirty="0">
              <a:solidFill>
                <a:srgbClr val="FFFF00"/>
              </a:solidFill>
            </a:endParaRPr>
          </a:p>
          <a:p>
            <a:r>
              <a:rPr lang="es-MX" sz="2000" b="1" dirty="0">
                <a:solidFill>
                  <a:srgbClr val="FFFF00"/>
                </a:solidFill>
              </a:rPr>
              <a:t>la </a:t>
            </a:r>
            <a:r>
              <a:rPr lang="es-MX" sz="2000" b="1" dirty="0" err="1">
                <a:solidFill>
                  <a:srgbClr val="FFFF00"/>
                </a:solidFill>
              </a:rPr>
              <a:t>pelicula</a:t>
            </a:r>
            <a:r>
              <a:rPr lang="es-MX" sz="2000" b="1" dirty="0">
                <a:solidFill>
                  <a:srgbClr val="FFFF00"/>
                </a:solidFill>
              </a:rPr>
              <a:t> en formato .</a:t>
            </a:r>
            <a:r>
              <a:rPr lang="es-MX" sz="2000" b="1" dirty="0" err="1">
                <a:solidFill>
                  <a:srgbClr val="FFFF00"/>
                </a:solidFill>
              </a:rPr>
              <a:t>wmv</a:t>
            </a:r>
            <a:r>
              <a:rPr lang="es-MX" sz="2000" b="1" dirty="0">
                <a:solidFill>
                  <a:srgbClr val="FFFF00"/>
                </a:solidFill>
              </a:rPr>
              <a:t>(puede ser normal o en .</a:t>
            </a:r>
            <a:r>
              <a:rPr lang="es-MX" sz="2000" b="1" dirty="0" err="1">
                <a:solidFill>
                  <a:srgbClr val="FFFF00"/>
                </a:solidFill>
              </a:rPr>
              <a:t>wmv</a:t>
            </a:r>
            <a:r>
              <a:rPr lang="es-MX" sz="2000" b="1" dirty="0">
                <a:solidFill>
                  <a:srgbClr val="FFFF00"/>
                </a:solidFill>
              </a:rPr>
              <a:t> de alta </a:t>
            </a:r>
            <a:r>
              <a:rPr lang="es-MX" sz="2000" b="1" dirty="0" err="1">
                <a:solidFill>
                  <a:srgbClr val="FFFF00"/>
                </a:solidFill>
              </a:rPr>
              <a:t>definicion</a:t>
            </a:r>
            <a:r>
              <a:rPr lang="es-MX" sz="2000" b="1" dirty="0">
                <a:solidFill>
                  <a:srgbClr val="FFFF00"/>
                </a:solidFill>
              </a:rPr>
              <a:t>): = </a:t>
            </a:r>
            <a:r>
              <a:rPr lang="es-MX" sz="2000" b="1" dirty="0" err="1">
                <a:solidFill>
                  <a:srgbClr val="FFFF00"/>
                </a:solidFill>
              </a:rPr>
              <a:t>aprox</a:t>
            </a:r>
            <a:r>
              <a:rPr lang="es-MX" sz="2000" b="1" dirty="0">
                <a:solidFill>
                  <a:srgbClr val="FFFF00"/>
                </a:solidFill>
              </a:rPr>
              <a:t> 10gb</a:t>
            </a:r>
          </a:p>
          <a:p>
            <a:r>
              <a:rPr lang="es-MX" sz="2000" b="1" dirty="0" smtClean="0">
                <a:solidFill>
                  <a:srgbClr val="FFFF00"/>
                </a:solidFill>
              </a:rPr>
              <a:t>la </a:t>
            </a:r>
            <a:r>
              <a:rPr lang="es-MX" sz="2000" b="1" dirty="0" err="1">
                <a:solidFill>
                  <a:srgbClr val="FFFF00"/>
                </a:solidFill>
              </a:rPr>
              <a:t>pelicula</a:t>
            </a:r>
            <a:r>
              <a:rPr lang="es-MX" sz="2000" b="1" dirty="0">
                <a:solidFill>
                  <a:srgbClr val="FFFF00"/>
                </a:solidFill>
              </a:rPr>
              <a:t> en formato .</a:t>
            </a:r>
            <a:r>
              <a:rPr lang="es-MX" sz="2000" b="1" dirty="0" err="1">
                <a:solidFill>
                  <a:srgbClr val="FFFF00"/>
                </a:solidFill>
              </a:rPr>
              <a:t>rmvb</a:t>
            </a:r>
            <a:r>
              <a:rPr lang="es-MX" sz="2000" b="1" dirty="0">
                <a:solidFill>
                  <a:srgbClr val="FFFF00"/>
                </a:solidFill>
              </a:rPr>
              <a:t>: = </a:t>
            </a:r>
            <a:r>
              <a:rPr lang="es-MX" sz="2000" b="1" dirty="0" err="1">
                <a:solidFill>
                  <a:srgbClr val="FFFF00"/>
                </a:solidFill>
              </a:rPr>
              <a:t>aprox</a:t>
            </a:r>
            <a:r>
              <a:rPr lang="es-MX" sz="2000" b="1" dirty="0">
                <a:solidFill>
                  <a:srgbClr val="FFFF00"/>
                </a:solidFill>
              </a:rPr>
              <a:t> 1gb</a:t>
            </a:r>
          </a:p>
          <a:p>
            <a:endParaRPr lang="es-MX" dirty="0"/>
          </a:p>
          <a:p>
            <a:endParaRPr lang="es-MX" dirty="0"/>
          </a:p>
          <a:p>
            <a:endParaRPr lang="es-MX" dirty="0"/>
          </a:p>
        </p:txBody>
      </p:sp>
    </p:spTree>
    <p:extLst>
      <p:ext uri="{BB962C8B-B14F-4D97-AF65-F5344CB8AC3E}">
        <p14:creationId xmlns:p14="http://schemas.microsoft.com/office/powerpoint/2010/main" val="2367500226"/>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vidatlanta.org/wp-content/uploads/2012/03/mad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340768"/>
            <a:ext cx="8229600" cy="4525963"/>
          </a:xfrm>
        </p:spPr>
        <p:txBody>
          <a:bodyPr>
            <a:noAutofit/>
          </a:bodyPr>
          <a:lstStyle/>
          <a:p>
            <a:pPr marL="0" indent="0" algn="ctr">
              <a:buNone/>
            </a:pPr>
            <a:r>
              <a:rPr lang="es-MX" sz="34400" dirty="0">
                <a:solidFill>
                  <a:srgbClr val="00FFFF"/>
                </a:solidFill>
                <a:latin typeface="Burnstown Dam" pitchFamily="2" charset="0"/>
              </a:rPr>
              <a:t>VOB</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4370"/>
            <a:ext cx="26289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875969"/>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539552" y="404664"/>
            <a:ext cx="8229600" cy="4525963"/>
          </a:xfrm>
        </p:spPr>
        <p:txBody>
          <a:bodyPr>
            <a:noAutofit/>
          </a:bodyPr>
          <a:lstStyle/>
          <a:p>
            <a:r>
              <a:rPr lang="es-MX" sz="2800" dirty="0">
                <a:solidFill>
                  <a:srgbClr val="FFFF00"/>
                </a:solidFill>
              </a:rPr>
              <a:t>VOB (DVD-Video </a:t>
            </a:r>
            <a:r>
              <a:rPr lang="es-MX" sz="2800" dirty="0" err="1">
                <a:solidFill>
                  <a:srgbClr val="FFFF00"/>
                </a:solidFill>
              </a:rPr>
              <a:t>Object</a:t>
            </a:r>
            <a:r>
              <a:rPr lang="es-MX" sz="2800" dirty="0">
                <a:solidFill>
                  <a:srgbClr val="FFFF00"/>
                </a:solidFill>
              </a:rPr>
              <a:t> o </a:t>
            </a:r>
            <a:r>
              <a:rPr lang="es-MX" sz="2800" dirty="0" err="1">
                <a:solidFill>
                  <a:srgbClr val="FFFF00"/>
                </a:solidFill>
              </a:rPr>
              <a:t>Versioned</a:t>
            </a:r>
            <a:r>
              <a:rPr lang="es-MX" sz="2800" dirty="0">
                <a:solidFill>
                  <a:srgbClr val="FFFF00"/>
                </a:solidFill>
              </a:rPr>
              <a:t> </a:t>
            </a:r>
            <a:r>
              <a:rPr lang="es-MX" sz="2800" dirty="0" err="1">
                <a:solidFill>
                  <a:srgbClr val="FFFF00"/>
                </a:solidFill>
              </a:rPr>
              <a:t>Object</a:t>
            </a:r>
            <a:r>
              <a:rPr lang="es-MX" sz="2800" dirty="0">
                <a:solidFill>
                  <a:srgbClr val="FFFF00"/>
                </a:solidFill>
              </a:rPr>
              <a:t> Base) es un tipo de fichero contenido en los DVD-Video. Incluye el video, audio, subtítulos y menús en forma de </a:t>
            </a:r>
            <a:r>
              <a:rPr lang="es-MX" sz="2800" dirty="0" err="1">
                <a:solidFill>
                  <a:srgbClr val="FFFF00"/>
                </a:solidFill>
              </a:rPr>
              <a:t>stream</a:t>
            </a:r>
            <a:r>
              <a:rPr lang="es-MX" sz="2800" dirty="0">
                <a:solidFill>
                  <a:srgbClr val="FFFF00"/>
                </a:solidFill>
              </a:rPr>
              <a:t>.</a:t>
            </a:r>
          </a:p>
          <a:p>
            <a:r>
              <a:rPr lang="es-MX" sz="2800" dirty="0">
                <a:solidFill>
                  <a:srgbClr val="FFFF00"/>
                </a:solidFill>
              </a:rPr>
              <a:t>Los ficheros VOB están codificados normalmente siguiendo el estándar MPEG-2. Si cambiamos la extensión de .</a:t>
            </a:r>
            <a:r>
              <a:rPr lang="es-MX" sz="2800" dirty="0" err="1">
                <a:solidFill>
                  <a:srgbClr val="FFFF00"/>
                </a:solidFill>
              </a:rPr>
              <a:t>vob</a:t>
            </a:r>
            <a:r>
              <a:rPr lang="es-MX" sz="2800" dirty="0">
                <a:solidFill>
                  <a:srgbClr val="FFFF00"/>
                </a:solidFill>
              </a:rPr>
              <a:t> a .</a:t>
            </a:r>
            <a:r>
              <a:rPr lang="es-MX" sz="2800" dirty="0" err="1">
                <a:solidFill>
                  <a:srgbClr val="FFFF00"/>
                </a:solidFill>
              </a:rPr>
              <a:t>mpg</a:t>
            </a:r>
            <a:r>
              <a:rPr lang="es-MX" sz="2800" dirty="0">
                <a:solidFill>
                  <a:srgbClr val="FFFF00"/>
                </a:solidFill>
              </a:rPr>
              <a:t> o .</a:t>
            </a:r>
            <a:r>
              <a:rPr lang="es-MX" sz="2800" dirty="0" err="1">
                <a:solidFill>
                  <a:srgbClr val="FFFF00"/>
                </a:solidFill>
              </a:rPr>
              <a:t>mpeg</a:t>
            </a:r>
            <a:r>
              <a:rPr lang="es-MX" sz="2800" dirty="0">
                <a:solidFill>
                  <a:srgbClr val="FFFF00"/>
                </a:solidFill>
              </a:rPr>
              <a:t>, el fichero es legible y continúa teniendo toda la información, aunque algunos visualizadores no soportan las pistas de subtítulos.</a:t>
            </a:r>
          </a:p>
          <a:p>
            <a:r>
              <a:rPr lang="es-MX" sz="2800" dirty="0">
                <a:solidFill>
                  <a:srgbClr val="FFFF00"/>
                </a:solidFill>
              </a:rPr>
              <a:t>Para grabar los ficheros VOB en un disco DVD±R, son necesarios además otros ficheros DVD-Video, por ejemplo los IFO y BUP.</a:t>
            </a:r>
          </a:p>
        </p:txBody>
      </p:sp>
    </p:spTree>
    <p:extLst>
      <p:ext uri="{BB962C8B-B14F-4D97-AF65-F5344CB8AC3E}">
        <p14:creationId xmlns:p14="http://schemas.microsoft.com/office/powerpoint/2010/main" val="3333820248"/>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0" indent="0" algn="ctr">
              <a:buNone/>
            </a:pPr>
            <a:r>
              <a:rPr lang="es-MX" sz="23900" dirty="0">
                <a:solidFill>
                  <a:srgbClr val="00FF00"/>
                </a:solidFill>
                <a:latin typeface="Burnstown Dam" pitchFamily="2" charset="0"/>
              </a:rPr>
              <a:t>WMV</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2398"/>
            <a:ext cx="1475656" cy="120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169044"/>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404664"/>
            <a:ext cx="8229600" cy="5721499"/>
          </a:xfrm>
        </p:spPr>
        <p:txBody>
          <a:bodyPr>
            <a:noAutofit/>
          </a:bodyPr>
          <a:lstStyle/>
          <a:p>
            <a:r>
              <a:rPr lang="es-MX" sz="2400" dirty="0">
                <a:solidFill>
                  <a:srgbClr val="FFFF00"/>
                </a:solidFill>
              </a:rPr>
              <a:t>Windows Media Video (WMV) es un nombre genérico que se da al conjunto de algoritmos de compresión ubicados en el set propietario de tecnologías de vídeo desarrolladas por Microsoft, que forma parte del </a:t>
            </a:r>
            <a:r>
              <a:rPr lang="es-MX" sz="2400" dirty="0" err="1">
                <a:solidFill>
                  <a:srgbClr val="FFFF00"/>
                </a:solidFill>
              </a:rPr>
              <a:t>framework</a:t>
            </a:r>
            <a:r>
              <a:rPr lang="es-MX" sz="2400" dirty="0">
                <a:solidFill>
                  <a:srgbClr val="FFFF00"/>
                </a:solidFill>
              </a:rPr>
              <a:t> Windows Media.</a:t>
            </a:r>
          </a:p>
          <a:p>
            <a:r>
              <a:rPr lang="es-MX" sz="2400" dirty="0">
                <a:solidFill>
                  <a:srgbClr val="FFFF00"/>
                </a:solidFill>
              </a:rPr>
              <a:t>WMV no se construye sólo con tecnología interna de Microsoft. Desde la versión 7 (WMV1), Microsoft ha utilizado su propia versión no estandarizada de MPEG-4. El vídeo a menudo se combina con sonido en formato Windows Media Audio.</a:t>
            </a:r>
          </a:p>
          <a:p>
            <a:r>
              <a:rPr lang="es-MX" sz="2400" dirty="0">
                <a:solidFill>
                  <a:srgbClr val="FFFF00"/>
                </a:solidFill>
              </a:rPr>
              <a:t>El formato WMV es reproducido por una amplia gama de reproductores, como </a:t>
            </a:r>
            <a:r>
              <a:rPr lang="es-MX" sz="2400" dirty="0" err="1">
                <a:solidFill>
                  <a:srgbClr val="FFFF00"/>
                </a:solidFill>
              </a:rPr>
              <a:t>BS.Player</a:t>
            </a:r>
            <a:r>
              <a:rPr lang="es-MX" sz="2400" dirty="0">
                <a:solidFill>
                  <a:srgbClr val="FFFF00"/>
                </a:solidFill>
              </a:rPr>
              <a:t>, </a:t>
            </a:r>
            <a:r>
              <a:rPr lang="es-MX" sz="2400" dirty="0" err="1">
                <a:solidFill>
                  <a:srgbClr val="FFFF00"/>
                </a:solidFill>
              </a:rPr>
              <a:t>MPlayer</a:t>
            </a:r>
            <a:r>
              <a:rPr lang="es-MX" sz="2400" dirty="0">
                <a:solidFill>
                  <a:srgbClr val="FFFF00"/>
                </a:solidFill>
              </a:rPr>
              <a:t> o Windows Media Player, el último sólo disponible en plataformas Windows y Macintosh (sin compatibilidad completa). En el caso de reproductores ajenos a Microsoft, como por ejemplo el citado </a:t>
            </a:r>
            <a:r>
              <a:rPr lang="es-MX" sz="2400" dirty="0" err="1">
                <a:solidFill>
                  <a:srgbClr val="FFFF00"/>
                </a:solidFill>
              </a:rPr>
              <a:t>MPlayer</a:t>
            </a:r>
            <a:r>
              <a:rPr lang="es-MX" sz="2400" dirty="0">
                <a:solidFill>
                  <a:srgbClr val="FFFF00"/>
                </a:solidFill>
              </a:rPr>
              <a:t>, es frecuente utilizar una implementación alternativa de los formatos, como por ejemplo la de </a:t>
            </a:r>
            <a:r>
              <a:rPr lang="es-MX" sz="2400" dirty="0" err="1">
                <a:solidFill>
                  <a:srgbClr val="FFFF00"/>
                </a:solidFill>
              </a:rPr>
              <a:t>FFmpeg</a:t>
            </a:r>
            <a:r>
              <a:rPr lang="es-MX" sz="2400" dirty="0">
                <a:solidFill>
                  <a:srgbClr val="FFFF00"/>
                </a:solidFill>
              </a:rPr>
              <a:t>.</a:t>
            </a:r>
          </a:p>
        </p:txBody>
      </p:sp>
    </p:spTree>
    <p:extLst>
      <p:ext uri="{BB962C8B-B14F-4D97-AF65-F5344CB8AC3E}">
        <p14:creationId xmlns:p14="http://schemas.microsoft.com/office/powerpoint/2010/main" val="2306489070"/>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0.gstatic.com/images?q=tbn:ANd9GcT5VVh_NxTEJcUcdKoTcUbEGiVZaCxLTKQEKCDIy8lAkAVlxN5F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79512" y="116632"/>
            <a:ext cx="8784976" cy="6624736"/>
          </a:xfrm>
        </p:spPr>
        <p:txBody>
          <a:bodyPr>
            <a:normAutofit/>
          </a:bodyPr>
          <a:lstStyle/>
          <a:p>
            <a:r>
              <a:rPr lang="es-MX" sz="4400" b="1" i="1" u="sng" dirty="0">
                <a:solidFill>
                  <a:srgbClr val="FFFF00"/>
                </a:solidFill>
              </a:rPr>
              <a:t>3GP</a:t>
            </a:r>
            <a:r>
              <a:rPr lang="es-MX" sz="4400" dirty="0">
                <a:solidFill>
                  <a:srgbClr val="FFFF00"/>
                </a:solidFill>
              </a:rPr>
              <a:t> </a:t>
            </a:r>
            <a:r>
              <a:rPr lang="es-MX" sz="3600" dirty="0">
                <a:solidFill>
                  <a:srgbClr val="FFFF00"/>
                </a:solidFill>
              </a:rPr>
              <a:t>es un formato contenedor usado por teléfonos móviles para almacenar información de medios múltiples (audio y video). Este formato de archivo, creado por 3GPP (3rd </a:t>
            </a:r>
            <a:r>
              <a:rPr lang="es-MX" sz="3600" dirty="0" err="1">
                <a:solidFill>
                  <a:srgbClr val="FFFF00"/>
                </a:solidFill>
              </a:rPr>
              <a:t>Generation</a:t>
            </a:r>
            <a:r>
              <a:rPr lang="es-MX" sz="3600" dirty="0">
                <a:solidFill>
                  <a:srgbClr val="FFFF00"/>
                </a:solidFill>
              </a:rPr>
              <a:t> </a:t>
            </a:r>
            <a:r>
              <a:rPr lang="es-MX" sz="3600" dirty="0" err="1">
                <a:solidFill>
                  <a:srgbClr val="FFFF00"/>
                </a:solidFill>
              </a:rPr>
              <a:t>Partnership</a:t>
            </a:r>
            <a:r>
              <a:rPr lang="es-MX" sz="3600" dirty="0">
                <a:solidFill>
                  <a:srgbClr val="FFFF00"/>
                </a:solidFill>
              </a:rPr>
              <a:t> Project), es una versión simplificada del "ISO 14496-1 Media </a:t>
            </a:r>
            <a:r>
              <a:rPr lang="es-MX" sz="3600" dirty="0" err="1">
                <a:solidFill>
                  <a:srgbClr val="FFFF00"/>
                </a:solidFill>
              </a:rPr>
              <a:t>Format</a:t>
            </a:r>
            <a:r>
              <a:rPr lang="es-MX" sz="3600" dirty="0">
                <a:solidFill>
                  <a:srgbClr val="FFFF00"/>
                </a:solidFill>
              </a:rPr>
              <a:t>", que es similar al formato de Quicktime. 3GP guarda video como MPEG-4 o H.263. El audio es almacenado en los formatos AMR-NB o </a:t>
            </a:r>
            <a:r>
              <a:rPr lang="es-MX" sz="3600" u="sng" dirty="0">
                <a:solidFill>
                  <a:srgbClr val="FFFF00"/>
                </a:solidFill>
              </a:rPr>
              <a:t>AAC-LC</a:t>
            </a:r>
            <a:r>
              <a:rPr lang="es-MX" sz="3600" dirty="0">
                <a:solidFill>
                  <a:srgbClr val="FFFF00"/>
                </a:solidFill>
              </a:rPr>
              <a:t>.</a:t>
            </a:r>
          </a:p>
        </p:txBody>
      </p:sp>
    </p:spTree>
    <p:extLst>
      <p:ext uri="{BB962C8B-B14F-4D97-AF65-F5344CB8AC3E}">
        <p14:creationId xmlns:p14="http://schemas.microsoft.com/office/powerpoint/2010/main" val="1633297669"/>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vidatlanta.org/wp-content/uploads/2012/03/mader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611560" y="2348880"/>
            <a:ext cx="8229600" cy="1143000"/>
          </a:xfrm>
        </p:spPr>
        <p:txBody>
          <a:bodyPr>
            <a:noAutofit/>
          </a:bodyPr>
          <a:lstStyle/>
          <a:p>
            <a:r>
              <a:rPr lang="es-MX" sz="41300" dirty="0" smtClean="0">
                <a:solidFill>
                  <a:srgbClr val="00B050"/>
                </a:solidFill>
                <a:latin typeface="Burnstown Dam" pitchFamily="2" charset="0"/>
              </a:rPr>
              <a:t>AVI</a:t>
            </a:r>
            <a:endParaRPr lang="es-MX" sz="41300" dirty="0">
              <a:solidFill>
                <a:srgbClr val="00B050"/>
              </a:solidFill>
              <a:latin typeface="Burnstown Dam"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0"/>
            <a:ext cx="22669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653361"/>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0.gstatic.com/images?q=tbn:ANd9GcT5VVh_NxTEJcUcdKoTcUbEGiVZaCxLTKQEKCDIy8lAkAVlxN5F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709"/>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79512" y="116632"/>
            <a:ext cx="8856984" cy="6624736"/>
          </a:xfrm>
        </p:spPr>
        <p:txBody>
          <a:bodyPr>
            <a:normAutofit fontScale="90000"/>
          </a:bodyPr>
          <a:lstStyle/>
          <a:p>
            <a:pPr algn="l"/>
            <a:r>
              <a:rPr lang="es-MX" b="1" i="1" u="sng" dirty="0">
                <a:solidFill>
                  <a:srgbClr val="FFFF00"/>
                </a:solidFill>
              </a:rPr>
              <a:t>AVI</a:t>
            </a:r>
            <a:r>
              <a:rPr lang="es-MX" i="1" u="sng" dirty="0">
                <a:solidFill>
                  <a:srgbClr val="FFFF00"/>
                </a:solidFill>
              </a:rPr>
              <a:t> </a:t>
            </a:r>
            <a:r>
              <a:rPr lang="es-MX" sz="2800" dirty="0">
                <a:solidFill>
                  <a:srgbClr val="FFFF00"/>
                </a:solidFill>
              </a:rPr>
              <a:t>(siglas en inglés de </a:t>
            </a:r>
            <a:r>
              <a:rPr lang="es-MX" sz="2800" i="1" dirty="0">
                <a:solidFill>
                  <a:srgbClr val="FFFF00"/>
                </a:solidFill>
              </a:rPr>
              <a:t>Audio Video </a:t>
            </a:r>
            <a:r>
              <a:rPr lang="es-MX" sz="2800" i="1" dirty="0" err="1">
                <a:solidFill>
                  <a:srgbClr val="FFFF00"/>
                </a:solidFill>
              </a:rPr>
              <a:t>Interleave</a:t>
            </a:r>
            <a:r>
              <a:rPr lang="es-MX" sz="2800" dirty="0">
                <a:solidFill>
                  <a:srgbClr val="FFFF00"/>
                </a:solidFill>
              </a:rPr>
              <a:t>) es un formato contenedor de audio y video lanzado por Microsoft en 1992</a:t>
            </a:r>
            <a:r>
              <a:rPr lang="es-MX" sz="2800" dirty="0" smtClean="0">
                <a:solidFill>
                  <a:srgbClr val="FFFF00"/>
                </a:solidFill>
              </a:rPr>
              <a:t>.</a:t>
            </a:r>
            <a:br>
              <a:rPr lang="es-MX" sz="2800" dirty="0" smtClean="0">
                <a:solidFill>
                  <a:srgbClr val="FFFF00"/>
                </a:solidFill>
              </a:rPr>
            </a:br>
            <a:r>
              <a:rPr lang="es-MX" sz="2800" dirty="0">
                <a:solidFill>
                  <a:srgbClr val="FFFF00"/>
                </a:solidFill>
              </a:rPr>
              <a:t>El formato </a:t>
            </a:r>
            <a:r>
              <a:rPr lang="es-MX" sz="2800" i="1" dirty="0">
                <a:solidFill>
                  <a:srgbClr val="FFFF00"/>
                </a:solidFill>
              </a:rPr>
              <a:t>AVI</a:t>
            </a:r>
            <a:r>
              <a:rPr lang="es-MX" sz="2800" dirty="0">
                <a:solidFill>
                  <a:srgbClr val="FFFF00"/>
                </a:solidFill>
              </a:rPr>
              <a:t> fue definido por Microsoft para su tecnología Video </a:t>
            </a:r>
            <a:r>
              <a:rPr lang="es-MX" sz="2800" dirty="0" err="1">
                <a:solidFill>
                  <a:srgbClr val="FFFF00"/>
                </a:solidFill>
              </a:rPr>
              <a:t>for</a:t>
            </a:r>
            <a:r>
              <a:rPr lang="es-MX" sz="2800" dirty="0">
                <a:solidFill>
                  <a:srgbClr val="FFFF00"/>
                </a:solidFill>
              </a:rPr>
              <a:t> Windows en 1992. Posteriormente fue mejorado mediante las extensiones de formato del grupo </a:t>
            </a:r>
            <a:r>
              <a:rPr lang="es-MX" sz="2800" dirty="0" err="1">
                <a:solidFill>
                  <a:srgbClr val="FFFF00"/>
                </a:solidFill>
              </a:rPr>
              <a:t>OpenDML</a:t>
            </a:r>
            <a:r>
              <a:rPr lang="es-MX" sz="2800" dirty="0">
                <a:solidFill>
                  <a:srgbClr val="FFFF00"/>
                </a:solidFill>
              </a:rPr>
              <a:t> de la compañía </a:t>
            </a:r>
            <a:r>
              <a:rPr lang="es-MX" sz="2800" dirty="0" err="1">
                <a:solidFill>
                  <a:srgbClr val="FFFF00"/>
                </a:solidFill>
              </a:rPr>
              <a:t>Matrox</a:t>
            </a:r>
            <a:r>
              <a:rPr lang="es-MX" sz="2800" dirty="0">
                <a:solidFill>
                  <a:srgbClr val="FFFF00"/>
                </a:solidFill>
              </a:rPr>
              <a:t>. Estas extensiones están soportadas por Microsoft, aunque no de manera oficial, y son denominadas </a:t>
            </a:r>
            <a:r>
              <a:rPr lang="es-MX" sz="2800" b="1" dirty="0">
                <a:solidFill>
                  <a:srgbClr val="FFFF00"/>
                </a:solidFill>
              </a:rPr>
              <a:t>AVI 2.0</a:t>
            </a:r>
            <a:r>
              <a:rPr lang="es-MX" sz="2800" dirty="0" smtClean="0">
                <a:solidFill>
                  <a:srgbClr val="FFFF00"/>
                </a:solidFill>
              </a:rPr>
              <a:t>.</a:t>
            </a:r>
            <a:br>
              <a:rPr lang="es-MX" sz="2800" dirty="0" smtClean="0">
                <a:solidFill>
                  <a:srgbClr val="FFFF00"/>
                </a:solidFill>
              </a:rPr>
            </a:br>
            <a:r>
              <a:rPr lang="es-MX" sz="2800" dirty="0" smtClean="0">
                <a:solidFill>
                  <a:srgbClr val="FFFF00"/>
                </a:solidFill>
              </a:rPr>
              <a:t/>
            </a:r>
            <a:br>
              <a:rPr lang="es-MX" sz="2800" dirty="0" smtClean="0">
                <a:solidFill>
                  <a:srgbClr val="FFFF00"/>
                </a:solidFill>
              </a:rPr>
            </a:br>
            <a:r>
              <a:rPr lang="es-MX" sz="2800" dirty="0" smtClean="0">
                <a:solidFill>
                  <a:srgbClr val="FFFF00"/>
                </a:solidFill>
              </a:rPr>
              <a:t>El </a:t>
            </a:r>
            <a:r>
              <a:rPr lang="es-MX" sz="2800" dirty="0">
                <a:solidFill>
                  <a:srgbClr val="FFFF00"/>
                </a:solidFill>
              </a:rPr>
              <a:t>formato </a:t>
            </a:r>
            <a:r>
              <a:rPr lang="es-MX" sz="2800" dirty="0" err="1">
                <a:solidFill>
                  <a:srgbClr val="FFFF00"/>
                </a:solidFill>
              </a:rPr>
              <a:t>avi</a:t>
            </a:r>
            <a:r>
              <a:rPr lang="es-MX" sz="2800" dirty="0">
                <a:solidFill>
                  <a:srgbClr val="FFFF00"/>
                </a:solidFill>
              </a:rPr>
              <a:t> permite almacenar </a:t>
            </a:r>
            <a:r>
              <a:rPr lang="es-MX" sz="2800" i="1" dirty="0">
                <a:solidFill>
                  <a:srgbClr val="FFFF00"/>
                </a:solidFill>
              </a:rPr>
              <a:t>simultáneamente</a:t>
            </a:r>
            <a:r>
              <a:rPr lang="es-MX" sz="2800" dirty="0">
                <a:solidFill>
                  <a:srgbClr val="FFFF00"/>
                </a:solidFill>
              </a:rPr>
              <a:t> un flujo de datos de video y varios flujos de audio. El formato concreto de estos flujos no es objeto del formato AVI y es interpretado por un programa externo denominado códec. Es decir, el audio y el video contenidos en el AVI pueden estar en cualquier formato (AC3/</a:t>
            </a:r>
            <a:r>
              <a:rPr lang="es-MX" sz="2800" dirty="0" err="1">
                <a:solidFill>
                  <a:srgbClr val="FFFF00"/>
                </a:solidFill>
              </a:rPr>
              <a:t>DivX</a:t>
            </a:r>
            <a:r>
              <a:rPr lang="es-MX" sz="2800" dirty="0">
                <a:solidFill>
                  <a:srgbClr val="FFFF00"/>
                </a:solidFill>
              </a:rPr>
              <a:t>, u MP3/</a:t>
            </a:r>
            <a:r>
              <a:rPr lang="es-MX" sz="2800" dirty="0" err="1">
                <a:solidFill>
                  <a:srgbClr val="FFFF00"/>
                </a:solidFill>
              </a:rPr>
              <a:t>Xvid</a:t>
            </a:r>
            <a:r>
              <a:rPr lang="es-MX" sz="2800" dirty="0">
                <a:solidFill>
                  <a:srgbClr val="FFFF00"/>
                </a:solidFill>
              </a:rPr>
              <a:t>, entre otros). Por eso se le considera un formato </a:t>
            </a:r>
            <a:r>
              <a:rPr lang="es-MX" sz="2800" dirty="0" smtClean="0">
                <a:solidFill>
                  <a:srgbClr val="FFFF00"/>
                </a:solidFill>
              </a:rPr>
              <a:t>contenedor</a:t>
            </a:r>
            <a:r>
              <a:rPr lang="es-MX" sz="2400" dirty="0" smtClean="0">
                <a:solidFill>
                  <a:srgbClr val="FFFF00"/>
                </a:solidFill>
              </a:rPr>
              <a:t>.</a:t>
            </a:r>
            <a:endParaRPr lang="es-MX" sz="2400" dirty="0">
              <a:solidFill>
                <a:srgbClr val="FFFF00"/>
              </a:solidFill>
            </a:endParaRPr>
          </a:p>
        </p:txBody>
      </p:sp>
    </p:spTree>
    <p:extLst>
      <p:ext uri="{BB962C8B-B14F-4D97-AF65-F5344CB8AC3E}">
        <p14:creationId xmlns:p14="http://schemas.microsoft.com/office/powerpoint/2010/main" val="4186096023"/>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2" descr="http://www.lavidatlanta.org/wp-content/uploads/2012/03/mad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37319" y="0"/>
            <a:ext cx="8669361" cy="6447919"/>
          </a:xfrm>
          <a:prstGeom prst="rect">
            <a:avLst/>
          </a:prstGeom>
        </p:spPr>
        <p:txBody>
          <a:bodyPr wrap="none">
            <a:spAutoFit/>
          </a:bodyPr>
          <a:lstStyle/>
          <a:p>
            <a:r>
              <a:rPr lang="es-MX" sz="41300" b="1" dirty="0" err="1" smtClean="0">
                <a:solidFill>
                  <a:srgbClr val="00B0F0"/>
                </a:solidFill>
                <a:latin typeface="Burnstown Dam" pitchFamily="2" charset="0"/>
              </a:rPr>
              <a:t>DivX</a:t>
            </a:r>
            <a:r>
              <a:rPr lang="es-MX" dirty="0" smtClean="0">
                <a:solidFill>
                  <a:srgbClr val="FFFF00"/>
                </a:solidFill>
              </a:rPr>
              <a:t> </a:t>
            </a:r>
            <a:endParaRPr lang="es-MX"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9263"/>
            <a:ext cx="2555776" cy="133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180154"/>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t0.gstatic.com/images?q=tbn:ANd9GcT5VVh_NxTEJcUcdKoTcUbEGiVZaCxLTKQEKCDIy8lAkAVlxN5F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09"/>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79512" y="0"/>
            <a:ext cx="8507288" cy="6858000"/>
          </a:xfrm>
        </p:spPr>
        <p:txBody>
          <a:bodyPr>
            <a:normAutofit fontScale="92500" lnSpcReduction="10000"/>
          </a:bodyPr>
          <a:lstStyle/>
          <a:p>
            <a:r>
              <a:rPr lang="es-MX" sz="4000" b="1" i="1" u="sng" dirty="0" smtClean="0">
                <a:solidFill>
                  <a:srgbClr val="FFFF00"/>
                </a:solidFill>
              </a:rPr>
              <a:t>DivX</a:t>
            </a:r>
            <a:r>
              <a:rPr lang="es-MX" dirty="0" smtClean="0">
                <a:solidFill>
                  <a:srgbClr val="FFFF00"/>
                </a:solidFill>
              </a:rPr>
              <a:t> se refiere a un conjunto de productos de software desarrollados por DivX, Inc. para los sistemas operativos Windows y Mac OS, el más representativo es el códec por lo que la mayoría de las personas se refieren a éste cuando hablan de DivX. Inicialmente era sólo un códec de vídeo, un formato de vídeo comprimido, basado en los estándares MPEG-4. En la actualidad DivX</a:t>
            </a:r>
          </a:p>
          <a:p>
            <a:endParaRPr lang="es-MX" sz="3000" dirty="0" smtClean="0">
              <a:solidFill>
                <a:srgbClr val="FFFF00"/>
              </a:solidFill>
            </a:endParaRPr>
          </a:p>
          <a:p>
            <a:r>
              <a:rPr lang="es-MX" sz="3000" dirty="0" smtClean="0">
                <a:solidFill>
                  <a:srgbClr val="FFFF00"/>
                </a:solidFill>
              </a:rPr>
              <a:t>Técnicamente</a:t>
            </a:r>
            <a:r>
              <a:rPr lang="es-MX" sz="3000" dirty="0">
                <a:solidFill>
                  <a:srgbClr val="FFFF00"/>
                </a:solidFill>
              </a:rPr>
              <a:t>, DivX es un formato de vídeo que funciona sobre los sistemas operativos Windows, MacOS y GNU/Linux actuales y que, combinado con la compresión de audio MP3, consigue una alta calidad de imagen superior a la del VHS con un caudal inferior a 1 Mbit/s.</a:t>
            </a:r>
            <a:endParaRPr lang="es-MX" sz="3000" dirty="0" smtClean="0">
              <a:solidFill>
                <a:srgbClr val="FFFF00"/>
              </a:solidFill>
            </a:endParaRPr>
          </a:p>
          <a:p>
            <a:endParaRPr lang="es-MX" dirty="0"/>
          </a:p>
        </p:txBody>
      </p:sp>
    </p:spTree>
    <p:extLst>
      <p:ext uri="{BB962C8B-B14F-4D97-AF65-F5344CB8AC3E}">
        <p14:creationId xmlns:p14="http://schemas.microsoft.com/office/powerpoint/2010/main" val="2733846436"/>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lavidatlanta.org/wp-content/uploads/2012/03/mad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251520" y="116632"/>
            <a:ext cx="8229600" cy="6516724"/>
          </a:xfrm>
        </p:spPr>
        <p:txBody>
          <a:bodyPr>
            <a:noAutofit/>
          </a:bodyPr>
          <a:lstStyle/>
          <a:p>
            <a:pPr marL="0" indent="0">
              <a:buNone/>
            </a:pPr>
            <a:r>
              <a:rPr lang="es-MX" sz="41300" b="1" dirty="0" smtClean="0">
                <a:solidFill>
                  <a:srgbClr val="7030A0"/>
                </a:solidFill>
                <a:latin typeface="Burnstown Dam" pitchFamily="2" charset="0"/>
              </a:rPr>
              <a:t>FLV</a:t>
            </a:r>
            <a:endParaRPr lang="es-MX" sz="41300" b="1" dirty="0">
              <a:solidFill>
                <a:srgbClr val="7030A0"/>
              </a:solidFill>
              <a:latin typeface="Burnstown Dam" pitchFamily="2"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35705"/>
            <a:ext cx="206397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792580"/>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4" descr="http://t0.gstatic.com/images?q=tbn:ANd9GcT5VVh_NxTEJcUcdKoTcUbEGiVZaCxLTKQEKCDIy8lAkAVlxN5F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09"/>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97454" y="13709"/>
            <a:ext cx="8928992" cy="6432530"/>
          </a:xfrm>
          <a:prstGeom prst="rect">
            <a:avLst/>
          </a:prstGeom>
        </p:spPr>
        <p:txBody>
          <a:bodyPr wrap="square">
            <a:spAutoFit/>
          </a:bodyPr>
          <a:lstStyle/>
          <a:p>
            <a:r>
              <a:rPr lang="es-MX" sz="2400" dirty="0">
                <a:solidFill>
                  <a:srgbClr val="FFFF00"/>
                </a:solidFill>
              </a:rPr>
              <a:t>El </a:t>
            </a:r>
            <a:r>
              <a:rPr lang="es-MX" sz="3200" b="1" i="1" u="sng" dirty="0" smtClean="0">
                <a:solidFill>
                  <a:srgbClr val="FFFF00"/>
                </a:solidFill>
              </a:rPr>
              <a:t>FLV-Media Player </a:t>
            </a:r>
            <a:r>
              <a:rPr lang="es-MX" sz="2400" dirty="0">
                <a:solidFill>
                  <a:srgbClr val="FFFF00"/>
                </a:solidFill>
              </a:rPr>
              <a:t>es un reproductor de medios.</a:t>
            </a:r>
          </a:p>
          <a:p>
            <a:r>
              <a:rPr lang="es-MX" sz="2400" dirty="0">
                <a:solidFill>
                  <a:srgbClr val="FFFF00"/>
                </a:solidFill>
              </a:rPr>
              <a:t>Es independiente del navegador y completamente autónomo. Es un reproductor de medios para videos de formato Adobe Flash, el cual es habitual en el </a:t>
            </a:r>
            <a:r>
              <a:rPr lang="es-MX" sz="2400" dirty="0" err="1">
                <a:solidFill>
                  <a:srgbClr val="FFFF00"/>
                </a:solidFill>
              </a:rPr>
              <a:t>world</a:t>
            </a:r>
            <a:r>
              <a:rPr lang="es-MX" sz="2400" dirty="0">
                <a:solidFill>
                  <a:srgbClr val="FFFF00"/>
                </a:solidFill>
              </a:rPr>
              <a:t> </a:t>
            </a:r>
            <a:r>
              <a:rPr lang="es-MX" sz="2400" dirty="0" err="1">
                <a:solidFill>
                  <a:srgbClr val="FFFF00"/>
                </a:solidFill>
              </a:rPr>
              <a:t>wide</a:t>
            </a:r>
            <a:r>
              <a:rPr lang="es-MX" sz="2400" dirty="0">
                <a:solidFill>
                  <a:srgbClr val="FFFF00"/>
                </a:solidFill>
              </a:rPr>
              <a:t> web.</a:t>
            </a:r>
          </a:p>
          <a:p>
            <a:endParaRPr lang="es-MX" sz="2800" dirty="0" smtClean="0">
              <a:solidFill>
                <a:srgbClr val="FFFF00"/>
              </a:solidFill>
            </a:endParaRPr>
          </a:p>
          <a:p>
            <a:r>
              <a:rPr lang="es-MX" sz="2800" dirty="0" smtClean="0">
                <a:solidFill>
                  <a:srgbClr val="FFFF00"/>
                </a:solidFill>
              </a:rPr>
              <a:t>El </a:t>
            </a:r>
            <a:r>
              <a:rPr lang="es-MX" sz="2800" dirty="0">
                <a:solidFill>
                  <a:srgbClr val="FFFF00"/>
                </a:solidFill>
              </a:rPr>
              <a:t>“</a:t>
            </a:r>
            <a:r>
              <a:rPr lang="es-MX" sz="2800" b="1" dirty="0">
                <a:solidFill>
                  <a:srgbClr val="FFFF00"/>
                </a:solidFill>
              </a:rPr>
              <a:t>FLV-Media Player</a:t>
            </a:r>
            <a:r>
              <a:rPr lang="es-MX" sz="2800" dirty="0">
                <a:solidFill>
                  <a:srgbClr val="FFFF00"/>
                </a:solidFill>
              </a:rPr>
              <a:t>” permite abrir y guardar datos sobre </a:t>
            </a:r>
            <a:r>
              <a:rPr lang="es-MX" sz="2800" dirty="0" smtClean="0">
                <a:solidFill>
                  <a:srgbClr val="FFFF00"/>
                </a:solidFill>
              </a:rPr>
              <a:t>porta datos </a:t>
            </a:r>
            <a:r>
              <a:rPr lang="es-MX" sz="2800" dirty="0">
                <a:solidFill>
                  <a:srgbClr val="FFFF00"/>
                </a:solidFill>
              </a:rPr>
              <a:t>locales (inclusive dispositivos de almacenamiento) También se pueden reproducir los medios directamente de internet y archivarlos en el </a:t>
            </a:r>
            <a:r>
              <a:rPr lang="es-MX" sz="2800" dirty="0" err="1">
                <a:solidFill>
                  <a:srgbClr val="FFFF00"/>
                </a:solidFill>
              </a:rPr>
              <a:t>portadatos</a:t>
            </a:r>
            <a:r>
              <a:rPr lang="es-MX" sz="2800" dirty="0">
                <a:solidFill>
                  <a:srgbClr val="FFFF00"/>
                </a:solidFill>
              </a:rPr>
              <a:t> local.</a:t>
            </a:r>
          </a:p>
          <a:p>
            <a:r>
              <a:rPr lang="es-MX" sz="2800" dirty="0">
                <a:solidFill>
                  <a:srgbClr val="FFFF00"/>
                </a:solidFill>
              </a:rPr>
              <a:t>Desde la versión 1.53 también permite la reproducción de archivos XPL con formato FLV-XPL V1.0. A partir de ahora se pueden reproducir, con la versión actual, videos de alta resolución. (videos FLV-HD) con formato H.264 (480p/720p/1080p).</a:t>
            </a:r>
          </a:p>
        </p:txBody>
      </p:sp>
    </p:spTree>
    <p:extLst>
      <p:ext uri="{BB962C8B-B14F-4D97-AF65-F5344CB8AC3E}">
        <p14:creationId xmlns:p14="http://schemas.microsoft.com/office/powerpoint/2010/main" val="1350393336"/>
      </p:ext>
    </p:extLst>
  </p:cSld>
  <p:clrMapOvr>
    <a:masterClrMapping/>
  </p:clrMapOvr>
  <mc:AlternateContent xmlns:mc="http://schemas.openxmlformats.org/markup-compatibility/2006">
    <mc:Choice xmlns:p14="http://schemas.microsoft.com/office/powerpoint/2010/main" Requires="p14">
      <p:transition spd="slow" p14:dur="6000" advClick="0" advTm="6000">
        <p14:vortex dir="r"/>
      </p:transition>
    </mc:Choice>
    <mc:Fallback>
      <p:transition spd="slow" advClick="0" advTm="6000">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1247</Words>
  <Application>Microsoft Office PowerPoint</Application>
  <PresentationFormat>Presentación en pantalla (4:3)</PresentationFormat>
  <Paragraphs>65</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Presentación de PowerPoint</vt:lpstr>
      <vt:lpstr> 3DP</vt:lpstr>
      <vt:lpstr>Presentación de PowerPoint</vt:lpstr>
      <vt:lpstr>AVI</vt:lpstr>
      <vt:lpstr>AVI (siglas en inglés de Audio Video Interleave) es un formato contenedor de audio y video lanzado por Microsoft en 1992. El formato AVI fue definido por Microsoft para su tecnología Video for Windows en 1992. Posteriormente fue mejorado mediante las extensiones de formato del grupo OpenDML de la compañía Matrox. Estas extensiones están soportadas por Microsoft, aunque no de manera oficial, y son denominadas AVI 2.0.  El formato avi permite almacenar simultáneamente un flujo de datos de video y varios flujos de audio. El formato concreto de estos flujos no es objeto del formato AVI y es interpretado por un programa externo denominado códec. Es decir, el audio y el video contenidos en el AVI pueden estar en cualquier formato (AC3/DivX, u MP3/Xvid, entre otros). Por eso se le considera un formato contenedor.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3DP</dc:title>
  <dc:creator>Nathalia</dc:creator>
  <cp:lastModifiedBy>Nathalia</cp:lastModifiedBy>
  <cp:revision>18</cp:revision>
  <dcterms:created xsi:type="dcterms:W3CDTF">2013-02-06T23:35:22Z</dcterms:created>
  <dcterms:modified xsi:type="dcterms:W3CDTF">2013-02-13T00:21:07Z</dcterms:modified>
</cp:coreProperties>
</file>