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62" r:id="rId6"/>
    <p:sldId id="259" r:id="rId7"/>
    <p:sldId id="260" r:id="rId8"/>
    <p:sldId id="263" r:id="rId9"/>
    <p:sldId id="264" r:id="rId10"/>
    <p:sldId id="265" r:id="rId11"/>
    <p:sldId id="266" r:id="rId12"/>
    <p:sldId id="267" r:id="rId13"/>
    <p:sldId id="268" r:id="rId14"/>
    <p:sldId id="269" r:id="rId15"/>
    <p:sldId id="270" r:id="rId16"/>
    <p:sldId id="271" r:id="rId17"/>
    <p:sldId id="273" r:id="rId18"/>
    <p:sldId id="272" r:id="rId19"/>
    <p:sldId id="274" r:id="rId20"/>
    <p:sldId id="275" r:id="rId21"/>
    <p:sldId id="276" r:id="rId22"/>
    <p:sldId id="277" r:id="rId2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74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AC69AA8D-042D-49E5-BF05-9B113CD5F576}" type="datetimeFigureOut">
              <a:rPr lang="es-ES" smtClean="0"/>
              <a:t>13/02/2013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1D4220C-B787-42A0-9157-22D8EA56E114}" type="slidenum">
              <a:rPr lang="es-ES" smtClean="0"/>
              <a:t>‹Nº›</a:t>
            </a:fld>
            <a:endParaRPr lang="es-E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C69AA8D-042D-49E5-BF05-9B113CD5F576}" type="datetimeFigureOut">
              <a:rPr lang="es-ES" smtClean="0"/>
              <a:t>13/02/2013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1D4220C-B787-42A0-9157-22D8EA56E114}" type="slidenum">
              <a:rPr lang="es-ES" smtClean="0"/>
              <a:t>‹Nº›</a:t>
            </a:fld>
            <a:endParaRPr lang="es-E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C69AA8D-042D-49E5-BF05-9B113CD5F576}" type="datetimeFigureOut">
              <a:rPr lang="es-ES" smtClean="0"/>
              <a:t>13/02/2013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1D4220C-B787-42A0-9157-22D8EA56E114}" type="slidenum">
              <a:rPr lang="es-ES" smtClean="0"/>
              <a:t>‹Nº›</a:t>
            </a:fld>
            <a:endParaRPr lang="es-E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C69AA8D-042D-49E5-BF05-9B113CD5F576}" type="datetimeFigureOut">
              <a:rPr lang="es-ES" smtClean="0"/>
              <a:t>13/02/2013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1D4220C-B787-42A0-9157-22D8EA56E114}" type="slidenum">
              <a:rPr lang="es-ES" smtClean="0"/>
              <a:t>‹Nº›</a:t>
            </a:fld>
            <a:endParaRPr lang="es-E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C69AA8D-042D-49E5-BF05-9B113CD5F576}" type="datetimeFigureOut">
              <a:rPr lang="es-ES" smtClean="0"/>
              <a:t>13/02/2013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1D4220C-B787-42A0-9157-22D8EA56E114}" type="slidenum">
              <a:rPr lang="es-ES" smtClean="0"/>
              <a:t>‹Nº›</a:t>
            </a:fld>
            <a:endParaRPr lang="es-E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AC69AA8D-042D-49E5-BF05-9B113CD5F576}" type="datetimeFigureOut">
              <a:rPr lang="es-ES" smtClean="0"/>
              <a:t>13/02/2013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1D4220C-B787-42A0-9157-22D8EA56E114}" type="slidenum">
              <a:rPr lang="es-ES" smtClean="0"/>
              <a:t>‹Nº›</a:t>
            </a:fld>
            <a:endParaRPr lang="es-E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AC69AA8D-042D-49E5-BF05-9B113CD5F576}" type="datetimeFigureOut">
              <a:rPr lang="es-ES" smtClean="0"/>
              <a:t>13/02/2013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1D4220C-B787-42A0-9157-22D8EA56E114}" type="slidenum">
              <a:rPr lang="es-ES" smtClean="0"/>
              <a:t>‹Nº›</a:t>
            </a:fld>
            <a:endParaRPr lang="es-E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AC69AA8D-042D-49E5-BF05-9B113CD5F576}" type="datetimeFigureOut">
              <a:rPr lang="es-ES" smtClean="0"/>
              <a:t>13/02/2013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1D4220C-B787-42A0-9157-22D8EA56E114}" type="slidenum">
              <a:rPr lang="es-ES" smtClean="0"/>
              <a:t>‹Nº›</a:t>
            </a:fld>
            <a:endParaRPr lang="es-E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C69AA8D-042D-49E5-BF05-9B113CD5F576}" type="datetimeFigureOut">
              <a:rPr lang="es-ES" smtClean="0"/>
              <a:t>13/02/2013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1D4220C-B787-42A0-9157-22D8EA56E114}" type="slidenum">
              <a:rPr lang="es-ES" smtClean="0"/>
              <a:t>‹Nº›</a:t>
            </a:fld>
            <a:endParaRPr lang="es-E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C69AA8D-042D-49E5-BF05-9B113CD5F576}" type="datetimeFigureOut">
              <a:rPr lang="es-ES" smtClean="0"/>
              <a:t>13/02/2013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1D4220C-B787-42A0-9157-22D8EA56E114}" type="slidenum">
              <a:rPr lang="es-ES" smtClean="0"/>
              <a:t>‹Nº›</a:t>
            </a:fld>
            <a:endParaRPr lang="es-E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C69AA8D-042D-49E5-BF05-9B113CD5F576}" type="datetimeFigureOut">
              <a:rPr lang="es-ES" smtClean="0"/>
              <a:t>13/02/2013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1D4220C-B787-42A0-9157-22D8EA56E114}" type="slidenum">
              <a:rPr lang="es-ES" smtClean="0"/>
              <a:t>‹Nº›</a:t>
            </a:fld>
            <a:endParaRPr lang="es-E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69AA8D-042D-49E5-BF05-9B113CD5F576}" type="datetimeFigureOut">
              <a:rPr lang="es-ES" smtClean="0"/>
              <a:t>13/02/2013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D4220C-B787-42A0-9157-22D8EA56E114}"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2.gstatic.com/images?q=tbn:ANd9GcQlNAlcvQnXu1iaYgwIs9lyA7aQOKcA52dyxmkzXeUQN8VDkFM"/>
          <p:cNvPicPr>
            <a:picLocks noChangeAspect="1" noChangeArrowheads="1"/>
          </p:cNvPicPr>
          <p:nvPr/>
        </p:nvPicPr>
        <p:blipFill>
          <a:blip r:embed="rId2"/>
          <a:srcRect/>
          <a:stretch>
            <a:fillRect/>
          </a:stretch>
        </p:blipFill>
        <p:spPr bwMode="auto">
          <a:xfrm>
            <a:off x="0" y="0"/>
            <a:ext cx="9144000" cy="6849177"/>
          </a:xfrm>
          <a:prstGeom prst="rect">
            <a:avLst/>
          </a:prstGeom>
          <a:noFill/>
        </p:spPr>
      </p:pic>
      <p:sp>
        <p:nvSpPr>
          <p:cNvPr id="5" name="4 CuadroTexto"/>
          <p:cNvSpPr txBox="1"/>
          <p:nvPr/>
        </p:nvSpPr>
        <p:spPr>
          <a:xfrm>
            <a:off x="1154376" y="686301"/>
            <a:ext cx="4857784" cy="5262979"/>
          </a:xfrm>
          <a:prstGeom prst="rect">
            <a:avLst/>
          </a:prstGeom>
          <a:noFill/>
        </p:spPr>
        <p:txBody>
          <a:bodyPr wrap="square" rtlCol="0">
            <a:spAutoFit/>
          </a:bodyPr>
          <a:lstStyle/>
          <a:p>
            <a:pPr algn="ctr"/>
            <a:r>
              <a:rPr lang="es-ES_tradnl" sz="2400" b="1" dirty="0" smtClean="0">
                <a:latin typeface="Harrington" pitchFamily="82" charset="0"/>
              </a:rPr>
              <a:t>ESCUELA NORMAL DE EDUCACIÓN PREESCOLAR </a:t>
            </a:r>
          </a:p>
          <a:p>
            <a:pPr algn="ctr"/>
            <a:endParaRPr lang="es-ES_tradnl" sz="2400" b="1" dirty="0">
              <a:latin typeface="Harrington" pitchFamily="82" charset="0"/>
            </a:endParaRPr>
          </a:p>
          <a:p>
            <a:pPr algn="ctr"/>
            <a:r>
              <a:rPr lang="es-ES_tradnl" sz="2400" b="1" dirty="0" smtClean="0">
                <a:latin typeface="Harrington" pitchFamily="82" charset="0"/>
              </a:rPr>
              <a:t>“EXTENCIONES DE VIDEO”</a:t>
            </a:r>
          </a:p>
          <a:p>
            <a:pPr algn="ctr"/>
            <a:endParaRPr lang="es-ES_tradnl" sz="2400" b="1" dirty="0">
              <a:latin typeface="Harrington" pitchFamily="82" charset="0"/>
            </a:endParaRPr>
          </a:p>
          <a:p>
            <a:pPr algn="ctr"/>
            <a:r>
              <a:rPr lang="es-ES_tradnl" sz="2400" b="1" dirty="0" smtClean="0">
                <a:latin typeface="Harrington" pitchFamily="82" charset="0"/>
              </a:rPr>
              <a:t>MATERIA: COMPUTACIÓN IV</a:t>
            </a:r>
          </a:p>
          <a:p>
            <a:pPr algn="ctr"/>
            <a:endParaRPr lang="es-ES_tradnl" sz="2400" b="1" dirty="0">
              <a:latin typeface="Harrington" pitchFamily="82" charset="0"/>
            </a:endParaRPr>
          </a:p>
          <a:p>
            <a:pPr algn="ctr"/>
            <a:r>
              <a:rPr lang="es-ES_tradnl" sz="2400" b="1" dirty="0" smtClean="0">
                <a:latin typeface="Harrington" pitchFamily="82" charset="0"/>
              </a:rPr>
              <a:t>MESTRO: LUIS ENRIQUE CONTRERAS GARCIA</a:t>
            </a:r>
          </a:p>
          <a:p>
            <a:pPr algn="ctr"/>
            <a:endParaRPr lang="es-ES_tradnl" sz="2400" b="1" dirty="0">
              <a:latin typeface="Harrington" pitchFamily="82" charset="0"/>
            </a:endParaRPr>
          </a:p>
          <a:p>
            <a:pPr algn="ctr"/>
            <a:r>
              <a:rPr lang="es-ES_tradnl" sz="2400" b="1" dirty="0" smtClean="0">
                <a:latin typeface="Harrington" pitchFamily="82" charset="0"/>
              </a:rPr>
              <a:t>ALUMNA: STEPHANIE XIOMARA GALLEGOS GARCIA</a:t>
            </a:r>
          </a:p>
          <a:p>
            <a:pPr algn="ctr"/>
            <a:endParaRPr lang="es-ES_tradnl" sz="2400" b="1" dirty="0">
              <a:latin typeface="Harrington" pitchFamily="82" charset="0"/>
            </a:endParaRPr>
          </a:p>
          <a:p>
            <a:pPr algn="ctr"/>
            <a:r>
              <a:rPr lang="es-ES_tradnl" sz="2400" b="1" dirty="0" smtClean="0">
                <a:latin typeface="Harrington" pitchFamily="82" charset="0"/>
              </a:rPr>
              <a:t>2  AÑO    SECCIÓN: “C”      N.L. 13</a:t>
            </a:r>
            <a:endParaRPr lang="es-ES" sz="2400" b="1" dirty="0">
              <a:latin typeface="Harrington" pitchFamily="82" charset="0"/>
            </a:endParaRPr>
          </a:p>
        </p:txBody>
      </p:sp>
      <p:pic>
        <p:nvPicPr>
          <p:cNvPr id="2" name="1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79329" y="764704"/>
            <a:ext cx="1333031" cy="158417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6000">
        <p14:ripple/>
      </p:transition>
    </mc:Choice>
    <mc:Fallback xmlns="">
      <p:transition spd="slow" advClick="0" advTm="6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par>
                                <p:cTn id="11" presetID="3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1000" fill="hold"/>
                                        <p:tgtEl>
                                          <p:spTgt spid="2"/>
                                        </p:tgtEl>
                                        <p:attrNameLst>
                                          <p:attrName>ppt_w</p:attrName>
                                        </p:attrNameLst>
                                      </p:cBhvr>
                                      <p:tavLst>
                                        <p:tav tm="0">
                                          <p:val>
                                            <p:fltVal val="0"/>
                                          </p:val>
                                        </p:tav>
                                        <p:tav tm="100000">
                                          <p:val>
                                            <p:strVal val="#ppt_w"/>
                                          </p:val>
                                        </p:tav>
                                      </p:tavLst>
                                    </p:anim>
                                    <p:anim calcmode="lin" valueType="num">
                                      <p:cBhvr>
                                        <p:cTn id="14" dur="1000" fill="hold"/>
                                        <p:tgtEl>
                                          <p:spTgt spid="2"/>
                                        </p:tgtEl>
                                        <p:attrNameLst>
                                          <p:attrName>ppt_h</p:attrName>
                                        </p:attrNameLst>
                                      </p:cBhvr>
                                      <p:tavLst>
                                        <p:tav tm="0">
                                          <p:val>
                                            <p:fltVal val="0"/>
                                          </p:val>
                                        </p:tav>
                                        <p:tav tm="100000">
                                          <p:val>
                                            <p:strVal val="#ppt_h"/>
                                          </p:val>
                                        </p:tav>
                                      </p:tavLst>
                                    </p:anim>
                                    <p:anim calcmode="lin" valueType="num">
                                      <p:cBhvr>
                                        <p:cTn id="15" dur="1000" fill="hold"/>
                                        <p:tgtEl>
                                          <p:spTgt spid="2"/>
                                        </p:tgtEl>
                                        <p:attrNameLst>
                                          <p:attrName>style.rotation</p:attrName>
                                        </p:attrNameLst>
                                      </p:cBhvr>
                                      <p:tavLst>
                                        <p:tav tm="0">
                                          <p:val>
                                            <p:fltVal val="90"/>
                                          </p:val>
                                        </p:tav>
                                        <p:tav tm="100000">
                                          <p:val>
                                            <p:fltVal val="0"/>
                                          </p:val>
                                        </p:tav>
                                      </p:tavLst>
                                    </p:anim>
                                    <p:animEffect transition="in" filter="fade">
                                      <p:cBhvr>
                                        <p:cTn id="16"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2.gstatic.com/images?q=tbn:ANd9GcQlNAlcvQnXu1iaYgwIs9lyA7aQOKcA52dyxmkzXeUQN8VDkFM"/>
          <p:cNvPicPr>
            <a:picLocks noChangeAspect="1" noChangeArrowheads="1"/>
          </p:cNvPicPr>
          <p:nvPr/>
        </p:nvPicPr>
        <p:blipFill>
          <a:blip r:embed="rId2"/>
          <a:srcRect/>
          <a:stretch>
            <a:fillRect/>
          </a:stretch>
        </p:blipFill>
        <p:spPr bwMode="auto">
          <a:xfrm>
            <a:off x="0" y="0"/>
            <a:ext cx="9144000" cy="6849177"/>
          </a:xfrm>
          <a:prstGeom prst="rect">
            <a:avLst/>
          </a:prstGeom>
          <a:noFill/>
        </p:spPr>
      </p:pic>
      <p:sp>
        <p:nvSpPr>
          <p:cNvPr id="2" name="AutoShape 2" descr="data:image/jpeg;base64,/9j/4AAQSkZJRgABAQAAAQABAAD/2wCEAAkGBg8PDQ8PEA8NDQ8PDw0NDQ0ODw8NDw8PFBAVFBQQFBQXHCYeFxkjGRIUHy8gJCcpLSwsFR4xNTAqNSYrLCkBCQoKDgwOGA8PFykcHCQuKSwpKSwsMi0pKSkpMikqMCkpLCktLCksKSkpKSwsLCksKSkpKSk1LCkpKSkpLCkpLf/AABEIAMIBAwMBIgACEQEDEQH/xAAbAAACAwEBAQAAAAAAAAAAAAAAAgEDBAUGB//EAEAQAAIBAgMEBwUFBwIHAAAAAAABAgMRBBIhBTFBURMiUmFxkrFygZGh0QYVM0JTFBYyssHh8CPxB2JzgoOi4v/EABoBAQEBAQEBAQAAAAAAAAAAAAABAgMEBQb/xAAnEQEAAwABBAEDBAMAAAAAAAAAAQIREgMTITFRQXGhBCIj8IGRsf/aAAwDAQACEQMRAD8A89YLEkn6F8ZCQyQEpATE1QM6L6LJIZxHihst0REyLYItiiuCLooiJSHSBIZIiIsFhrAVEWK6/Be8tSKar6z+BqAiGQRi27LU20MMlq9X6GpnBVRwrer0XLia4xSWhJFznM6JuRcgCAACAiSAAqgAAAAAACAAAACAPJEogk6NpQyIRKCGRZSepWh4gbIEyjqLTehdlujAIF0SmBfAiHSGISGCIAAKBGeEHJ6eL7jRkbTS8L8i6lTUVZF3FTRoqK9WPchsi5lDXIuRcLkE3C4twuA1wFuFwJC5FwuBNwFuFyhrkXIuRcBrkXFuFwGuQRmADyxJBJ1aShkKSgHQyEQyA1UJGmBhoy+ptgzEwOjhtiVqqz04xlF/88U0+9N6GqH2ZxX6a88PqGx8c6eiWbModW+W7S4bufNbjv0Nouyvv4nmte8T4dq0rMeXFX2ZxX6a88PqT+7WK/TXnh9TvraPeT9495juXa7dHnv3ZxX6a88PqC+zGKv+GvPD6nofvAujjR3bnbo4D+zeISSVNc314fUV/Z3E/przw+p3p7R13i/ePeO5c7dHB/d3E/przw+ofu9iewvPD6nYxO1skXL4Lm+CMWC23KS67vq7WVtBHVvM4T0qRGsf3BiewvPD6kfcGI7C88Pqdd7R7xXtHvNc7s8KOV9wYjsLzw+ofu/iewvPD6nUW0e8ZbS7xzucKOT+7+J7C88PqQ9g4jsLzw+p13tLvMOO2nLK42fW0z5tFG2qtz/y4i95JpSHFbC4l9/i/Ui56HnWXIuJmIzFD5guQlzBsCbkOQjkK5BD5gEzAVXnSRSTo0ZEik3KHRKEuSmBdTlqbaT0OdGRtoyM2hHTpPSPhH0OlSxLaT47n48zlUnpHwj6GmlI4TDUTkukq5PTmSMi+jHj8DnjWuhRklFXWttdXzLOmXJfM5dWvZ27hP2hmu3qc3UvDl85fUG4cl8X9TzuA2jOVWtFybUZWitNOs/oVfaHarp0Msb56rVKCW/Xfb3ae8l6cImZapbnMRDubLoxxlWcmn+z07xik2s8mue/dr70dpbGwyVsj88/qZdjYT9nw9Ol+aMbzfOo9ZP4/JI4+19s1obVwdCNSUadSKc4K1pdaa1+CPHEzWN+X0OFZ8Y9ItlUF+V+ef1Er7NoqE2ou6jJrrT3pN8x+lZXiav+nP2J/wArN+flma1z0830xPTmXMGc9ePna1OuUVat34COZXmLEEyrb3+L9SLiOWr8X6jwp336I2wFqOlYGxHIJpnIRyFchdWUS5Exi3u/sCgvEuTJMhOg7/kA+YCary9yRbknoVNybi3JuA1ybiXJuUPc10JbvAw3NNGW4kwOvSfVj7MfQ0U2ZKUurH2Y+hpo6uxwlZbqEMz7uJttZGehpY0SOMmufiqyU2m+C5lX7RHn8mJj/wAR+C9DOeqseIcZny0RlTTbSSb/AImo2b8TnUZxxG2MNRveNCDryVna66y+fRmk85sv7SUMHtTGVq0asrx6GHRxjJqzhe95LsI836rIrH3er9JG3n7PrPSIoqYajKpGpKnTlUh/BUcE5x37na63v4nkaX/E7BzlGEaeLcpSjCK6OlrJuyX4nNnrzzRNben0fMLukRViai6OfsT/AJWQVYn8OfsT/lZrGZ9PN5iMwmYVyPU+Yscgim3ZahRoufcuLNaioqy974sajHGkldvV3fu1CUglLf4v1KpTLDCZSEvcEibmgKPPUlyFchXICxMbMVpkORFWZwKswEV58Li3C56VNcm4lwuA9wuJcLlD3L6UtEZcxdSeiEjs05aR9mPodHBw4nNwsbqPLLH0R16KPNYlqiXJ6FMSrHV8sbLfJO3hxZyzRixc1Kba3bvhoc3H7Q6FxvCcou+aS3RNaei/ziSeuviIcLe2SjtWjPdUinyl1H8zQsr1WV96szPW2VRnvpxvzjePoZpfZ2i93SL/ALk/VG/DPlTiVGW1tnQeVRjJ1pN2S6rctX/40e1xv2pwNH8TFUE+zCaqy8sLs+dV9gUXtLB0JubpV7xl1kpX61rO3PKe7wf2E2dSs1hoza41ZTq/KTt8j5PU5dy2fL7XQzt11Tsb7awxmK6Khh8RKilLNinG0YyW5NcE9Vq73a0PQYr8OfsT/lY9OnGMVGMYxit0YpRivBLcJivw6nsT/lZaxMe3SXkcxqw2EctZaR4LiycLg7ay38FyNjkeqZ+HytRJpKy0S4FEpDVJFLdzMMs0nq/F+pCViW7X8X6iSkdIZS5COQrkK5GgzkEWVOQyYlVjkK5C5iLmcU2YBMwDBw7hcW4XPSprhcS4ZiqbMRmFuRmAfMX03ojJc34Snrf3ISku7goWjH2Y+iOjSMGHfVj7MfQ2wZ5LDSppJt6Jas5VfEOcnL4LkhsZib9Vblv72ZritUJVxji7KDa4O/8AYT7wf6b+L+hZJ6eAmY6xK5Hwj7wf6b+L+hH3i/038X9BsxGYuycY+HF+0GNlGWGxKg1LD1oz371dStu5wt7z2EftpdJrDtppNPpOD3flPP7Swyq0ZwfFadz4MnY2EnGjCm3mcVbM1lsr6I889P8AfMzHif8Ar0V6vHpxEfR6KH2vbdlhpN/9T/5NX365Jromsya/iva+nZOfQoqK9WXpkmtfpDM9a8/VZcVyFchJTDiJyK7kSkI5G8RROWr8X6lTkFSWr8X6lTkdIhkzkK5CuQrZcDpjXK4jDBNwuJKaSu3YzVcS3otF82TFaXVXNAYMwFxcY7kXEzBmOrR7itiORGYofMRcRyIzBV1JXkkdijGyOdgKf5nx9DfGWpJYs6+G3R9mPoJjtqdF1csuCzLLbd43QkK2WEeeWPoc7aMcyXabbvztFs8nUieO19unTiJt+703qQtWsoxcnuX+xi2bic1Jc43i/du+VhNpVerl5RlUl7tF87/AWv8Ax8o+Gq9P+TjLdRr5lezS4XtqvcDZnwLXRQa4xj7wqYlWbV52um42tdcE29fcbrbKxsszXbTEQvuRmM9DEqcVJbnzLIyu3bW1lKzSt3Xel+41yjN1OM7i+lTcn3cWdGjTSVkcuhilOThHNTlTtmi7XWqd+T3fM62EWqvrZJu/G3P3nPly9Jaue2jIkryeVPct7f0BShLSMteTtr8DLOeabk9dWo34JC1LPufBreiYjROVtOJElGKTnK19VFWvbm7i1Kl4Rm99rS8f8TIxUbyzrVNLXkrehcBUjFxzRlmV7NbmmUORW5NN2taVs3itz+bIcjUQjPUlq/F+pW5EVZdZ+MvUrcjrEMHciLiZgdVR1b8FvbLgvSKa2LS0XWfyRkrYxy0XVXLi/FlOYY1ELp1W3du5FyrMTmDSy4FeYCDFmIzCZiMxtvD5iHITMQ2DD5iacczSKnI2YSnZXe9lJ8N0NFYsU7GfPYM5HPHSjPqx9mPojPWletS8Kz/9Uv6jQl1Y+zH0RnnUX7RSXHo6z+cP7nC/r/MOtY8/7YtmvocZWpflqLpIeK1/q/gW4p5qGKqdpTjH2IKy+ab95n25CSqUasNJqShfx3f53mzFU1HCzit0aUl8InCImItX6Rv5/su/ua2+s5+EYNOWBhGLcW6WVNatcNC6hRhSoxi7JJZVfVt77JLe+5GTZ+JUMHGb1UISdudpPQtwMs1NVpy3xzSlyXYjyXC298bs1WYyM95+GbVnZ+N/LJses4YGpUX5HUav2rKy+Njq7CpJYam3q5LO29buTu346nI2ZDPgKsFvcqiS77JpfI6OwMWpYeMfzU10c48Vbd8v6nLpT5r9murHi33dShhoxqSqJJOUYxb7k27fM206nAxKpwur6tLi1z+YSrONpb7O7XdxPTGa81omYa1UsrEdIU1JL+JO8ZaphTvJ2X+3exiQvnK0V3/3MvTSp7lmhy4rwHnXUqiS1jBpX5vRenqLUdm13m2Yhb0kZxzx9/cVyqCpqMJPd0jUYrm1vf8AnIpTKYqqy60val6iZvcuZVicSoylxeaWnDeY6ldy3/DgdIhMaqmL7PxZlnUu9dRMwmYrUVW5icxUpEdKlx+GpGsX3JzGbp+S+JHSvnbw0M6vFrIMgEOKnMRmEzEZi63h8xDkLmJigYtowuzcpW0MtJ2Q+Y0zMavzBmKcwZwmOth8SoKEnTVZKMf9NycE+ra9/wDNxhq7PhKbnkjdtu2eo7Xd7Xv3mVt9qXubI17U/MzjNIn3GukWmPTp1Fe3c0yvFYaNRJNJ2vvcu7gnZ7uJgu+1PzMFftT8zNTXfEwkePTXS2bBRlFRilKLTtm1927gGD2bGnuTWrteTlbwW5Pv3ma77U/Mwu+1PzMx2495DXOfltwWz405Saildvi3v5cERPZkXPOs0ZPfKnN05e+28yXfan5mSm+1PzMduMzDlO7rrYelkvzdrtyc5O268nqy5yOJd9qfmZN32p+ZliueIhmfLsQqSg3kej1cHuGniqklluoJ78qSv8EcW77U/MybvtT8zLkpkOunZWWnAmGKqJWeWfJyUW/mjka9qfmZXOq+E5+OZ3Lkpjs1Krcs03d2tFclyQlXHXg6appPNm6bO727GWxw3Ufan5mVub7UvMxMNRDZiH15+1L1KnNFGZ8W346kXOmpxWzrWRV0z8BZsETWoqm7feMiEMiGJQyFQyZDEkkXAhjFmC4qGQbwyQydyvMPAqYuzDZim5Nys4tzEZyrMGYLi3ORmKswZhpi3MNnKcwZgYuzhnKcwZimLs5OcpzBmBi/OGcozg6pDi0ZyHX5GV1LkZhq8V8qjfEVyKswXGrh8xFxcxFyaYsuFxLhcauGb1BCXJTJpixMZMruSmDFiZNyu5NyJiy4FeYAYy3C5FwuGsMh7iRJLCHuFxbkXKYa4XFJsDBcm5ABU3C4twuUw1wzCXC5NMPmDMV3IuTVw7mRcULk1cNcm4lwuDD3C4lwuDD3C4twBhrhcULgwyZNxLk3Bh7k3EuFwmLMwZhLhcGLLgJcgCkkgALEBIFRAxAFEgQAAQAAAABFQQwAKgkAIqAAAAAAKAAAgJAAAAAgCUAABIAEBIAAAAAf/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dirty="0"/>
          </a:p>
        </p:txBody>
      </p:sp>
      <p:sp>
        <p:nvSpPr>
          <p:cNvPr id="4" name="3 CuadroTexto"/>
          <p:cNvSpPr txBox="1"/>
          <p:nvPr/>
        </p:nvSpPr>
        <p:spPr>
          <a:xfrm>
            <a:off x="3492935" y="437763"/>
            <a:ext cx="1877437" cy="830997"/>
          </a:xfrm>
          <a:prstGeom prst="rect">
            <a:avLst/>
          </a:prstGeom>
          <a:ln w="38100"/>
        </p:spPr>
        <p:style>
          <a:lnRef idx="2">
            <a:schemeClr val="dk1"/>
          </a:lnRef>
          <a:fillRef idx="1">
            <a:schemeClr val="lt1"/>
          </a:fillRef>
          <a:effectRef idx="0">
            <a:schemeClr val="dk1"/>
          </a:effectRef>
          <a:fontRef idx="minor">
            <a:schemeClr val="dk1"/>
          </a:fontRef>
        </p:style>
        <p:txBody>
          <a:bodyPr wrap="none" rtlCol="0">
            <a:spAutoFit/>
          </a:bodyPr>
          <a:lstStyle/>
          <a:p>
            <a:pPr algn="ctr"/>
            <a:r>
              <a:rPr lang="es-ES" sz="4800" dirty="0" smtClean="0">
                <a:solidFill>
                  <a:srgbClr val="7030A0"/>
                </a:solidFill>
                <a:latin typeface="Snap ITC" pitchFamily="82" charset="0"/>
              </a:rPr>
              <a:t>M4V</a:t>
            </a:r>
            <a:endParaRPr lang="es-ES" sz="4800" dirty="0">
              <a:solidFill>
                <a:srgbClr val="7030A0"/>
              </a:solidFill>
              <a:latin typeface="Snap ITC" pitchFamily="82" charset="0"/>
            </a:endParaRPr>
          </a:p>
        </p:txBody>
      </p:sp>
      <p:sp>
        <p:nvSpPr>
          <p:cNvPr id="5" name="4 CuadroTexto"/>
          <p:cNvSpPr txBox="1"/>
          <p:nvPr/>
        </p:nvSpPr>
        <p:spPr>
          <a:xfrm>
            <a:off x="1043608" y="1556792"/>
            <a:ext cx="7128792" cy="3046988"/>
          </a:xfrm>
          <a:prstGeom prst="rect">
            <a:avLst/>
          </a:prstGeom>
          <a:noFill/>
        </p:spPr>
        <p:txBody>
          <a:bodyPr wrap="square" rtlCol="0">
            <a:spAutoFit/>
          </a:bodyPr>
          <a:lstStyle/>
          <a:p>
            <a:pPr algn="just"/>
            <a:r>
              <a:rPr lang="es-MX" sz="2400" b="1" dirty="0" smtClean="0">
                <a:latin typeface="Goudy Old Style" pitchFamily="18" charset="0"/>
              </a:rPr>
              <a:t>Formato multimedia</a:t>
            </a:r>
            <a:r>
              <a:rPr lang="es-MX" sz="2400" b="1" dirty="0">
                <a:latin typeface="Goudy Old Style" pitchFamily="18" charset="0"/>
              </a:rPr>
              <a:t> </a:t>
            </a:r>
            <a:r>
              <a:rPr lang="es-MX" sz="2400" b="1" dirty="0" smtClean="0">
                <a:latin typeface="Goudy Old Style" pitchFamily="18" charset="0"/>
              </a:rPr>
              <a:t>que </a:t>
            </a:r>
            <a:r>
              <a:rPr lang="es-MX" sz="2400" b="1" dirty="0">
                <a:latin typeface="Goudy Old Style" pitchFamily="18" charset="0"/>
              </a:rPr>
              <a:t>es parte del MPEG-4. Formalmente llamado ISO/IEC </a:t>
            </a:r>
            <a:r>
              <a:rPr lang="es-MX" sz="2400" b="1" dirty="0" smtClean="0">
                <a:latin typeface="Goudy Old Style" pitchFamily="18" charset="0"/>
              </a:rPr>
              <a:t>14496-14:2003. La extensión </a:t>
            </a:r>
            <a:r>
              <a:rPr lang="es-MX" sz="2400" b="1" dirty="0">
                <a:latin typeface="Goudy Old Style" pitchFamily="18" charset="0"/>
              </a:rPr>
              <a:t>de </a:t>
            </a:r>
            <a:r>
              <a:rPr lang="es-MX" sz="2400" b="1" dirty="0" smtClean="0">
                <a:latin typeface="Goudy Old Style" pitchFamily="18" charset="0"/>
              </a:rPr>
              <a:t>archivo oficial es</a:t>
            </a:r>
            <a:r>
              <a:rPr lang="es-MX" sz="2400" b="1" dirty="0">
                <a:latin typeface="Goudy Old Style" pitchFamily="18" charset="0"/>
              </a:rPr>
              <a:t> </a:t>
            </a:r>
            <a:r>
              <a:rPr lang="es-MX" sz="2400" b="1" dirty="0" smtClean="0">
                <a:latin typeface="Goudy Old Style" pitchFamily="18" charset="0"/>
              </a:rPr>
              <a:t>mp4. </a:t>
            </a:r>
          </a:p>
          <a:p>
            <a:pPr algn="just"/>
            <a:r>
              <a:rPr lang="es-MX" sz="2400" b="1" dirty="0">
                <a:latin typeface="Goudy Old Style" pitchFamily="18" charset="0"/>
              </a:rPr>
              <a:t/>
            </a:r>
            <a:br>
              <a:rPr lang="es-MX" sz="2400" b="1" dirty="0">
                <a:latin typeface="Goudy Old Style" pitchFamily="18" charset="0"/>
              </a:rPr>
            </a:br>
            <a:r>
              <a:rPr lang="es-MX" sz="2400" b="1" dirty="0">
                <a:latin typeface="Goudy Old Style" pitchFamily="18" charset="0"/>
              </a:rPr>
              <a:t>Se usa especialmente para el </a:t>
            </a:r>
            <a:r>
              <a:rPr lang="es-MX" sz="2400" b="1" dirty="0" smtClean="0">
                <a:latin typeface="Goudy Old Style" pitchFamily="18" charset="0"/>
              </a:rPr>
              <a:t>almacenamiento de</a:t>
            </a:r>
            <a:r>
              <a:rPr lang="es-MX" sz="2400" b="1" dirty="0">
                <a:latin typeface="Goudy Old Style" pitchFamily="18" charset="0"/>
              </a:rPr>
              <a:t> video y audio digital, especialmente los definidos </a:t>
            </a:r>
            <a:r>
              <a:rPr lang="es-MX" sz="2400" b="1" dirty="0" smtClean="0">
                <a:latin typeface="Goudy Old Style" pitchFamily="18" charset="0"/>
              </a:rPr>
              <a:t>por MPEG</a:t>
            </a:r>
            <a:r>
              <a:rPr lang="es-MX" sz="2400" b="1" dirty="0">
                <a:latin typeface="Goudy Old Style" pitchFamily="18" charset="0"/>
              </a:rPr>
              <a:t>, pero también puede almacenar otros datos como subtítulos e imágenes.</a:t>
            </a:r>
            <a:endParaRPr lang="es-ES" sz="2400" b="1" dirty="0" smtClean="0">
              <a:latin typeface="Goudy Old Style" pitchFamily="18" charset="0"/>
            </a:endParaRPr>
          </a:p>
        </p:txBody>
      </p:sp>
      <p:sp>
        <p:nvSpPr>
          <p:cNvPr id="3" name="AutoShape 2" descr="data:image/jpeg;base64,/9j/4AAQSkZJRgABAQAAAQABAAD/2wCEAAkGBhQSERQUExQVFBUUFhQUGBQXFxQUFhYVFRUVFBQVGBQXHCYeFxojGRQUIC8gIycpLCwsFR4xNTAqNSYrLCkBCQoKDgwOGg8PGikkHCQsKSksLCwsLCwsLC8sKSwsKSwsLCwsLCksKSwsKSwpLCwsLCwsLCksLCwsLCwsLCwpLP/AABEIAOUA3AMBIgACEQEDEQH/xAAcAAACAgMBAQAAAAAAAAAAAAAABgQFAgMHAQj/xABPEAABAwEFBAUGBhAFAwUAAAABAAIDEQQFEiExBkFRYQcTInGBMlKRkqGxQmJyssHwFBYjJCUzQ1RzgqKzwtHS4RU1U2ODF9PxJjREk6P/xAAZAQACAwEAAAAAAAAAAAAAAAAABAIDBQH/xAAzEQACAQIEAwUIAgIDAAAAAAAAAQIDEQQSITETQVEyYXGBwSIjkaGx0eHwM1IUQgVi8f/aAAwDAQACEQMRAD8A7foskLHRAGSEIQAIQhAAhCEACF4XJevXb2yQVBkxuHwY+2e4u8keJU4QlN2irkJzjBXk7DEhIn272yf/ANrYnU3PkrT+Fv7RXhsd7y+XaIoAdzaVHqtPzld/jtdppef2uU/5KfYi35few+VQkE7G2p34y8Jj8nrP+4sTsE789tHt/rRwqXOfyYcWr/T5o6Aiq599pszfIt8478f0SL0XdecX4u2Nk5Pz+c13vRwYPaa87oONNbwfk0zoCEhM2pvGH8dZmytGro61/ZLvmhWV3dI9mkOGTFC7eHjs1+U3TxAXHh52utV3agsTTvaWj79BrQtUFpa9ocxwc06OaQ4HxC2pcZBCEIAEIQgAQheEoACV5hXoC9QAIQhAGOiyQsdEAZIQol53pHZ4zJK4NaN53ncANSTwC6k27I42krslEpUvzpAijd1UDTaJiaBrKloPAuFcR5Nr4KofarXexIirZ7JWhefKkG8ZeV8kHCN5Kark2bgsjaRN7RFDIc3u73bhyFAmeHCl/Jq+i9X6CvEnV/j0XX7IWRs3bbb2rZN1MZz6iOlacCBkP1i48gr+69k7LZ6dXE0uHw39t/pOnhRXDnLU5yhOvOStsui0RZChCLvu+r1PXOWsuVZbdpYI61fiI3N7XpdoPSlm29KMAJDMJI+MZD4iMGnpVKRdcdnOWtzlzqXpOefJYfCMfxO+haD0izea/wBWJdsFzpJcsC5c7Z0kSDymO9Rh9zgpcHSZF8Oje8Pj9pBb7UWC47lyh2674phSRjX8yMx3OGY9KgWPaiGQVDsuOTm+s2oViyYOFQQRxBqEJtO6ONKSsyiOzb4HY7HM6M+YTVp5V3/rAqyu7bp0bhHbYzG7dI0VaeZaK+lte4KZVarRZmyNwvaHA7j9cjzTHFzaVFfv5/viKuhk1pO3dy+HLyGiz2lr2hzXBzTmCCCD3ELaudx2WaxuL7M4uYc3ROz9m/vGfem64too7S2rey4eUw6jmOI5+5VzpWWaLuv3clSxGaWSatL6+DLZCF4SqRoCUAIAXqABCEIAEIQgAQhRbyvFkEbpJDRrBUn3ADeSaADmupXdkcbSV2R77vuOyxGSQ5aNaPKc7c1o3n3JQuu45bykFptlWwj8VAKgFvHjhPHV3IURct2PvOf7LtIpA0kQwnQgHfxFRmfhEU0FE+nJNNqgsse1zfTuXf1FEnXeaXZ5Lr3vu6GLIw0BrQAAKAAAAAaAAaBYucsLVamxtLnkNaNSfrmVyrbjpMzMMIqdMFfbIR8weKWScnoNNqKHHaHbmCzNJxNNMsRNGA8KjN55NXLr46RrRanYIWk1ORcKDwiGXi4pdNnknfjlcXO56AcGjQDuT9s5s22JgJHbIqeXxU0qGVXYq8Rd2iL1m2Xlmo60SOlPmk9gdzRl7EwWTZRoAFAOSZIoAFvYQjIR4pSxbOt4Ld/gDeAVv1iOsXchHilK/Z5vBQbRsw07k0GReEhHDO8U5zbdjcJxRl0T/OYS0+NNVCh2ltljeBKOsb547DiO8ZO7iPFdNkjBVVedyslaWuGR9IO4jmuZOp3i9A2f28itApXtbxTC8d7N45tqE0RyhwBBBB3hcOvK4nRyGlWuYcnCoPIgjRXWze3b4XBk5yOXWfBP6QDT5Q8eKjOi468icaqn4nWFW227DiEsJwSjPLLF/f2HepNit7ZW1b4jh/Mc1IRBuOqK6sI1Fll/54Fhs/tCJxheMMrfKbpXmPpG5XQCSbbZDUSRnDI3MEb6fT/4TJcl7idmeTxk4c+I5FQq012o7fQ5h8Q1Lg1O1yfVfdc/iWaEIVBoAhCEACEIQB4SufXi91623qGE/YtnNZHDR7sxkeebRyxHgrrb2/TBBgjr1s56tgGoByc4c8wBzcOCn7KXALJZ2x5Yz2pDxeRmO4aDuTVP3UOJzei9WKVPez4fJav0RaxQtY0NaA1rQAAMgAMgAFqtVpbG0ucaNaKkrc4rlfSZtoR9yiNSSQ3fmMnSniBo3ic0uk5MZlJRRVbebdPleYYTRw03iMH2GUj0JRu+6t5zJzJOZrvqVndd27zUk5knMknUk70wwwaZePH+61KNFRV2ZVes3ojG7LGOsYCMsQ96dGO3BKsBwuB4EH0LpGyELTG6SlSXYQfigNOXpUsQ8iuU4ZOpLKinbG/zHegrLqX+Y71Sr227X2eN5YXlzhkcLS6hGorxUf7d7Nxk9QpPjS6DroL+378SrbZ5PMf6pXps0n+m/wBUqz+3WzcX+oUfblZ/Of6hRxZdDnBit5FZ9jSf6b/VKxMEnmP9Uqz+2+z8XeoV4droOLvVKOLLoc4UP7FYYn+a70FaHvoaEEd+Su49q4HEDERXeWkD07l5tI0GAu3twkHvIB8KFdVXWzQOjpdSuIW0dnBeDxb7iUq267A4HJNFunxv5NAH0lRHQ1WiopxRn52pspdmtoH2R4a8nqho7Xq67ubDw3ajeutWC3tlbiHiNddCDvB4rlN5WDENKclJ2K2gdBIIHnI5Rk+kxnlvHA5cEjUp5HdGhGedd51ZR6mKQSM/WHH6+9bIpQ4AjQrIoSFa0c8bJ2a1T6MZrJaQ9ocN63paui29W/AdDomQFJTjldjSwlfj0lJ6PZro1ueoQhQGgXhK9VNtbenUWSV4NHYcLflP7IPhWvgpRi5NRXMjKSjFyfIW7pH2dekk5zisvYj4FwJAPpxu9VPZS/sHdXUWKOo7Un3V369MI8Ghqv3FW4iSc7LZaLyKcPFqGZ7vV+Yv7Y32LPA6poXB1T5rAO2e/cO9cLiLrRK6V/wjkPNaPJb4D21KbOlC+jNKImnJxqf0bDRvrPq79VVF3WSgCYw9PmxatUuSrPZ6AKU1i9axZhi0loZctQDK/XVPWxkhFjlz0dJTlSNp96RnPA1Thsjaa2Gcjzpv3TUti17vzL8E/e+RTXNRsLDvcA4neSc9VJktg4pKuW9nfY8VT+Tbl4K6uuwy2kPMVD1YaSCaHtVpTduKWUVuzRsyzfeA4rWbwaoNs2ctQw4HQFjgSZusHVtoaUJpnU5ClVQ3jd08VobBJ25H4cGE1DsRIFKgUzB1ApRXQpxfMpnO2w0i82ed9KDeDDvWnaCwRWawAjCZGzMY+TeHEFzm13NGWXLiqe3XTPDaIrO7CXzYCzCatdjcWgh1BvGa7HhyWgvONSL1LqSRpGqvbznP+GVrngjz/XaFzq95ZLNM+F5bjYQHYXYgCQDStNRVOE9s/A7XH/Tjqf8AkaqnBNqxPM4p3KKyMqPpWxzStF32gOGR7h/NSy1Px2M/nYiSw1CoL2u/eMiMwRuO4gpnLFDtlnqFGcboZpSsxg2Gv/rogHeUDhcPjga9zhQ99QmtciuG1Gz2torRstGHk6tYz62X6y63BJiaHcR/5ScVZ5S6pvdEe3ggBw1aa/XxTPc1uEkYPJUT46gg6HJaNlbYWPfGdWu+mh9o9qpxEdLncI8lZrlL6r8DoheAr1JmwCSekI9a+y2YflZanuqGD57j4J1KS5x1t9RjUQxV8cLj75GpjD6TzdE2K4rWCj1aXzHJrQBQZAZAchooN82nBC9w1pQd7uyPf7FPcUr7eW7q7MT5oe/1GEj2kKmKu7FleeSm2jjs8nXWqV+7Fgb8lnZHpoT4q7s8dAqa4rPRoTA1mS2KasjNqdD3Co9ptobkNVpt14UyCq3ZkHOoTcIc2Z85X0N8kpc6tT3J+2Id+DrR8qf9yxc9ac6b0/7Etpd9o5unP/4sVGOVqXmMYD+byOdbLxmZlnjBAc8RsDnaVIAFSmm7iYYL5hLml0Vnw4mnIuMc1cNczuXP7ql+4x/Ib7lDMWI1Iz4pWMHJGvOSQ1253/p6ztB/+VJUcqzkZcK0TFed+RWa2WeWVrn/AHkxrS0Bxa8uNTmR8HEPHmueQ2FTG2EBXqgzOqVVcd7zvGxPumRwjlwOmfhaXEv+yC12GR1XkltTnme5WGyN8QyWGG2TkGW7GTMoSKvBYBFrrVuEDnVc1ksYWmSyhKzo2vqMQrJ20Mfsp80j5JD2nuc9x+M4lx9pK6Nb/wDIgf8Aai/etXOcNOQG5dItg/ADf0UX71qjB+1YKy9m4mXZNQK6slupk415qhu6MAb81KxrZjFOKuY0tJOwx6hapI8lW2G3YcjpzVtkQqJxaGKbuLV92XKoyIzB4EZg+ldN2Ut/XQNd5zWv7i4doeDgUi3nDUFX3RlaPuZZ5j5GeBpIPaSkqis7jU+yn3jthVHO7qra07pG+3T3tHpTDhS5teMPUSea8j3O/hKpqaxCKtJPox+scmJgK3qsuSWrVZpE2TxyTbi7V7Wt3msw/ux/CnF+iUNmh+Ebb3/xJij2Z+HqhTEdumv+3oxtcUh9KstLK8fEA9eVrT7E9uKQOlUfezv+H981Qoq8iGOlaEe+UV8xHumPshb7xtwYKb1ps0wZHU7gqq0T4jU51zW1RjfUTrvWx641OedFm1wrmaZE+AWrrKYRQVeSBWuEUAJrTXUZKQ+OjH4g3FhNCA4GlDWoPh7U05W2E3Da+xmIhWu+gzz0IqPYn7YduKwztbqXytHeYmAe8LnrbSWgYg0gNYSBiDg0hoBqcicx6V0TYKSjJGUFA7FXOpJbGCfQksbJOl5oYwMWq2vRnFrtJADCCHN7BadQW5EEKbHZjWmRyrkQRTv0XW74uSzSyTukhg6wUAe4YXOq0l2de06ignZeIQ16iDDgpWjseGvoqlaeKjHkzQqU5vp8fwIMUVPrXms3uXRm3JAyLG+zwnJmGgNTUUGKvhoshccTXN6yy2ej3BtWszaTpWuqb/yk1ojOdF5rs5g9y0Pcusfa/Z3yFrbLZ6MIDi5uZrqAB4rBuy9nkLjHZbPha4t7QNTTu0Ss55hiHs8jkmAnT+XOneumXpZ3MuENcKOEMNQdRWRhofSp79mrOyeLqoYA9pJprR9BixCuQ0ojpCtDhYJGFrcTmsc7MhoAlZodVRDSVy6cnONrHNbteCMtykFgAyFN613ewUGgyq6melSe/JZxSlwxBjSD8HEcdOOeWm5bkJJRVzGcW5O2xju3HIGlc6HQ0Vhd1up2TpoFXygNe+pAa2NmfLENOJWLZBTNtCcwKkkDdXmuN5tHuXqNtUX9sZVqk9HDqTTN+NE7042n3BVtnteNmeoVn0et++p+6H5z1n1VZ2Lq0rUM3evqjpWFL23Uf3rXhI32hw+lM2FL23eVjd8uP5yUk9BrKW+y81Wt5ge5MSU9kHdiP5LfcE2JM00YvSncow3naR5zMX7s/Sm1yVJR1d6MO6RlPGjh72NV9H/ZdzE8Vpkl0kvndeozOSP0nx1ssnJgd6kjXH2J3clzbOx9ZAW+cHs9dhHvouUO2iH/ACK9w5dHF/BpnGJLbVoCjl+9QLPKd+o3c96nxlb9LsidRa3ZLFMOYLgScg3EBTfrUHVesrR4DXBrmHCDWuKnaIGoFPeFoBOVB/ZSGuU3C7FnLKjdM09W4UNcEYpTPLBlxTxsbPgbI4tdhLiyoBNC1seo+uqRGuOLTKmq6J0fu+9n/pXfMjSeOj7q/gXYF++t4mTI6zWlz4nubNgDHdWXdkRlro6fB7VXVNAceuSzu6J5svVOa5r2Mw0OY1Ja0O3kAAVV1IkrpM2ldZrO2OI0lnxNDhqyMUxuHAmoaDzJ3LJh7Vka9TTU0bRbdxRxGJrHyTNwtLPJbVuox7zloByVBH0jPxVFnFGnEMRlo2mYBJdme4JTsN31plUnIDXMpzj6N7U6PF9zB1DHOOLurQtB8U5laQi5QvZl7s50hwvle2dpgdJIMLnZxk087drvy5pit2B7X4GyMmc12Fwa4HGQQ12WWtCuJ26yFrnMe0tc0kFp1B4Lo/RRtK57XWSRxJjbjiJOfV1Acz9UkEcieCpza2LcllmReNszgLK4QPY+BzS+jKYRhHWdsZSl1CKgmpdU0WzpAha67Zn0NcDKGhxU61hIw11TO0Jd6Sv8stH/ABfvo0LcG73bOU3U4mo7TWhjmdoFoLnE0y8deS2iTIAteXAUwBtDUb66UWi73EtFSt4ldTOo5LapxdlrqZEpJt6aGqaAOeTUgBjaO3VqADzCwmJoXEGoNHDdXiORWcrzTeeS1OkNNT3VUlGz3Lou/Izs9qwlOHRo3FNM7i+Jvqh7j7wkC0SUXTOiSyHqg8/CdJJ4ZRN+aUpibbnasbwjDrKP1v6HQsKV+kZ9LGB50rB6A8/Qm3CkjpKkr9ixec9zj4YWj5zlkyehqKOpd7Kto1o4AD2JrS3s2zRMioHAKV9qmYHwzD4D/Zk7+E+lNCrb8snWRObvpUd4zHuVlKWWaYri6bqUZRjvuvFaokl1cxoc/DcoN6wY4ntGtKjvGY9ywuO044G8W9g+Gnsopjlx3hLwJRlHE0b8pL6o+ctoLJ1NrlHwXHrG9z8z6HYh4LFhNMk4dKdxYT1rR5Br/wAbz/C73lJVnkyW/RkmtDKp3cLS3jo/FffcmtK2itRpTeow3Zre0pkomrEhpXQuj2v2M/8ATOp3YI1zhoNa1yppzXRujw/er/0zvmRpLH/xeZdgVat5DE9cm6VQTbogfJEDad5kkxe5q6y9JXSVs+ZoWTRir4MVQNXROpipxLSAe7Esmjuald2Qs7EMb9mQh2lXU+UGOLfGq7E/tPoMmjRfPsdoNAWkggggg0IIzBB3GqYW9K9qYzCY4nvpQSEOHiWg0J7qJmo03dsWhGSTstw6W8DbezDSphaXU5PeGk88IHgAtPRtX/EoacJa/J6p9fbRKdotMk8zppnF73mpPsAA3ADIBdS6J9nS3FanimJuCKu9pIL39xoAPFJr2pXG5Wp07HSmpc6TP8rtHdF++jTG1LnSWPwXaO6L99GrluUcjkN2E4c/BSnFRLvPZW/Mamq3odlGPJXk2Y1NM9VpkPBZvKjyuoF1jEIkW01cQ1uZJDQOJJoB6Su97DXWIrOANAGxjmGChPi4n0Lj2xl1me1B1KiMinOR2TB4ZnwC+grDZBHG1g+CAO87z4mqy8XPS3Uvpx4lddIr5v8AH1M8K5ttPP116BozEDA39amI+14H6q6RbLQ2KN8j8msa557mip9y5Xssx00sk7/KleXekkn2mngsxs1FHU6Ls/FQK6UK64qMU1QLAWEjahZoQAvWUdVO5ujZNO/d9I8QrNyi35Yy5lW+U3MfSPrwWN224Sxg7xk4c+PjqrJe0s3xM7DLgVZUHs/aj4PdeT+TK/aa6xNCcsRAOXnNIo9vo9y4Rb7AYJXRkmmrXecw6Hv3HmCvo1y530gbJB4xsFMyWnc1x1afiu9hTuDq/wCj8vsRxUOFPjLZ6S9H6PuOdxvW0ag18FAjJBwuBDmmhG8EagqZEfR9cgtdO6F5x6EqP2Lo3R0fvV/6Z3h2I1zPEK18Kbk0bGbZR2UPinqGOdjDwC7C6gaQ5ozoQBmK0pzyWxkZSpaHcLaFUdJ2R9c/r2Fwdg6t3VulAjDRjY0NBwvx4idCQWZnDlIsDHCNgdWoG81cBU4Q473BtATxBVU/pCsH5y31Zf6Vr/6gWD85Z6sn9Kyo5tFZmhVSd2QL86OopnF8LuoecyKYoyeOEULT3ZckvP6LLUT5cBHHFIPZ1acPt9sP5yz0P/pWxm3dh/OY/wBr+SvlTzCUKk6eiKm4eiuONwdaH9cR+TaC2P8AWJ7Tu7Id6e5WHq3COjXYHBmlGuwkMy4A0S+NvbD+cx/tfyWY6QLB+dR/t/0qPDy7Ilnc3dm6wQtrF1Ub45GuZjLmOaQ2n3brZCKSl2edXVcQ4ZCow6TT+C7T3Rfvo0DpFu/86j9D/wClKPSN0hwT2c2azO6wyOaXvoQ1rWuD6DEASSQOQFVG2qLb3uxOu41bmc938v7rc8qLYsgt9RSm/id/IrbhpEQcbyuYE05qJMS4hrakkgADUk5ALO0S0qmvYHZN0sgkcKEira/AYdXnmRkBz55QnJJFjlw1fd8l1Y6dGuzIhjDj8GufnSEdp3cB2R/ZP7VGssDWNDWijWigCytVsbEx0jzhaxpc48ABUrCrTzyuPYalwoWe71fiKHShfGGJllZ5c5BdyjacvS6ng1y17LXbha0DcAEt2SZ1ttb7S8ZE0Y3zWjIDwHtJXSLisVBVLjpcRMoAFmhCABCEIAwkZUJSt9bJP1gH3J5o4Dcdf7jxCcFDvCwtkYWuFQRQqUXYorUuIlbRrVP9+ZFbIHAOBqCKgjQgrTaIQ5pa4VBFCFQWW2OsUvUzGsTiSx/m/wBuI3a70xOKNnodhPiRs1rzRy7bTYo4sbNdzvPG5juDuB+oRRKQaOGEtywnUd44r6DnhDmlrgCDkQUgbV7DB1Xtrlo8Crmjg4fCbz3ct+rh8Sp6S3+v5M6pSeH21h84/dfQQ2SL1zAd2q1WqyyQmkjacHDNp7j9Gq8jnWimnuV2TV47GH2C0oF2tCktevWyVUeHHoRbkRhdrSF6buaFKx0C9x1XeFHoRvLyIhuxvBeG72qW6VBcjhx6AnLmQjdreC9ZYwCpJk3LB0q5w4rkWLM9z0ADRaZZwvGuc92FgLncBn9Qm7ZbYR0jg54BIO/yGf1u5ae9EpJLuOSkqe+r5LmQdltlX2l7XPbza07x5z+DR7fRXs90XY2BmFuZObnb3H+XALVdl3MhbhaNdXHVx5/yU4OWXXq59FsW0abzcSfa+n7zZvBXO9utoDaZRY4T2GmsrhoXA+TzDT+13Kx202vMX3vZzWd+TnD8mDz88j0DPgqnZm4MIFcycyfruSEmaUFzLnZy6A0NAGieLPDhaAod1WEMFVYqBaCEIQAIQhAAghC8JQBWXzdDJ2FjxroRqDuIO4pQgvCSwvEM9XQnJkgBOEcO7iNRuqF0LCoF53UyZhY9oc07j7+R5rqZXKF3mW5XtkDgHNIIIqCDUEcQVg5LFpsFpu5xdFWaAmpYdW8TlofjDxCt7qv+K0jsOo7ew5OHhvHMIOqXJ7kS9dm45gcg0nUUq097fpCQr52CdHUsqweLo/W1b4rqjlinKWKnDR6r95idXCRbzU3lfds/FbHCp7vmj8phoPhN7Q76jTxWhtqXbrTc8T8yyh4t7J9mSqLbsRE/gflsaT6woU/DFQfOwrKNaO8U/B2+T+5yxtoXpnT5N0bN3Nb4Pkb7Dko//TXkf/s/sr1Wi+aK+IucJfD8iWZ1rdaU+RdGzd7R4yPPzVZWTYONnmDubiPpcUOrHqiPF6QfyXqc0gikk8hjncwMvWOSurr2LllPar8lmfpecgulWe4Im6gu+UcvQMlZxgAUAAHAZD0KuVZctSOapLpFd2rKC49iY4h2gB8Vu/5T9XJpiaGgAAADQDIDwWppWu23lHCzHK8MbxO88ANSeQSdSbluXUoKO27+LJ4KUtqNtsBMFl7cpyLxmI+NNxd7B35KnvXaua1kx2cGOI5F5ye4cKjyRyGfE7lLuDZgNplU7zvSU58kaVOlzkaNn7gNcT+085lxzOeZzOveug3RdQaKle3XdAaASFbgU7lSMmQCEIQAIQhAAhC8JQAEoAQAvUACEIQBplgBSff+wTJDjiJikrWrchXiQN/MUKdl4Qg41c5ab3tlkytEfXMH5RvlU5up84eKtLv2ps81KSBrj8F/YPpOR8CnW0WFrxmEr3v0fQy1IaATvb2T7Mj4rtzliSvEqSbHWmD8RO9o801p7MvYtX+IXjF5TY5B3CvsLVNSK5QbG9CURthaG+XZD4F4+gr37en/AJq/1j/21YpoplSkNiEonbaY+TZXeJd/QFqftHbn+TExnOlT+076FZxYoqeHmxzUO231DD+Mka0+bWrvVGaUnWK2zfjJnAH4Lch6G0ClWHYdurgXHn/JceI6I7HB/wBme2zbp7+zZYif9x+7uaMvSfBQrPs/LO/HaHukdzOQ5chyFAnO79lwKUar+yXIG6peU3LcchTjDZC5dOzgFKBNViuwMClxxBugWagWAhCEAeaL1CxQBkhCEAeEoAQAvUACEIQAIQhAAhCwlma0VcQBkKk0FSQB7SB4oAzRRQxfMH+tH67fi8/jt9YLyW+YWsx9YwjPQg1wtxkADU4c6cwgCU6MHUKPJdrDuWBvuDCHdayhIaMwc3OwgenJeR39A4AiaPMAirgKgnCMjzIHiEAaZNn2FaHbMt5Kay/YCaCVmrR5QzLwS2h31oVlBfML3FrZGmjceRFMNXCoOhpgNeGXEIArhsw3ktrNnWjgpZv2Cleuj0xeU3QnDX05KTBa2PbiY5rmmoDgQQSDQ5jmgCJHczApMdjaNyiWnaGGNz2ucaxhpcACaYiwNFf+Rnrd9MZtpIGtxF+REZ8l35Rpcwaa4Wk01ApxCALMBeqrdtHCMWbqMcGuOB9BVz2Yq08nFG9teLacK7Yr4Y5zGjEcZkaDgcBWIua8Go7NCw68uIQBPQhCABCEIAEIQgDHRZIWOFAGSEIQAIQhAAhCEAC02uytlY5jxVrgQRUioPMZheoQBXfatZsvufktcwdp+TXdZiGv+6/2eaKZHZmDAGYCGAl2EPkAqcVT5Xxj4UGi8QgDM7PQ4i7C6pOLy5B2sWPFTFriOqItnoGuDgw4hShxPywmo37sh3ABCEAYt2agAAwuoN2OShzJoRizBxGo0NANwXrdnYBQ4XVwdVUvkJ6upPVkl2bM9NNOCEIAPtehqCQ5xFNZJDmCKHN2vZaK8ABoplnsLGNwtblXFQ1Oda1z5oQgCLabhhe8vc04nUNQ94oRgo4AGgd9yjz+KFqdsrZt0YbVrWktLmuIa0sFXA1JwuLSdSDmhCAMvtbgx4w0h2IPqHvGbQ4DQ6DG7LmpNluuOM1aDX7pmXPdTrXiR9MRNKuAKEIAloQhAAhCEACEIQAIQhAH/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dirty="0"/>
          </a:p>
        </p:txBody>
      </p:sp>
      <p:pic>
        <p:nvPicPr>
          <p:cNvPr id="4100" name="Picture 4" descr="http://image.shutterstock.com/display_pic_with_logo/535639/535639,1294425214,5/stock-photo-m-v-player-icon-6846921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119796">
            <a:off x="4951341" y="4285297"/>
            <a:ext cx="2346983" cy="2376264"/>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7751212"/>
      </p:ext>
    </p:extLst>
  </p:cSld>
  <p:clrMapOvr>
    <a:masterClrMapping/>
  </p:clrMapOvr>
  <mc:AlternateContent xmlns:mc="http://schemas.openxmlformats.org/markup-compatibility/2006" xmlns:p14="http://schemas.microsoft.com/office/powerpoint/2010/main">
    <mc:Choice Requires="p14">
      <p:transition spd="slow" p14:dur="1400" advClick="0" advTm="10000">
        <p14:ripple/>
      </p:transition>
    </mc:Choice>
    <mc:Fallback xmlns="">
      <p:transition spd="slow" advClick="0" advTm="1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32" presetClass="emph" presetSubtype="0" fill="hold" nodeType="afterEffect">
                                  <p:stCondLst>
                                    <p:cond delay="0"/>
                                  </p:stCondLst>
                                  <p:childTnLst>
                                    <p:animRot by="120000">
                                      <p:cBhvr>
                                        <p:cTn id="18" dur="100" fill="hold">
                                          <p:stCondLst>
                                            <p:cond delay="0"/>
                                          </p:stCondLst>
                                        </p:cTn>
                                        <p:tgtEl>
                                          <p:spTgt spid="4100"/>
                                        </p:tgtEl>
                                        <p:attrNameLst>
                                          <p:attrName>r</p:attrName>
                                        </p:attrNameLst>
                                      </p:cBhvr>
                                    </p:animRot>
                                    <p:animRot by="-240000">
                                      <p:cBhvr>
                                        <p:cTn id="19" dur="200" fill="hold">
                                          <p:stCondLst>
                                            <p:cond delay="200"/>
                                          </p:stCondLst>
                                        </p:cTn>
                                        <p:tgtEl>
                                          <p:spTgt spid="4100"/>
                                        </p:tgtEl>
                                        <p:attrNameLst>
                                          <p:attrName>r</p:attrName>
                                        </p:attrNameLst>
                                      </p:cBhvr>
                                    </p:animRot>
                                    <p:animRot by="240000">
                                      <p:cBhvr>
                                        <p:cTn id="20" dur="200" fill="hold">
                                          <p:stCondLst>
                                            <p:cond delay="400"/>
                                          </p:stCondLst>
                                        </p:cTn>
                                        <p:tgtEl>
                                          <p:spTgt spid="4100"/>
                                        </p:tgtEl>
                                        <p:attrNameLst>
                                          <p:attrName>r</p:attrName>
                                        </p:attrNameLst>
                                      </p:cBhvr>
                                    </p:animRot>
                                    <p:animRot by="-240000">
                                      <p:cBhvr>
                                        <p:cTn id="21" dur="200" fill="hold">
                                          <p:stCondLst>
                                            <p:cond delay="600"/>
                                          </p:stCondLst>
                                        </p:cTn>
                                        <p:tgtEl>
                                          <p:spTgt spid="4100"/>
                                        </p:tgtEl>
                                        <p:attrNameLst>
                                          <p:attrName>r</p:attrName>
                                        </p:attrNameLst>
                                      </p:cBhvr>
                                    </p:animRot>
                                    <p:animRot by="120000">
                                      <p:cBhvr>
                                        <p:cTn id="22" dur="200" fill="hold">
                                          <p:stCondLst>
                                            <p:cond delay="800"/>
                                          </p:stCondLst>
                                        </p:cTn>
                                        <p:tgtEl>
                                          <p:spTgt spid="410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2.gstatic.com/images?q=tbn:ANd9GcQlNAlcvQnXu1iaYgwIs9lyA7aQOKcA52dyxmkzXeUQN8VDkFM"/>
          <p:cNvPicPr>
            <a:picLocks noChangeAspect="1" noChangeArrowheads="1"/>
          </p:cNvPicPr>
          <p:nvPr/>
        </p:nvPicPr>
        <p:blipFill>
          <a:blip r:embed="rId2"/>
          <a:srcRect/>
          <a:stretch>
            <a:fillRect/>
          </a:stretch>
        </p:blipFill>
        <p:spPr bwMode="auto">
          <a:xfrm>
            <a:off x="0" y="0"/>
            <a:ext cx="9144000" cy="6849177"/>
          </a:xfrm>
          <a:prstGeom prst="rect">
            <a:avLst/>
          </a:prstGeom>
          <a:noFill/>
        </p:spPr>
      </p:pic>
      <p:sp>
        <p:nvSpPr>
          <p:cNvPr id="2" name="AutoShape 2" descr="data:image/jpeg;base64,/9j/4AAQSkZJRgABAQAAAQABAAD/2wCEAAkGBg8PDQ8PEA8NDQ8PDw0NDQ0ODw8NDw8PFBAVFBQQFBQXHCYeFxkjGRIUHy8gJCcpLSwsFR4xNTAqNSYrLCkBCQoKDgwOGA8PFykcHCQuKSwpKSwsMi0pKSkpMikqMCkpLCktLCksKSkpKSwsLCksKSkpKSk1LCkpKSkpLCkpLf/AABEIAMIBAwMBIgACEQEDEQH/xAAbAAACAwEBAQAAAAAAAAAAAAAAAgEDBAUGB//EAEAQAAIBAgMEBwUFBwIHAAAAAAABAgMRBBIhBTFBURMiUmFxkrFygZGh0QYVM0JTFBYyssHh8CPxB2JzgoOi4v/EABoBAQEBAQEBAQAAAAAAAAAAAAABAgMEBQb/xAAnEQEAAwABBAEDBAMAAAAAAAAAAQIREgMTITFRQXGhBCIj8IGRsf/aAAwDAQACEQMRAD8A89YLEkn6F8ZCQyQEpATE1QM6L6LJIZxHihst0REyLYItiiuCLooiJSHSBIZIiIsFhrAVEWK6/Be8tSKar6z+BqAiGQRi27LU20MMlq9X6GpnBVRwrer0XLia4xSWhJFznM6JuRcgCAACAiSAAqgAAAAAACAAAACAPJEogk6NpQyIRKCGRZSepWh4gbIEyjqLTehdlujAIF0SmBfAiHSGISGCIAAKBGeEHJ6eL7jRkbTS8L8i6lTUVZF3FTRoqK9WPchsi5lDXIuRcLkE3C4twuA1wFuFwJC5FwuBNwFuFyhrkXIuRcBrkXFuFwGuQRmADyxJBJ1aShkKSgHQyEQyA1UJGmBhoy+ptgzEwOjhtiVqqz04xlF/88U0+9N6GqH2ZxX6a88PqGx8c6eiWbModW+W7S4bufNbjv0Nouyvv4nmte8T4dq0rMeXFX2ZxX6a88PqT+7WK/TXnh9TvraPeT9495juXa7dHnv3ZxX6a88PqC+zGKv+GvPD6nofvAujjR3bnbo4D+zeISSVNc314fUV/Z3E/przw+p3p7R13i/ePeO5c7dHB/d3E/przw+ofu9iewvPD6nYxO1skXL4Lm+CMWC23KS67vq7WVtBHVvM4T0qRGsf3BiewvPD6kfcGI7C88Pqdd7R7xXtHvNc7s8KOV9wYjsLzw+ofu/iewvPD6nUW0e8ZbS7xzucKOT+7+J7C88PqQ9g4jsLzw+p13tLvMOO2nLK42fW0z5tFG2qtz/y4i95JpSHFbC4l9/i/Ui56HnWXIuJmIzFD5guQlzBsCbkOQjkK5BD5gEzAVXnSRSTo0ZEik3KHRKEuSmBdTlqbaT0OdGRtoyM2hHTpPSPhH0OlSxLaT47n48zlUnpHwj6GmlI4TDUTkukq5PTmSMi+jHj8DnjWuhRklFXWttdXzLOmXJfM5dWvZ27hP2hmu3qc3UvDl85fUG4cl8X9TzuA2jOVWtFybUZWitNOs/oVfaHarp0Msb56rVKCW/Xfb3ae8l6cImZapbnMRDubLoxxlWcmn+z07xik2s8mue/dr70dpbGwyVsj88/qZdjYT9nw9Ol+aMbzfOo9ZP4/JI4+19s1obVwdCNSUadSKc4K1pdaa1+CPHEzWN+X0OFZ8Y9ItlUF+V+ef1Er7NoqE2ou6jJrrT3pN8x+lZXiav+nP2J/wArN+flma1z0830xPTmXMGc9ePna1OuUVat34COZXmLEEyrb3+L9SLiOWr8X6jwp336I2wFqOlYGxHIJpnIRyFchdWUS5Exi3u/sCgvEuTJMhOg7/kA+YCary9yRbknoVNybi3JuA1ybiXJuUPc10JbvAw3NNGW4kwOvSfVj7MfQ0U2ZKUurH2Y+hpo6uxwlZbqEMz7uJttZGehpY0SOMmufiqyU2m+C5lX7RHn8mJj/wAR+C9DOeqseIcZny0RlTTbSSb/AImo2b8TnUZxxG2MNRveNCDryVna66y+fRmk85sv7SUMHtTGVq0asrx6GHRxjJqzhe95LsI836rIrH3er9JG3n7PrPSIoqYajKpGpKnTlUh/BUcE5x37na63v4nkaX/E7BzlGEaeLcpSjCK6OlrJuyX4nNnrzzRNben0fMLukRViai6OfsT/AJWQVYn8OfsT/lZrGZ9PN5iMwmYVyPU+Yscgim3ZahRoufcuLNaioqy974sajHGkldvV3fu1CUglLf4v1KpTLDCZSEvcEibmgKPPUlyFchXICxMbMVpkORFWZwKswEV58Li3C56VNcm4lwuA9wuJcLlD3L6UtEZcxdSeiEjs05aR9mPodHBw4nNwsbqPLLH0R16KPNYlqiXJ6FMSrHV8sbLfJO3hxZyzRixc1Kba3bvhoc3H7Q6FxvCcou+aS3RNaei/ziSeuviIcLe2SjtWjPdUinyl1H8zQsr1WV96szPW2VRnvpxvzjePoZpfZ2i93SL/ALk/VG/DPlTiVGW1tnQeVRjJ1pN2S6rctX/40e1xv2pwNH8TFUE+zCaqy8sLs+dV9gUXtLB0JubpV7xl1kpX61rO3PKe7wf2E2dSs1hoza41ZTq/KTt8j5PU5dy2fL7XQzt11Tsb7awxmK6Khh8RKilLNinG0YyW5NcE9Vq73a0PQYr8OfsT/lY9OnGMVGMYxit0YpRivBLcJivw6nsT/lZaxMe3SXkcxqw2EctZaR4LiycLg7ay38FyNjkeqZ+HytRJpKy0S4FEpDVJFLdzMMs0nq/F+pCViW7X8X6iSkdIZS5COQrkK5GgzkEWVOQyYlVjkK5C5iLmcU2YBMwDBw7hcW4XPSprhcS4ZiqbMRmFuRmAfMX03ojJc34Snrf3ISku7goWjH2Y+iOjSMGHfVj7MfQ2wZ5LDSppJt6Jas5VfEOcnL4LkhsZib9Vblv72ZritUJVxji7KDa4O/8AYT7wf6b+L+hZJ6eAmY6xK5Hwj7wf6b+L+hH3i/038X9BsxGYuycY+HF+0GNlGWGxKg1LD1oz371dStu5wt7z2EftpdJrDtppNPpOD3flPP7Swyq0ZwfFadz4MnY2EnGjCm3mcVbM1lsr6I889P8AfMzHif8Ar0V6vHpxEfR6KH2vbdlhpN/9T/5NX365Jromsya/iva+nZOfQoqK9WXpkmtfpDM9a8/VZcVyFchJTDiJyK7kSkI5G8RROWr8X6lTkFSWr8X6lTkdIhkzkK5CuQrZcDpjXK4jDBNwuJKaSu3YzVcS3otF82TFaXVXNAYMwFxcY7kXEzBmOrR7itiORGYofMRcRyIzBV1JXkkdijGyOdgKf5nx9DfGWpJYs6+G3R9mPoJjtqdF1csuCzLLbd43QkK2WEeeWPoc7aMcyXabbvztFs8nUieO19unTiJt+703qQtWsoxcnuX+xi2bic1Jc43i/du+VhNpVerl5RlUl7tF87/AWv8Ax8o+Gq9P+TjLdRr5lezS4XtqvcDZnwLXRQa4xj7wqYlWbV52um42tdcE29fcbrbKxsszXbTEQvuRmM9DEqcVJbnzLIyu3bW1lKzSt3Xel+41yjN1OM7i+lTcn3cWdGjTSVkcuhilOThHNTlTtmi7XWqd+T3fM62EWqvrZJu/G3P3nPly9Jaue2jIkryeVPct7f0BShLSMteTtr8DLOeabk9dWo34JC1LPufBreiYjROVtOJElGKTnK19VFWvbm7i1Kl4Rm99rS8f8TIxUbyzrVNLXkrehcBUjFxzRlmV7NbmmUORW5NN2taVs3itz+bIcjUQjPUlq/F+pW5EVZdZ+MvUrcjrEMHciLiZgdVR1b8FvbLgvSKa2LS0XWfyRkrYxy0XVXLi/FlOYY1ELp1W3du5FyrMTmDSy4FeYCDFmIzCZiMxtvD5iHITMQ2DD5iacczSKnI2YSnZXe9lJ8N0NFYsU7GfPYM5HPHSjPqx9mPojPWletS8Kz/9Uv6jQl1Y+zH0RnnUX7RSXHo6z+cP7nC/r/MOtY8/7YtmvocZWpflqLpIeK1/q/gW4p5qGKqdpTjH2IKy+ab95n25CSqUasNJqShfx3f53mzFU1HCzit0aUl8InCImItX6Rv5/su/ua2+s5+EYNOWBhGLcW6WVNatcNC6hRhSoxi7JJZVfVt77JLe+5GTZ+JUMHGb1UISdudpPQtwMs1NVpy3xzSlyXYjyXC298bs1WYyM95+GbVnZ+N/LJses4YGpUX5HUav2rKy+Njq7CpJYam3q5LO29buTu346nI2ZDPgKsFvcqiS77JpfI6OwMWpYeMfzU10c48Vbd8v6nLpT5r9murHi33dShhoxqSqJJOUYxb7k27fM206nAxKpwur6tLi1z+YSrONpb7O7XdxPTGa81omYa1UsrEdIU1JL+JO8ZaphTvJ2X+3exiQvnK0V3/3MvTSp7lmhy4rwHnXUqiS1jBpX5vRenqLUdm13m2Yhb0kZxzx9/cVyqCpqMJPd0jUYrm1vf8AnIpTKYqqy60val6iZvcuZVicSoylxeaWnDeY6ldy3/DgdIhMaqmL7PxZlnUu9dRMwmYrUVW5icxUpEdKlx+GpGsX3JzGbp+S+JHSvnbw0M6vFrIMgEOKnMRmEzEZi63h8xDkLmJigYtowuzcpW0MtJ2Q+Y0zMavzBmKcwZwmOth8SoKEnTVZKMf9NycE+ra9/wDNxhq7PhKbnkjdtu2eo7Xd7Xv3mVt9qXubI17U/MzjNIn3GukWmPTp1Fe3c0yvFYaNRJNJ2vvcu7gnZ7uJgu+1PzMFftT8zNTXfEwkePTXS2bBRlFRilKLTtm1927gGD2bGnuTWrteTlbwW5Pv3ma77U/Mwu+1PzMx2495DXOfltwWz405Saildvi3v5cERPZkXPOs0ZPfKnN05e+28yXfan5mSm+1PzMduMzDlO7rrYelkvzdrtyc5O268nqy5yOJd9qfmZN32p+ZliueIhmfLsQqSg3kej1cHuGniqklluoJ78qSv8EcW77U/MybvtT8zLkpkOunZWWnAmGKqJWeWfJyUW/mjka9qfmZXOq+E5+OZ3Lkpjs1Krcs03d2tFclyQlXHXg6appPNm6bO727GWxw3Ufan5mVub7UvMxMNRDZiH15+1L1KnNFGZ8W346kXOmpxWzrWRV0z8BZsETWoqm7feMiEMiGJQyFQyZDEkkXAhjFmC4qGQbwyQydyvMPAqYuzDZim5Nys4tzEZyrMGYLi3ORmKswZhpi3MNnKcwZgYuzhnKcwZimLs5OcpzBmBi/OGcozg6pDi0ZyHX5GV1LkZhq8V8qjfEVyKswXGrh8xFxcxFyaYsuFxLhcauGb1BCXJTJpixMZMruSmDFiZNyu5NyJiy4FeYAYy3C5FwuGsMh7iRJLCHuFxbkXKYa4XFJsDBcm5ABU3C4twuUw1wzCXC5NMPmDMV3IuTVw7mRcULk1cNcm4lwuDD3C4lwuDD3C4twBhrhcULgwyZNxLk3Bh7k3EuFwmLMwZhLhcGLLgJcgCkkgALEBIFRAxAFEgQAAQAAAABFQQwAKgkAIqAAAAAAKAAAgJAAAAAgCUAABIAEBIAAAAAf/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dirty="0"/>
          </a:p>
        </p:txBody>
      </p:sp>
      <p:sp>
        <p:nvSpPr>
          <p:cNvPr id="3" name="2 Rectángulo"/>
          <p:cNvSpPr/>
          <p:nvPr/>
        </p:nvSpPr>
        <p:spPr>
          <a:xfrm>
            <a:off x="1043608" y="764704"/>
            <a:ext cx="6984776" cy="2677656"/>
          </a:xfrm>
          <a:prstGeom prst="rect">
            <a:avLst/>
          </a:prstGeom>
        </p:spPr>
        <p:txBody>
          <a:bodyPr wrap="square">
            <a:spAutoFit/>
          </a:bodyPr>
          <a:lstStyle/>
          <a:p>
            <a:pPr algn="just" fontAlgn="base"/>
            <a:r>
              <a:rPr lang="es-MX" sz="2800" b="1" dirty="0">
                <a:latin typeface="Goudy Old Style" pitchFamily="18" charset="0"/>
              </a:rPr>
              <a:t>La extensión asociada a los archivos que cumplen este estándar </a:t>
            </a:r>
            <a:r>
              <a:rPr lang="es-MX" sz="2800" b="1" dirty="0" smtClean="0">
                <a:latin typeface="Goudy Old Style" pitchFamily="18" charset="0"/>
              </a:rPr>
              <a:t>es MP4</a:t>
            </a:r>
            <a:r>
              <a:rPr lang="es-MX" sz="2800" b="1" dirty="0">
                <a:latin typeface="Goudy Old Style" pitchFamily="18" charset="0"/>
              </a:rPr>
              <a:t>, pero no es poco frecuente encontrar archivos de audio que lleven la </a:t>
            </a:r>
            <a:r>
              <a:rPr lang="es-MX" sz="2800" b="1" dirty="0" smtClean="0">
                <a:latin typeface="Goudy Old Style" pitchFamily="18" charset="0"/>
              </a:rPr>
              <a:t>extensión M4A</a:t>
            </a:r>
            <a:r>
              <a:rPr lang="es-MX" sz="2800" b="1" dirty="0">
                <a:latin typeface="Goudy Old Style" pitchFamily="18" charset="0"/>
              </a:rPr>
              <a:t>, que es la extensión adoptada </a:t>
            </a:r>
            <a:r>
              <a:rPr lang="es-MX" sz="2800" b="1" dirty="0" smtClean="0">
                <a:latin typeface="Goudy Old Style" pitchFamily="18" charset="0"/>
              </a:rPr>
              <a:t>por Apple </a:t>
            </a:r>
            <a:r>
              <a:rPr lang="es-MX" sz="2800" b="1" dirty="0">
                <a:latin typeface="Goudy Old Style" pitchFamily="18" charset="0"/>
              </a:rPr>
              <a:t>para la distribución de música en iTunes y su reproductor iPod. </a:t>
            </a:r>
          </a:p>
        </p:txBody>
      </p:sp>
      <p:pic>
        <p:nvPicPr>
          <p:cNvPr id="13314" name="Picture 2" descr="http://www.celularix.com/wp-content/uploads/2012/06/Apple_Logo_Roj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010176">
            <a:off x="2781372" y="3510579"/>
            <a:ext cx="2996951" cy="2996952"/>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766348"/>
      </p:ext>
    </p:extLst>
  </p:cSld>
  <p:clrMapOvr>
    <a:masterClrMapping/>
  </p:clrMapOvr>
  <mc:AlternateContent xmlns:mc="http://schemas.openxmlformats.org/markup-compatibility/2006" xmlns:p14="http://schemas.microsoft.com/office/powerpoint/2010/main">
    <mc:Choice Requires="p14">
      <p:transition spd="slow" p14:dur="1400" advTm="9000">
        <p14:ripple/>
      </p:transition>
    </mc:Choice>
    <mc:Fallback xmlns="">
      <p:transition spd="slow" advTm="9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6" presetClass="entr" presetSubtype="16" fill="hold" nodeType="afterEffect">
                                  <p:stCondLst>
                                    <p:cond delay="0"/>
                                  </p:stCondLst>
                                  <p:childTnLst>
                                    <p:set>
                                      <p:cBhvr>
                                        <p:cTn id="12" dur="1" fill="hold">
                                          <p:stCondLst>
                                            <p:cond delay="0"/>
                                          </p:stCondLst>
                                        </p:cTn>
                                        <p:tgtEl>
                                          <p:spTgt spid="13314"/>
                                        </p:tgtEl>
                                        <p:attrNameLst>
                                          <p:attrName>style.visibility</p:attrName>
                                        </p:attrNameLst>
                                      </p:cBhvr>
                                      <p:to>
                                        <p:strVal val="visible"/>
                                      </p:to>
                                    </p:set>
                                    <p:animEffect transition="in" filter="circle(in)">
                                      <p:cBhvr>
                                        <p:cTn id="13" dur="2000"/>
                                        <p:tgtEl>
                                          <p:spTgt spid="13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2.gstatic.com/images?q=tbn:ANd9GcQlNAlcvQnXu1iaYgwIs9lyA7aQOKcA52dyxmkzXeUQN8VDkFM"/>
          <p:cNvPicPr>
            <a:picLocks noChangeAspect="1" noChangeArrowheads="1"/>
          </p:cNvPicPr>
          <p:nvPr/>
        </p:nvPicPr>
        <p:blipFill>
          <a:blip r:embed="rId2"/>
          <a:srcRect/>
          <a:stretch>
            <a:fillRect/>
          </a:stretch>
        </p:blipFill>
        <p:spPr bwMode="auto">
          <a:xfrm>
            <a:off x="0" y="0"/>
            <a:ext cx="9144000" cy="6849177"/>
          </a:xfrm>
          <a:prstGeom prst="rect">
            <a:avLst/>
          </a:prstGeom>
          <a:noFill/>
        </p:spPr>
      </p:pic>
      <p:sp>
        <p:nvSpPr>
          <p:cNvPr id="2" name="AutoShape 2" descr="data:image/jpeg;base64,/9j/4AAQSkZJRgABAQAAAQABAAD/2wCEAAkGBg8PDQ8PEA8NDQ8PDw0NDQ0ODw8NDw8PFBAVFBQQFBQXHCYeFxkjGRIUHy8gJCcpLSwsFR4xNTAqNSYrLCkBCQoKDgwOGA8PFykcHCQuKSwpKSwsMi0pKSkpMikqMCkpLCktLCksKSkpKSwsLCksKSkpKSk1LCkpKSkpLCkpLf/AABEIAMIBAwMBIgACEQEDEQH/xAAbAAACAwEBAQAAAAAAAAAAAAAAAgEDBAUGB//EAEAQAAIBAgMEBwUFBwIHAAAAAAABAgMRBBIhBTFBURMiUmFxkrFygZGh0QYVM0JTFBYyssHh8CPxB2JzgoOi4v/EABoBAQEBAQEBAQAAAAAAAAAAAAABAgMEBQb/xAAnEQEAAwABBAEDBAMAAAAAAAAAAQIREgMTITFRQXGhBCIj8IGRsf/aAAwDAQACEQMRAD8A89YLEkn6F8ZCQyQEpATE1QM6L6LJIZxHihst0REyLYItiiuCLooiJSHSBIZIiIsFhrAVEWK6/Be8tSKar6z+BqAiGQRi27LU20MMlq9X6GpnBVRwrer0XLia4xSWhJFznM6JuRcgCAACAiSAAqgAAAAAACAAAACAPJEogk6NpQyIRKCGRZSepWh4gbIEyjqLTehdlujAIF0SmBfAiHSGISGCIAAKBGeEHJ6eL7jRkbTS8L8i6lTUVZF3FTRoqK9WPchsi5lDXIuRcLkE3C4twuA1wFuFwJC5FwuBNwFuFyhrkXIuRcBrkXFuFwGuQRmADyxJBJ1aShkKSgHQyEQyA1UJGmBhoy+ptgzEwOjhtiVqqz04xlF/88U0+9N6GqH2ZxX6a88PqGx8c6eiWbModW+W7S4bufNbjv0Nouyvv4nmte8T4dq0rMeXFX2ZxX6a88PqT+7WK/TXnh9TvraPeT9495juXa7dHnv3ZxX6a88PqC+zGKv+GvPD6nofvAujjR3bnbo4D+zeISSVNc314fUV/Z3E/przw+p3p7R13i/ePeO5c7dHB/d3E/przw+ofu9iewvPD6nYxO1skXL4Lm+CMWC23KS67vq7WVtBHVvM4T0qRGsf3BiewvPD6kfcGI7C88Pqdd7R7xXtHvNc7s8KOV9wYjsLzw+ofu/iewvPD6nUW0e8ZbS7xzucKOT+7+J7C88PqQ9g4jsLzw+p13tLvMOO2nLK42fW0z5tFG2qtz/y4i95JpSHFbC4l9/i/Ui56HnWXIuJmIzFD5guQlzBsCbkOQjkK5BD5gEzAVXnSRSTo0ZEik3KHRKEuSmBdTlqbaT0OdGRtoyM2hHTpPSPhH0OlSxLaT47n48zlUnpHwj6GmlI4TDUTkukq5PTmSMi+jHj8DnjWuhRklFXWttdXzLOmXJfM5dWvZ27hP2hmu3qc3UvDl85fUG4cl8X9TzuA2jOVWtFybUZWitNOs/oVfaHarp0Msb56rVKCW/Xfb3ae8l6cImZapbnMRDubLoxxlWcmn+z07xik2s8mue/dr70dpbGwyVsj88/qZdjYT9nw9Ol+aMbzfOo9ZP4/JI4+19s1obVwdCNSUadSKc4K1pdaa1+CPHEzWN+X0OFZ8Y9ItlUF+V+ef1Er7NoqE2ou6jJrrT3pN8x+lZXiav+nP2J/wArN+flma1z0830xPTmXMGc9ePna1OuUVat34COZXmLEEyrb3+L9SLiOWr8X6jwp336I2wFqOlYGxHIJpnIRyFchdWUS5Exi3u/sCgvEuTJMhOg7/kA+YCary9yRbknoVNybi3JuA1ybiXJuUPc10JbvAw3NNGW4kwOvSfVj7MfQ0U2ZKUurH2Y+hpo6uxwlZbqEMz7uJttZGehpY0SOMmufiqyU2m+C5lX7RHn8mJj/wAR+C9DOeqseIcZny0RlTTbSSb/AImo2b8TnUZxxG2MNRveNCDryVna66y+fRmk85sv7SUMHtTGVq0asrx6GHRxjJqzhe95LsI836rIrH3er9JG3n7PrPSIoqYajKpGpKnTlUh/BUcE5x37na63v4nkaX/E7BzlGEaeLcpSjCK6OlrJuyX4nNnrzzRNben0fMLukRViai6OfsT/AJWQVYn8OfsT/lZrGZ9PN5iMwmYVyPU+Yscgim3ZahRoufcuLNaioqy974sajHGkldvV3fu1CUglLf4v1KpTLDCZSEvcEibmgKPPUlyFchXICxMbMVpkORFWZwKswEV58Li3C56VNcm4lwuA9wuJcLlD3L6UtEZcxdSeiEjs05aR9mPodHBw4nNwsbqPLLH0R16KPNYlqiXJ6FMSrHV8sbLfJO3hxZyzRixc1Kba3bvhoc3H7Q6FxvCcou+aS3RNaei/ziSeuviIcLe2SjtWjPdUinyl1H8zQsr1WV96szPW2VRnvpxvzjePoZpfZ2i93SL/ALk/VG/DPlTiVGW1tnQeVRjJ1pN2S6rctX/40e1xv2pwNH8TFUE+zCaqy8sLs+dV9gUXtLB0JubpV7xl1kpX61rO3PKe7wf2E2dSs1hoza41ZTq/KTt8j5PU5dy2fL7XQzt11Tsb7awxmK6Khh8RKilLNinG0YyW5NcE9Vq73a0PQYr8OfsT/lY9OnGMVGMYxit0YpRivBLcJivw6nsT/lZaxMe3SXkcxqw2EctZaR4LiycLg7ay38FyNjkeqZ+HytRJpKy0S4FEpDVJFLdzMMs0nq/F+pCViW7X8X6iSkdIZS5COQrkK5GgzkEWVOQyYlVjkK5C5iLmcU2YBMwDBw7hcW4XPSprhcS4ZiqbMRmFuRmAfMX03ojJc34Snrf3ISku7goWjH2Y+iOjSMGHfVj7MfQ2wZ5LDSppJt6Jas5VfEOcnL4LkhsZib9Vblv72ZritUJVxji7KDa4O/8AYT7wf6b+L+hZJ6eAmY6xK5Hwj7wf6b+L+hH3i/038X9BsxGYuycY+HF+0GNlGWGxKg1LD1oz371dStu5wt7z2EftpdJrDtppNPpOD3flPP7Swyq0ZwfFadz4MnY2EnGjCm3mcVbM1lsr6I889P8AfMzHif8Ar0V6vHpxEfR6KH2vbdlhpN/9T/5NX365Jromsya/iva+nZOfQoqK9WXpkmtfpDM9a8/VZcVyFchJTDiJyK7kSkI5G8RROWr8X6lTkFSWr8X6lTkdIhkzkK5CuQrZcDpjXK4jDBNwuJKaSu3YzVcS3otF82TFaXVXNAYMwFxcY7kXEzBmOrR7itiORGYofMRcRyIzBV1JXkkdijGyOdgKf5nx9DfGWpJYs6+G3R9mPoJjtqdF1csuCzLLbd43QkK2WEeeWPoc7aMcyXabbvztFs8nUieO19unTiJt+703qQtWsoxcnuX+xi2bic1Jc43i/du+VhNpVerl5RlUl7tF87/AWv8Ax8o+Gq9P+TjLdRr5lezS4XtqvcDZnwLXRQa4xj7wqYlWbV52um42tdcE29fcbrbKxsszXbTEQvuRmM9DEqcVJbnzLIyu3bW1lKzSt3Xel+41yjN1OM7i+lTcn3cWdGjTSVkcuhilOThHNTlTtmi7XWqd+T3fM62EWqvrZJu/G3P3nPly9Jaue2jIkryeVPct7f0BShLSMteTtr8DLOeabk9dWo34JC1LPufBreiYjROVtOJElGKTnK19VFWvbm7i1Kl4Rm99rS8f8TIxUbyzrVNLXkrehcBUjFxzRlmV7NbmmUORW5NN2taVs3itz+bIcjUQjPUlq/F+pW5EVZdZ+MvUrcjrEMHciLiZgdVR1b8FvbLgvSKa2LS0XWfyRkrYxy0XVXLi/FlOYY1ELp1W3du5FyrMTmDSy4FeYCDFmIzCZiMxtvD5iHITMQ2DD5iacczSKnI2YSnZXe9lJ8N0NFYsU7GfPYM5HPHSjPqx9mPojPWletS8Kz/9Uv6jQl1Y+zH0RnnUX7RSXHo6z+cP7nC/r/MOtY8/7YtmvocZWpflqLpIeK1/q/gW4p5qGKqdpTjH2IKy+ab95n25CSqUasNJqShfx3f53mzFU1HCzit0aUl8InCImItX6Rv5/su/ua2+s5+EYNOWBhGLcW6WVNatcNC6hRhSoxi7JJZVfVt77JLe+5GTZ+JUMHGb1UISdudpPQtwMs1NVpy3xzSlyXYjyXC298bs1WYyM95+GbVnZ+N/LJses4YGpUX5HUav2rKy+Njq7CpJYam3q5LO29buTu346nI2ZDPgKsFvcqiS77JpfI6OwMWpYeMfzU10c48Vbd8v6nLpT5r9murHi33dShhoxqSqJJOUYxb7k27fM206nAxKpwur6tLi1z+YSrONpb7O7XdxPTGa81omYa1UsrEdIU1JL+JO8ZaphTvJ2X+3exiQvnK0V3/3MvTSp7lmhy4rwHnXUqiS1jBpX5vRenqLUdm13m2Yhb0kZxzx9/cVyqCpqMJPd0jUYrm1vf8AnIpTKYqqy60val6iZvcuZVicSoylxeaWnDeY6ldy3/DgdIhMaqmL7PxZlnUu9dRMwmYrUVW5icxUpEdKlx+GpGsX3JzGbp+S+JHSvnbw0M6vFrIMgEOKnMRmEzEZi63h8xDkLmJigYtowuzcpW0MtJ2Q+Y0zMavzBmKcwZwmOth8SoKEnTVZKMf9NycE+ra9/wDNxhq7PhKbnkjdtu2eo7Xd7Xv3mVt9qXubI17U/MzjNIn3GukWmPTp1Fe3c0yvFYaNRJNJ2vvcu7gnZ7uJgu+1PzMFftT8zNTXfEwkePTXS2bBRlFRilKLTtm1927gGD2bGnuTWrteTlbwW5Pv3ma77U/Mwu+1PzMx2495DXOfltwWz405Saildvi3v5cERPZkXPOs0ZPfKnN05e+28yXfan5mSm+1PzMduMzDlO7rrYelkvzdrtyc5O268nqy5yOJd9qfmZN32p+ZliueIhmfLsQqSg3kej1cHuGniqklluoJ78qSv8EcW77U/MybvtT8zLkpkOunZWWnAmGKqJWeWfJyUW/mjka9qfmZXOq+E5+OZ3Lkpjs1Krcs03d2tFclyQlXHXg6appPNm6bO727GWxw3Ufan5mVub7UvMxMNRDZiH15+1L1KnNFGZ8W346kXOmpxWzrWRV0z8BZsETWoqm7feMiEMiGJQyFQyZDEkkXAhjFmC4qGQbwyQydyvMPAqYuzDZim5Nys4tzEZyrMGYLi3ORmKswZhpi3MNnKcwZgYuzhnKcwZimLs5OcpzBmBi/OGcozg6pDi0ZyHX5GV1LkZhq8V8qjfEVyKswXGrh8xFxcxFyaYsuFxLhcauGb1BCXJTJpixMZMruSmDFiZNyu5NyJiy4FeYAYy3C5FwuGsMh7iRJLCHuFxbkXKYa4XFJsDBcm5ABU3C4twuUw1wzCXC5NMPmDMV3IuTVw7mRcULk1cNcm4lwuDD3C4lwuDD3C4twBhrhcULgwyZNxLk3Bh7k3EuFwmLMwZhLhcGLLgJcgCkkgALEBIFRAxAFEgQAAQAAAABFQQwAKgkAIqAAAAAAKAAAgJAAAAAgCUAABIAEBIAAAAAf/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dirty="0"/>
          </a:p>
        </p:txBody>
      </p:sp>
      <p:sp>
        <p:nvSpPr>
          <p:cNvPr id="4" name="3 CuadroTexto"/>
          <p:cNvSpPr txBox="1"/>
          <p:nvPr/>
        </p:nvSpPr>
        <p:spPr>
          <a:xfrm>
            <a:off x="3503354" y="437763"/>
            <a:ext cx="1856598" cy="830997"/>
          </a:xfrm>
          <a:prstGeom prst="rect">
            <a:avLst/>
          </a:prstGeom>
          <a:ln w="38100"/>
        </p:spPr>
        <p:style>
          <a:lnRef idx="2">
            <a:schemeClr val="dk1"/>
          </a:lnRef>
          <a:fillRef idx="1">
            <a:schemeClr val="lt1"/>
          </a:fillRef>
          <a:effectRef idx="0">
            <a:schemeClr val="dk1"/>
          </a:effectRef>
          <a:fontRef idx="minor">
            <a:schemeClr val="dk1"/>
          </a:fontRef>
        </p:style>
        <p:txBody>
          <a:bodyPr wrap="none" rtlCol="0">
            <a:spAutoFit/>
          </a:bodyPr>
          <a:lstStyle/>
          <a:p>
            <a:pPr algn="ctr"/>
            <a:r>
              <a:rPr lang="es-ES" sz="4800" dirty="0" smtClean="0">
                <a:solidFill>
                  <a:srgbClr val="7030A0"/>
                </a:solidFill>
                <a:latin typeface="Snap ITC" pitchFamily="82" charset="0"/>
              </a:rPr>
              <a:t>MKV</a:t>
            </a:r>
            <a:endParaRPr lang="es-ES" sz="4800" dirty="0">
              <a:solidFill>
                <a:srgbClr val="7030A0"/>
              </a:solidFill>
              <a:latin typeface="Snap ITC" pitchFamily="82" charset="0"/>
            </a:endParaRPr>
          </a:p>
        </p:txBody>
      </p:sp>
      <p:sp>
        <p:nvSpPr>
          <p:cNvPr id="5" name="4 CuadroTexto"/>
          <p:cNvSpPr txBox="1"/>
          <p:nvPr/>
        </p:nvSpPr>
        <p:spPr>
          <a:xfrm>
            <a:off x="1043608" y="1556792"/>
            <a:ext cx="7128792" cy="3046988"/>
          </a:xfrm>
          <a:prstGeom prst="rect">
            <a:avLst/>
          </a:prstGeom>
          <a:noFill/>
        </p:spPr>
        <p:txBody>
          <a:bodyPr wrap="square" rtlCol="0">
            <a:spAutoFit/>
          </a:bodyPr>
          <a:lstStyle/>
          <a:p>
            <a:pPr algn="just"/>
            <a:r>
              <a:rPr lang="es-MX" sz="2400" b="1" dirty="0" smtClean="0">
                <a:latin typeface="Goudy Old Style" pitchFamily="18" charset="0"/>
              </a:rPr>
              <a:t>El </a:t>
            </a:r>
            <a:r>
              <a:rPr lang="es-MX" sz="2400" b="1" dirty="0">
                <a:latin typeface="Goudy Old Style" pitchFamily="18" charset="0"/>
              </a:rPr>
              <a:t>formato MKV (Matroska Video) es un formato de video totalmente libre. Más precisamente, es un contenedor (de ahí el nombre Matroska, en referencia a las muñecas rusas contenidas una dentro de otra) que permite contener video (DivX, Xvid, RV9, etc), sonido (MP3, MP2, AC3, Ogg, AAC, DTS, PCM) y subtítulos (SRT, ASS, SSA, USF, etc.) en el mismo archivo. </a:t>
            </a:r>
          </a:p>
          <a:p>
            <a:pPr algn="just"/>
            <a:endParaRPr lang="es-ES" sz="2400" b="1" dirty="0" smtClean="0">
              <a:latin typeface="Goudy Old Style" pitchFamily="18" charset="0"/>
            </a:endParaRPr>
          </a:p>
        </p:txBody>
      </p:sp>
      <p:pic>
        <p:nvPicPr>
          <p:cNvPr id="12290" name="Picture 2" descr="http://s2.hiperdef.com/files/2008/07/mkv_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172011">
            <a:off x="4833463" y="4403583"/>
            <a:ext cx="2492231" cy="204695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7754018"/>
      </p:ext>
    </p:extLst>
  </p:cSld>
  <p:clrMapOvr>
    <a:masterClrMapping/>
  </p:clrMapOvr>
  <mc:AlternateContent xmlns:mc="http://schemas.openxmlformats.org/markup-compatibility/2006" xmlns:p14="http://schemas.microsoft.com/office/powerpoint/2010/main">
    <mc:Choice Requires="p14">
      <p:transition spd="slow" p14:dur="1400" advClick="0" advTm="10000">
        <p14:ripple/>
      </p:transition>
    </mc:Choice>
    <mc:Fallback xmlns="">
      <p:transition spd="slow" advClick="0" advTm="1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8" presetClass="emph" presetSubtype="0" fill="hold" nodeType="afterEffect">
                                  <p:stCondLst>
                                    <p:cond delay="0"/>
                                  </p:stCondLst>
                                  <p:childTnLst>
                                    <p:animRot by="21600000">
                                      <p:cBhvr>
                                        <p:cTn id="18" dur="2000" fill="hold"/>
                                        <p:tgtEl>
                                          <p:spTgt spid="1229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2.gstatic.com/images?q=tbn:ANd9GcQlNAlcvQnXu1iaYgwIs9lyA7aQOKcA52dyxmkzXeUQN8VDkFM"/>
          <p:cNvPicPr>
            <a:picLocks noChangeAspect="1" noChangeArrowheads="1"/>
          </p:cNvPicPr>
          <p:nvPr/>
        </p:nvPicPr>
        <p:blipFill>
          <a:blip r:embed="rId2"/>
          <a:srcRect/>
          <a:stretch>
            <a:fillRect/>
          </a:stretch>
        </p:blipFill>
        <p:spPr bwMode="auto">
          <a:xfrm>
            <a:off x="0" y="0"/>
            <a:ext cx="9144000" cy="6849177"/>
          </a:xfrm>
          <a:prstGeom prst="rect">
            <a:avLst/>
          </a:prstGeom>
          <a:noFill/>
        </p:spPr>
      </p:pic>
      <p:sp>
        <p:nvSpPr>
          <p:cNvPr id="2" name="AutoShape 2" descr="data:image/jpeg;base64,/9j/4AAQSkZJRgABAQAAAQABAAD/2wCEAAkGBg8PDQ8PEA8NDQ8PDw0NDQ0ODw8NDw8PFBAVFBQQFBQXHCYeFxkjGRIUHy8gJCcpLSwsFR4xNTAqNSYrLCkBCQoKDgwOGA8PFykcHCQuKSwpKSwsMi0pKSkpMikqMCkpLCktLCksKSkpKSwsLCksKSkpKSk1LCkpKSkpLCkpLf/AABEIAMIBAwMBIgACEQEDEQH/xAAbAAACAwEBAQAAAAAAAAAAAAAAAgEDBAUGB//EAEAQAAIBAgMEBwUFBwIHAAAAAAABAgMRBBIhBTFBURMiUmFxkrFygZGh0QYVM0JTFBYyssHh8CPxB2JzgoOi4v/EABoBAQEBAQEBAQAAAAAAAAAAAAABAgMEBQb/xAAnEQEAAwABBAEDBAMAAAAAAAAAAQIREgMTITFRQXGhBCIj8IGRsf/aAAwDAQACEQMRAD8A89YLEkn6F8ZCQyQEpATE1QM6L6LJIZxHihst0REyLYItiiuCLooiJSHSBIZIiIsFhrAVEWK6/Be8tSKar6z+BqAiGQRi27LU20MMlq9X6GpnBVRwrer0XLia4xSWhJFznM6JuRcgCAACAiSAAqgAAAAAACAAAACAPJEogk6NpQyIRKCGRZSepWh4gbIEyjqLTehdlujAIF0SmBfAiHSGISGCIAAKBGeEHJ6eL7jRkbTS8L8i6lTUVZF3FTRoqK9WPchsi5lDXIuRcLkE3C4twuA1wFuFwJC5FwuBNwFuFyhrkXIuRcBrkXFuFwGuQRmADyxJBJ1aShkKSgHQyEQyA1UJGmBhoy+ptgzEwOjhtiVqqz04xlF/88U0+9N6GqH2ZxX6a88PqGx8c6eiWbModW+W7S4bufNbjv0Nouyvv4nmte8T4dq0rMeXFX2ZxX6a88PqT+7WK/TXnh9TvraPeT9495juXa7dHnv3ZxX6a88PqC+zGKv+GvPD6nofvAujjR3bnbo4D+zeISSVNc314fUV/Z3E/przw+p3p7R13i/ePeO5c7dHB/d3E/przw+ofu9iewvPD6nYxO1skXL4Lm+CMWC23KS67vq7WVtBHVvM4T0qRGsf3BiewvPD6kfcGI7C88Pqdd7R7xXtHvNc7s8KOV9wYjsLzw+ofu/iewvPD6nUW0e8ZbS7xzucKOT+7+J7C88PqQ9g4jsLzw+p13tLvMOO2nLK42fW0z5tFG2qtz/y4i95JpSHFbC4l9/i/Ui56HnWXIuJmIzFD5guQlzBsCbkOQjkK5BD5gEzAVXnSRSTo0ZEik3KHRKEuSmBdTlqbaT0OdGRtoyM2hHTpPSPhH0OlSxLaT47n48zlUnpHwj6GmlI4TDUTkukq5PTmSMi+jHj8DnjWuhRklFXWttdXzLOmXJfM5dWvZ27hP2hmu3qc3UvDl85fUG4cl8X9TzuA2jOVWtFybUZWitNOs/oVfaHarp0Msb56rVKCW/Xfb3ae8l6cImZapbnMRDubLoxxlWcmn+z07xik2s8mue/dr70dpbGwyVsj88/qZdjYT9nw9Ol+aMbzfOo9ZP4/JI4+19s1obVwdCNSUadSKc4K1pdaa1+CPHEzWN+X0OFZ8Y9ItlUF+V+ef1Er7NoqE2ou6jJrrT3pN8x+lZXiav+nP2J/wArN+flma1z0830xPTmXMGc9ePna1OuUVat34COZXmLEEyrb3+L9SLiOWr8X6jwp336I2wFqOlYGxHIJpnIRyFchdWUS5Exi3u/sCgvEuTJMhOg7/kA+YCary9yRbknoVNybi3JuA1ybiXJuUPc10JbvAw3NNGW4kwOvSfVj7MfQ0U2ZKUurH2Y+hpo6uxwlZbqEMz7uJttZGehpY0SOMmufiqyU2m+C5lX7RHn8mJj/wAR+C9DOeqseIcZny0RlTTbSSb/AImo2b8TnUZxxG2MNRveNCDryVna66y+fRmk85sv7SUMHtTGVq0asrx6GHRxjJqzhe95LsI836rIrH3er9JG3n7PrPSIoqYajKpGpKnTlUh/BUcE5x37na63v4nkaX/E7BzlGEaeLcpSjCK6OlrJuyX4nNnrzzRNben0fMLukRViai6OfsT/AJWQVYn8OfsT/lZrGZ9PN5iMwmYVyPU+Yscgim3ZahRoufcuLNaioqy974sajHGkldvV3fu1CUglLf4v1KpTLDCZSEvcEibmgKPPUlyFchXICxMbMVpkORFWZwKswEV58Li3C56VNcm4lwuA9wuJcLlD3L6UtEZcxdSeiEjs05aR9mPodHBw4nNwsbqPLLH0R16KPNYlqiXJ6FMSrHV8sbLfJO3hxZyzRixc1Kba3bvhoc3H7Q6FxvCcou+aS3RNaei/ziSeuviIcLe2SjtWjPdUinyl1H8zQsr1WV96szPW2VRnvpxvzjePoZpfZ2i93SL/ALk/VG/DPlTiVGW1tnQeVRjJ1pN2S6rctX/40e1xv2pwNH8TFUE+zCaqy8sLs+dV9gUXtLB0JubpV7xl1kpX61rO3PKe7wf2E2dSs1hoza41ZTq/KTt8j5PU5dy2fL7XQzt11Tsb7awxmK6Khh8RKilLNinG0YyW5NcE9Vq73a0PQYr8OfsT/lY9OnGMVGMYxit0YpRivBLcJivw6nsT/lZaxMe3SXkcxqw2EctZaR4LiycLg7ay38FyNjkeqZ+HytRJpKy0S4FEpDVJFLdzMMs0nq/F+pCViW7X8X6iSkdIZS5COQrkK5GgzkEWVOQyYlVjkK5C5iLmcU2YBMwDBw7hcW4XPSprhcS4ZiqbMRmFuRmAfMX03ojJc34Snrf3ISku7goWjH2Y+iOjSMGHfVj7MfQ2wZ5LDSppJt6Jas5VfEOcnL4LkhsZib9Vblv72ZritUJVxji7KDa4O/8AYT7wf6b+L+hZJ6eAmY6xK5Hwj7wf6b+L+hH3i/038X9BsxGYuycY+HF+0GNlGWGxKg1LD1oz371dStu5wt7z2EftpdJrDtppNPpOD3flPP7Swyq0ZwfFadz4MnY2EnGjCm3mcVbM1lsr6I889P8AfMzHif8Ar0V6vHpxEfR6KH2vbdlhpN/9T/5NX365Jromsya/iva+nZOfQoqK9WXpkmtfpDM9a8/VZcVyFchJTDiJyK7kSkI5G8RROWr8X6lTkFSWr8X6lTkdIhkzkK5CuQrZcDpjXK4jDBNwuJKaSu3YzVcS3otF82TFaXVXNAYMwFxcY7kXEzBmOrR7itiORGYofMRcRyIzBV1JXkkdijGyOdgKf5nx9DfGWpJYs6+G3R9mPoJjtqdF1csuCzLLbd43QkK2WEeeWPoc7aMcyXabbvztFs8nUieO19unTiJt+703qQtWsoxcnuX+xi2bic1Jc43i/du+VhNpVerl5RlUl7tF87/AWv8Ax8o+Gq9P+TjLdRr5lezS4XtqvcDZnwLXRQa4xj7wqYlWbV52um42tdcE29fcbrbKxsszXbTEQvuRmM9DEqcVJbnzLIyu3bW1lKzSt3Xel+41yjN1OM7i+lTcn3cWdGjTSVkcuhilOThHNTlTtmi7XWqd+T3fM62EWqvrZJu/G3P3nPly9Jaue2jIkryeVPct7f0BShLSMteTtr8DLOeabk9dWo34JC1LPufBreiYjROVtOJElGKTnK19VFWvbm7i1Kl4Rm99rS8f8TIxUbyzrVNLXkrehcBUjFxzRlmV7NbmmUORW5NN2taVs3itz+bIcjUQjPUlq/F+pW5EVZdZ+MvUrcjrEMHciLiZgdVR1b8FvbLgvSKa2LS0XWfyRkrYxy0XVXLi/FlOYY1ELp1W3du5FyrMTmDSy4FeYCDFmIzCZiMxtvD5iHITMQ2DD5iacczSKnI2YSnZXe9lJ8N0NFYsU7GfPYM5HPHSjPqx9mPojPWletS8Kz/9Uv6jQl1Y+zH0RnnUX7RSXHo6z+cP7nC/r/MOtY8/7YtmvocZWpflqLpIeK1/q/gW4p5qGKqdpTjH2IKy+ab95n25CSqUasNJqShfx3f53mzFU1HCzit0aUl8InCImItX6Rv5/su/ua2+s5+EYNOWBhGLcW6WVNatcNC6hRhSoxi7JJZVfVt77JLe+5GTZ+JUMHGb1UISdudpPQtwMs1NVpy3xzSlyXYjyXC298bs1WYyM95+GbVnZ+N/LJses4YGpUX5HUav2rKy+Njq7CpJYam3q5LO29buTu346nI2ZDPgKsFvcqiS77JpfI6OwMWpYeMfzU10c48Vbd8v6nLpT5r9murHi33dShhoxqSqJJOUYxb7k27fM206nAxKpwur6tLi1z+YSrONpb7O7XdxPTGa81omYa1UsrEdIU1JL+JO8ZaphTvJ2X+3exiQvnK0V3/3MvTSp7lmhy4rwHnXUqiS1jBpX5vRenqLUdm13m2Yhb0kZxzx9/cVyqCpqMJPd0jUYrm1vf8AnIpTKYqqy60val6iZvcuZVicSoylxeaWnDeY6ldy3/DgdIhMaqmL7PxZlnUu9dRMwmYrUVW5icxUpEdKlx+GpGsX3JzGbp+S+JHSvnbw0M6vFrIMgEOKnMRmEzEZi63h8xDkLmJigYtowuzcpW0MtJ2Q+Y0zMavzBmKcwZwmOth8SoKEnTVZKMf9NycE+ra9/wDNxhq7PhKbnkjdtu2eo7Xd7Xv3mVt9qXubI17U/MzjNIn3GukWmPTp1Fe3c0yvFYaNRJNJ2vvcu7gnZ7uJgu+1PzMFftT8zNTXfEwkePTXS2bBRlFRilKLTtm1927gGD2bGnuTWrteTlbwW5Pv3ma77U/Mwu+1PzMx2495DXOfltwWz405Saildvi3v5cERPZkXPOs0ZPfKnN05e+28yXfan5mSm+1PzMduMzDlO7rrYelkvzdrtyc5O268nqy5yOJd9qfmZN32p+ZliueIhmfLsQqSg3kej1cHuGniqklluoJ78qSv8EcW77U/MybvtT8zLkpkOunZWWnAmGKqJWeWfJyUW/mjka9qfmZXOq+E5+OZ3Lkpjs1Krcs03d2tFclyQlXHXg6appPNm6bO727GWxw3Ufan5mVub7UvMxMNRDZiH15+1L1KnNFGZ8W346kXOmpxWzrWRV0z8BZsETWoqm7feMiEMiGJQyFQyZDEkkXAhjFmC4qGQbwyQydyvMPAqYuzDZim5Nys4tzEZyrMGYLi3ORmKswZhpi3MNnKcwZgYuzhnKcwZimLs5OcpzBmBi/OGcozg6pDi0ZyHX5GV1LkZhq8V8qjfEVyKswXGrh8xFxcxFyaYsuFxLhcauGb1BCXJTJpixMZMruSmDFiZNyu5NyJiy4FeYAYy3C5FwuGsMh7iRJLCHuFxbkXKYa4XFJsDBcm5ABU3C4twuUw1wzCXC5NMPmDMV3IuTVw7mRcULk1cNcm4lwuDD3C4lwuDD3C4twBhrhcULgwyZNxLk3Bh7k3EuFwmLMwZhLhcGLLgJcgCkkgALEBIFRAxAFEgQAAQAAAABFQQwAKgkAIqAAAAAAKAAAgJAAAAAgCUAABIAEBIAAAAAf/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dirty="0"/>
          </a:p>
        </p:txBody>
      </p:sp>
      <p:sp>
        <p:nvSpPr>
          <p:cNvPr id="4" name="3 Rectángulo"/>
          <p:cNvSpPr/>
          <p:nvPr/>
        </p:nvSpPr>
        <p:spPr>
          <a:xfrm>
            <a:off x="971600" y="1052736"/>
            <a:ext cx="7488832" cy="5262979"/>
          </a:xfrm>
          <a:prstGeom prst="rect">
            <a:avLst/>
          </a:prstGeom>
        </p:spPr>
        <p:txBody>
          <a:bodyPr wrap="square" numCol="2">
            <a:spAutoFit/>
          </a:bodyPr>
          <a:lstStyle/>
          <a:p>
            <a:pPr marL="342900" indent="-342900" algn="ctr">
              <a:buSzPct val="90000"/>
              <a:buFont typeface="Wingdings" pitchFamily="2" charset="2"/>
              <a:buChar char="Ø"/>
            </a:pPr>
            <a:r>
              <a:rPr lang="es-ES" sz="2400" b="1" dirty="0" smtClean="0">
                <a:latin typeface="Goudy Old Style" pitchFamily="18" charset="0"/>
              </a:rPr>
              <a:t>ALShow</a:t>
            </a:r>
          </a:p>
          <a:p>
            <a:pPr marL="342900" indent="-342900" algn="ctr">
              <a:buSzPct val="90000"/>
              <a:buFont typeface="Wingdings" pitchFamily="2" charset="2"/>
              <a:buChar char="Ø"/>
            </a:pPr>
            <a:r>
              <a:rPr lang="es-ES" sz="2400" b="1" dirty="0" smtClean="0">
                <a:latin typeface="Goudy Old Style" pitchFamily="18" charset="0"/>
              </a:rPr>
              <a:t>Avidemux</a:t>
            </a:r>
          </a:p>
          <a:p>
            <a:pPr marL="342900" indent="-342900" algn="ctr">
              <a:buSzPct val="90000"/>
              <a:buFont typeface="Wingdings" pitchFamily="2" charset="2"/>
              <a:buChar char="Ø"/>
            </a:pPr>
            <a:r>
              <a:rPr lang="es-ES" sz="2400" b="1" dirty="0" smtClean="0">
                <a:latin typeface="Goudy Old Style" pitchFamily="18" charset="0"/>
              </a:rPr>
              <a:t>BS.Player</a:t>
            </a:r>
          </a:p>
          <a:p>
            <a:pPr marL="342900" indent="-342900" algn="ctr">
              <a:buSzPct val="90000"/>
              <a:buFont typeface="Wingdings" pitchFamily="2" charset="2"/>
              <a:buChar char="Ø"/>
            </a:pPr>
            <a:r>
              <a:rPr lang="es-ES" sz="2400" b="1" dirty="0" smtClean="0">
                <a:latin typeface="Goudy Old Style" pitchFamily="18" charset="0"/>
              </a:rPr>
              <a:t>Chameleo</a:t>
            </a:r>
          </a:p>
          <a:p>
            <a:pPr marL="342900" indent="-342900" algn="ctr">
              <a:buSzPct val="90000"/>
              <a:buFont typeface="Wingdings" pitchFamily="2" charset="2"/>
              <a:buChar char="Ø"/>
            </a:pPr>
            <a:r>
              <a:rPr lang="es-ES" sz="2400" b="1" dirty="0" smtClean="0">
                <a:latin typeface="Goudy Old Style" pitchFamily="18" charset="0"/>
              </a:rPr>
              <a:t>The </a:t>
            </a:r>
            <a:r>
              <a:rPr lang="es-ES" sz="2400" b="1" dirty="0" err="1">
                <a:latin typeface="Goudy Old Style" pitchFamily="18" charset="0"/>
              </a:rPr>
              <a:t>Core</a:t>
            </a:r>
            <a:r>
              <a:rPr lang="es-ES" sz="2400" b="1" dirty="0">
                <a:latin typeface="Goudy Old Style" pitchFamily="18" charset="0"/>
              </a:rPr>
              <a:t> Media </a:t>
            </a:r>
            <a:r>
              <a:rPr lang="es-ES" sz="2400" b="1" dirty="0" smtClean="0">
                <a:latin typeface="Goudy Old Style" pitchFamily="18" charset="0"/>
              </a:rPr>
              <a:t>Player</a:t>
            </a:r>
          </a:p>
          <a:p>
            <a:pPr marL="342900" indent="-342900" algn="ctr">
              <a:buSzPct val="90000"/>
              <a:buFont typeface="Wingdings" pitchFamily="2" charset="2"/>
              <a:buChar char="Ø"/>
            </a:pPr>
            <a:r>
              <a:rPr lang="es-ES" sz="2400" b="1" dirty="0" smtClean="0">
                <a:latin typeface="Goudy Old Style" pitchFamily="18" charset="0"/>
              </a:rPr>
              <a:t>DivX</a:t>
            </a:r>
          </a:p>
          <a:p>
            <a:pPr marL="342900" indent="-342900" algn="ctr">
              <a:buSzPct val="90000"/>
              <a:buFont typeface="Wingdings" pitchFamily="2" charset="2"/>
              <a:buChar char="Ø"/>
            </a:pPr>
            <a:r>
              <a:rPr lang="es-ES" sz="2400" b="1" dirty="0" smtClean="0">
                <a:latin typeface="Goudy Old Style" pitchFamily="18" charset="0"/>
              </a:rPr>
              <a:t>The </a:t>
            </a:r>
            <a:r>
              <a:rPr lang="es-ES" sz="2400" b="1" dirty="0" err="1">
                <a:latin typeface="Goudy Old Style" pitchFamily="18" charset="0"/>
              </a:rPr>
              <a:t>Core</a:t>
            </a:r>
            <a:r>
              <a:rPr lang="es-ES" sz="2400" b="1" dirty="0">
                <a:latin typeface="Goudy Old Style" pitchFamily="18" charset="0"/>
              </a:rPr>
              <a:t> Pocket Media </a:t>
            </a:r>
            <a:r>
              <a:rPr lang="es-ES" sz="2400" b="1" dirty="0" smtClean="0">
                <a:latin typeface="Goudy Old Style" pitchFamily="18" charset="0"/>
              </a:rPr>
              <a:t>Player</a:t>
            </a:r>
          </a:p>
          <a:p>
            <a:pPr marL="342900" indent="-342900" algn="ctr">
              <a:buSzPct val="90000"/>
              <a:buFont typeface="Wingdings" pitchFamily="2" charset="2"/>
              <a:buChar char="Ø"/>
            </a:pPr>
            <a:r>
              <a:rPr lang="es-ES" sz="2400" b="1" dirty="0" smtClean="0">
                <a:latin typeface="Goudy Old Style" pitchFamily="18" charset="0"/>
              </a:rPr>
              <a:t>Foobar2000 </a:t>
            </a:r>
            <a:r>
              <a:rPr lang="es-ES" sz="2400" b="1" dirty="0">
                <a:latin typeface="Goudy Old Style" pitchFamily="18" charset="0"/>
              </a:rPr>
              <a:t>(</a:t>
            </a:r>
            <a:r>
              <a:rPr lang="es-ES" sz="2400" b="1" dirty="0" smtClean="0">
                <a:latin typeface="Goudy Old Style" pitchFamily="18" charset="0"/>
              </a:rPr>
              <a:t>v0.9.6)</a:t>
            </a:r>
          </a:p>
          <a:p>
            <a:pPr marL="342900" indent="-342900" algn="ctr">
              <a:buSzPct val="90000"/>
              <a:buFont typeface="Wingdings" pitchFamily="2" charset="2"/>
              <a:buChar char="Ø"/>
            </a:pPr>
            <a:r>
              <a:rPr lang="es-ES" sz="2400" b="1" dirty="0" smtClean="0">
                <a:latin typeface="Goudy Old Style" pitchFamily="18" charset="0"/>
              </a:rPr>
              <a:t>GOM </a:t>
            </a:r>
            <a:r>
              <a:rPr lang="es-ES" sz="2400" b="1" dirty="0">
                <a:latin typeface="Goudy Old Style" pitchFamily="18" charset="0"/>
              </a:rPr>
              <a:t>Player (Hace que el audio suene lento, con códec opcional reproduce </a:t>
            </a:r>
            <a:r>
              <a:rPr lang="es-ES" sz="2400" b="1" dirty="0" smtClean="0">
                <a:latin typeface="Goudy Old Style" pitchFamily="18" charset="0"/>
              </a:rPr>
              <a:t>perfecto)</a:t>
            </a:r>
          </a:p>
          <a:p>
            <a:pPr marL="342900" indent="-342900" algn="ctr">
              <a:buSzPct val="90000"/>
              <a:buFont typeface="Wingdings" pitchFamily="2" charset="2"/>
              <a:buChar char="Ø"/>
            </a:pPr>
            <a:r>
              <a:rPr lang="es-ES" sz="2400" b="1" dirty="0" smtClean="0">
                <a:latin typeface="Goudy Old Style" pitchFamily="18" charset="0"/>
              </a:rPr>
              <a:t>Reproductores </a:t>
            </a:r>
            <a:r>
              <a:rPr lang="es-ES" sz="2400" b="1" dirty="0">
                <a:latin typeface="Goudy Old Style" pitchFamily="18" charset="0"/>
              </a:rPr>
              <a:t>basados en </a:t>
            </a:r>
            <a:r>
              <a:rPr lang="es-ES" sz="2400" b="1" dirty="0" err="1">
                <a:latin typeface="Goudy Old Style" pitchFamily="18" charset="0"/>
              </a:rPr>
              <a:t>Gstreamer</a:t>
            </a:r>
            <a:r>
              <a:rPr lang="es-ES" sz="2400" b="1" dirty="0">
                <a:latin typeface="Goudy Old Style" pitchFamily="18" charset="0"/>
              </a:rPr>
              <a:t>  (Tótem </a:t>
            </a:r>
            <a:r>
              <a:rPr lang="es-ES" sz="2400" b="1" dirty="0" err="1">
                <a:latin typeface="Goudy Old Style" pitchFamily="18" charset="0"/>
              </a:rPr>
              <a:t>tc</a:t>
            </a:r>
            <a:r>
              <a:rPr lang="es-ES" sz="2400" b="1" dirty="0" smtClean="0">
                <a:latin typeface="Goudy Old Style" pitchFamily="18" charset="0"/>
              </a:rPr>
              <a:t>.)</a:t>
            </a:r>
          </a:p>
          <a:p>
            <a:pPr marL="342900" indent="-342900" algn="ctr">
              <a:buSzPct val="90000"/>
              <a:buFont typeface="Wingdings" pitchFamily="2" charset="2"/>
              <a:buChar char="Ø"/>
            </a:pPr>
            <a:r>
              <a:rPr lang="es-ES" sz="2400" b="1" dirty="0" err="1" smtClean="0">
                <a:latin typeface="Goudy Old Style" pitchFamily="18" charset="0"/>
              </a:rPr>
              <a:t>HandBrake</a:t>
            </a:r>
            <a:endParaRPr lang="es-ES" sz="2400" b="1" dirty="0" smtClean="0">
              <a:latin typeface="Goudy Old Style" pitchFamily="18" charset="0"/>
            </a:endParaRPr>
          </a:p>
          <a:p>
            <a:pPr marL="342900" indent="-342900" algn="ctr">
              <a:buSzPct val="90000"/>
              <a:buFont typeface="Wingdings" pitchFamily="2" charset="2"/>
              <a:buChar char="Ø"/>
            </a:pPr>
            <a:r>
              <a:rPr lang="es-ES" sz="2400" b="1" dirty="0" err="1" smtClean="0">
                <a:latin typeface="Goudy Old Style" pitchFamily="18" charset="0"/>
              </a:rPr>
              <a:t>JetAudio</a:t>
            </a:r>
            <a:endParaRPr lang="es-ES" sz="2400" b="1" dirty="0" smtClean="0">
              <a:latin typeface="Goudy Old Style" pitchFamily="18" charset="0"/>
            </a:endParaRPr>
          </a:p>
          <a:p>
            <a:pPr marL="342900" indent="-342900" algn="ctr">
              <a:buSzPct val="90000"/>
              <a:buFont typeface="Wingdings" pitchFamily="2" charset="2"/>
              <a:buChar char="Ø"/>
            </a:pPr>
            <a:r>
              <a:rPr lang="es-ES" sz="2400" b="1" dirty="0" err="1" smtClean="0">
                <a:latin typeface="Goudy Old Style" pitchFamily="18" charset="0"/>
              </a:rPr>
              <a:t>Kaffeine</a:t>
            </a:r>
            <a:endParaRPr lang="es-ES" sz="2400" b="1" dirty="0" smtClean="0">
              <a:latin typeface="Goudy Old Style" pitchFamily="18" charset="0"/>
            </a:endParaRPr>
          </a:p>
          <a:p>
            <a:pPr marL="342900" indent="-342900" algn="ctr">
              <a:buSzPct val="90000"/>
              <a:buFont typeface="Wingdings" pitchFamily="2" charset="2"/>
              <a:buChar char="Ø"/>
            </a:pPr>
            <a:r>
              <a:rPr lang="es-ES" sz="2400" b="1" dirty="0" err="1" smtClean="0">
                <a:latin typeface="Goudy Old Style" pitchFamily="18" charset="0"/>
              </a:rPr>
              <a:t>MPlayer</a:t>
            </a:r>
            <a:endParaRPr lang="es-ES" sz="2400" b="1" dirty="0">
              <a:latin typeface="Goudy Old Style" pitchFamily="18" charset="0"/>
            </a:endParaRPr>
          </a:p>
          <a:p>
            <a:pPr marL="342900" indent="-342900" algn="ctr">
              <a:buSzPct val="90000"/>
              <a:buFont typeface="Wingdings" pitchFamily="2" charset="2"/>
              <a:buChar char="Ø"/>
            </a:pPr>
            <a:r>
              <a:rPr lang="es-ES" sz="2400" b="1" dirty="0" err="1" smtClean="0">
                <a:latin typeface="Goudy Old Style" pitchFamily="18" charset="0"/>
              </a:rPr>
              <a:t>Winamp</a:t>
            </a:r>
            <a:endParaRPr lang="es-ES" sz="2400" b="1" dirty="0" smtClean="0">
              <a:latin typeface="Goudy Old Style" pitchFamily="18" charset="0"/>
            </a:endParaRPr>
          </a:p>
          <a:p>
            <a:pPr marL="342900" indent="-342900" algn="ctr">
              <a:buSzPct val="90000"/>
              <a:buFont typeface="Wingdings" pitchFamily="2" charset="2"/>
              <a:buChar char="Ø"/>
            </a:pPr>
            <a:r>
              <a:rPr lang="es-ES" sz="2400" b="1" dirty="0" smtClean="0">
                <a:latin typeface="Goudy Old Style" pitchFamily="18" charset="0"/>
              </a:rPr>
              <a:t>Zoom Player</a:t>
            </a:r>
          </a:p>
          <a:p>
            <a:pPr marL="342900" indent="-342900" algn="ctr">
              <a:buSzPct val="90000"/>
              <a:buFont typeface="Wingdings" pitchFamily="2" charset="2"/>
              <a:buChar char="Ø"/>
            </a:pPr>
            <a:r>
              <a:rPr lang="es-ES" sz="2400" b="1" dirty="0" err="1" smtClean="0">
                <a:latin typeface="Goudy Old Style" pitchFamily="18" charset="0"/>
              </a:rPr>
              <a:t>Plexapp</a:t>
            </a:r>
            <a:endParaRPr lang="es-ES" sz="2400" b="1" dirty="0" smtClean="0">
              <a:latin typeface="Goudy Old Style" pitchFamily="18" charset="0"/>
            </a:endParaRPr>
          </a:p>
          <a:p>
            <a:pPr marL="342900" indent="-342900" algn="ctr">
              <a:buSzPct val="90000"/>
              <a:buFont typeface="Wingdings" pitchFamily="2" charset="2"/>
              <a:buChar char="Ø"/>
            </a:pPr>
            <a:r>
              <a:rPr lang="es-ES" sz="2400" b="1" dirty="0" smtClean="0">
                <a:latin typeface="Goudy Old Style" pitchFamily="18" charset="0"/>
              </a:rPr>
              <a:t>XBMC</a:t>
            </a:r>
          </a:p>
          <a:p>
            <a:pPr marL="342900" indent="-342900" algn="ctr">
              <a:buSzPct val="90000"/>
              <a:buFont typeface="Wingdings" pitchFamily="2" charset="2"/>
              <a:buChar char="Ø"/>
            </a:pPr>
            <a:r>
              <a:rPr lang="es-ES" sz="2400" b="1" dirty="0" smtClean="0">
                <a:latin typeface="Goudy Old Style" pitchFamily="18" charset="0"/>
              </a:rPr>
              <a:t>Boxee</a:t>
            </a:r>
          </a:p>
          <a:p>
            <a:pPr marL="342900" indent="-342900" algn="ctr">
              <a:buSzPct val="90000"/>
              <a:buFont typeface="Wingdings" pitchFamily="2" charset="2"/>
              <a:buChar char="Ø"/>
            </a:pPr>
            <a:r>
              <a:rPr lang="es-ES" sz="2400" b="1" dirty="0" err="1" smtClean="0">
                <a:latin typeface="Goudy Old Style" pitchFamily="18" charset="0"/>
              </a:rPr>
              <a:t>iVerio</a:t>
            </a:r>
            <a:r>
              <a:rPr lang="es-ES" sz="2400" b="1" dirty="0" smtClean="0">
                <a:latin typeface="Goudy Old Style" pitchFamily="18" charset="0"/>
              </a:rPr>
              <a:t> </a:t>
            </a:r>
            <a:r>
              <a:rPr lang="es-ES" sz="2400" b="1" dirty="0">
                <a:latin typeface="Goudy Old Style" pitchFamily="18" charset="0"/>
              </a:rPr>
              <a:t>Software</a:t>
            </a:r>
          </a:p>
          <a:p>
            <a:pPr marL="342900" indent="-342900" algn="ctr">
              <a:buSzPct val="90000"/>
              <a:buFont typeface="Wingdings" pitchFamily="2" charset="2"/>
              <a:buChar char="Ø"/>
            </a:pPr>
            <a:endParaRPr lang="es-ES" sz="2400" dirty="0">
              <a:latin typeface="Berlin Sans FB" pitchFamily="34" charset="0"/>
            </a:endParaRPr>
          </a:p>
        </p:txBody>
      </p:sp>
      <p:sp>
        <p:nvSpPr>
          <p:cNvPr id="3" name="2 CuadroTexto"/>
          <p:cNvSpPr txBox="1"/>
          <p:nvPr/>
        </p:nvSpPr>
        <p:spPr>
          <a:xfrm>
            <a:off x="2627784" y="404664"/>
            <a:ext cx="3884653" cy="523220"/>
          </a:xfrm>
          <a:prstGeom prst="rect">
            <a:avLst/>
          </a:prstGeom>
          <a:noFill/>
        </p:spPr>
        <p:txBody>
          <a:bodyPr wrap="none" rtlCol="0">
            <a:spAutoFit/>
          </a:bodyPr>
          <a:lstStyle/>
          <a:p>
            <a:pPr algn="ctr"/>
            <a:r>
              <a:rPr lang="es-ES" sz="2800" b="1" dirty="0">
                <a:latin typeface="Goudy Old Style" pitchFamily="18" charset="0"/>
              </a:rPr>
              <a:t>Puede ser ejecutado con :</a:t>
            </a:r>
            <a:endParaRPr lang="es-MX" sz="2800" dirty="0"/>
          </a:p>
        </p:txBody>
      </p:sp>
    </p:spTree>
    <p:extLst>
      <p:ext uri="{BB962C8B-B14F-4D97-AF65-F5344CB8AC3E}">
        <p14:creationId xmlns:p14="http://schemas.microsoft.com/office/powerpoint/2010/main" val="2427754018"/>
      </p:ext>
    </p:extLst>
  </p:cSld>
  <p:clrMapOvr>
    <a:masterClrMapping/>
  </p:clrMapOvr>
  <mc:AlternateContent xmlns:mc="http://schemas.openxmlformats.org/markup-compatibility/2006" xmlns:p14="http://schemas.microsoft.com/office/powerpoint/2010/main">
    <mc:Choice Requires="p14">
      <p:transition spd="slow" p14:dur="1400" advClick="0" advTm="10000">
        <p14:ripple/>
      </p:transition>
    </mc:Choice>
    <mc:Fallback xmlns="">
      <p:transition spd="slow" advClick="0" advTm="1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par>
                          <p:cTn id="11" fill="hold">
                            <p:stCondLst>
                              <p:cond delay="1000"/>
                            </p:stCondLst>
                            <p:childTnLst>
                              <p:par>
                                <p:cTn id="12" presetID="42" presetClass="entr" presetSubtype="0"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2.gstatic.com/images?q=tbn:ANd9GcQlNAlcvQnXu1iaYgwIs9lyA7aQOKcA52dyxmkzXeUQN8VDkFM"/>
          <p:cNvPicPr>
            <a:picLocks noChangeAspect="1" noChangeArrowheads="1"/>
          </p:cNvPicPr>
          <p:nvPr/>
        </p:nvPicPr>
        <p:blipFill>
          <a:blip r:embed="rId2"/>
          <a:srcRect/>
          <a:stretch>
            <a:fillRect/>
          </a:stretch>
        </p:blipFill>
        <p:spPr bwMode="auto">
          <a:xfrm>
            <a:off x="0" y="0"/>
            <a:ext cx="9144000" cy="6849177"/>
          </a:xfrm>
          <a:prstGeom prst="rect">
            <a:avLst/>
          </a:prstGeom>
          <a:noFill/>
        </p:spPr>
      </p:pic>
      <p:sp>
        <p:nvSpPr>
          <p:cNvPr id="2" name="AutoShape 2" descr="data:image/jpeg;base64,/9j/4AAQSkZJRgABAQAAAQABAAD/2wCEAAkGBg8PDQ8PEA8NDQ8PDw0NDQ0ODw8NDw8PFBAVFBQQFBQXHCYeFxkjGRIUHy8gJCcpLSwsFR4xNTAqNSYrLCkBCQoKDgwOGA8PFykcHCQuKSwpKSwsMi0pKSkpMikqMCkpLCktLCksKSkpKSwsLCksKSkpKSk1LCkpKSkpLCkpLf/AABEIAMIBAwMBIgACEQEDEQH/xAAbAAACAwEBAQAAAAAAAAAAAAAAAgEDBAUGB//EAEAQAAIBAgMEBwUFBwIHAAAAAAABAgMRBBIhBTFBURMiUmFxkrFygZGh0QYVM0JTFBYyssHh8CPxB2JzgoOi4v/EABoBAQEBAQEBAQAAAAAAAAAAAAABAgMEBQb/xAAnEQEAAwABBAEDBAMAAAAAAAAAAQIREgMTITFRQXGhBCIj8IGRsf/aAAwDAQACEQMRAD8A89YLEkn6F8ZCQyQEpATE1QM6L6LJIZxHihst0REyLYItiiuCLooiJSHSBIZIiIsFhrAVEWK6/Be8tSKar6z+BqAiGQRi27LU20MMlq9X6GpnBVRwrer0XLia4xSWhJFznM6JuRcgCAACAiSAAqgAAAAAACAAAACAPJEogk6NpQyIRKCGRZSepWh4gbIEyjqLTehdlujAIF0SmBfAiHSGISGCIAAKBGeEHJ6eL7jRkbTS8L8i6lTUVZF3FTRoqK9WPchsi5lDXIuRcLkE3C4twuA1wFuFwJC5FwuBNwFuFyhrkXIuRcBrkXFuFwGuQRmADyxJBJ1aShkKSgHQyEQyA1UJGmBhoy+ptgzEwOjhtiVqqz04xlF/88U0+9N6GqH2ZxX6a88PqGx8c6eiWbModW+W7S4bufNbjv0Nouyvv4nmte8T4dq0rMeXFX2ZxX6a88PqT+7WK/TXnh9TvraPeT9495juXa7dHnv3ZxX6a88PqC+zGKv+GvPD6nofvAujjR3bnbo4D+zeISSVNc314fUV/Z3E/przw+p3p7R13i/ePeO5c7dHB/d3E/przw+ofu9iewvPD6nYxO1skXL4Lm+CMWC23KS67vq7WVtBHVvM4T0qRGsf3BiewvPD6kfcGI7C88Pqdd7R7xXtHvNc7s8KOV9wYjsLzw+ofu/iewvPD6nUW0e8ZbS7xzucKOT+7+J7C88PqQ9g4jsLzw+p13tLvMOO2nLK42fW0z5tFG2qtz/y4i95JpSHFbC4l9/i/Ui56HnWXIuJmIzFD5guQlzBsCbkOQjkK5BD5gEzAVXnSRSTo0ZEik3KHRKEuSmBdTlqbaT0OdGRtoyM2hHTpPSPhH0OlSxLaT47n48zlUnpHwj6GmlI4TDUTkukq5PTmSMi+jHj8DnjWuhRklFXWttdXzLOmXJfM5dWvZ27hP2hmu3qc3UvDl85fUG4cl8X9TzuA2jOVWtFybUZWitNOs/oVfaHarp0Msb56rVKCW/Xfb3ae8l6cImZapbnMRDubLoxxlWcmn+z07xik2s8mue/dr70dpbGwyVsj88/qZdjYT9nw9Ol+aMbzfOo9ZP4/JI4+19s1obVwdCNSUadSKc4K1pdaa1+CPHEzWN+X0OFZ8Y9ItlUF+V+ef1Er7NoqE2ou6jJrrT3pN8x+lZXiav+nP2J/wArN+flma1z0830xPTmXMGc9ePna1OuUVat34COZXmLEEyrb3+L9SLiOWr8X6jwp336I2wFqOlYGxHIJpnIRyFchdWUS5Exi3u/sCgvEuTJMhOg7/kA+YCary9yRbknoVNybi3JuA1ybiXJuUPc10JbvAw3NNGW4kwOvSfVj7MfQ0U2ZKUurH2Y+hpo6uxwlZbqEMz7uJttZGehpY0SOMmufiqyU2m+C5lX7RHn8mJj/wAR+C9DOeqseIcZny0RlTTbSSb/AImo2b8TnUZxxG2MNRveNCDryVna66y+fRmk85sv7SUMHtTGVq0asrx6GHRxjJqzhe95LsI836rIrH3er9JG3n7PrPSIoqYajKpGpKnTlUh/BUcE5x37na63v4nkaX/E7BzlGEaeLcpSjCK6OlrJuyX4nNnrzzRNben0fMLukRViai6OfsT/AJWQVYn8OfsT/lZrGZ9PN5iMwmYVyPU+Yscgim3ZahRoufcuLNaioqy974sajHGkldvV3fu1CUglLf4v1KpTLDCZSEvcEibmgKPPUlyFchXICxMbMVpkORFWZwKswEV58Li3C56VNcm4lwuA9wuJcLlD3L6UtEZcxdSeiEjs05aR9mPodHBw4nNwsbqPLLH0R16KPNYlqiXJ6FMSrHV8sbLfJO3hxZyzRixc1Kba3bvhoc3H7Q6FxvCcou+aS3RNaei/ziSeuviIcLe2SjtWjPdUinyl1H8zQsr1WV96szPW2VRnvpxvzjePoZpfZ2i93SL/ALk/VG/DPlTiVGW1tnQeVRjJ1pN2S6rctX/40e1xv2pwNH8TFUE+zCaqy8sLs+dV9gUXtLB0JubpV7xl1kpX61rO3PKe7wf2E2dSs1hoza41ZTq/KTt8j5PU5dy2fL7XQzt11Tsb7awxmK6Khh8RKilLNinG0YyW5NcE9Vq73a0PQYr8OfsT/lY9OnGMVGMYxit0YpRivBLcJivw6nsT/lZaxMe3SXkcxqw2EctZaR4LiycLg7ay38FyNjkeqZ+HytRJpKy0S4FEpDVJFLdzMMs0nq/F+pCViW7X8X6iSkdIZS5COQrkK5GgzkEWVOQyYlVjkK5C5iLmcU2YBMwDBw7hcW4XPSprhcS4ZiqbMRmFuRmAfMX03ojJc34Snrf3ISku7goWjH2Y+iOjSMGHfVj7MfQ2wZ5LDSppJt6Jas5VfEOcnL4LkhsZib9Vblv72ZritUJVxji7KDa4O/8AYT7wf6b+L+hZJ6eAmY6xK5Hwj7wf6b+L+hH3i/038X9BsxGYuycY+HF+0GNlGWGxKg1LD1oz371dStu5wt7z2EftpdJrDtppNPpOD3flPP7Swyq0ZwfFadz4MnY2EnGjCm3mcVbM1lsr6I889P8AfMzHif8Ar0V6vHpxEfR6KH2vbdlhpN/9T/5NX365Jromsya/iva+nZOfQoqK9WXpkmtfpDM9a8/VZcVyFchJTDiJyK7kSkI5G8RROWr8X6lTkFSWr8X6lTkdIhkzkK5CuQrZcDpjXK4jDBNwuJKaSu3YzVcS3otF82TFaXVXNAYMwFxcY7kXEzBmOrR7itiORGYofMRcRyIzBV1JXkkdijGyOdgKf5nx9DfGWpJYs6+G3R9mPoJjtqdF1csuCzLLbd43QkK2WEeeWPoc7aMcyXabbvztFs8nUieO19unTiJt+703qQtWsoxcnuX+xi2bic1Jc43i/du+VhNpVerl5RlUl7tF87/AWv8Ax8o+Gq9P+TjLdRr5lezS4XtqvcDZnwLXRQa4xj7wqYlWbV52um42tdcE29fcbrbKxsszXbTEQvuRmM9DEqcVJbnzLIyu3bW1lKzSt3Xel+41yjN1OM7i+lTcn3cWdGjTSVkcuhilOThHNTlTtmi7XWqd+T3fM62EWqvrZJu/G3P3nPly9Jaue2jIkryeVPct7f0BShLSMteTtr8DLOeabk9dWo34JC1LPufBreiYjROVtOJElGKTnK19VFWvbm7i1Kl4Rm99rS8f8TIxUbyzrVNLXkrehcBUjFxzRlmV7NbmmUORW5NN2taVs3itz+bIcjUQjPUlq/F+pW5EVZdZ+MvUrcjrEMHciLiZgdVR1b8FvbLgvSKa2LS0XWfyRkrYxy0XVXLi/FlOYY1ELp1W3du5FyrMTmDSy4FeYCDFmIzCZiMxtvD5iHITMQ2DD5iacczSKnI2YSnZXe9lJ8N0NFYsU7GfPYM5HPHSjPqx9mPojPWletS8Kz/9Uv6jQl1Y+zH0RnnUX7RSXHo6z+cP7nC/r/MOtY8/7YtmvocZWpflqLpIeK1/q/gW4p5qGKqdpTjH2IKy+ab95n25CSqUasNJqShfx3f53mzFU1HCzit0aUl8InCImItX6Rv5/su/ua2+s5+EYNOWBhGLcW6WVNatcNC6hRhSoxi7JJZVfVt77JLe+5GTZ+JUMHGb1UISdudpPQtwMs1NVpy3xzSlyXYjyXC298bs1WYyM95+GbVnZ+N/LJses4YGpUX5HUav2rKy+Njq7CpJYam3q5LO29buTu346nI2ZDPgKsFvcqiS77JpfI6OwMWpYeMfzU10c48Vbd8v6nLpT5r9murHi33dShhoxqSqJJOUYxb7k27fM206nAxKpwur6tLi1z+YSrONpb7O7XdxPTGa81omYa1UsrEdIU1JL+JO8ZaphTvJ2X+3exiQvnK0V3/3MvTSp7lmhy4rwHnXUqiS1jBpX5vRenqLUdm13m2Yhb0kZxzx9/cVyqCpqMJPd0jUYrm1vf8AnIpTKYqqy60val6iZvcuZVicSoylxeaWnDeY6ldy3/DgdIhMaqmL7PxZlnUu9dRMwmYrUVW5icxUpEdKlx+GpGsX3JzGbp+S+JHSvnbw0M6vFrIMgEOKnMRmEzEZi63h8xDkLmJigYtowuzcpW0MtJ2Q+Y0zMavzBmKcwZwmOth8SoKEnTVZKMf9NycE+ra9/wDNxhq7PhKbnkjdtu2eo7Xd7Xv3mVt9qXubI17U/MzjNIn3GukWmPTp1Fe3c0yvFYaNRJNJ2vvcu7gnZ7uJgu+1PzMFftT8zNTXfEwkePTXS2bBRlFRilKLTtm1927gGD2bGnuTWrteTlbwW5Pv3ma77U/Mwu+1PzMx2495DXOfltwWz405Saildvi3v5cERPZkXPOs0ZPfKnN05e+28yXfan5mSm+1PzMduMzDlO7rrYelkvzdrtyc5O268nqy5yOJd9qfmZN32p+ZliueIhmfLsQqSg3kej1cHuGniqklluoJ78qSv8EcW77U/MybvtT8zLkpkOunZWWnAmGKqJWeWfJyUW/mjka9qfmZXOq+E5+OZ3Lkpjs1Krcs03d2tFclyQlXHXg6appPNm6bO727GWxw3Ufan5mVub7UvMxMNRDZiH15+1L1KnNFGZ8W346kXOmpxWzrWRV0z8BZsETWoqm7feMiEMiGJQyFQyZDEkkXAhjFmC4qGQbwyQydyvMPAqYuzDZim5Nys4tzEZyrMGYLi3ORmKswZhpi3MNnKcwZgYuzhnKcwZimLs5OcpzBmBi/OGcozg6pDi0ZyHX5GV1LkZhq8V8qjfEVyKswXGrh8xFxcxFyaYsuFxLhcauGb1BCXJTJpixMZMruSmDFiZNyu5NyJiy4FeYAYy3C5FwuGsMh7iRJLCHuFxbkXKYa4XFJsDBcm5ABU3C4twuUw1wzCXC5NMPmDMV3IuTVw7mRcULk1cNcm4lwuDD3C4lwuDD3C4twBhrhcULgwyZNxLk3Bh7k3EuFwmLMwZhLhcGLLgJcgCkkgALEBIFRAxAFEgQAAQAAAABFQQwAKgkAIqAAAAAAKAAAgJAAAAAgCUAABIAEBIAAAAAf/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4" name="3 CuadroTexto"/>
          <p:cNvSpPr txBox="1"/>
          <p:nvPr/>
        </p:nvSpPr>
        <p:spPr>
          <a:xfrm>
            <a:off x="3510823" y="437763"/>
            <a:ext cx="1841659" cy="830997"/>
          </a:xfrm>
          <a:prstGeom prst="rect">
            <a:avLst/>
          </a:prstGeom>
          <a:ln w="38100"/>
        </p:spPr>
        <p:style>
          <a:lnRef idx="2">
            <a:schemeClr val="dk1"/>
          </a:lnRef>
          <a:fillRef idx="1">
            <a:schemeClr val="lt1"/>
          </a:fillRef>
          <a:effectRef idx="0">
            <a:schemeClr val="dk1"/>
          </a:effectRef>
          <a:fontRef idx="minor">
            <a:schemeClr val="dk1"/>
          </a:fontRef>
        </p:style>
        <p:txBody>
          <a:bodyPr wrap="none" rtlCol="0">
            <a:spAutoFit/>
          </a:bodyPr>
          <a:lstStyle/>
          <a:p>
            <a:pPr algn="ctr"/>
            <a:r>
              <a:rPr lang="es-ES" sz="4800" dirty="0" smtClean="0">
                <a:solidFill>
                  <a:srgbClr val="7030A0"/>
                </a:solidFill>
                <a:latin typeface="Snap ITC" pitchFamily="82" charset="0"/>
              </a:rPr>
              <a:t>MOV</a:t>
            </a:r>
            <a:endParaRPr lang="es-ES" sz="4800" dirty="0">
              <a:solidFill>
                <a:srgbClr val="7030A0"/>
              </a:solidFill>
              <a:latin typeface="Snap ITC" pitchFamily="82" charset="0"/>
            </a:endParaRPr>
          </a:p>
        </p:txBody>
      </p:sp>
      <p:sp>
        <p:nvSpPr>
          <p:cNvPr id="5" name="4 CuadroTexto"/>
          <p:cNvSpPr txBox="1"/>
          <p:nvPr/>
        </p:nvSpPr>
        <p:spPr>
          <a:xfrm>
            <a:off x="1043608" y="1556792"/>
            <a:ext cx="7128792" cy="1569660"/>
          </a:xfrm>
          <a:prstGeom prst="rect">
            <a:avLst/>
          </a:prstGeom>
          <a:noFill/>
        </p:spPr>
        <p:txBody>
          <a:bodyPr wrap="square" rtlCol="0">
            <a:spAutoFit/>
          </a:bodyPr>
          <a:lstStyle/>
          <a:p>
            <a:pPr algn="just" fontAlgn="base"/>
            <a:r>
              <a:rPr lang="es-MX" sz="2400" b="1" dirty="0">
                <a:latin typeface="Goudy Old Style" pitchFamily="18" charset="0"/>
              </a:rPr>
              <a:t>El formato MOV es el estándar para la visualización de imágenes dinámicas, compatible tanto para PC como para Macintosh. Según el algoritmo de compresión puede alcanzar calidades </a:t>
            </a:r>
            <a:r>
              <a:rPr lang="es-MX" sz="2400" b="1" dirty="0" smtClean="0">
                <a:latin typeface="Goudy Old Style" pitchFamily="18" charset="0"/>
              </a:rPr>
              <a:t>profesionales.</a:t>
            </a:r>
            <a:endParaRPr lang="es-ES" sz="2400" b="1" dirty="0" smtClean="0">
              <a:latin typeface="Goudy Old Style" pitchFamily="18" charset="0"/>
            </a:endParaRPr>
          </a:p>
        </p:txBody>
      </p:sp>
      <p:pic>
        <p:nvPicPr>
          <p:cNvPr id="10242" name="Picture 2" descr="http://www.rompecadenas.com.ar/wp-content/uploads/quicktime-7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5816" y="3429000"/>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560526"/>
      </p:ext>
    </p:extLst>
  </p:cSld>
  <p:clrMapOvr>
    <a:masterClrMapping/>
  </p:clrMapOvr>
  <mc:AlternateContent xmlns:mc="http://schemas.openxmlformats.org/markup-compatibility/2006" xmlns:p14="http://schemas.microsoft.com/office/powerpoint/2010/main">
    <mc:Choice Requires="p14">
      <p:transition spd="slow" p14:dur="1400" advClick="0" advTm="8000">
        <p14:ripple/>
      </p:transition>
    </mc:Choice>
    <mc:Fallback xmlns="">
      <p:transition spd="slow" advClick="0" advTm="8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26" presetClass="entr" presetSubtype="0" fill="hold" nodeType="afterEffect">
                                  <p:stCondLst>
                                    <p:cond delay="0"/>
                                  </p:stCondLst>
                                  <p:childTnLst>
                                    <p:set>
                                      <p:cBhvr>
                                        <p:cTn id="18" dur="1" fill="hold">
                                          <p:stCondLst>
                                            <p:cond delay="0"/>
                                          </p:stCondLst>
                                        </p:cTn>
                                        <p:tgtEl>
                                          <p:spTgt spid="10242"/>
                                        </p:tgtEl>
                                        <p:attrNameLst>
                                          <p:attrName>style.visibility</p:attrName>
                                        </p:attrNameLst>
                                      </p:cBhvr>
                                      <p:to>
                                        <p:strVal val="visible"/>
                                      </p:to>
                                    </p:set>
                                    <p:animEffect transition="in" filter="wipe(down)">
                                      <p:cBhvr>
                                        <p:cTn id="19" dur="580">
                                          <p:stCondLst>
                                            <p:cond delay="0"/>
                                          </p:stCondLst>
                                        </p:cTn>
                                        <p:tgtEl>
                                          <p:spTgt spid="10242"/>
                                        </p:tgtEl>
                                      </p:cBhvr>
                                    </p:animEffect>
                                    <p:anim calcmode="lin" valueType="num">
                                      <p:cBhvr>
                                        <p:cTn id="20" dur="1822" tmFilter="0,0; 0.14,0.36; 0.43,0.73; 0.71,0.91; 1.0,1.0">
                                          <p:stCondLst>
                                            <p:cond delay="0"/>
                                          </p:stCondLst>
                                        </p:cTn>
                                        <p:tgtEl>
                                          <p:spTgt spid="10242"/>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10242"/>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10242"/>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10242"/>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10242"/>
                                        </p:tgtEl>
                                        <p:attrNameLst>
                                          <p:attrName>ppt_y</p:attrName>
                                        </p:attrNameLst>
                                      </p:cBhvr>
                                      <p:tavLst>
                                        <p:tav tm="0" fmla="#ppt_y-sin(pi*$)/81">
                                          <p:val>
                                            <p:fltVal val="0"/>
                                          </p:val>
                                        </p:tav>
                                        <p:tav tm="100000">
                                          <p:val>
                                            <p:fltVal val="1"/>
                                          </p:val>
                                        </p:tav>
                                      </p:tavLst>
                                    </p:anim>
                                    <p:animScale>
                                      <p:cBhvr>
                                        <p:cTn id="25" dur="26">
                                          <p:stCondLst>
                                            <p:cond delay="650"/>
                                          </p:stCondLst>
                                        </p:cTn>
                                        <p:tgtEl>
                                          <p:spTgt spid="10242"/>
                                        </p:tgtEl>
                                      </p:cBhvr>
                                      <p:to x="100000" y="60000"/>
                                    </p:animScale>
                                    <p:animScale>
                                      <p:cBhvr>
                                        <p:cTn id="26" dur="166" decel="50000">
                                          <p:stCondLst>
                                            <p:cond delay="676"/>
                                          </p:stCondLst>
                                        </p:cTn>
                                        <p:tgtEl>
                                          <p:spTgt spid="10242"/>
                                        </p:tgtEl>
                                      </p:cBhvr>
                                      <p:to x="100000" y="100000"/>
                                    </p:animScale>
                                    <p:animScale>
                                      <p:cBhvr>
                                        <p:cTn id="27" dur="26">
                                          <p:stCondLst>
                                            <p:cond delay="1312"/>
                                          </p:stCondLst>
                                        </p:cTn>
                                        <p:tgtEl>
                                          <p:spTgt spid="10242"/>
                                        </p:tgtEl>
                                      </p:cBhvr>
                                      <p:to x="100000" y="80000"/>
                                    </p:animScale>
                                    <p:animScale>
                                      <p:cBhvr>
                                        <p:cTn id="28" dur="166" decel="50000">
                                          <p:stCondLst>
                                            <p:cond delay="1338"/>
                                          </p:stCondLst>
                                        </p:cTn>
                                        <p:tgtEl>
                                          <p:spTgt spid="10242"/>
                                        </p:tgtEl>
                                      </p:cBhvr>
                                      <p:to x="100000" y="100000"/>
                                    </p:animScale>
                                    <p:animScale>
                                      <p:cBhvr>
                                        <p:cTn id="29" dur="26">
                                          <p:stCondLst>
                                            <p:cond delay="1642"/>
                                          </p:stCondLst>
                                        </p:cTn>
                                        <p:tgtEl>
                                          <p:spTgt spid="10242"/>
                                        </p:tgtEl>
                                      </p:cBhvr>
                                      <p:to x="100000" y="90000"/>
                                    </p:animScale>
                                    <p:animScale>
                                      <p:cBhvr>
                                        <p:cTn id="30" dur="166" decel="50000">
                                          <p:stCondLst>
                                            <p:cond delay="1668"/>
                                          </p:stCondLst>
                                        </p:cTn>
                                        <p:tgtEl>
                                          <p:spTgt spid="10242"/>
                                        </p:tgtEl>
                                      </p:cBhvr>
                                      <p:to x="100000" y="100000"/>
                                    </p:animScale>
                                    <p:animScale>
                                      <p:cBhvr>
                                        <p:cTn id="31" dur="26">
                                          <p:stCondLst>
                                            <p:cond delay="1808"/>
                                          </p:stCondLst>
                                        </p:cTn>
                                        <p:tgtEl>
                                          <p:spTgt spid="10242"/>
                                        </p:tgtEl>
                                      </p:cBhvr>
                                      <p:to x="100000" y="95000"/>
                                    </p:animScale>
                                    <p:animScale>
                                      <p:cBhvr>
                                        <p:cTn id="32" dur="166" decel="50000">
                                          <p:stCondLst>
                                            <p:cond delay="1834"/>
                                          </p:stCondLst>
                                        </p:cTn>
                                        <p:tgtEl>
                                          <p:spTgt spid="1024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2.gstatic.com/images?q=tbn:ANd9GcQlNAlcvQnXu1iaYgwIs9lyA7aQOKcA52dyxmkzXeUQN8VDkFM"/>
          <p:cNvPicPr>
            <a:picLocks noChangeAspect="1" noChangeArrowheads="1"/>
          </p:cNvPicPr>
          <p:nvPr/>
        </p:nvPicPr>
        <p:blipFill>
          <a:blip r:embed="rId2"/>
          <a:srcRect/>
          <a:stretch>
            <a:fillRect/>
          </a:stretch>
        </p:blipFill>
        <p:spPr bwMode="auto">
          <a:xfrm>
            <a:off x="0" y="0"/>
            <a:ext cx="9144000" cy="6849177"/>
          </a:xfrm>
          <a:prstGeom prst="rect">
            <a:avLst/>
          </a:prstGeom>
          <a:noFill/>
        </p:spPr>
      </p:pic>
      <p:sp>
        <p:nvSpPr>
          <p:cNvPr id="2" name="AutoShape 2" descr="data:image/jpeg;base64,/9j/4AAQSkZJRgABAQAAAQABAAD/2wCEAAkGBg8PDQ8PEA8NDQ8PDw0NDQ0ODw8NDw8PFBAVFBQQFBQXHCYeFxkjGRIUHy8gJCcpLSwsFR4xNTAqNSYrLCkBCQoKDgwOGA8PFykcHCQuKSwpKSwsMi0pKSkpMikqMCkpLCktLCksKSkpKSwsLCksKSkpKSk1LCkpKSkpLCkpLf/AABEIAMIBAwMBIgACEQEDEQH/xAAbAAACAwEBAQAAAAAAAAAAAAAAAgEDBAUGB//EAEAQAAIBAgMEBwUFBwIHAAAAAAABAgMRBBIhBTFBURMiUmFxkrFygZGh0QYVM0JTFBYyssHh8CPxB2JzgoOi4v/EABoBAQEBAQEBAQAAAAAAAAAAAAABAgMEBQb/xAAnEQEAAwABBAEDBAMAAAAAAAAAAQIREgMTITFRQXGhBCIj8IGRsf/aAAwDAQACEQMRAD8A89YLEkn6F8ZCQyQEpATE1QM6L6LJIZxHihst0REyLYItiiuCLooiJSHSBIZIiIsFhrAVEWK6/Be8tSKar6z+BqAiGQRi27LU20MMlq9X6GpnBVRwrer0XLia4xSWhJFznM6JuRcgCAACAiSAAqgAAAAAACAAAACAPJEogk6NpQyIRKCGRZSepWh4gbIEyjqLTehdlujAIF0SmBfAiHSGISGCIAAKBGeEHJ6eL7jRkbTS8L8i6lTUVZF3FTRoqK9WPchsi5lDXIuRcLkE3C4twuA1wFuFwJC5FwuBNwFuFyhrkXIuRcBrkXFuFwGuQRmADyxJBJ1aShkKSgHQyEQyA1UJGmBhoy+ptgzEwOjhtiVqqz04xlF/88U0+9N6GqH2ZxX6a88PqGx8c6eiWbModW+W7S4bufNbjv0Nouyvv4nmte8T4dq0rMeXFX2ZxX6a88PqT+7WK/TXnh9TvraPeT9495juXa7dHnv3ZxX6a88PqC+zGKv+GvPD6nofvAujjR3bnbo4D+zeISSVNc314fUV/Z3E/przw+p3p7R13i/ePeO5c7dHB/d3E/przw+ofu9iewvPD6nYxO1skXL4Lm+CMWC23KS67vq7WVtBHVvM4T0qRGsf3BiewvPD6kfcGI7C88Pqdd7R7xXtHvNc7s8KOV9wYjsLzw+ofu/iewvPD6nUW0e8ZbS7xzucKOT+7+J7C88PqQ9g4jsLzw+p13tLvMOO2nLK42fW0z5tFG2qtz/y4i95JpSHFbC4l9/i/Ui56HnWXIuJmIzFD5guQlzBsCbkOQjkK5BD5gEzAVXnSRSTo0ZEik3KHRKEuSmBdTlqbaT0OdGRtoyM2hHTpPSPhH0OlSxLaT47n48zlUnpHwj6GmlI4TDUTkukq5PTmSMi+jHj8DnjWuhRklFXWttdXzLOmXJfM5dWvZ27hP2hmu3qc3UvDl85fUG4cl8X9TzuA2jOVWtFybUZWitNOs/oVfaHarp0Msb56rVKCW/Xfb3ae8l6cImZapbnMRDubLoxxlWcmn+z07xik2s8mue/dr70dpbGwyVsj88/qZdjYT9nw9Ol+aMbzfOo9ZP4/JI4+19s1obVwdCNSUadSKc4K1pdaa1+CPHEzWN+X0OFZ8Y9ItlUF+V+ef1Er7NoqE2ou6jJrrT3pN8x+lZXiav+nP2J/wArN+flma1z0830xPTmXMGc9ePna1OuUVat34COZXmLEEyrb3+L9SLiOWr8X6jwp336I2wFqOlYGxHIJpnIRyFchdWUS5Exi3u/sCgvEuTJMhOg7/kA+YCary9yRbknoVNybi3JuA1ybiXJuUPc10JbvAw3NNGW4kwOvSfVj7MfQ0U2ZKUurH2Y+hpo6uxwlZbqEMz7uJttZGehpY0SOMmufiqyU2m+C5lX7RHn8mJj/wAR+C9DOeqseIcZny0RlTTbSSb/AImo2b8TnUZxxG2MNRveNCDryVna66y+fRmk85sv7SUMHtTGVq0asrx6GHRxjJqzhe95LsI836rIrH3er9JG3n7PrPSIoqYajKpGpKnTlUh/BUcE5x37na63v4nkaX/E7BzlGEaeLcpSjCK6OlrJuyX4nNnrzzRNben0fMLukRViai6OfsT/AJWQVYn8OfsT/lZrGZ9PN5iMwmYVyPU+Yscgim3ZahRoufcuLNaioqy974sajHGkldvV3fu1CUglLf4v1KpTLDCZSEvcEibmgKPPUlyFchXICxMbMVpkORFWZwKswEV58Li3C56VNcm4lwuA9wuJcLlD3L6UtEZcxdSeiEjs05aR9mPodHBw4nNwsbqPLLH0R16KPNYlqiXJ6FMSrHV8sbLfJO3hxZyzRixc1Kba3bvhoc3H7Q6FxvCcou+aS3RNaei/ziSeuviIcLe2SjtWjPdUinyl1H8zQsr1WV96szPW2VRnvpxvzjePoZpfZ2i93SL/ALk/VG/DPlTiVGW1tnQeVRjJ1pN2S6rctX/40e1xv2pwNH8TFUE+zCaqy8sLs+dV9gUXtLB0JubpV7xl1kpX61rO3PKe7wf2E2dSs1hoza41ZTq/KTt8j5PU5dy2fL7XQzt11Tsb7awxmK6Khh8RKilLNinG0YyW5NcE9Vq73a0PQYr8OfsT/lY9OnGMVGMYxit0YpRivBLcJivw6nsT/lZaxMe3SXkcxqw2EctZaR4LiycLg7ay38FyNjkeqZ+HytRJpKy0S4FEpDVJFLdzMMs0nq/F+pCViW7X8X6iSkdIZS5COQrkK5GgzkEWVOQyYlVjkK5C5iLmcU2YBMwDBw7hcW4XPSprhcS4ZiqbMRmFuRmAfMX03ojJc34Snrf3ISku7goWjH2Y+iOjSMGHfVj7MfQ2wZ5LDSppJt6Jas5VfEOcnL4LkhsZib9Vblv72ZritUJVxji7KDa4O/8AYT7wf6b+L+hZJ6eAmY6xK5Hwj7wf6b+L+hH3i/038X9BsxGYuycY+HF+0GNlGWGxKg1LD1oz371dStu5wt7z2EftpdJrDtppNPpOD3flPP7Swyq0ZwfFadz4MnY2EnGjCm3mcVbM1lsr6I889P8AfMzHif8Ar0V6vHpxEfR6KH2vbdlhpN/9T/5NX365Jromsya/iva+nZOfQoqK9WXpkmtfpDM9a8/VZcVyFchJTDiJyK7kSkI5G8RROWr8X6lTkFSWr8X6lTkdIhkzkK5CuQrZcDpjXK4jDBNwuJKaSu3YzVcS3otF82TFaXVXNAYMwFxcY7kXEzBmOrR7itiORGYofMRcRyIzBV1JXkkdijGyOdgKf5nx9DfGWpJYs6+G3R9mPoJjtqdF1csuCzLLbd43QkK2WEeeWPoc7aMcyXabbvztFs8nUieO19unTiJt+703qQtWsoxcnuX+xi2bic1Jc43i/du+VhNpVerl5RlUl7tF87/AWv8Ax8o+Gq9P+TjLdRr5lezS4XtqvcDZnwLXRQa4xj7wqYlWbV52um42tdcE29fcbrbKxsszXbTEQvuRmM9DEqcVJbnzLIyu3bW1lKzSt3Xel+41yjN1OM7i+lTcn3cWdGjTSVkcuhilOThHNTlTtmi7XWqd+T3fM62EWqvrZJu/G3P3nPly9Jaue2jIkryeVPct7f0BShLSMteTtr8DLOeabk9dWo34JC1LPufBreiYjROVtOJElGKTnK19VFWvbm7i1Kl4Rm99rS8f8TIxUbyzrVNLXkrehcBUjFxzRlmV7NbmmUORW5NN2taVs3itz+bIcjUQjPUlq/F+pW5EVZdZ+MvUrcjrEMHciLiZgdVR1b8FvbLgvSKa2LS0XWfyRkrYxy0XVXLi/FlOYY1ELp1W3du5FyrMTmDSy4FeYCDFmIzCZiMxtvD5iHITMQ2DD5iacczSKnI2YSnZXe9lJ8N0NFYsU7GfPYM5HPHSjPqx9mPojPWletS8Kz/9Uv6jQl1Y+zH0RnnUX7RSXHo6z+cP7nC/r/MOtY8/7YtmvocZWpflqLpIeK1/q/gW4p5qGKqdpTjH2IKy+ab95n25CSqUasNJqShfx3f53mzFU1HCzit0aUl8InCImItX6Rv5/su/ua2+s5+EYNOWBhGLcW6WVNatcNC6hRhSoxi7JJZVfVt77JLe+5GTZ+JUMHGb1UISdudpPQtwMs1NVpy3xzSlyXYjyXC298bs1WYyM95+GbVnZ+N/LJses4YGpUX5HUav2rKy+Njq7CpJYam3q5LO29buTu346nI2ZDPgKsFvcqiS77JpfI6OwMWpYeMfzU10c48Vbd8v6nLpT5r9murHi33dShhoxqSqJJOUYxb7k27fM206nAxKpwur6tLi1z+YSrONpb7O7XdxPTGa81omYa1UsrEdIU1JL+JO8ZaphTvJ2X+3exiQvnK0V3/3MvTSp7lmhy4rwHnXUqiS1jBpX5vRenqLUdm13m2Yhb0kZxzx9/cVyqCpqMJPd0jUYrm1vf8AnIpTKYqqy60val6iZvcuZVicSoylxeaWnDeY6ldy3/DgdIhMaqmL7PxZlnUu9dRMwmYrUVW5icxUpEdKlx+GpGsX3JzGbp+S+JHSvnbw0M6vFrIMgEOKnMRmEzEZi63h8xDkLmJigYtowuzcpW0MtJ2Q+Y0zMavzBmKcwZwmOth8SoKEnTVZKMf9NycE+ra9/wDNxhq7PhKbnkjdtu2eo7Xd7Xv3mVt9qXubI17U/MzjNIn3GukWmPTp1Fe3c0yvFYaNRJNJ2vvcu7gnZ7uJgu+1PzMFftT8zNTXfEwkePTXS2bBRlFRilKLTtm1927gGD2bGnuTWrteTlbwW5Pv3ma77U/Mwu+1PzMx2495DXOfltwWz405Saildvi3v5cERPZkXPOs0ZPfKnN05e+28yXfan5mSm+1PzMduMzDlO7rrYelkvzdrtyc5O268nqy5yOJd9qfmZN32p+ZliueIhmfLsQqSg3kej1cHuGniqklluoJ78qSv8EcW77U/MybvtT8zLkpkOunZWWnAmGKqJWeWfJyUW/mjka9qfmZXOq+E5+OZ3Lkpjs1Krcs03d2tFclyQlXHXg6appPNm6bO727GWxw3Ufan5mVub7UvMxMNRDZiH15+1L1KnNFGZ8W346kXOmpxWzrWRV0z8BZsETWoqm7feMiEMiGJQyFQyZDEkkXAhjFmC4qGQbwyQydyvMPAqYuzDZim5Nys4tzEZyrMGYLi3ORmKswZhpi3MNnKcwZgYuzhnKcwZimLs5OcpzBmBi/OGcozg6pDi0ZyHX5GV1LkZhq8V8qjfEVyKswXGrh8xFxcxFyaYsuFxLhcauGb1BCXJTJpixMZMruSmDFiZNyu5NyJiy4FeYAYy3C5FwuGsMh7iRJLCHuFxbkXKYa4XFJsDBcm5ABU3C4twuUw1wzCXC5NMPmDMV3IuTVw7mRcULk1cNcm4lwuDD3C4lwuDD3C4twBhrhcULgwyZNxLk3Bh7k3EuFwmLMwZhLhcGLLgJcgCkkgALEBIFRAxAFEgQAAQAAAABFQQwAKgkAIqAAAAAAKAAAgJAAAAAgCUAABIAEBIAAAAAf/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3" name="2 Rectángulo"/>
          <p:cNvSpPr/>
          <p:nvPr/>
        </p:nvSpPr>
        <p:spPr>
          <a:xfrm>
            <a:off x="1331640" y="822191"/>
            <a:ext cx="6336704" cy="2246769"/>
          </a:xfrm>
          <a:prstGeom prst="rect">
            <a:avLst/>
          </a:prstGeom>
        </p:spPr>
        <p:txBody>
          <a:bodyPr wrap="square">
            <a:spAutoFit/>
          </a:bodyPr>
          <a:lstStyle/>
          <a:p>
            <a:pPr algn="ctr"/>
            <a:r>
              <a:rPr lang="es-ES" sz="2800" b="1" dirty="0">
                <a:latin typeface="Goudy Old Style" pitchFamily="18" charset="0"/>
              </a:rPr>
              <a:t>Está disponible en procesadores </a:t>
            </a:r>
            <a:r>
              <a:rPr lang="es-ES" sz="2800" b="1" dirty="0" smtClean="0">
                <a:latin typeface="Goudy Old Style" pitchFamily="18" charset="0"/>
              </a:rPr>
              <a:t>Intel Pentium</a:t>
            </a:r>
            <a:r>
              <a:rPr lang="es-ES" sz="2800" b="1" dirty="0">
                <a:latin typeface="Goudy Old Style" pitchFamily="18" charset="0"/>
              </a:rPr>
              <a:t>, </a:t>
            </a:r>
            <a:r>
              <a:rPr lang="es-ES" sz="2800" b="1" dirty="0" err="1" smtClean="0">
                <a:latin typeface="Goudy Old Style" pitchFamily="18" charset="0"/>
              </a:rPr>
              <a:t>Amd</a:t>
            </a:r>
            <a:r>
              <a:rPr lang="es-ES" sz="2800" b="1" dirty="0" smtClean="0">
                <a:latin typeface="Goudy Old Style" pitchFamily="18" charset="0"/>
              </a:rPr>
              <a:t> </a:t>
            </a:r>
            <a:r>
              <a:rPr lang="es-ES" sz="2800" b="1" dirty="0">
                <a:latin typeface="Goudy Old Style" pitchFamily="18" charset="0"/>
              </a:rPr>
              <a:t>y </a:t>
            </a:r>
            <a:r>
              <a:rPr lang="es-ES" sz="2800" b="1" dirty="0" err="1" smtClean="0">
                <a:latin typeface="Goudy Old Style" pitchFamily="18" charset="0"/>
              </a:rPr>
              <a:t>Sparc</a:t>
            </a:r>
            <a:r>
              <a:rPr lang="es-ES" sz="2800" b="1" dirty="0" smtClean="0">
                <a:latin typeface="Goudy Old Style" pitchFamily="18" charset="0"/>
              </a:rPr>
              <a:t> </a:t>
            </a:r>
            <a:r>
              <a:rPr lang="es-ES" sz="2800" b="1" dirty="0">
                <a:latin typeface="Goudy Old Style" pitchFamily="18" charset="0"/>
              </a:rPr>
              <a:t>entre muchos otros, es a la práctica, una instrucción de ensamblador básica en cualquier procesador.</a:t>
            </a:r>
          </a:p>
        </p:txBody>
      </p:sp>
      <p:sp>
        <p:nvSpPr>
          <p:cNvPr id="4" name="AutoShape 2" descr="data:image/jpeg;base64,/9j/4AAQSkZJRgABAQAAAQABAAD/2wCEAAkGBhQSEBUREhQUFRUUGBQWFRcVFxUUFhQUFxUWFRQUFBUYHSYeFxkjGRcUHy8gJCcpLCwtFR4xNTAqNSYrLCkBCQoKDgwOGg8PGjAkHyQsNCwsMTAuKSosKSwsLCwsLCwqLCwsLCwsLCwsLywsLCwsLCwsLCwsLCwpLCwsLCwsLP/AABEIAMIBAwMBIgACEQEDEQH/xAAcAAACAgMBAQAAAAAAAAAAAAAABgUHAQMEAgj/xABNEAABAwIDBAYECQgJAgcAAAABAAIDBBEFEiEGBzFBEyJRYXGBkaGxshUyMzVScnOS0RQWI0Kis8HCJENigoOTw9LwNFMlRFR0o+Hx/8QAGgEAAgMBAQAAAAAAAAAAAAAAAAMBAgQFBv/EADQRAAICAQIEAggFBAMAAAAAAAABAgMRBCESEzFBUYEUIjI0YXGhsQUjQpHBUtHw8RUz4f/aAAwDAQACEQMRAD8AuuoqGsaXuIAAuSVAvxCaf5O8UfI2vI4do+iEYi/p5+j/AKuG2YcnSWvY9oAUtT06kgiBs8w6vzPPa9zifavX5txfQHpP4qfDFmyMhgX/AM24voD1/ij83IvoD1/imCyxlRkMEB+bkX0B6/xR+bkX0B+1+Kn8qMqMhggPzci+gP2vxR+bcX0B6T+Kn8qMqMhggPzbi+gPSfxR+bkX0B6T+Kn7LNkZDAv/AJuRfQHr/FH5txfQHpP4pgssWRkMEB+bkX0B6/xR+bkX0B6Xfip/KjKjIYFyfZqMiwbbvBN/Wk/H9k6lhL4JnEDXIcuU/slw9fkrTMa55aW6tGbi8lZQUlgoOXE6qJg6ZzmvLnAaMIsALcBY6laH47PZrjK7rX4NZyNtdFcuNbMRztIc0a87e0f8KrzHti3QtBAe9rb2yuA0JvzGp7uPiurRfTPaSSZyNRRdX60W2hffj07HZS9zrHsbr6lvq9o5mu0vZwDgAAcodqBe2tlzVHQZ3dJFK51zcteAOOmltCvdaYwW9V9ixtus0WHAA3GptzW9VQ8Ecx3T2y3+51UWNSvljBebFzQRYC4JF1v2rxiWGRjYnBoc25u1p1uRzHcovDPl4/rt94Lft4P00VjY5R7xUSqh4Imq6fMScmcLtq6jT9IP8tvq6q9SbVTj+s/+Npv38AomZrwPjEjvGnnotnS6WPqcq8qHgjZzJeIz41jb2shMUl3FpL8hGpswi9wbcXKGO0lQHdaRzRrxDSO63VWzEsNjZDTycC9ri6/D9Ww08SofQOJBbw4ge2/NTyoeCK12Sa6sbNncclkM2d4fkZmbcAa3PINC6/hyX+x90/7lEbMPFqi1vkjwN+F+a5jWP7B6FaNVfeJkusu4/Vk15jbQ7xZ6eRrXnMw8usba24G+ngR5qz9ntpIquPMwi9tRe/cSO0X07RzXzzWSOc4E2Fh2Dt71JbIbRSUtQDfQuAPYOQOg1HI25HuCw6nSRacoLDOppNVNJKx5Poq6Fpo6oSRtkbwcAfDtHkdELi4OyQez/WZnPF7nvPm4/gmFgS/s18izz94pharMhGUIQoJBCFgoAysEpZ2g3g01MejBM0t7COLrG/Y53AHu1Pcl+R2MV/ACjiPaS15HedZD6Gp8aW1l7L4iJXpPEd38B4xLHoKcXmljj7nOAJ8G8T5BKmI73qVlxG2WU9oGRvpfr6lpw/dDCDnqJZZnHU26gJ7zq4+lM9BshRw/J08QPaWh7vvOuVf8iPXMvoin58umI/ViHJvYqpTanpB3aSTH9gALwdpcbk1bA9vhTgfvLq1mMAFgLDsGg9CzZTz4LpWvPcjkTfWb+xUxq8eP6s3kyAeqy1uxzHI9XMmI74GO91qt2yMqn0ld4R/Yj0V/1v8AcqGPetWxG08MZ7Q5kkLvb/BMGF74Kd5AmjkhJ5j9Iz0izvUnuena8ZXta4HiHAOB8ilTGt2VHOCWMMD/AKUWjb98Z6p8rKVZRP2o4+RDrvh7Ms/MZMPxSKdmeGRsje1pB8j2HuK6lReK4FWYTKJWOIbezZY75XdjXtPA9zrjsurE2H2/bWDopbMnAvYfFkA4uZ2Htb7RwrbpuGPHB5iTVqeKXBNYY3PjuuOpogRa3iu9YIWQ2Fd7R7BRynO1tnd2hPdfn4FI2LYaIyBK22UZWjPa9uWrePcr2lguoDHNnWTNLXtB77f8ut2n1kqtnujn6rQxu9ZbMp3D3M6aPK0g52cSDzHcFv20beeIH6P85UlXbKvpqiMgEszt77DMNe8d/LmuHbGmc6aMta4gN1sCbdc9i7EbI2LiizgyqlVZwyOJ2HRCJz7cjbS2vI2B7VtqaBghzlutgTYnXS54lYdC78mc3K69+GV1+XcuqrpyILWcSWgWsb6DwWnb6GJznlbv2jXhmJyFjWxuytacrQQw8BmP6vZ3rrbjTndIGuOZgJ1ay1x5dyjsIaWgZmvHXJ1DuGS1/i9qxRNIdPdrxmDstw/W97W0VFjCGTi3J/D+4xVlReKVpvdscgJ0AJA42A0SL+VO7ufJOcsmZswAcbxyW0drpyuEltopb/JSfdcolhdBmlWU+PxPL5HOPK48l5YX2IAB49p1W92GvB1jf5NJ9Y0XmPDZAdGScT+q72WVDcnFItPANoJPyWLXixp8zqfWShReCNtTRA8Qxt76G9kLz80uJnfg/VQ/7NfIs8/eKYWpe2a+RZ5+8UwtSGNRlCClra/a4UjWxRjpKmXSKMa6nQOdblfgOfpImMXJ4REpKKyyaxHFYoGh80jI2k5QXkNBNibXPOwPoXBNUQ18EkUNQCDZr3wuBc0E3tccCQCPNR23ezc1dTRxRlge17XuzkgWyOabWB5uWrd7snNQslExYTI5hbkJd8UEG9wO1NUYcvi4vW8BLnN2cPD6viTGCbK01ILQxNB5vPWefF518hYKXQspLk5PLHqKisIFi6Lqv962OT035P0Er48/S5sttbZLXuO8+lXqrdklFFLbFXHiZYN0JS3Z4pLPRGSZ7pHdK9t3WvYBthp4lNt1E4OEnF9ia5qcVJdwQsZlm6oXIzHdoYaNjZJ3FrXOyghrndaxPBo7AV5wPaWCra50Di4MIDrtc2xIuPjDsSpvl/6SH7b/AE3ri3RQZ6WqZe2ZwbccRmjIuFrVEeRze+TG75c/l9sDjJjNLU5qdxa9r+qQQcrr8Bfv5Hnpa6p3abBn4dW2Y4jKRJC/nlvpc8yCCD2+asuk2Ym6cucAA4nMbgsa3NC68IvmDj0QBzAcQb9XrRW+ajBhgl5tkczyc3N7WhN0k1CxQXRitTByrc31Q6bNY0KqljnGmdvWH0XjqvH3gVKKvtzdSTSysP6ktx/eY0n1g+lWCsl0OCxxNdE+OtSBa5IrrYhKHEPiGGteCHC4/wCajsKrjbPCKuIZ6aQ5Re7QGku79Qet3c7aaq3Xsuo+togQQRcHiE2q2VbyhNtMLFiSPnin2krHkgTHTta0fyrq+Eq7/vepv+1OG1mxAa508I1Pxh2+Pf38+falImS9ujl58476W7l3qLY2xyjz+qrlTPCSx5Gl2M1oNumP3Qf5UMxetPCY/dA/lXsvksT0cnpj7fBd1FGTfMwjhbMW+rKFoUcsyTt4I5wvoR0mL1o4zH7oPsasNxmtJsJj90f7VI1rCLZWOPG+Qt7uOYLiEklgejk1tzj/AAUuKQQtco5wvoBxKu/73qb/ALVpkx6saCTNw7m/7V0B8lyOjk5c4+/uXBWfEd4FVaReMnnDS+g94LMX08T3m7nMaSe0ka8ELzs6P6JD9mz2IXnZ+0z00YrCLB2a+RZ5+8UwtS9s18izz94pgakMeiP2hxplJTvnfwYNBzc46NaO8m3rSbu4wp9RJJidT1pJC5sV+DQNHOaOQ/UHYGntUfvgxRz5YaRvIdIR2vcSyMHw633lZGE4eIII4W8I2Nb6BYnzNz5rU/y6U+8vt/6ZU+Zc/CP3FHe3UvjpIjG9zCZgCWuLTbo5NLg+C5d0FY+SOo6R732fHbO5zrdV3C50W7fH/wBHF9sP3ci5Ny/yVT9eP3SnKK9Eb+P8iW36Wl8BR21xaZuIVLWzStaJDYCR4AFm8ADYLedmMWy5rVBFr6T3Nu4dJcqN27+car7Q+6FflMOo3wb7An3W8mEOFLdGeqrm2Ty3syn9g9tp2VUcE0j5I5XCO0hLnMcTZpa468bAjvUvvp4Uv+N/ppIw35yj/wDdM/fhO++rhTf43+mrShGOog0uq/giM5PTzTfRins7gldKwPphL0QfY5JcjcwILurmHLuVgbxNunUlqeC3TPGZzjr0bDoLDgXGx48F73RfN5+2k9jFXG30xfiVSTyflHg1rWj1BVwr9Q1JbRz5/Mtl06dOL3l9DopdncSq2flAEzwdQ58uUu72BzgbeCkNkNu56WcQVLnuizZHiQkuhN7XBOtgeLfFdEG9uoY1rG00Ia0AAXk4AWHqSjj+Juqp3zuYGF9swbe1w0Nvr4JsYyszGyKS7fAVKUa8Srk2+5Zu+Q/0SH7b/Teufcx8jUfaM9xc+8SYuwmic7i4xE+JgdddG5j5Go+0Z7iytY0jXx/k1J51afw/gsdVpvmxEZIIAdS50h7gBkb6SXehWBimKR08TppXBrGC5PsAHMk6AKhsYxKXEK0vDSXSuDI2fRbwY3+JPeSlaKpynxvohmttShwLqyxtzlIW0ksh/rJTbwY0D2l3oT+o7Z/CBS00UDdcjQCfpOOrnebiSpFZrp8djkaqYcFaiCEIShoLy5t16QgCOrKMEHRV9tPsyG3kY0HtH8PwKtBzVG11GCDom1WyqkpREX0QuhwTKVjAJIyNFr8e5ckVY2T4rQ23rThtLs1lcZG3seNu3v7/AGpOp4n65yO6xH8F6Sm9XRTR5G/S+jycZeRl9Y2OwLQ7Nw/55roqpWxgksbprouWeJ5tlI77kfxXRVwmxyEHTS5HFPyzO4x2/wA/0eopmuYJAxtibd/NQ9RwKlYoTkGY9a5uA4W52UbNC6x0KrLcbUkpPHiOuBj+jRfUb7FhZwUWp4gdCGN9iF5mftM9dH2UP+zXyLPP3imAJf2a+RZ5+8UwNSGaUU1ti++OtzcBJSDy/Rn2kq5lS+9alMeI9INOkZG9p/tM6nqyt9KtnAsWbU08c7eEjQT3O4Oae8OBHktupWaq5LpjBh0zxbZF+ORT3wxk0UZA0bM2/cCx4HrIHmuLcv8AJVP14/dKsCvw9k0bopWhzHCzmngfwPeozZrZKKh6QQl5EhaSHkHLlBAAIANteaWr1yHV3GOh89Wdimdu/nGq+0PuhX7TfEb9VvsCUsW3XU1RNJO98wdIS4hrmAAkAaXaexN8cdgB2AD0K2oujZCCj2I09Mq5Tcu58+Yb85R/+6b+/CfN9FO4x08gHVa6RpPYXBpbfxylS8G6ymbOJw+bM2QSAFzLZg/Pb4nC6asRw6OeN0UrA9juLTw/+j3ptmqi7ITj2FV6WSrnGXcq3d9t1BSU5gmEmYyFwLW5gQ8NGuuhBCj96eCuirTNbqTgOB7HgBr2+OgPn3JzO6OkzZg6cWIIGdpAtrzbf1psxLCo6iMxTMD2Hke3kQeII7QoeprjbzIZ36gtPZOrlz7dBLwLetTGFoqM7JGtAdZjntcQLZmlvC/YeHeswb24HVIjyObCdOldoQ8nQlnJnK/HuRUbm6Ym7JZmDs6jreBIv6bqWwDd1S0rxIGukkHB8hDsp7WtADQe+1+9RN6bDayWjHU7J4Ire/CTRRuA0bM0nuBY9oPpIHmuTcyf0FR9oz3FYVVRskY6ORocxws5rtQR2EKOwPZmGjEggDmiQhxBcXAECwtfUBKV65DqfiMdD5ysXgUvtDtJUYhMGuuRmtHFGCQDw0HFzu/2BWRu/wBgvyQdPOAZ3CwHEQtPEA83nmR4DmTP4FslT0lzDGMx4vd1nn+8eA7hYKZV7tVxR5dawvuVp02Jcyx5YIQhYjaCEIQAIQhAAvL2XXpCAIbEqAOBBGhVZ43smGyktvZ1zxAHlcekK4ZY7hLuNYUJGFpFwb+yy0UXuqWUZdTp1fDhfkVj+bB7/vN/Ba34AGkAmxPAF7fDsUFtPg35JNlIfkdfKbk8OLb5uP8AAhTOwrWujkNjo9vEn6PiV6CFqmso8zfpJVJtyZHVE8LHOa4yXaSDwOoNivAqoO2X0Bc+MSETS/omnru1Ifr1jrxWhrzr+jb+33f2lfiJVEcZ3/csHCnAwRlt7ZRa/G1uayvGCn+jxaW6jdOzTvQvOzfrP5np60lBfIftmvkWefvFMLeCXtmvkWefvFMLVnY9CdvO2aNTSiSMXkgu4AcXMI67R2nQOH1e9IOwW3BonmOS7oHm5tqY3cM7RzB5jna4143eQqz253ZlznVFGBc3L4tBc83R8rnm30di3aa2DjybOhg1NU1Lm19e5YtFXMmYJInNex3BzTcH/nYuhfOeGY1UUch6J74nA9Zp4E9j43aX8RdO+Gb5XgAVEAd/aidlP3HXHrU2aCcd4boK9dB7T2ZaqEmUm9iid8Z0sf1oyfWzMpCPeFQH/wAyweIe32tWR02LrFmpX1vpJDGhQB29oP8A1UXpP4LTJvGoB/5hp+q2R3sao5U/6X+xbmwX6l+4yoSVU72qJvxelf8AVjt63kKErt9H/Zp/OR/8rR/FNjpbpdIipaqqP6izyVy1+KRQNzTSMjb2vcG+i/HyVK4jvLrprgSiIHlE0NP3jd3rS1PUOe7M9znOPNxLifM6rVD8Ol+t4Ms/xCP6FktjHN70LLtpmGV30nXZGO+3xnegeKhtiNp6irxRhnkJGSWzB1WN6vJo9pue9LuC7CVdTYtiLGH9eW7G27ges7yCs3ZDd1HRPEznukmsRf4rGhwsQ1vE+JPoVrVp6YOMd5fuUqeoumpPZDeFlAQuUdYEIQgAQhCABCEIAEIQgAXNVQXC6UEIAr/bLZptRC5pGvEHmCOBHh7LhJexdAYWzRuIzB7b2+rp6RqrixCl0SFjOD5ZQ9ri0Ei9uDrcA71+ldDR3cMuF9Gcz8Rpc6m49SucZnb0soJk+O7gG/SPBaGTM11fw7G9oXZjNT+llHRMIzu/qhc9bjnGveudlRx/Rt/ywPL/AJ2Lso4/6UPGDH+jxWvbI3jx4dyFnBz/AEeLl1G6AWtp2ckLz8/aZ6SvHCvkPuzXyLPP3imFqXtmvkWefvFMDVnY5HpFlgvWs1bBxe37wUYyGURmObK01WP00YLuTx1XjweNfI3CRcU3NG96ecdzZW/zs/2q0A8HgvV0+vUWV+yxNmnrs3kiiqvdpXs/qQ8dsb2O9RIPqUZLsnWN40s4/wAN59gK+iELWvxGxdUjK/w6t9Gz5w+AKn/08/8AlSf7Vtj2Wq3cKac/4Tx7Qvoq6Fb/AJKf9KK/8dDxKDp93te/hTPHe8sZ7XXUxR7oKt3yj4Yx4uefQ0W9auSyEqX4ha+mEMjoKl1yyvcP3OQN1mlkk7mgRt/ifWmvCtk6Wm1hgY0/SIzP++65UuhZZ32T9pmmFFcPZRiyyi601dWyJhkkc1jG6lziABy1JSh3Q3IUfQ7QU8zskM0UjgL2Y9rjYaE2HLUKQUtNdSE0+gIQhQSCEIQAIQhAAhCEACEXQgDxIy4S7jFBcEH/APDyKZVx11PcKUQ1k+e9q6aWCd/WfZxLm2JFrnrDTsPqso6Opfr1ncDzPaFaO2+C9JEXNaC5uoB4Ejlp28PR2KtWVbteoOHYfRxXe0tvMhv1RwdXVy5bLZj1ghvTRE6nI3j4IRg5vTxHh1G6eSFyJ+0zsQ9lbdh+2a+RZ5+8UwtS9s18izz94phakMcuhSG8+dxxKVpc7KGxWFzYXjaTYcBqSuPDt3tZPE2aOJpY8ZmkvYCR22J0XRvN+dJvCL901WrsJ82032Tf4rsTulTRBx7/ANjjwpjdfNS7f3KcqaKtw54J6WAn4rmu6jrd7SWu8CrS3ebZGtjcyWwmitmI0D2ng8DkbixHh2rzvVy/Bzs1r54snbmza2/u5km7nr/l0nZ0Lr/fjt/FLm1fQ7Gt0XgnReoJ7MuS6xdVpt3vJfFK6mpSAWaSSEBxDubWA6acyeeg4XSeMaxIt6YS1mTjnHSZPG4GW3qWevRTlHibS+ZpnrYRlwpZL7usqrdiN5kjpWU9WQ4PIayWwBDj8UPtoQeF+0jjxDVvBx+WkpOlhyh5kYy7hmsCHEkDt0SpaecZqD6sbHUQlBzXYZ7ouqGbtXiVQSGTVDyOIhaRa/C4jboiXaDE6YgyS1TL8OlzkHykBBWj0CXTiWTP6fHrwvBfSg9rdpfyKn6fJ0nWawNzZdXX1JsezsUVsBtqa6N8cgaJowCbaB7ToHgcjfQjw7VXm1VPibI7VplMWYalzHMza5finTml06bNnBPbH1+Qy3U4r44d/oWFsLtw+vkma+NkYjDC3KXOJzFwNybdg5KV20wp9TRSwxWzuy5cxyjqva468tAVS+zhrMz/AMi6a9m9J0XG1zlzed1Yja6siwSaSd0rKhrjlc+2cNMjAPUXJt+nVdicGuq2E06jmVtTT6Pc5t32xFTSVZmmDA3o3t0eHHM4ttoPAqybqq92O0dTPWOjmmfI3onus4gi4cwAjTvPpWreRtLUw15jinkjYI4zlaQBc5rngospstu4ZNZwTVdXVTxRTxktoFYJUPsdVvloKeSRxc90bS5x4k8LlKW9fHZ6d9OIJXxhzZC7KQLkFgF/SfSstdLnZy11Nc7lCvjZYt0XSju3xWWehMkzzI4SSDM7jYWIHrKras3g18zrNmc3MbBkTQ3noBYFxPmmQ0s5zcVjYVPVRhFS8S97rN1Qs+L4nABJJJWMHbJ0mX9oWXQ7eRiErWxNf1uF44x0jz6Dr9UBO9An1TTQv06HdMvG6566tETC8gngABa7nOcGtaL6XJIGtlRtTjWJw2fJLVx3OhkzhpPG1nDKfBPuxO1LsRifTzm00eR7XtAGYBwLX5eGZrw244G470uzSSrjx5TXwLV6uNj4MYfxJ/BNqhUOylhbe2U3JBu0vaDdoIJaHEcQcrtRbWfCgME2VFO4HM2zbEMY0tbnDOj6R13ElxZpyGpJudVPhZZ4z6pqhxY9YFhzbhZQqlxdxejuCO1U9tFgTYp3EvDA+5AIdxuM2o7zf+8r3r4LtVcbc4N0kTso6w1b4jl5i49C16S3lz36GPV1cyvbqcWD2FPGAcwDG68L6cdUIwdpbTxNOhDGgjyQlzb4nt3G1tKC+Q/bNfIs8/eKYWpe2a+RZ5+8UwNSWOXQo3ed85zeEX7pq04bvFrIImQxvjDGDK0FjSQPHmt28350m8Iv3TVZ+w9Gx2HUxLGk9E3i0Ht7QuzOyEKIOUc/6ONCuU7pqMsFRVeI1uJPaHdJOR8VrG9Vt+dmjKPEqz9gtkDQwvklsZpBdwGoY1tyGA8zfUnw7LlwZGALAADsGgWJ2XaR2gj0iyw26p2R4IrCNtWlUHxt5Z85YfOx1Qx9RcsMjXy6EktLsz9OJvqPNW83elQAWDpABoB0TrAdgHYqgwyBn5RGye4jztZLrYhubK435W/grcZuooTraX/MP4Ldq+TmPMz02wYtJzcPgx8clT4/PE6plfT3EZcXR6ZbA62APCzr28ArM3mTl+EwvPFz4HHxMbifau126eh5iX/MP4Ln3rQBmGxsb8VssLR4NY8BKd8LLK1Ds+41Uzrrscu6Ircr8aq8IfbKm3eJAHYZUXHxWhw7nBzbEf8AOaU9yvxqrwh9sicNv/m2p+z/AJmpN/vXmv4HUe7eT/krfdI8jECO2GS/k5hCct7g/wDD/wDFj9j0mbpvnH/Cl9rE573Pm/8AxY/506/3uPkJp91l5kBuXH6Wp+pF7z04bxh/4ZUfVZ+8Yk/csf0tT9SL3npx3jfNlR4M/eMSr/evNDaPdfJlfbofnB32MnvxrRvW+cj9nF/Mt+6H5wd9jJ78a072G2xEntiiI/aH8FtXvfkYn7p5lm7B/NtL9k32lJW+n5Sm+rL70acd38wdhtNY3szKe4tcQQk3fSf0lN9WX3o1h03vPmzdqN9N5InN0/zc77WX2NVYbKfOFN9vF74Vn7p/m132kvsaqw2U+cKb7eL3wtdPtXf54mSz2Ki9NpYA6iqGuFwYpfUwkesKmt3DyMTp7cy8HwMT7q6ce/6Sf7GX925Upu5+c6b6zv3T1n0n/TZ8v4H6tfnV/wCdy2dv4Q7Dam44MzDuLSCD6lW26d9sRA7YpQf2T/BWbt3821X2Tv4Ksd1Hzk37OX2NU6b3aYaj3iBdiEIXMOmCEIQB5e24slnG6S9wmgqFxoKUQxCijyDINA3S3Yhban47vErCvkrhDjs18izz94pgal/Zr5Fnn7xTAFRlkU9vD2dqZcRlkjglexwis5rHOBtG0HUd4Vk7GUzo6CnZI0tc2Noc12hB10I5FTNllPsvlOEYNdBFdChOU0+oLBCyhZzQVht1u1kfK6ppAHZzmkiuAc3NzCdDfiR23t2JThOJwjomCtYBoGgS2HcNLDyV92RZbYayUY8Mkn8zDPRxlLii2ilMN2TxKqlY6bpg0Oa4uqHuGgIOjHEknTsT1vQw6WaiDIY3SOErHFrAXG1ngmw8QnCyzZLlqZSmp4WwyOmUYOOXuVzukweaA1BmikjzCINztLb2Ml7X42uPSmrbWlfJQVDI2l73Ms1rRck3BsBz4Kbss2VJ3OdnM7jIUqFfLKk3ZYBUQ12eWCWNvRyDM9paLktsLnmnrbnAnVdE+Jls4LXsB0u5pvlvyuLjzTBlWVay+U7FZ3RWvTxhW6+xQWHQYjRvcYYqiNzhldaIuuAbji0hPQFZU4JOJ2Sunc7qtLMr3MD4yLNAF/1uXJWFZFkyzVueHwrOciq9JwJrieCqd12A1ENa58sMsbeieMz2louXMsATxOhTFvE2JdWNbLDbpowW2JsJGE3y35EG9r9p4J0ss2VJambs5i2YyOmiq+W90UFT0eJUt2Rsq4r8QxshaT29UFt+9ZlwPEqpwMkVTIRwMgcAL8bF9gOSvuyCE/095zwrJn9BXTieBW3f4FLS0XRTNDXl73WDg6wcAACRpfRVrs3stVsrqdzqaZrWzRlzixwADXgkk8LWCtTa3aGSkYww07p3PcRlbm6oAvclrTzsFORkkAkWNhcdh5hKjqJw4pY9obKiE+GOfZOXGYi6mma0Xc6ORoA4klhAA81UewezdVHiED5KeZjWlxc5zHNAHRuGpPeQrpusJdV7rjKKXUZZQrJRk30IfbGmdJQVDGNLnOjcGtGpJ7AOZVebtNn6iKvEksEsbBHIMz2Foucthc81bZKgNlNopavpTJTugDCAzNmu+9yTZzRwAb6Vau2Ua5RS2fUrZVGVsZN7jChaKyrEcb5DwY1zj4NBJ9ih9jdpzXQGYxdEA8sAzZ72a0k3sO23kkKLceLsaHJKXD3J9C85kv1e0ksYmJhY7opI4wGyOJeZOjIsCwW6r/SLc7qEs9AckuoxFQuNL3hOPiollY1vUYIyx979IHZwSBbQBzHDib2XjGkYae4JprKEep+O7xKEVI67vEoVgHDZr5Fnn7xTC1LuzhtEBzBc0+IcbphYVVko9IQhQSCEIQAIQhAAhCEACEIQAIQhAAhCEACEIQAIQgoAQdssUl+FKKlikewOLXSBji3MDJqHW49VjvSVyY/VVNVi5oYKiSBjWAuLL6EMzuJsQSes0cV6pmmfaR7uIgYR4ERhvvSH0I2FHTYtX1PIFzWnxksP2Yx6V0ViEc+Efq2c15nLHjL6JGnCKiqo8Xjon1L6iORtznJNrse4HrElpBZyNiCubGcXmnxSWllrH0cbDljy3aHcMtyCPjXJuTbku7CP020NRLraBjgOPFrWRe0vUdtZtbQ1kLmyQTsqGgiMljWva7k1xvq2/EEeGqst5rbss4S2b7lXtB793jruhpZS1FDRVT5qp1Rljc6IuBDmHK4cSSSS4t58lBYftRNTYL+UvkdJNLK9sZkJfbUtvrxADHm3auatkmh2eDJ8wdJI1rA6+YRF+doN9Row2HYQs7XYJIMGog1pcIg10oA1Gdly4jsBcQezMqxhHpLDzL7ItKUusc7R+5rxzAqtmHurJ66Yue1uaK7spEpDch6wHB2vVtouiPHH4fglP0VhNUF5aSAcoc5zi+x0Jy5QL6a+nj2z24iraRlPTMlzl7CWlvJoNmjKTc5svoXbvGwZ0cFC7IZIacBkrRfQWj424AhpF+WiYsvhjYure3Tothb24pV9kt/n1I7Fn1dJEyqGJCaTM3PE2TOBe5tlzEOaCLHqjjorQw+Nk0LJjG28oimOn64awsPeRZtj/ZCreiqcJnkZFBQSvc9zW/rAMBIBLiJDoL3PgrWhiDWhrRYNAAHYALAehZtRLZJrD8l9jTplu3nK839zTS4fHF8mxrNA3qi3VaXFo8AXO9JUdjSmioPGnLIbOiEmp+O7xKwtz6VziXAGxJ9tkKxA0uHQVLmH4spMjPrH47fTqpqnqAQvOJ4a2ZmV2h4tcOLXciEvvqZKc5ZhpwEg+I7x+ie5V6kjWCspcbjWmhus/DfejAZGK6Lpd+Gu9Hw13owGRiuhLvw13o+Gu9GAyMSEvfDfesfDfejAZGJF0u/Dfej4b70YDIxXRdLvw33o+Gu9GCcjFdCXfhrvR8Nd6MEZGJCXfhvvR8N96ME5GJYS98N96PhrvRggYAEBqX/hrvR8N96MMNhgDVgxi97C/bz9KgPhvvR8Nd6MMNhgIWUvfDXes/DXejAbE62IDgAPCwXshL3w13o+Gu9GGGxPsjA4ADw0Xq6XvhrvWHY13owBOVFSGhK2L1t9BqToBzJPALxUYsXHK27nHgG6n1KVwTAi1wmm+P8Aqt4hnffm72KegdTuwzDRFCxhAJA1P9o6u9ZKF32Qq5JwZK8OaDodQeIPAoQgGJG09M1j+o1rdf1QB7FB3QhMRULouhCAC6LoQgAui6EIIC6LoQpALoQhAAi6EKABF0IQAIQhAAhCEACEIQAIQhSAXRdCEAF1tpRd4B18UIUEliYXTNbG3K1rb8bAC/jZdqwhLZYyhCEAf//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6" name="Picture 2" descr="http://www.notebookcheck.org/uploads/tx_nbc2/intel_pentium_e5700_01.jpg"/>
          <p:cNvPicPr>
            <a:picLocks noChangeAspect="1" noChangeArrowheads="1"/>
          </p:cNvPicPr>
          <p:nvPr/>
        </p:nvPicPr>
        <p:blipFill>
          <a:blip r:embed="rId3" cstate="print"/>
          <a:srcRect/>
          <a:stretch>
            <a:fillRect/>
          </a:stretch>
        </p:blipFill>
        <p:spPr bwMode="auto">
          <a:xfrm>
            <a:off x="2915816" y="3681028"/>
            <a:ext cx="3024336" cy="2268252"/>
          </a:xfrm>
          <a:prstGeom prst="rect">
            <a:avLst/>
          </a:prstGeom>
          <a:noFill/>
        </p:spPr>
      </p:pic>
    </p:spTree>
    <p:extLst>
      <p:ext uri="{BB962C8B-B14F-4D97-AF65-F5344CB8AC3E}">
        <p14:creationId xmlns:p14="http://schemas.microsoft.com/office/powerpoint/2010/main" val="298560526"/>
      </p:ext>
    </p:extLst>
  </p:cSld>
  <p:clrMapOvr>
    <a:masterClrMapping/>
  </p:clrMapOvr>
  <mc:AlternateContent xmlns:mc="http://schemas.openxmlformats.org/markup-compatibility/2006" xmlns:p14="http://schemas.microsoft.com/office/powerpoint/2010/main">
    <mc:Choice Requires="p14">
      <p:transition spd="slow" p14:dur="1400" advClick="0" advTm="8000">
        <p14:ripple/>
      </p:transition>
    </mc:Choice>
    <mc:Fallback xmlns="">
      <p:transition spd="slow" advClick="0" advTm="8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31"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ppt_w</p:attrName>
                                        </p:attrNameLst>
                                      </p:cBhvr>
                                      <p:tavLst>
                                        <p:tav tm="0">
                                          <p:val>
                                            <p:fltVal val="0"/>
                                          </p:val>
                                        </p:tav>
                                        <p:tav tm="100000">
                                          <p:val>
                                            <p:strVal val="#ppt_w"/>
                                          </p:val>
                                        </p:tav>
                                      </p:tavLst>
                                    </p:anim>
                                    <p:anim calcmode="lin" valueType="num">
                                      <p:cBhvr>
                                        <p:cTn id="14" dur="1000" fill="hold"/>
                                        <p:tgtEl>
                                          <p:spTgt spid="6"/>
                                        </p:tgtEl>
                                        <p:attrNameLst>
                                          <p:attrName>ppt_h</p:attrName>
                                        </p:attrNameLst>
                                      </p:cBhvr>
                                      <p:tavLst>
                                        <p:tav tm="0">
                                          <p:val>
                                            <p:fltVal val="0"/>
                                          </p:val>
                                        </p:tav>
                                        <p:tav tm="100000">
                                          <p:val>
                                            <p:strVal val="#ppt_h"/>
                                          </p:val>
                                        </p:tav>
                                      </p:tavLst>
                                    </p:anim>
                                    <p:anim calcmode="lin" valueType="num">
                                      <p:cBhvr>
                                        <p:cTn id="15" dur="1000" fill="hold"/>
                                        <p:tgtEl>
                                          <p:spTgt spid="6"/>
                                        </p:tgtEl>
                                        <p:attrNameLst>
                                          <p:attrName>style.rotation</p:attrName>
                                        </p:attrNameLst>
                                      </p:cBhvr>
                                      <p:tavLst>
                                        <p:tav tm="0">
                                          <p:val>
                                            <p:fltVal val="90"/>
                                          </p:val>
                                        </p:tav>
                                        <p:tav tm="100000">
                                          <p:val>
                                            <p:fltVal val="0"/>
                                          </p:val>
                                        </p:tav>
                                      </p:tavLst>
                                    </p:anim>
                                    <p:animEffect transition="in" filter="fade">
                                      <p:cBhvr>
                                        <p:cTn id="1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2.gstatic.com/images?q=tbn:ANd9GcQlNAlcvQnXu1iaYgwIs9lyA7aQOKcA52dyxmkzXeUQN8VDkFM"/>
          <p:cNvPicPr>
            <a:picLocks noChangeAspect="1" noChangeArrowheads="1"/>
          </p:cNvPicPr>
          <p:nvPr/>
        </p:nvPicPr>
        <p:blipFill>
          <a:blip r:embed="rId2"/>
          <a:srcRect/>
          <a:stretch>
            <a:fillRect/>
          </a:stretch>
        </p:blipFill>
        <p:spPr bwMode="auto">
          <a:xfrm>
            <a:off x="0" y="0"/>
            <a:ext cx="9144000" cy="6849177"/>
          </a:xfrm>
          <a:prstGeom prst="rect">
            <a:avLst/>
          </a:prstGeom>
          <a:noFill/>
        </p:spPr>
      </p:pic>
      <p:sp>
        <p:nvSpPr>
          <p:cNvPr id="2" name="AutoShape 2" descr="data:image/jpeg;base64,/9j/4AAQSkZJRgABAQAAAQABAAD/2wCEAAkGBg8PDQ8PEA8NDQ8PDw0NDQ0ODw8NDw8PFBAVFBQQFBQXHCYeFxkjGRIUHy8gJCcpLSwsFR4xNTAqNSYrLCkBCQoKDgwOGA8PFykcHCQuKSwpKSwsMi0pKSkpMikqMCkpLCktLCksKSkpKSwsLCksKSkpKSk1LCkpKSkpLCkpLf/AABEIAMIBAwMBIgACEQEDEQH/xAAbAAACAwEBAQAAAAAAAAAAAAAAAgEDBAUGB//EAEAQAAIBAgMEBwUFBwIHAAAAAAABAgMRBBIhBTFBURMiUmFxkrFygZGh0QYVM0JTFBYyssHh8CPxB2JzgoOi4v/EABoBAQEBAQEBAQAAAAAAAAAAAAABAgMEBQb/xAAnEQEAAwABBAEDBAMAAAAAAAAAAQIREgMTITFRQXGhBCIj8IGRsf/aAAwDAQACEQMRAD8A89YLEkn6F8ZCQyQEpATE1QM6L6LJIZxHihst0REyLYItiiuCLooiJSHSBIZIiIsFhrAVEWK6/Be8tSKar6z+BqAiGQRi27LU20MMlq9X6GpnBVRwrer0XLia4xSWhJFznM6JuRcgCAACAiSAAqgAAAAAACAAAACAPJEogk6NpQyIRKCGRZSepWh4gbIEyjqLTehdlujAIF0SmBfAiHSGISGCIAAKBGeEHJ6eL7jRkbTS8L8i6lTUVZF3FTRoqK9WPchsi5lDXIuRcLkE3C4twuA1wFuFwJC5FwuBNwFuFyhrkXIuRcBrkXFuFwGuQRmADyxJBJ1aShkKSgHQyEQyA1UJGmBhoy+ptgzEwOjhtiVqqz04xlF/88U0+9N6GqH2ZxX6a88PqGx8c6eiWbModW+W7S4bufNbjv0Nouyvv4nmte8T4dq0rMeXFX2ZxX6a88PqT+7WK/TXnh9TvraPeT9495juXa7dHnv3ZxX6a88PqC+zGKv+GvPD6nofvAujjR3bnbo4D+zeISSVNc314fUV/Z3E/przw+p3p7R13i/ePeO5c7dHB/d3E/przw+ofu9iewvPD6nYxO1skXL4Lm+CMWC23KS67vq7WVtBHVvM4T0qRGsf3BiewvPD6kfcGI7C88Pqdd7R7xXtHvNc7s8KOV9wYjsLzw+ofu/iewvPD6nUW0e8ZbS7xzucKOT+7+J7C88PqQ9g4jsLzw+p13tLvMOO2nLK42fW0z5tFG2qtz/y4i95JpSHFbC4l9/i/Ui56HnWXIuJmIzFD5guQlzBsCbkOQjkK5BD5gEzAVXnSRSTo0ZEik3KHRKEuSmBdTlqbaT0OdGRtoyM2hHTpPSPhH0OlSxLaT47n48zlUnpHwj6GmlI4TDUTkukq5PTmSMi+jHj8DnjWuhRklFXWttdXzLOmXJfM5dWvZ27hP2hmu3qc3UvDl85fUG4cl8X9TzuA2jOVWtFybUZWitNOs/oVfaHarp0Msb56rVKCW/Xfb3ae8l6cImZapbnMRDubLoxxlWcmn+z07xik2s8mue/dr70dpbGwyVsj88/qZdjYT9nw9Ol+aMbzfOo9ZP4/JI4+19s1obVwdCNSUadSKc4K1pdaa1+CPHEzWN+X0OFZ8Y9ItlUF+V+ef1Er7NoqE2ou6jJrrT3pN8x+lZXiav+nP2J/wArN+flma1z0830xPTmXMGc9ePna1OuUVat34COZXmLEEyrb3+L9SLiOWr8X6jwp336I2wFqOlYGxHIJpnIRyFchdWUS5Exi3u/sCgvEuTJMhOg7/kA+YCary9yRbknoVNybi3JuA1ybiXJuUPc10JbvAw3NNGW4kwOvSfVj7MfQ0U2ZKUurH2Y+hpo6uxwlZbqEMz7uJttZGehpY0SOMmufiqyU2m+C5lX7RHn8mJj/wAR+C9DOeqseIcZny0RlTTbSSb/AImo2b8TnUZxxG2MNRveNCDryVna66y+fRmk85sv7SUMHtTGVq0asrx6GHRxjJqzhe95LsI836rIrH3er9JG3n7PrPSIoqYajKpGpKnTlUh/BUcE5x37na63v4nkaX/E7BzlGEaeLcpSjCK6OlrJuyX4nNnrzzRNben0fMLukRViai6OfsT/AJWQVYn8OfsT/lZrGZ9PN5iMwmYVyPU+Yscgim3ZahRoufcuLNaioqy974sajHGkldvV3fu1CUglLf4v1KpTLDCZSEvcEibmgKPPUlyFchXICxMbMVpkORFWZwKswEV58Li3C56VNcm4lwuA9wuJcLlD3L6UtEZcxdSeiEjs05aR9mPodHBw4nNwsbqPLLH0R16KPNYlqiXJ6FMSrHV8sbLfJO3hxZyzRixc1Kba3bvhoc3H7Q6FxvCcou+aS3RNaei/ziSeuviIcLe2SjtWjPdUinyl1H8zQsr1WV96szPW2VRnvpxvzjePoZpfZ2i93SL/ALk/VG/DPlTiVGW1tnQeVRjJ1pN2S6rctX/40e1xv2pwNH8TFUE+zCaqy8sLs+dV9gUXtLB0JubpV7xl1kpX61rO3PKe7wf2E2dSs1hoza41ZTq/KTt8j5PU5dy2fL7XQzt11Tsb7awxmK6Khh8RKilLNinG0YyW5NcE9Vq73a0PQYr8OfsT/lY9OnGMVGMYxit0YpRivBLcJivw6nsT/lZaxMe3SXkcxqw2EctZaR4LiycLg7ay38FyNjkeqZ+HytRJpKy0S4FEpDVJFLdzMMs0nq/F+pCViW7X8X6iSkdIZS5COQrkK5GgzkEWVOQyYlVjkK5C5iLmcU2YBMwDBw7hcW4XPSprhcS4ZiqbMRmFuRmAfMX03ojJc34Snrf3ISku7goWjH2Y+iOjSMGHfVj7MfQ2wZ5LDSppJt6Jas5VfEOcnL4LkhsZib9Vblv72ZritUJVxji7KDa4O/8AYT7wf6b+L+hZJ6eAmY6xK5Hwj7wf6b+L+hH3i/038X9BsxGYuycY+HF+0GNlGWGxKg1LD1oz371dStu5wt7z2EftpdJrDtppNPpOD3flPP7Swyq0ZwfFadz4MnY2EnGjCm3mcVbM1lsr6I889P8AfMzHif8Ar0V6vHpxEfR6KH2vbdlhpN/9T/5NX365Jromsya/iva+nZOfQoqK9WXpkmtfpDM9a8/VZcVyFchJTDiJyK7kSkI5G8RROWr8X6lTkFSWr8X6lTkdIhkzkK5CuQrZcDpjXK4jDBNwuJKaSu3YzVcS3otF82TFaXVXNAYMwFxcY7kXEzBmOrR7itiORGYofMRcRyIzBV1JXkkdijGyOdgKf5nx9DfGWpJYs6+G3R9mPoJjtqdF1csuCzLLbd43QkK2WEeeWPoc7aMcyXabbvztFs8nUieO19unTiJt+703qQtWsoxcnuX+xi2bic1Jc43i/du+VhNpVerl5RlUl7tF87/AWv8Ax8o+Gq9P+TjLdRr5lezS4XtqvcDZnwLXRQa4xj7wqYlWbV52um42tdcE29fcbrbKxsszXbTEQvuRmM9DEqcVJbnzLIyu3bW1lKzSt3Xel+41yjN1OM7i+lTcn3cWdGjTSVkcuhilOThHNTlTtmi7XWqd+T3fM62EWqvrZJu/G3P3nPly9Jaue2jIkryeVPct7f0BShLSMteTtr8DLOeabk9dWo34JC1LPufBreiYjROVtOJElGKTnK19VFWvbm7i1Kl4Rm99rS8f8TIxUbyzrVNLXkrehcBUjFxzRlmV7NbmmUORW5NN2taVs3itz+bIcjUQjPUlq/F+pW5EVZdZ+MvUrcjrEMHciLiZgdVR1b8FvbLgvSKa2LS0XWfyRkrYxy0XVXLi/FlOYY1ELp1W3du5FyrMTmDSy4FeYCDFmIzCZiMxtvD5iHITMQ2DD5iacczSKnI2YSnZXe9lJ8N0NFYsU7GfPYM5HPHSjPqx9mPojPWletS8Kz/9Uv6jQl1Y+zH0RnnUX7RSXHo6z+cP7nC/r/MOtY8/7YtmvocZWpflqLpIeK1/q/gW4p5qGKqdpTjH2IKy+ab95n25CSqUasNJqShfx3f53mzFU1HCzit0aUl8InCImItX6Rv5/su/ua2+s5+EYNOWBhGLcW6WVNatcNC6hRhSoxi7JJZVfVt77JLe+5GTZ+JUMHGb1UISdudpPQtwMs1NVpy3xzSlyXYjyXC298bs1WYyM95+GbVnZ+N/LJses4YGpUX5HUav2rKy+Njq7CpJYam3q5LO29buTu346nI2ZDPgKsFvcqiS77JpfI6OwMWpYeMfzU10c48Vbd8v6nLpT5r9murHi33dShhoxqSqJJOUYxb7k27fM206nAxKpwur6tLi1z+YSrONpb7O7XdxPTGa81omYa1UsrEdIU1JL+JO8ZaphTvJ2X+3exiQvnK0V3/3MvTSp7lmhy4rwHnXUqiS1jBpX5vRenqLUdm13m2Yhb0kZxzx9/cVyqCpqMJPd0jUYrm1vf8AnIpTKYqqy60val6iZvcuZVicSoylxeaWnDeY6ldy3/DgdIhMaqmL7PxZlnUu9dRMwmYrUVW5icxUpEdKlx+GpGsX3JzGbp+S+JHSvnbw0M6vFrIMgEOKnMRmEzEZi63h8xDkLmJigYtowuzcpW0MtJ2Q+Y0zMavzBmKcwZwmOth8SoKEnTVZKMf9NycE+ra9/wDNxhq7PhKbnkjdtu2eo7Xd7Xv3mVt9qXubI17U/MzjNIn3GukWmPTp1Fe3c0yvFYaNRJNJ2vvcu7gnZ7uJgu+1PzMFftT8zNTXfEwkePTXS2bBRlFRilKLTtm1927gGD2bGnuTWrteTlbwW5Pv3ma77U/Mwu+1PzMx2495DXOfltwWz405Saildvi3v5cERPZkXPOs0ZPfKnN05e+28yXfan5mSm+1PzMduMzDlO7rrYelkvzdrtyc5O268nqy5yOJd9qfmZN32p+ZliueIhmfLsQqSg3kej1cHuGniqklluoJ78qSv8EcW77U/MybvtT8zLkpkOunZWWnAmGKqJWeWfJyUW/mjka9qfmZXOq+E5+OZ3Lkpjs1Krcs03d2tFclyQlXHXg6appPNm6bO727GWxw3Ufan5mVub7UvMxMNRDZiH15+1L1KnNFGZ8W346kXOmpxWzrWRV0z8BZsETWoqm7feMiEMiGJQyFQyZDEkkXAhjFmC4qGQbwyQydyvMPAqYuzDZim5Nys4tzEZyrMGYLi3ORmKswZhpi3MNnKcwZgYuzhnKcwZimLs5OcpzBmBi/OGcozg6pDi0ZyHX5GV1LkZhq8V8qjfEVyKswXGrh8xFxcxFyaYsuFxLhcauGb1BCXJTJpixMZMruSmDFiZNyu5NyJiy4FeYAYy3C5FwuGsMh7iRJLCHuFxbkXKYa4XFJsDBcm5ABU3C4twuUw1wzCXC5NMPmDMV3IuTVw7mRcULk1cNcm4lwuDD3C4lwuDD3C4twBhrhcULgwyZNxLk3Bh7k3EuFwmLMwZhLhcGLLgJcgCkkgALEBIFRAxAFEgQAAQAAAABFQQwAKgkAIqAAAAAAKAAAgJAAAAAgCUAABIAEBIAAAAAf/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4" name="3 CuadroTexto"/>
          <p:cNvSpPr txBox="1"/>
          <p:nvPr/>
        </p:nvSpPr>
        <p:spPr>
          <a:xfrm>
            <a:off x="3484919" y="437763"/>
            <a:ext cx="1893467" cy="830997"/>
          </a:xfrm>
          <a:prstGeom prst="rect">
            <a:avLst/>
          </a:prstGeom>
          <a:ln w="38100"/>
        </p:spPr>
        <p:style>
          <a:lnRef idx="2">
            <a:schemeClr val="dk1"/>
          </a:lnRef>
          <a:fillRef idx="1">
            <a:schemeClr val="lt1"/>
          </a:fillRef>
          <a:effectRef idx="0">
            <a:schemeClr val="dk1"/>
          </a:effectRef>
          <a:fontRef idx="minor">
            <a:schemeClr val="dk1"/>
          </a:fontRef>
        </p:style>
        <p:txBody>
          <a:bodyPr wrap="none" rtlCol="0">
            <a:spAutoFit/>
          </a:bodyPr>
          <a:lstStyle/>
          <a:p>
            <a:pPr algn="ctr"/>
            <a:r>
              <a:rPr lang="es-ES" sz="4800" dirty="0" smtClean="0">
                <a:solidFill>
                  <a:srgbClr val="7030A0"/>
                </a:solidFill>
                <a:latin typeface="Snap ITC" pitchFamily="82" charset="0"/>
              </a:rPr>
              <a:t>MP4</a:t>
            </a:r>
            <a:endParaRPr lang="es-ES" sz="4800" dirty="0">
              <a:solidFill>
                <a:srgbClr val="7030A0"/>
              </a:solidFill>
              <a:latin typeface="Snap ITC" pitchFamily="82" charset="0"/>
            </a:endParaRPr>
          </a:p>
        </p:txBody>
      </p:sp>
      <p:sp>
        <p:nvSpPr>
          <p:cNvPr id="5" name="4 CuadroTexto"/>
          <p:cNvSpPr txBox="1"/>
          <p:nvPr/>
        </p:nvSpPr>
        <p:spPr>
          <a:xfrm>
            <a:off x="1043608" y="1556792"/>
            <a:ext cx="7128792" cy="2677656"/>
          </a:xfrm>
          <a:prstGeom prst="rect">
            <a:avLst/>
          </a:prstGeom>
          <a:noFill/>
        </p:spPr>
        <p:txBody>
          <a:bodyPr wrap="square" rtlCol="0">
            <a:spAutoFit/>
          </a:bodyPr>
          <a:lstStyle/>
          <a:p>
            <a:pPr algn="just"/>
            <a:r>
              <a:rPr lang="es-MX" sz="2400" b="1" dirty="0">
                <a:latin typeface="Goudy Old Style" pitchFamily="18" charset="0"/>
              </a:rPr>
              <a:t>MP4 es un formato de codificación de audio asociado video y la terminación MP4.</a:t>
            </a:r>
          </a:p>
          <a:p>
            <a:pPr algn="just"/>
            <a:r>
              <a:rPr lang="es-MX" sz="2400" b="1" dirty="0">
                <a:latin typeface="Goudy Old Style" pitchFamily="18" charset="0"/>
              </a:rPr>
              <a:t>La extensión m4a ha sido popularizada por Apple quien inició el uso de la extensión “.m4a” en su software “iTunes” y en sus populares reproductores de audio “iPod” para distinguir entre archivos MPEG-4 de audio y video</a:t>
            </a:r>
            <a:r>
              <a:rPr lang="es-MX" sz="2400" b="1" dirty="0" smtClean="0">
                <a:latin typeface="Goudy Old Style" pitchFamily="18" charset="0"/>
              </a:rPr>
              <a:t>.</a:t>
            </a:r>
            <a:endParaRPr lang="es-ES" sz="2400" b="1" dirty="0" smtClean="0">
              <a:latin typeface="Goudy Old Style" pitchFamily="18" charset="0"/>
            </a:endParaRPr>
          </a:p>
        </p:txBody>
      </p:sp>
      <p:sp>
        <p:nvSpPr>
          <p:cNvPr id="3" name="AutoShape 2" descr="data:image/jpeg;base64,/9j/4AAQSkZJRgABAQAAAQABAAD/2wCEAAkGBhQQDxMQEBAQDxQQERAVEQ8WEBAUFhIYFBAVFBQaEhgYHCYeFyUjGxUSHy8gJCopLC0sFR4xNjAqNSYtLCkBCQoKBQUFDQUFDSkYEhgpKSkpKSkpKSkpKSkpKSkpKSkpKSkpKSkpKSkpKSkpKSkpKSkpKSkpKSkpKSkpKSkpKf/AABEIAOEA4QMBIgACEQEDEQH/xAAcAAEAAgIDAQAAAAAAAAAAAAAABwgFBgEDBAL/xABXEAABAwICBQYFDQsHDQAAAAABAAIDBBEFEgYHEyExCEFRYXGBFCIjMlQYQlVygpGTlKGxstLTFiUzNUNSYnSSosIVc4OEs8HRFyQmNEVTY2WjpLTD4//EABQBAQAAAAAAAAAAAAAAAAAAAAD/xAAUEQEAAAAAAAAAAAAAAAAAAAAA/9oADAMBAAIRAxEAPwCcUREBERAREQEREBERAREQEREBERAREQEREBERAREQEREBERAREQEREBERAREQEREBERAREQEREBERAREQEREBERAREQEREBERAREQEREBERAREQEREBERAREQEREBERAREQEREBERAREQEREBERAREQEREBERARaNpnrepMKqRSzxVMjzG2S8TYi0BxcADme038W/DnCwPqj8P9Hr/g6f7VBK6KKPVH4f6PX/AAdP9qt60O0vixSl8Kp2SsZtHsyyBgddtr7mucOcc6DOoi1fTnWJTYQyJ1SJXmdzgyOJrC6zRdzjmc0WF2jj65BtCKKPVH4f6PX/AAdP9qnqj8P9Hr/g6f7VBK6LUtBtZMGMGYU0NTGIBHndK2NoOfNYNyvdfzStqmmDGue42DWlzj0AC5QfaKKPVH4f6PX/AAdP9qnqj8P9Hr/g6f7VBK6KKPVH4f6PX/B0/wBqnqj8P9Hr/g6f7VBK6LQcK144XO4NM76cu4baJzR3uF2t7SQFvcMzXtDmOa9rgC1wIIcDwII3FB9oiICIiAiizTLX3BQ1Jp6eDw4suJZBOI2NcD5rTkdntvudwHXvtgfVNf8AK/8Avv8A4IJxRYfRHHnV1DDVvh8HM7S8RbTaZW5iGnNlbe4APDnWYQEREBERARFjdJMVFJRVFSfyEEsgHSWsJA7zYIKrazsX8KxislFyBM6Nu/1sIEQt25L961dcudc3JuTxPSsjguDGpM1jYU9NNO89UYAFu17mDsJQY1WX5Ph+8x/Wp/oxqtCsryeT953frc30IkEmONhcmwHE9CqXrQ0vOJ4lLM03hj8lTjmyMJ8b3Ru7vHQpv15aY+BYcYI3Wmrs0Y372x28q73iG+7vzKsaAiyGO4SaSc0777SNke1G7xXujD3N3fm5sp62lY9BZXk+4RscIMx41U8jxut4rLRAde9jz7pZ7W1jHguC1bx50kYhbvsfLOEZIPU1zj3LNaJ4R4JQU1NzwwRNcbWu4MGc263Zj3qLeUnjBbBSUg/KySTP380bQxgI57mRx9wggREW36p8CFZjFNE9gkjY50srSLtyxNLhmHOC4MFufMg1BFcqTQ2hcLOoKIg8xpYPqqAdeuiNPQVkLqRjYW1MTnOhb5rXMda7R60G/Dh4pQRmpn5O2lkgqJMNe4uidG6WEE/g3tcM4Z1ODiSOll7byoYUmcn2iL8Zz2NoaaZxPN42WMA/tn3kFl0RddRUNjY58jmsaxpc57iA1oAuS4ncAEH051hckADiehQHrW10mYvocNfaLe2asad8vM5sJ5m8xd67m3b3Y/WtridXZqOhc6Om4SS72uqOrpazq4nn6FG+E4RLVSiGCMyPIcSBuDWtF3OcTuaAOJKDxLtpaZ0sjI2C7pHtY0dJcQAPfK6luWqHBvCsapWluZsTzO/q2IztJ92Ix3oLTYThzaanhp2bmwRRxt48GMDR8y9VkXKDiyLlEBERAUba/sX2ODOi33qpoo93Q07Vx/6YHulJKr9ykcXz1dLSi/kYXyO6LzPyjvAi/eQQ6pL1cYP95caqyB/q2xYefcNpJ/6VGisJgODeDaFzXADqilqJ3259p5hP9GI/eQV7VkOTxKP5HluQA2smuejyMJ3qt6kPBdMfAtGZ6aNxbNXV0zG24tiFPT7Z3C28EM92bcEGH1maXfyniUs7STEzyVOP+Gwmx90S53urcyyWpzRYVmIbeYf5vQN28xPAltzE07+ctLui0ZHOtCVgp8H/AJD0Sna4WqKqMbbfYh9SWxlvP5kZI3cS0nnQQRi+ImpqZqhws6eWSRwvexkeXEX71l9XeEeF4tRwbrOnY5wIvdsV5XjvaxwWuqW+Tlg+0xCepNiKaANG7g6Z1gQebxWSDvQWIVYNe+MbfGpIxfLSxRQjfuvl2jiOjfIR7lWckkDWlztwaCSegAXKpbjuKGqqp6l17zzSyWJvbO8uA7r27kHhUkak9JqLDqmoqK6YwuMTI4fJzPuHPzSeY02tkj49Pao3RBZvE9fuGRMJifNUu5mMhey/aZA0Ae/2KAdNNL5cUrHVUwDbgMjjG8RxtJLWg8/EknnJPDgMEuyCndI4MY1z3ONmsa0uc49AA3lB1qxvJ+0SdTUL6yVpa+tLTGDxELL5DYjdmJcesBhWqatdRssr2VWJsMMTbOZSHz5ecbUesb+ifGO8EDnnLFsVhoqd9RO9sMMLQXOtuA3BoaBxJJAAHEkBB319fHBE+aZ7Yo42lz5HGwaB0qtOtPWw/FHmnpy6KjY7c3g6cg7nS9QO8N7zvtbwax9Z8+LSlozQ0rHeRp7jfbg+YjznHo4N4DnJxOhehk2KVIghsxrbGad3mQtvxPSTvs0bz1AEgPPovorUYlUCnpWZ3He55uGRt53SOt4o+U8ACVOePaLQaP6O1bYgJJp4hDLUEAOldMRGbfmtAc8hvVzm5W86I6L0uF0wp6bKOBklJbnldbznn+7gOZRpykcbtBSUjSDtJJJn2dw2bQxgI577R/7KCBlNXJswe81XWFvmMjhY7m8d2eQDsyRftKFVZ/UbhjabBYnOs11TJLM4FwvvdkZ77GMPegkNcrgFcoCIiAiIgKo2tHF/CsZrJQSQ2YxN380IEW7qOQnvVqNIsVFLR1FSd4gglkt0ljCQB2kAd6pe95cS5xJJJJJ3kk7ySg7aGjdNLHCze6WRjGD9J7g0fKQrX6dUTYMAqoWCzIaFzGDoayPKPkAUAamcG8JxumuAWwF07782ybdhH9IY1YjWQPvNX/qk/wBAoKgLm64RBIWpPQ/w/E2yvbeGiyzSdDn38i3jzuBd0WjI51vHKTxjLDSUg/KSSTP3/wC7aGM3c99o/wDZW86q9D/5MwyOJ7bTS+WqOkPeB4vE+a0Nbu3XBPOoO17Yvt8akYPNpY4oRv58u0d+9IR7lBHqsnyesI2WEunNr1U8jgbetjtEAfdNk99VsVy9D8I8Ew6lpja8NPE19vzsoLz+0XIMVrWxfwXBqyQE3fEYm2NjeYiK47A4nuVSVP3KSxfLTUlIL3lmfK7siZkAPaZD+yoBQdkEDnvaxgzOe4Na3pLjYD31a6i1S4YyJjHUMEjmMY1zyHEuIaASd/Od6r5qlwbwrGqRhBLY5Ns/qEIMgv2uDB3q2iDVmar8LabjDqbvZf5ys1heA09KCKamgpweOzijZfdbflAvwC9yICiflF41s8PhpQbOqp7kb97IW5j++6JSwo61m6q5cZnikFWynZBEWtjMLnnM513OvmHEBgt+igrEimv1NEnsjH8Wd9onqaJPZGP4s77RBCiKaZeTY9rS52JRgNBJPgztwAufyihZAXuwLDDVVUFML3nmijuOIzvDSe69+5ZDQjRN+KVrKNjxHnbI50pbmDGsYTci4vc5R7pTToTqJOH18NY+sZOIC8iMQFtyY3NG8uPAuv3IJZijDWhrRYNAAHQALBfSIg5ui4RByiIg0HXZJMcIfBTQzzvqZYoy2Jj3ua0O2ji4NF7eIG+7VcvuNrvY+t+KT/VVylyghXk9aJy076upqaeWBxbHFFtI3scQSXyWDgDbxYt/UpL0+p3SYVWsY1z3PpJw1jWlznExmwaBvJ6lnlygpp9xtd7H1vxSf6q3fVDq3nmxNk1XTTQQ0lpSJYZGbR4PkmtzAXs7xjx3MseKsoiD5e+wJPMCenh0KoeNaP19TVT1Bw+uvPNLIR4LPuzvLreb1q31kQVO0L0Dq5cSpGS0VTHH4RE6R8lPMxgYxwe+5LbC4aQOshWxREFddeGH1dZix2NHWSx08MUTXtp5nMcd8ji0gEHfJb3PUo++42u9j634pP8AVVy0QQbyfNEZoampqqmnngLYWRRiSN8ebaPzPIDgCbbNu/8ASU5IiAiIgIiICIiDWdZVVJHhNXsI5ZZZIjExkbXOfeUiMlobv3BxPcqtfcbXex9b8Un+qrlogg7k+aIzQ1FVVVNPNAWxMii2kb4820fmfYOAvbZs3/pKcURAREQEREBFFOnOvmGjkfT0cQq5YyWvlLssTHC4IFt8hB42sOtRLjet/E6vMHVb4Gut5OACENtzBzfH99x4oLUVdfHC0vmljiaBcue9rAO0uK1rENa+FwDx8Qgd1Rl039mCqnVNU+VxfI98jjxe5xc49pO9dSCytdyhcNjNmCrqOO9kLWjv2j2n5Fhq3lKwj8DQTP8A5yZkf0Q5QGt11UUdDUV4pcSh2jagBsEm1ljySC5DTkcL5+G/nDekoNwq+UrOQdlQQMPMXyySAdoAbf31i5OUTiR4RULeyGb++Ur4106t48MkiqKOMsppvELMzn7OUAm2ZxJ8ZoJHtHdS7NTOrCPEtrU1rHOp2eTjYHPZtJNxcQ5pBs0busv6ig8U2vvFXcJYGdbadn8V1j365sXPGvd3QUw+aNdGs6mooK91NhsRZHT+JLJtXybSS/j2zONg3ze0O6ljtBsMjqsTpKedueOadjZG5nNuCd4uCCO5BkpNbeKu44hN3Nib8zV5H6ycTPHEazumePmUga69XlDhtFBLRwGJ76kMc7azPu3ZPdaz3EDeAobQZ52nuInjiVf8bqB8zl8HTjEPZKv+OVH1lM+r/VRhtVhNNVVFM58kkTnSPE9Q29nuHBr7DcBwWNw7R7RiveKanllhlk3RkyVLCSdwDDMCwm5FhxKCKvu3xD2Sr/jlR9ZfTdPMRH+0q/45UH+JbBrK1Ty4RaZj/CKZ7soly2dGSTlbKOHDg4biQdw3A6Eg2NmsbEhwxKs76iQ/OV6ota+Kt4YhOe3I76TSpO1WarcOrsIgqqqmMkshnzv287b5Z3tbua8AbgOZYTEZNFthLsWybXZybL8Y+fkOTibcbcdyDU2a5MWHCvf3w0x+di91Pr3xVosZ4pOt1PF/CAo9W2avdXc2MTuZG4QxRAGaoLcwbmvla1txmcbHdcCwNzwuGyRcofEm8WUT+2GT+GQLI0fKTqQPLUVNIelj5Y/kcXrYMT0O0cwfLFXEyyloNnyVD5CDzuZDYNG7cSAuMN0N0dxcOjoSYpQ0mzJKhkgA9cGTXDhvFyAg89Hyloz+Gw+RnWyoa/5HMaszRcojDnm0kdZD+k6KNzf3Hl3yKGtYerybB6hrHuEsUtzBOBbNa2YOHrXC43cN47tTQWyw/W7hU/m18TD0SNki+V7QFsuH4xBUNzU9RDO08HRyseOji0noPvKlC+mPLSCCQRwINiOxBeBFUfBtaGJUltlXTOFwckpEzT1eUvYdllKGh/KIbI5sWJQthzG3hUWYsFzuzxm7mjhvBPYEE0IvB90FN6TB8Kz/ABRBWLTzVVV4ZI9wjfPTXcWVLG5gG7z5YAeIQOJIt0FaSrx2Wr47qzw6tJdPRRZybmRl4nk2tdzoyM3fdBURFYTFuTfSvuaarqKck7g9rJmjqAGV3yrVsR5OFY38BVUsw3+dtIj1WFnDp50ESL6jkLXBzSWlpBa4Eggg3BBHBbvWalMWjJHge1A9eyaBwPYC4O+RYSr0CxCI2fh9YOsU8rh+00EIJ/0cxKPSbAnwzFrZi0xTG19nMwXjlA3XB8V9vbNvuXXpxjUejuCR0tKcsrmGGm83Ne15ZiOkZi6/5z2qDtF9KK3BJnyxRmMysyPjmikDHb7tJbdu8b7HrPSvHpdplUYpUCoqnNJa0MYxgLWMaOZoJJ3m5JJJ39AAAYQlbNqx/HVD+sx/OtYXuwTF30dTFVRBpfA8PYHAltxwuARdBPPKR/F1N+uD+wkVeFuGmetGrxaFkNU2na2OTaN2cb2m+Vzd93HdZxWnoLX6rB/o/SfzEn9pIq+aN6tcQqqhkbKWop/GaXVEkUkTYhfzszgLkcbDeslgGuquoqWKkhbS7OFpawuieXWLi7ec4HOeZeis1+YpIwtbJTwk+vZA3MOzOXD5EEp6+cbihwh9M97TLVOiEUe7MQyVr3ut0ANtfpcFWZevE8VlqpXTVEsk0j/Oe9xcePAX4DoA3BeRBabUf+Iab21T/wCTItK0h07M1HUQjRqogMsEzBP4PbZZoyM58iLW48eZaToxrkrcOpWUlOymMcReWl8b3O8d5ebkPA4uPMvdW6/cRmifE5lHllY9jrQyXs9pabeU6CgjZTzyb8bi2FTREhsu1EzQSLvY6NrDl5zlLBf24UDLvoq18MjZYnview3ZIxxa5p6iOCCSdbmruubiU9VHBNVQ1L87JI2OkLbgeI9rQS21rA8LW38w+tUOryuOJQVclPLSw0zy58krXRl3iEBsbXAOde9ieFr777j58O5QGJxMDH+C1BH5SWF2Y9uzc0fIu2p164tVNMcDIYnH18FPI547M7nge8g2jlIY3EYqaiBDpRIZnAW8RmRzG5ujMXG3tD1KCFsLtFMSq5TIaKvmfIbukdBOS49LnuHzlZSm1NYtJa1C5oPO6anZbtBff5EGlIpXoOTnXPPlp6SFvU6SR3vBoHTzrZ8K5NkDd9VWzTbx4sUbIh2EuLyfkQQCtk0S1fVmJvAp4XCMnxql4LYmi9j43rrdDblTphGjOA0T5csLHSUzc8z54qmXZBmY5jtGlreDiCAL5d17LeafHqd00dMyWMySQCeOJvPETYPFhYBBFfqa4PTp/g41ypkRByiIgIiICIiDgtB4i68s+EwybpIIX34h0THX7bhetEGBfoDhx44bQd1JAPmavLNqwwx3HDqUe1jy/RstoRBplRqdwl/GgYPayTs+i8LzHUfhHoZ+M1X2i3xEGgnUZhPorx/Waj66+DqJwn0eT4xN9ZSCiCPv8hGFejy/GJv8VyNRWE+jSH+sz/WUgIg0MajsI9Dcf6zVfXXfBqZwlnChafbTVD/pPK3VEGrQ6rsLbww6mPazN9Ilepmr/Dhww2h76WA/O1Z9EHhpcCp4gBFTU8QHAMhjaB2ABexrAOAA7BZfSICIiAlkRBrWJ6JumdXnaMy19PTxNaWk5NkJA4u3+MDtBu6lj9GtXXgdY2p2+1yMqomNLbFkDjD4NE09EbYnjrMhK3VEBERAREQEREBERAREQEREBERAREQEREBERAREQEREBERAREQEREBERAREQEREBERAREQEREBERAREQEREBERAREQEREBERAREQEREBERAREQEREBERAREQEREBERAREQEREBERAREQEREBERAREQEREBERAREQEREBERAREQEREBERAREQEREBERAREQEREBERAREQEREBERB/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8196" name="Picture 4" descr="http://www.brandsoftheworld.com/sites/default/files/styles/logo-original-577x577/public/112012/mp4_vide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264608">
            <a:off x="3808096" y="4234448"/>
            <a:ext cx="3312368" cy="221888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560526"/>
      </p:ext>
    </p:extLst>
  </p:cSld>
  <p:clrMapOvr>
    <a:masterClrMapping/>
  </p:clrMapOvr>
  <mc:AlternateContent xmlns:mc="http://schemas.openxmlformats.org/markup-compatibility/2006" xmlns:p14="http://schemas.microsoft.com/office/powerpoint/2010/main">
    <mc:Choice Requires="p14">
      <p:transition spd="slow" p14:dur="1400" advClick="0" advTm="10000">
        <p14:ripple/>
      </p:transition>
    </mc:Choice>
    <mc:Fallback xmlns="">
      <p:transition spd="slow" advClick="0" advTm="1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6" presetClass="entr" presetSubtype="16" fill="hold" nodeType="afterEffect">
                                  <p:stCondLst>
                                    <p:cond delay="0"/>
                                  </p:stCondLst>
                                  <p:childTnLst>
                                    <p:set>
                                      <p:cBhvr>
                                        <p:cTn id="18" dur="1" fill="hold">
                                          <p:stCondLst>
                                            <p:cond delay="0"/>
                                          </p:stCondLst>
                                        </p:cTn>
                                        <p:tgtEl>
                                          <p:spTgt spid="8196"/>
                                        </p:tgtEl>
                                        <p:attrNameLst>
                                          <p:attrName>style.visibility</p:attrName>
                                        </p:attrNameLst>
                                      </p:cBhvr>
                                      <p:to>
                                        <p:strVal val="visible"/>
                                      </p:to>
                                    </p:set>
                                    <p:animEffect transition="in" filter="circle(in)">
                                      <p:cBhvr>
                                        <p:cTn id="19" dur="2000"/>
                                        <p:tgtEl>
                                          <p:spTgt spid="8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2.gstatic.com/images?q=tbn:ANd9GcQlNAlcvQnXu1iaYgwIs9lyA7aQOKcA52dyxmkzXeUQN8VDkFM"/>
          <p:cNvPicPr>
            <a:picLocks noChangeAspect="1" noChangeArrowheads="1"/>
          </p:cNvPicPr>
          <p:nvPr/>
        </p:nvPicPr>
        <p:blipFill>
          <a:blip r:embed="rId2"/>
          <a:srcRect/>
          <a:stretch>
            <a:fillRect/>
          </a:stretch>
        </p:blipFill>
        <p:spPr bwMode="auto">
          <a:xfrm>
            <a:off x="0" y="0"/>
            <a:ext cx="9144000" cy="6849177"/>
          </a:xfrm>
          <a:prstGeom prst="rect">
            <a:avLst/>
          </a:prstGeom>
          <a:noFill/>
        </p:spPr>
      </p:pic>
      <p:sp>
        <p:nvSpPr>
          <p:cNvPr id="2" name="AutoShape 2" descr="data:image/jpeg;base64,/9j/4AAQSkZJRgABAQAAAQABAAD/2wCEAAkGBg8PDQ8PEA8NDQ8PDw0NDQ0ODw8NDw8PFBAVFBQQFBQXHCYeFxkjGRIUHy8gJCcpLSwsFR4xNTAqNSYrLCkBCQoKDgwOGA8PFykcHCQuKSwpKSwsMi0pKSkpMikqMCkpLCktLCksKSkpKSwsLCksKSkpKSk1LCkpKSkpLCkpLf/AABEIAMIBAwMBIgACEQEDEQH/xAAbAAACAwEBAQAAAAAAAAAAAAAAAgEDBAUGB//EAEAQAAIBAgMEBwUFBwIHAAAAAAABAgMRBBIhBTFBURMiUmFxkrFygZGh0QYVM0JTFBYyssHh8CPxB2JzgoOi4v/EABoBAQEBAQEBAQAAAAAAAAAAAAABAgMEBQb/xAAnEQEAAwABBAEDBAMAAAAAAAAAAQIREgMTITFRQXGhBCIj8IGRsf/aAAwDAQACEQMRAD8A89YLEkn6F8ZCQyQEpATE1QM6L6LJIZxHihst0REyLYItiiuCLooiJSHSBIZIiIsFhrAVEWK6/Be8tSKar6z+BqAiGQRi27LU20MMlq9X6GpnBVRwrer0XLia4xSWhJFznM6JuRcgCAACAiSAAqgAAAAAACAAAACAPJEogk6NpQyIRKCGRZSepWh4gbIEyjqLTehdlujAIF0SmBfAiHSGISGCIAAKBGeEHJ6eL7jRkbTS8L8i6lTUVZF3FTRoqK9WPchsi5lDXIuRcLkE3C4twuA1wFuFwJC5FwuBNwFuFyhrkXIuRcBrkXFuFwGuQRmADyxJBJ1aShkKSgHQyEQyA1UJGmBhoy+ptgzEwOjhtiVqqz04xlF/88U0+9N6GqH2ZxX6a88PqGx8c6eiWbModW+W7S4bufNbjv0Nouyvv4nmte8T4dq0rMeXFX2ZxX6a88PqT+7WK/TXnh9TvraPeT9495juXa7dHnv3ZxX6a88PqC+zGKv+GvPD6nofvAujjR3bnbo4D+zeISSVNc314fUV/Z3E/przw+p3p7R13i/ePeO5c7dHB/d3E/przw+ofu9iewvPD6nYxO1skXL4Lm+CMWC23KS67vq7WVtBHVvM4T0qRGsf3BiewvPD6kfcGI7C88Pqdd7R7xXtHvNc7s8KOV9wYjsLzw+ofu/iewvPD6nUW0e8ZbS7xzucKOT+7+J7C88PqQ9g4jsLzw+p13tLvMOO2nLK42fW0z5tFG2qtz/y4i95JpSHFbC4l9/i/Ui56HnWXIuJmIzFD5guQlzBsCbkOQjkK5BD5gEzAVXnSRSTo0ZEik3KHRKEuSmBdTlqbaT0OdGRtoyM2hHTpPSPhH0OlSxLaT47n48zlUnpHwj6GmlI4TDUTkukq5PTmSMi+jHj8DnjWuhRklFXWttdXzLOmXJfM5dWvZ27hP2hmu3qc3UvDl85fUG4cl8X9TzuA2jOVWtFybUZWitNOs/oVfaHarp0Msb56rVKCW/Xfb3ae8l6cImZapbnMRDubLoxxlWcmn+z07xik2s8mue/dr70dpbGwyVsj88/qZdjYT9nw9Ol+aMbzfOo9ZP4/JI4+19s1obVwdCNSUadSKc4K1pdaa1+CPHEzWN+X0OFZ8Y9ItlUF+V+ef1Er7NoqE2ou6jJrrT3pN8x+lZXiav+nP2J/wArN+flma1z0830xPTmXMGc9ePna1OuUVat34COZXmLEEyrb3+L9SLiOWr8X6jwp336I2wFqOlYGxHIJpnIRyFchdWUS5Exi3u/sCgvEuTJMhOg7/kA+YCary9yRbknoVNybi3JuA1ybiXJuUPc10JbvAw3NNGW4kwOvSfVj7MfQ0U2ZKUurH2Y+hpo6uxwlZbqEMz7uJttZGehpY0SOMmufiqyU2m+C5lX7RHn8mJj/wAR+C9DOeqseIcZny0RlTTbSSb/AImo2b8TnUZxxG2MNRveNCDryVna66y+fRmk85sv7SUMHtTGVq0asrx6GHRxjJqzhe95LsI836rIrH3er9JG3n7PrPSIoqYajKpGpKnTlUh/BUcE5x37na63v4nkaX/E7BzlGEaeLcpSjCK6OlrJuyX4nNnrzzRNben0fMLukRViai6OfsT/AJWQVYn8OfsT/lZrGZ9PN5iMwmYVyPU+Yscgim3ZahRoufcuLNaioqy974sajHGkldvV3fu1CUglLf4v1KpTLDCZSEvcEibmgKPPUlyFchXICxMbMVpkORFWZwKswEV58Li3C56VNcm4lwuA9wuJcLlD3L6UtEZcxdSeiEjs05aR9mPodHBw4nNwsbqPLLH0R16KPNYlqiXJ6FMSrHV8sbLfJO3hxZyzRixc1Kba3bvhoc3H7Q6FxvCcou+aS3RNaei/ziSeuviIcLe2SjtWjPdUinyl1H8zQsr1WV96szPW2VRnvpxvzjePoZpfZ2i93SL/ALk/VG/DPlTiVGW1tnQeVRjJ1pN2S6rctX/40e1xv2pwNH8TFUE+zCaqy8sLs+dV9gUXtLB0JubpV7xl1kpX61rO3PKe7wf2E2dSs1hoza41ZTq/KTt8j5PU5dy2fL7XQzt11Tsb7awxmK6Khh8RKilLNinG0YyW5NcE9Vq73a0PQYr8OfsT/lY9OnGMVGMYxit0YpRivBLcJivw6nsT/lZaxMe3SXkcxqw2EctZaR4LiycLg7ay38FyNjkeqZ+HytRJpKy0S4FEpDVJFLdzMMs0nq/F+pCViW7X8X6iSkdIZS5COQrkK5GgzkEWVOQyYlVjkK5C5iLmcU2YBMwDBw7hcW4XPSprhcS4ZiqbMRmFuRmAfMX03ojJc34Snrf3ISku7goWjH2Y+iOjSMGHfVj7MfQ2wZ5LDSppJt6Jas5VfEOcnL4LkhsZib9Vblv72ZritUJVxji7KDa4O/8AYT7wf6b+L+hZJ6eAmY6xK5Hwj7wf6b+L+hH3i/038X9BsxGYuycY+HF+0GNlGWGxKg1LD1oz371dStu5wt7z2EftpdJrDtppNPpOD3flPP7Swyq0ZwfFadz4MnY2EnGjCm3mcVbM1lsr6I889P8AfMzHif8Ar0V6vHpxEfR6KH2vbdlhpN/9T/5NX365Jromsya/iva+nZOfQoqK9WXpkmtfpDM9a8/VZcVyFchJTDiJyK7kSkI5G8RROWr8X6lTkFSWr8X6lTkdIhkzkK5CuQrZcDpjXK4jDBNwuJKaSu3YzVcS3otF82TFaXVXNAYMwFxcY7kXEzBmOrR7itiORGYofMRcRyIzBV1JXkkdijGyOdgKf5nx9DfGWpJYs6+G3R9mPoJjtqdF1csuCzLLbd43QkK2WEeeWPoc7aMcyXabbvztFs8nUieO19unTiJt+703qQtWsoxcnuX+xi2bic1Jc43i/du+VhNpVerl5RlUl7tF87/AWv8Ax8o+Gq9P+TjLdRr5lezS4XtqvcDZnwLXRQa4xj7wqYlWbV52um42tdcE29fcbrbKxsszXbTEQvuRmM9DEqcVJbnzLIyu3bW1lKzSt3Xel+41yjN1OM7i+lTcn3cWdGjTSVkcuhilOThHNTlTtmi7XWqd+T3fM62EWqvrZJu/G3P3nPly9Jaue2jIkryeVPct7f0BShLSMteTtr8DLOeabk9dWo34JC1LPufBreiYjROVtOJElGKTnK19VFWvbm7i1Kl4Rm99rS8f8TIxUbyzrVNLXkrehcBUjFxzRlmV7NbmmUORW5NN2taVs3itz+bIcjUQjPUlq/F+pW5EVZdZ+MvUrcjrEMHciLiZgdVR1b8FvbLgvSKa2LS0XWfyRkrYxy0XVXLi/FlOYY1ELp1W3du5FyrMTmDSy4FeYCDFmIzCZiMxtvD5iHITMQ2DD5iacczSKnI2YSnZXe9lJ8N0NFYsU7GfPYM5HPHSjPqx9mPojPWletS8Kz/9Uv6jQl1Y+zH0RnnUX7RSXHo6z+cP7nC/r/MOtY8/7YtmvocZWpflqLpIeK1/q/gW4p5qGKqdpTjH2IKy+ab95n25CSqUasNJqShfx3f53mzFU1HCzit0aUl8InCImItX6Rv5/su/ua2+s5+EYNOWBhGLcW6WVNatcNC6hRhSoxi7JJZVfVt77JLe+5GTZ+JUMHGb1UISdudpPQtwMs1NVpy3xzSlyXYjyXC298bs1WYyM95+GbVnZ+N/LJses4YGpUX5HUav2rKy+Njq7CpJYam3q5LO29buTu346nI2ZDPgKsFvcqiS77JpfI6OwMWpYeMfzU10c48Vbd8v6nLpT5r9murHi33dShhoxqSqJJOUYxb7k27fM206nAxKpwur6tLi1z+YSrONpb7O7XdxPTGa81omYa1UsrEdIU1JL+JO8ZaphTvJ2X+3exiQvnK0V3/3MvTSp7lmhy4rwHnXUqiS1jBpX5vRenqLUdm13m2Yhb0kZxzx9/cVyqCpqMJPd0jUYrm1vf8AnIpTKYqqy60val6iZvcuZVicSoylxeaWnDeY6ldy3/DgdIhMaqmL7PxZlnUu9dRMwmYrUVW5icxUpEdKlx+GpGsX3JzGbp+S+JHSvnbw0M6vFrIMgEOKnMRmEzEZi63h8xDkLmJigYtowuzcpW0MtJ2Q+Y0zMavzBmKcwZwmOth8SoKEnTVZKMf9NycE+ra9/wDNxhq7PhKbnkjdtu2eo7Xd7Xv3mVt9qXubI17U/MzjNIn3GukWmPTp1Fe3c0yvFYaNRJNJ2vvcu7gnZ7uJgu+1PzMFftT8zNTXfEwkePTXS2bBRlFRilKLTtm1927gGD2bGnuTWrteTlbwW5Pv3ma77U/Mwu+1PzMx2495DXOfltwWz405Saildvi3v5cERPZkXPOs0ZPfKnN05e+28yXfan5mSm+1PzMduMzDlO7rrYelkvzdrtyc5O268nqy5yOJd9qfmZN32p+ZliueIhmfLsQqSg3kej1cHuGniqklluoJ78qSv8EcW77U/MybvtT8zLkpkOunZWWnAmGKqJWeWfJyUW/mjka9qfmZXOq+E5+OZ3Lkpjs1Krcs03d2tFclyQlXHXg6appPNm6bO727GWxw3Ufan5mVub7UvMxMNRDZiH15+1L1KnNFGZ8W346kXOmpxWzrWRV0z8BZsETWoqm7feMiEMiGJQyFQyZDEkkXAhjFmC4qGQbwyQydyvMPAqYuzDZim5Nys4tzEZyrMGYLi3ORmKswZhpi3MNnKcwZgYuzhnKcwZimLs5OcpzBmBi/OGcozg6pDi0ZyHX5GV1LkZhq8V8qjfEVyKswXGrh8xFxcxFyaYsuFxLhcauGb1BCXJTJpixMZMruSmDFiZNyu5NyJiy4FeYAYy3C5FwuGsMh7iRJLCHuFxbkXKYa4XFJsDBcm5ABU3C4twuUw1wzCXC5NMPmDMV3IuTVw7mRcULk1cNcm4lwuDD3C4lwuDD3C4twBhrhcULgwyZNxLk3Bh7k3EuFwmLMwZhLhcGLLgJcgCkkgALEBIFRAxAFEgQAAQAAAABFQQwAKgkAIqAAAAAAKAAAgJAAAAAgCUAABIAEBIAAAAAf/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4" name="3 CuadroTexto"/>
          <p:cNvSpPr txBox="1"/>
          <p:nvPr/>
        </p:nvSpPr>
        <p:spPr>
          <a:xfrm>
            <a:off x="3480911" y="437763"/>
            <a:ext cx="1901483" cy="830997"/>
          </a:xfrm>
          <a:prstGeom prst="rect">
            <a:avLst/>
          </a:prstGeom>
          <a:ln w="38100"/>
        </p:spPr>
        <p:style>
          <a:lnRef idx="2">
            <a:schemeClr val="dk1"/>
          </a:lnRef>
          <a:fillRef idx="1">
            <a:schemeClr val="lt1"/>
          </a:fillRef>
          <a:effectRef idx="0">
            <a:schemeClr val="dk1"/>
          </a:effectRef>
          <a:fontRef idx="minor">
            <a:schemeClr val="dk1"/>
          </a:fontRef>
        </p:style>
        <p:txBody>
          <a:bodyPr wrap="none" rtlCol="0">
            <a:spAutoFit/>
          </a:bodyPr>
          <a:lstStyle/>
          <a:p>
            <a:pPr algn="ctr"/>
            <a:r>
              <a:rPr lang="es-ES" sz="4800" dirty="0" smtClean="0">
                <a:solidFill>
                  <a:srgbClr val="7030A0"/>
                </a:solidFill>
                <a:latin typeface="Snap ITC" pitchFamily="82" charset="0"/>
              </a:rPr>
              <a:t>MPG</a:t>
            </a:r>
            <a:endParaRPr lang="es-ES" sz="4800" dirty="0">
              <a:solidFill>
                <a:srgbClr val="7030A0"/>
              </a:solidFill>
              <a:latin typeface="Snap ITC" pitchFamily="82" charset="0"/>
            </a:endParaRPr>
          </a:p>
        </p:txBody>
      </p:sp>
      <p:sp>
        <p:nvSpPr>
          <p:cNvPr id="5" name="4 CuadroTexto"/>
          <p:cNvSpPr txBox="1"/>
          <p:nvPr/>
        </p:nvSpPr>
        <p:spPr>
          <a:xfrm>
            <a:off x="971600" y="1556792"/>
            <a:ext cx="7128792" cy="2677656"/>
          </a:xfrm>
          <a:prstGeom prst="rect">
            <a:avLst/>
          </a:prstGeom>
          <a:noFill/>
        </p:spPr>
        <p:txBody>
          <a:bodyPr wrap="square" rtlCol="0">
            <a:spAutoFit/>
          </a:bodyPr>
          <a:lstStyle/>
          <a:p>
            <a:pPr algn="just" fontAlgn="base"/>
            <a:r>
              <a:rPr lang="es-MX" sz="2400" b="1" dirty="0">
                <a:latin typeface="Goudy Old Style" pitchFamily="18" charset="0"/>
              </a:rPr>
              <a:t>MPEG son las siglas de </a:t>
            </a:r>
            <a:r>
              <a:rPr lang="es-MX" sz="2400" b="1" dirty="0" err="1">
                <a:latin typeface="Goudy Old Style" pitchFamily="18" charset="0"/>
              </a:rPr>
              <a:t>Moving</a:t>
            </a:r>
            <a:r>
              <a:rPr lang="es-MX" sz="2400" b="1" dirty="0">
                <a:latin typeface="Goudy Old Style" pitchFamily="18" charset="0"/>
              </a:rPr>
              <a:t> Picture </a:t>
            </a:r>
            <a:r>
              <a:rPr lang="es-MX" sz="2400" b="1" dirty="0" err="1">
                <a:latin typeface="Goudy Old Style" pitchFamily="18" charset="0"/>
              </a:rPr>
              <a:t>Experts</a:t>
            </a:r>
            <a:r>
              <a:rPr lang="es-MX" sz="2400" b="1" dirty="0">
                <a:latin typeface="Goudy Old Style" pitchFamily="18" charset="0"/>
              </a:rPr>
              <a:t> </a:t>
            </a:r>
            <a:r>
              <a:rPr lang="es-MX" sz="2400" b="1" dirty="0" err="1">
                <a:latin typeface="Goudy Old Style" pitchFamily="18" charset="0"/>
              </a:rPr>
              <a:t>Group</a:t>
            </a:r>
            <a:r>
              <a:rPr lang="es-MX" sz="2400" b="1" dirty="0">
                <a:latin typeface="Goudy Old Style" pitchFamily="18" charset="0"/>
              </a:rPr>
              <a:t> y se pronuncia m-</a:t>
            </a:r>
            <a:r>
              <a:rPr lang="es-MX" sz="2400" b="1" dirty="0" err="1">
                <a:latin typeface="Goudy Old Style" pitchFamily="18" charset="0"/>
              </a:rPr>
              <a:t>peg</a:t>
            </a:r>
            <a:r>
              <a:rPr lang="es-MX" sz="2400" b="1" dirty="0">
                <a:latin typeface="Goudy Old Style" pitchFamily="18" charset="0"/>
              </a:rPr>
              <a:t>. MPEG es un grupo de la ISO y la familia de estándares de compresión y de formatos de archivo de video digital desarrollados por el grupo.</a:t>
            </a:r>
          </a:p>
          <a:p>
            <a:pPr algn="just" fontAlgn="base"/>
            <a:r>
              <a:rPr lang="es-MX" sz="2400" b="1" dirty="0">
                <a:latin typeface="Goudy Old Style" pitchFamily="18" charset="0"/>
              </a:rPr>
              <a:t>El MPEG produce generalmente vídeos de mejor calidad que otros formatos, como vídeo para Windows, </a:t>
            </a:r>
            <a:r>
              <a:rPr lang="es-MX" sz="2400" b="1" dirty="0" err="1">
                <a:latin typeface="Goudy Old Style" pitchFamily="18" charset="0"/>
              </a:rPr>
              <a:t>Indeo</a:t>
            </a:r>
            <a:r>
              <a:rPr lang="es-MX" sz="2400" b="1" dirty="0">
                <a:latin typeface="Goudy Old Style" pitchFamily="18" charset="0"/>
              </a:rPr>
              <a:t> y QuickTime</a:t>
            </a:r>
            <a:r>
              <a:rPr lang="es-MX" sz="2400" b="1" dirty="0" smtClean="0">
                <a:latin typeface="Goudy Old Style" pitchFamily="18" charset="0"/>
              </a:rPr>
              <a:t>.</a:t>
            </a:r>
            <a:endParaRPr lang="es-ES" sz="2400" b="1" dirty="0" smtClean="0">
              <a:latin typeface="Goudy Old Style" pitchFamily="18" charset="0"/>
            </a:endParaRPr>
          </a:p>
        </p:txBody>
      </p:sp>
      <p:pic>
        <p:nvPicPr>
          <p:cNvPr id="15362" name="Picture 2" descr="http://tecnolatino.com/wp-content/uploads/2011/02/Windows-Movie-Maker-e129734215567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364326">
            <a:off x="3347864" y="3846455"/>
            <a:ext cx="3810000" cy="269557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3700631"/>
      </p:ext>
    </p:extLst>
  </p:cSld>
  <p:clrMapOvr>
    <a:masterClrMapping/>
  </p:clrMapOvr>
  <mc:AlternateContent xmlns:mc="http://schemas.openxmlformats.org/markup-compatibility/2006" xmlns:p14="http://schemas.microsoft.com/office/powerpoint/2010/main">
    <mc:Choice Requires="p14">
      <p:transition spd="slow" p14:dur="1400" advClick="0" advTm="10000">
        <p14:ripple/>
      </p:transition>
    </mc:Choice>
    <mc:Fallback xmlns="">
      <p:transition spd="slow" advClick="0" advTm="1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8" presetClass="emph" presetSubtype="0" fill="hold" nodeType="afterEffect">
                                  <p:stCondLst>
                                    <p:cond delay="0"/>
                                  </p:stCondLst>
                                  <p:childTnLst>
                                    <p:animRot by="21600000">
                                      <p:cBhvr>
                                        <p:cTn id="18" dur="2000" fill="hold"/>
                                        <p:tgtEl>
                                          <p:spTgt spid="1536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2.gstatic.com/images?q=tbn:ANd9GcQlNAlcvQnXu1iaYgwIs9lyA7aQOKcA52dyxmkzXeUQN8VDkFM"/>
          <p:cNvPicPr>
            <a:picLocks noChangeAspect="1" noChangeArrowheads="1"/>
          </p:cNvPicPr>
          <p:nvPr/>
        </p:nvPicPr>
        <p:blipFill>
          <a:blip r:embed="rId2"/>
          <a:srcRect/>
          <a:stretch>
            <a:fillRect/>
          </a:stretch>
        </p:blipFill>
        <p:spPr bwMode="auto">
          <a:xfrm>
            <a:off x="0" y="0"/>
            <a:ext cx="9144000" cy="6849177"/>
          </a:xfrm>
          <a:prstGeom prst="rect">
            <a:avLst/>
          </a:prstGeom>
          <a:noFill/>
        </p:spPr>
      </p:pic>
      <p:sp>
        <p:nvSpPr>
          <p:cNvPr id="2" name="AutoShape 2" descr="data:image/jpeg;base64,/9j/4AAQSkZJRgABAQAAAQABAAD/2wCEAAkGBg8PDQ8PEA8NDQ8PDw0NDQ0ODw8NDw8PFBAVFBQQFBQXHCYeFxkjGRIUHy8gJCcpLSwsFR4xNTAqNSYrLCkBCQoKDgwOGA8PFykcHCQuKSwpKSwsMi0pKSkpMikqMCkpLCktLCksKSkpKSwsLCksKSkpKSk1LCkpKSkpLCkpLf/AABEIAMIBAwMBIgACEQEDEQH/xAAbAAACAwEBAQAAAAAAAAAAAAAAAgEDBAUGB//EAEAQAAIBAgMEBwUFBwIHAAAAAAABAgMRBBIhBTFBURMiUmFxkrFygZGh0QYVM0JTFBYyssHh8CPxB2JzgoOi4v/EABoBAQEBAQEBAQAAAAAAAAAAAAABAgMEBQb/xAAnEQEAAwABBAEDBAMAAAAAAAAAAQIREgMTITFRQXGhBCIj8IGRsf/aAAwDAQACEQMRAD8A89YLEkn6F8ZCQyQEpATE1QM6L6LJIZxHihst0REyLYItiiuCLooiJSHSBIZIiIsFhrAVEWK6/Be8tSKar6z+BqAiGQRi27LU20MMlq9X6GpnBVRwrer0XLia4xSWhJFznM6JuRcgCAACAiSAAqgAAAAAACAAAACAPJEogk6NpQyIRKCGRZSepWh4gbIEyjqLTehdlujAIF0SmBfAiHSGISGCIAAKBGeEHJ6eL7jRkbTS8L8i6lTUVZF3FTRoqK9WPchsi5lDXIuRcLkE3C4twuA1wFuFwJC5FwuBNwFuFyhrkXIuRcBrkXFuFwGuQRmADyxJBJ1aShkKSgHQyEQyA1UJGmBhoy+ptgzEwOjhtiVqqz04xlF/88U0+9N6GqH2ZxX6a88PqGx8c6eiWbModW+W7S4bufNbjv0Nouyvv4nmte8T4dq0rMeXFX2ZxX6a88PqT+7WK/TXnh9TvraPeT9495juXa7dHnv3ZxX6a88PqC+zGKv+GvPD6nofvAujjR3bnbo4D+zeISSVNc314fUV/Z3E/przw+p3p7R13i/ePeO5c7dHB/d3E/przw+ofu9iewvPD6nYxO1skXL4Lm+CMWC23KS67vq7WVtBHVvM4T0qRGsf3BiewvPD6kfcGI7C88Pqdd7R7xXtHvNc7s8KOV9wYjsLzw+ofu/iewvPD6nUW0e8ZbS7xzucKOT+7+J7C88PqQ9g4jsLzw+p13tLvMOO2nLK42fW0z5tFG2qtz/y4i95JpSHFbC4l9/i/Ui56HnWXIuJmIzFD5guQlzBsCbkOQjkK5BD5gEzAVXnSRSTo0ZEik3KHRKEuSmBdTlqbaT0OdGRtoyM2hHTpPSPhH0OlSxLaT47n48zlUnpHwj6GmlI4TDUTkukq5PTmSMi+jHj8DnjWuhRklFXWttdXzLOmXJfM5dWvZ27hP2hmu3qc3UvDl85fUG4cl8X9TzuA2jOVWtFybUZWitNOs/oVfaHarp0Msb56rVKCW/Xfb3ae8l6cImZapbnMRDubLoxxlWcmn+z07xik2s8mue/dr70dpbGwyVsj88/qZdjYT9nw9Ol+aMbzfOo9ZP4/JI4+19s1obVwdCNSUadSKc4K1pdaa1+CPHEzWN+X0OFZ8Y9ItlUF+V+ef1Er7NoqE2ou6jJrrT3pN8x+lZXiav+nP2J/wArN+flma1z0830xPTmXMGc9ePna1OuUVat34COZXmLEEyrb3+L9SLiOWr8X6jwp336I2wFqOlYGxHIJpnIRyFchdWUS5Exi3u/sCgvEuTJMhOg7/kA+YCary9yRbknoVNybi3JuA1ybiXJuUPc10JbvAw3NNGW4kwOvSfVj7MfQ0U2ZKUurH2Y+hpo6uxwlZbqEMz7uJttZGehpY0SOMmufiqyU2m+C5lX7RHn8mJj/wAR+C9DOeqseIcZny0RlTTbSSb/AImo2b8TnUZxxG2MNRveNCDryVna66y+fRmk85sv7SUMHtTGVq0asrx6GHRxjJqzhe95LsI836rIrH3er9JG3n7PrPSIoqYajKpGpKnTlUh/BUcE5x37na63v4nkaX/E7BzlGEaeLcpSjCK6OlrJuyX4nNnrzzRNben0fMLukRViai6OfsT/AJWQVYn8OfsT/lZrGZ9PN5iMwmYVyPU+Yscgim3ZahRoufcuLNaioqy974sajHGkldvV3fu1CUglLf4v1KpTLDCZSEvcEibmgKPPUlyFchXICxMbMVpkORFWZwKswEV58Li3C56VNcm4lwuA9wuJcLlD3L6UtEZcxdSeiEjs05aR9mPodHBw4nNwsbqPLLH0R16KPNYlqiXJ6FMSrHV8sbLfJO3hxZyzRixc1Kba3bvhoc3H7Q6FxvCcou+aS3RNaei/ziSeuviIcLe2SjtWjPdUinyl1H8zQsr1WV96szPW2VRnvpxvzjePoZpfZ2i93SL/ALk/VG/DPlTiVGW1tnQeVRjJ1pN2S6rctX/40e1xv2pwNH8TFUE+zCaqy8sLs+dV9gUXtLB0JubpV7xl1kpX61rO3PKe7wf2E2dSs1hoza41ZTq/KTt8j5PU5dy2fL7XQzt11Tsb7awxmK6Khh8RKilLNinG0YyW5NcE9Vq73a0PQYr8OfsT/lY9OnGMVGMYxit0YpRivBLcJivw6nsT/lZaxMe3SXkcxqw2EctZaR4LiycLg7ay38FyNjkeqZ+HytRJpKy0S4FEpDVJFLdzMMs0nq/F+pCViW7X8X6iSkdIZS5COQrkK5GgzkEWVOQyYlVjkK5C5iLmcU2YBMwDBw7hcW4XPSprhcS4ZiqbMRmFuRmAfMX03ojJc34Snrf3ISku7goWjH2Y+iOjSMGHfVj7MfQ2wZ5LDSppJt6Jas5VfEOcnL4LkhsZib9Vblv72ZritUJVxji7KDa4O/8AYT7wf6b+L+hZJ6eAmY6xK5Hwj7wf6b+L+hH3i/038X9BsxGYuycY+HF+0GNlGWGxKg1LD1oz371dStu5wt7z2EftpdJrDtppNPpOD3flPP7Swyq0ZwfFadz4MnY2EnGjCm3mcVbM1lsr6I889P8AfMzHif8Ar0V6vHpxEfR6KH2vbdlhpN/9T/5NX365Jromsya/iva+nZOfQoqK9WXpkmtfpDM9a8/VZcVyFchJTDiJyK7kSkI5G8RROWr8X6lTkFSWr8X6lTkdIhkzkK5CuQrZcDpjXK4jDBNwuJKaSu3YzVcS3otF82TFaXVXNAYMwFxcY7kXEzBmOrR7itiORGYofMRcRyIzBV1JXkkdijGyOdgKf5nx9DfGWpJYs6+G3R9mPoJjtqdF1csuCzLLbd43QkK2WEeeWPoc7aMcyXabbvztFs8nUieO19unTiJt+703qQtWsoxcnuX+xi2bic1Jc43i/du+VhNpVerl5RlUl7tF87/AWv8Ax8o+Gq9P+TjLdRr5lezS4XtqvcDZnwLXRQa4xj7wqYlWbV52um42tdcE29fcbrbKxsszXbTEQvuRmM9DEqcVJbnzLIyu3bW1lKzSt3Xel+41yjN1OM7i+lTcn3cWdGjTSVkcuhilOThHNTlTtmi7XWqd+T3fM62EWqvrZJu/G3P3nPly9Jaue2jIkryeVPct7f0BShLSMteTtr8DLOeabk9dWo34JC1LPufBreiYjROVtOJElGKTnK19VFWvbm7i1Kl4Rm99rS8f8TIxUbyzrVNLXkrehcBUjFxzRlmV7NbmmUORW5NN2taVs3itz+bIcjUQjPUlq/F+pW5EVZdZ+MvUrcjrEMHciLiZgdVR1b8FvbLgvSKa2LS0XWfyRkrYxy0XVXLi/FlOYY1ELp1W3du5FyrMTmDSy4FeYCDFmIzCZiMxtvD5iHITMQ2DD5iacczSKnI2YSnZXe9lJ8N0NFYsU7GfPYM5HPHSjPqx9mPojPWletS8Kz/9Uv6jQl1Y+zH0RnnUX7RSXHo6z+cP7nC/r/MOtY8/7YtmvocZWpflqLpIeK1/q/gW4p5qGKqdpTjH2IKy+ab95n25CSqUasNJqShfx3f53mzFU1HCzit0aUl8InCImItX6Rv5/su/ua2+s5+EYNOWBhGLcW6WVNatcNC6hRhSoxi7JJZVfVt77JLe+5GTZ+JUMHGb1UISdudpPQtwMs1NVpy3xzSlyXYjyXC298bs1WYyM95+GbVnZ+N/LJses4YGpUX5HUav2rKy+Njq7CpJYam3q5LO29buTu346nI2ZDPgKsFvcqiS77JpfI6OwMWpYeMfzU10c48Vbd8v6nLpT5r9murHi33dShhoxqSqJJOUYxb7k27fM206nAxKpwur6tLi1z+YSrONpb7O7XdxPTGa81omYa1UsrEdIU1JL+JO8ZaphTvJ2X+3exiQvnK0V3/3MvTSp7lmhy4rwHnXUqiS1jBpX5vRenqLUdm13m2Yhb0kZxzx9/cVyqCpqMJPd0jUYrm1vf8AnIpTKYqqy60val6iZvcuZVicSoylxeaWnDeY6ldy3/DgdIhMaqmL7PxZlnUu9dRMwmYrUVW5icxUpEdKlx+GpGsX3JzGbp+S+JHSvnbw0M6vFrIMgEOKnMRmEzEZi63h8xDkLmJigYtowuzcpW0MtJ2Q+Y0zMavzBmKcwZwmOth8SoKEnTVZKMf9NycE+ra9/wDNxhq7PhKbnkjdtu2eo7Xd7Xv3mVt9qXubI17U/MzjNIn3GukWmPTp1Fe3c0yvFYaNRJNJ2vvcu7gnZ7uJgu+1PzMFftT8zNTXfEwkePTXS2bBRlFRilKLTtm1927gGD2bGnuTWrteTlbwW5Pv3ma77U/Mwu+1PzMx2495DXOfltwWz405Saildvi3v5cERPZkXPOs0ZPfKnN05e+28yXfan5mSm+1PzMduMzDlO7rrYelkvzdrtyc5O268nqy5yOJd9qfmZN32p+ZliueIhmfLsQqSg3kej1cHuGniqklluoJ78qSv8EcW77U/MybvtT8zLkpkOunZWWnAmGKqJWeWfJyUW/mjka9qfmZXOq+E5+OZ3Lkpjs1Krcs03d2tFclyQlXHXg6appPNm6bO727GWxw3Ufan5mVub7UvMxMNRDZiH15+1L1KnNFGZ8W346kXOmpxWzrWRV0z8BZsETWoqm7feMiEMiGJQyFQyZDEkkXAhjFmC4qGQbwyQydyvMPAqYuzDZim5Nys4tzEZyrMGYLi3ORmKswZhpi3MNnKcwZgYuzhnKcwZimLs5OcpzBmBi/OGcozg6pDi0ZyHX5GV1LkZhq8V8qjfEVyKswXGrh8xFxcxFyaYsuFxLhcauGb1BCXJTJpixMZMruSmDFiZNyu5NyJiy4FeYAYy3C5FwuGsMh7iRJLCHuFxbkXKYa4XFJsDBcm5ABU3C4twuUw1wzCXC5NMPmDMV3IuTVw7mRcULk1cNcm4lwuDD3C4lwuDD3C4twBhrhcULgwyZNxLk3Bh7k3EuFwmLMwZhLhcGLLgJcgCkkgALEBIFRAxAFEgQAAQAAAABFQQwAKgkAIqAAAAAAKAAAgJAAAAAgCUAABIAEBIAAAAAf/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4" name="3 CuadroTexto"/>
          <p:cNvSpPr txBox="1"/>
          <p:nvPr/>
        </p:nvSpPr>
        <p:spPr>
          <a:xfrm>
            <a:off x="3472896" y="437763"/>
            <a:ext cx="1917513" cy="830997"/>
          </a:xfrm>
          <a:prstGeom prst="rect">
            <a:avLst/>
          </a:prstGeom>
          <a:ln w="38100"/>
        </p:spPr>
        <p:style>
          <a:lnRef idx="2">
            <a:schemeClr val="dk1"/>
          </a:lnRef>
          <a:fillRef idx="1">
            <a:schemeClr val="lt1"/>
          </a:fillRef>
          <a:effectRef idx="0">
            <a:schemeClr val="dk1"/>
          </a:effectRef>
          <a:fontRef idx="minor">
            <a:schemeClr val="dk1"/>
          </a:fontRef>
        </p:style>
        <p:txBody>
          <a:bodyPr wrap="none" rtlCol="0">
            <a:spAutoFit/>
          </a:bodyPr>
          <a:lstStyle/>
          <a:p>
            <a:pPr algn="ctr"/>
            <a:r>
              <a:rPr lang="es-ES" sz="4800" dirty="0" smtClean="0">
                <a:solidFill>
                  <a:srgbClr val="7030A0"/>
                </a:solidFill>
                <a:latin typeface="Snap ITC" pitchFamily="82" charset="0"/>
              </a:rPr>
              <a:t>OGM</a:t>
            </a:r>
            <a:endParaRPr lang="es-ES" sz="4800" dirty="0">
              <a:solidFill>
                <a:srgbClr val="7030A0"/>
              </a:solidFill>
              <a:latin typeface="Snap ITC" pitchFamily="82" charset="0"/>
            </a:endParaRPr>
          </a:p>
        </p:txBody>
      </p:sp>
      <p:sp>
        <p:nvSpPr>
          <p:cNvPr id="5" name="4 CuadroTexto"/>
          <p:cNvSpPr txBox="1"/>
          <p:nvPr/>
        </p:nvSpPr>
        <p:spPr>
          <a:xfrm>
            <a:off x="971600" y="1556792"/>
            <a:ext cx="7128792" cy="1569660"/>
          </a:xfrm>
          <a:prstGeom prst="rect">
            <a:avLst/>
          </a:prstGeom>
          <a:noFill/>
        </p:spPr>
        <p:txBody>
          <a:bodyPr wrap="square" rtlCol="0">
            <a:spAutoFit/>
          </a:bodyPr>
          <a:lstStyle/>
          <a:p>
            <a:pPr algn="just" fontAlgn="base"/>
            <a:r>
              <a:rPr lang="es-MX" sz="2400" b="1" dirty="0">
                <a:latin typeface="Goudy Old Style" pitchFamily="18" charset="0"/>
              </a:rPr>
              <a:t>E</a:t>
            </a:r>
            <a:r>
              <a:rPr lang="es-MX" sz="2400" b="1" dirty="0" smtClean="0">
                <a:latin typeface="Goudy Old Style" pitchFamily="18" charset="0"/>
              </a:rPr>
              <a:t>ste </a:t>
            </a:r>
            <a:r>
              <a:rPr lang="es-MX" sz="2400" b="1" dirty="0">
                <a:latin typeface="Goudy Old Style" pitchFamily="18" charset="0"/>
              </a:rPr>
              <a:t>nuevo formato es un sustituto del popular </a:t>
            </a:r>
            <a:r>
              <a:rPr lang="es-MX" sz="2400" b="1" dirty="0" smtClean="0">
                <a:latin typeface="Goudy Old Style" pitchFamily="18" charset="0"/>
              </a:rPr>
              <a:t>AVI </a:t>
            </a:r>
            <a:r>
              <a:rPr lang="es-MX" sz="2400" b="1" dirty="0">
                <a:latin typeface="Goudy Old Style" pitchFamily="18" charset="0"/>
              </a:rPr>
              <a:t>o </a:t>
            </a:r>
            <a:r>
              <a:rPr lang="es-MX" sz="2400" b="1" dirty="0" smtClean="0">
                <a:latin typeface="Goudy Old Style" pitchFamily="18" charset="0"/>
              </a:rPr>
              <a:t>MPG.</a:t>
            </a:r>
            <a:r>
              <a:rPr lang="es-MX" sz="2400" b="1" dirty="0">
                <a:latin typeface="Goudy Old Style" pitchFamily="18" charset="0"/>
              </a:rPr>
              <a:t> En realidad se trata de un compresor de video/audio que logra una mayor tasa de compresión, lo que reduce el tamaño de los archivos.</a:t>
            </a:r>
            <a:endParaRPr lang="es-ES" sz="2400" b="1" dirty="0" smtClean="0">
              <a:latin typeface="Goudy Old Style" pitchFamily="18" charset="0"/>
            </a:endParaRPr>
          </a:p>
        </p:txBody>
      </p:sp>
      <p:pic>
        <p:nvPicPr>
          <p:cNvPr id="7170" name="Picture 2" descr="http://cdn3.portalprogramasnet.com/imagenes/programas/121/2121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8524" y="3559001"/>
            <a:ext cx="2946255" cy="260630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560526"/>
      </p:ext>
    </p:extLst>
  </p:cSld>
  <p:clrMapOvr>
    <a:masterClrMapping/>
  </p:clrMapOvr>
  <mc:AlternateContent xmlns:mc="http://schemas.openxmlformats.org/markup-compatibility/2006" xmlns:p14="http://schemas.microsoft.com/office/powerpoint/2010/main">
    <mc:Choice Requires="p14">
      <p:transition spd="slow" p14:dur="1400" advClick="0" advTm="8000">
        <p14:ripple/>
      </p:transition>
    </mc:Choice>
    <mc:Fallback xmlns="">
      <p:transition spd="slow" advClick="0" advTm="8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31" presetClass="entr" presetSubtype="0" fill="hold" nodeType="afterEffect">
                                  <p:stCondLst>
                                    <p:cond delay="0"/>
                                  </p:stCondLst>
                                  <p:childTnLst>
                                    <p:set>
                                      <p:cBhvr>
                                        <p:cTn id="18" dur="1" fill="hold">
                                          <p:stCondLst>
                                            <p:cond delay="0"/>
                                          </p:stCondLst>
                                        </p:cTn>
                                        <p:tgtEl>
                                          <p:spTgt spid="7170"/>
                                        </p:tgtEl>
                                        <p:attrNameLst>
                                          <p:attrName>style.visibility</p:attrName>
                                        </p:attrNameLst>
                                      </p:cBhvr>
                                      <p:to>
                                        <p:strVal val="visible"/>
                                      </p:to>
                                    </p:set>
                                    <p:anim calcmode="lin" valueType="num">
                                      <p:cBhvr>
                                        <p:cTn id="19" dur="1000" fill="hold"/>
                                        <p:tgtEl>
                                          <p:spTgt spid="7170"/>
                                        </p:tgtEl>
                                        <p:attrNameLst>
                                          <p:attrName>ppt_w</p:attrName>
                                        </p:attrNameLst>
                                      </p:cBhvr>
                                      <p:tavLst>
                                        <p:tav tm="0">
                                          <p:val>
                                            <p:fltVal val="0"/>
                                          </p:val>
                                        </p:tav>
                                        <p:tav tm="100000">
                                          <p:val>
                                            <p:strVal val="#ppt_w"/>
                                          </p:val>
                                        </p:tav>
                                      </p:tavLst>
                                    </p:anim>
                                    <p:anim calcmode="lin" valueType="num">
                                      <p:cBhvr>
                                        <p:cTn id="20" dur="1000" fill="hold"/>
                                        <p:tgtEl>
                                          <p:spTgt spid="7170"/>
                                        </p:tgtEl>
                                        <p:attrNameLst>
                                          <p:attrName>ppt_h</p:attrName>
                                        </p:attrNameLst>
                                      </p:cBhvr>
                                      <p:tavLst>
                                        <p:tav tm="0">
                                          <p:val>
                                            <p:fltVal val="0"/>
                                          </p:val>
                                        </p:tav>
                                        <p:tav tm="100000">
                                          <p:val>
                                            <p:strVal val="#ppt_h"/>
                                          </p:val>
                                        </p:tav>
                                      </p:tavLst>
                                    </p:anim>
                                    <p:anim calcmode="lin" valueType="num">
                                      <p:cBhvr>
                                        <p:cTn id="21" dur="1000" fill="hold"/>
                                        <p:tgtEl>
                                          <p:spTgt spid="7170"/>
                                        </p:tgtEl>
                                        <p:attrNameLst>
                                          <p:attrName>style.rotation</p:attrName>
                                        </p:attrNameLst>
                                      </p:cBhvr>
                                      <p:tavLst>
                                        <p:tav tm="0">
                                          <p:val>
                                            <p:fltVal val="90"/>
                                          </p:val>
                                        </p:tav>
                                        <p:tav tm="100000">
                                          <p:val>
                                            <p:fltVal val="0"/>
                                          </p:val>
                                        </p:tav>
                                      </p:tavLst>
                                    </p:anim>
                                    <p:animEffect transition="in" filter="fade">
                                      <p:cBhvr>
                                        <p:cTn id="22" dur="1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2.gstatic.com/images?q=tbn:ANd9GcQlNAlcvQnXu1iaYgwIs9lyA7aQOKcA52dyxmkzXeUQN8VDkFM"/>
          <p:cNvPicPr>
            <a:picLocks noChangeAspect="1" noChangeArrowheads="1"/>
          </p:cNvPicPr>
          <p:nvPr/>
        </p:nvPicPr>
        <p:blipFill>
          <a:blip r:embed="rId2"/>
          <a:srcRect/>
          <a:stretch>
            <a:fillRect/>
          </a:stretch>
        </p:blipFill>
        <p:spPr bwMode="auto">
          <a:xfrm>
            <a:off x="0" y="0"/>
            <a:ext cx="9144000" cy="6849177"/>
          </a:xfrm>
          <a:prstGeom prst="rect">
            <a:avLst/>
          </a:prstGeom>
          <a:noFill/>
        </p:spPr>
      </p:pic>
      <p:sp>
        <p:nvSpPr>
          <p:cNvPr id="2" name="AutoShape 2" descr="data:image/jpeg;base64,/9j/4AAQSkZJRgABAQAAAQABAAD/2wCEAAkGBg8PDQ8PEA8NDQ8PDw0NDQ0ODw8NDw8PFBAVFBQQFBQXHCYeFxkjGRIUHy8gJCcpLSwsFR4xNTAqNSYrLCkBCQoKDgwOGA8PFykcHCQuKSwpKSwsMi0pKSkpMikqMCkpLCktLCksKSkpKSwsLCksKSkpKSk1LCkpKSkpLCkpLf/AABEIAMIBAwMBIgACEQEDEQH/xAAbAAACAwEBAQAAAAAAAAAAAAAAAgEDBAUGB//EAEAQAAIBAgMEBwUFBwIHAAAAAAABAgMRBBIhBTFBURMiUmFxkrFygZGh0QYVM0JTFBYyssHh8CPxB2JzgoOi4v/EABoBAQEBAQEBAQAAAAAAAAAAAAABAgMEBQb/xAAnEQEAAwABBAEDBAMAAAAAAAAAAQIREgMTITFRQXGhBCIj8IGRsf/aAAwDAQACEQMRAD8A89YLEkn6F8ZCQyQEpATE1QM6L6LJIZxHihst0REyLYItiiuCLooiJSHSBIZIiIsFhrAVEWK6/Be8tSKar6z+BqAiGQRi27LU20MMlq9X6GpnBVRwrer0XLia4xSWhJFznM6JuRcgCAACAiSAAqgAAAAAACAAAACAPJEogk6NpQyIRKCGRZSepWh4gbIEyjqLTehdlujAIF0SmBfAiHSGISGCIAAKBGeEHJ6eL7jRkbTS8L8i6lTUVZF3FTRoqK9WPchsi5lDXIuRcLkE3C4twuA1wFuFwJC5FwuBNwFuFyhrkXIuRcBrkXFuFwGuQRmADyxJBJ1aShkKSgHQyEQyA1UJGmBhoy+ptgzEwOjhtiVqqz04xlF/88U0+9N6GqH2ZxX6a88PqGx8c6eiWbModW+W7S4bufNbjv0Nouyvv4nmte8T4dq0rMeXFX2ZxX6a88PqT+7WK/TXnh9TvraPeT9495juXa7dHnv3ZxX6a88PqC+zGKv+GvPD6nofvAujjR3bnbo4D+zeISSVNc314fUV/Z3E/przw+p3p7R13i/ePeO5c7dHB/d3E/przw+ofu9iewvPD6nYxO1skXL4Lm+CMWC23KS67vq7WVtBHVvM4T0qRGsf3BiewvPD6kfcGI7C88Pqdd7R7xXtHvNc7s8KOV9wYjsLzw+ofu/iewvPD6nUW0e8ZbS7xzucKOT+7+J7C88PqQ9g4jsLzw+p13tLvMOO2nLK42fW0z5tFG2qtz/y4i95JpSHFbC4l9/i/Ui56HnWXIuJmIzFD5guQlzBsCbkOQjkK5BD5gEzAVXnSRSTo0ZEik3KHRKEuSmBdTlqbaT0OdGRtoyM2hHTpPSPhH0OlSxLaT47n48zlUnpHwj6GmlI4TDUTkukq5PTmSMi+jHj8DnjWuhRklFXWttdXzLOmXJfM5dWvZ27hP2hmu3qc3UvDl85fUG4cl8X9TzuA2jOVWtFybUZWitNOs/oVfaHarp0Msb56rVKCW/Xfb3ae8l6cImZapbnMRDubLoxxlWcmn+z07xik2s8mue/dr70dpbGwyVsj88/qZdjYT9nw9Ol+aMbzfOo9ZP4/JI4+19s1obVwdCNSUadSKc4K1pdaa1+CPHEzWN+X0OFZ8Y9ItlUF+V+ef1Er7NoqE2ou6jJrrT3pN8x+lZXiav+nP2J/wArN+flma1z0830xPTmXMGc9ePna1OuUVat34COZXmLEEyrb3+L9SLiOWr8X6jwp336I2wFqOlYGxHIJpnIRyFchdWUS5Exi3u/sCgvEuTJMhOg7/kA+YCary9yRbknoVNybi3JuA1ybiXJuUPc10JbvAw3NNGW4kwOvSfVj7MfQ0U2ZKUurH2Y+hpo6uxwlZbqEMz7uJttZGehpY0SOMmufiqyU2m+C5lX7RHn8mJj/wAR+C9DOeqseIcZny0RlTTbSSb/AImo2b8TnUZxxG2MNRveNCDryVna66y+fRmk85sv7SUMHtTGVq0asrx6GHRxjJqzhe95LsI836rIrH3er9JG3n7PrPSIoqYajKpGpKnTlUh/BUcE5x37na63v4nkaX/E7BzlGEaeLcpSjCK6OlrJuyX4nNnrzzRNben0fMLukRViai6OfsT/AJWQVYn8OfsT/lZrGZ9PN5iMwmYVyPU+Yscgim3ZahRoufcuLNaioqy974sajHGkldvV3fu1CUglLf4v1KpTLDCZSEvcEibmgKPPUlyFchXICxMbMVpkORFWZwKswEV58Li3C56VNcm4lwuA9wuJcLlD3L6UtEZcxdSeiEjs05aR9mPodHBw4nNwsbqPLLH0R16KPNYlqiXJ6FMSrHV8sbLfJO3hxZyzRixc1Kba3bvhoc3H7Q6FxvCcou+aS3RNaei/ziSeuviIcLe2SjtWjPdUinyl1H8zQsr1WV96szPW2VRnvpxvzjePoZpfZ2i93SL/ALk/VG/DPlTiVGW1tnQeVRjJ1pN2S6rctX/40e1xv2pwNH8TFUE+zCaqy8sLs+dV9gUXtLB0JubpV7xl1kpX61rO3PKe7wf2E2dSs1hoza41ZTq/KTt8j5PU5dy2fL7XQzt11Tsb7awxmK6Khh8RKilLNinG0YyW5NcE9Vq73a0PQYr8OfsT/lY9OnGMVGMYxit0YpRivBLcJivw6nsT/lZaxMe3SXkcxqw2EctZaR4LiycLg7ay38FyNjkeqZ+HytRJpKy0S4FEpDVJFLdzMMs0nq/F+pCViW7X8X6iSkdIZS5COQrkK5GgzkEWVOQyYlVjkK5C5iLmcU2YBMwDBw7hcW4XPSprhcS4ZiqbMRmFuRmAfMX03ojJc34Snrf3ISku7goWjH2Y+iOjSMGHfVj7MfQ2wZ5LDSppJt6Jas5VfEOcnL4LkhsZib9Vblv72ZritUJVxji7KDa4O/8AYT7wf6b+L+hZJ6eAmY6xK5Hwj7wf6b+L+hH3i/038X9BsxGYuycY+HF+0GNlGWGxKg1LD1oz371dStu5wt7z2EftpdJrDtppNPpOD3flPP7Swyq0ZwfFadz4MnY2EnGjCm3mcVbM1lsr6I889P8AfMzHif8Ar0V6vHpxEfR6KH2vbdlhpN/9T/5NX365Jromsya/iva+nZOfQoqK9WXpkmtfpDM9a8/VZcVyFchJTDiJyK7kSkI5G8RROWr8X6lTkFSWr8X6lTkdIhkzkK5CuQrZcDpjXK4jDBNwuJKaSu3YzVcS3otF82TFaXVXNAYMwFxcY7kXEzBmOrR7itiORGYofMRcRyIzBV1JXkkdijGyOdgKf5nx9DfGWpJYs6+G3R9mPoJjtqdF1csuCzLLbd43QkK2WEeeWPoc7aMcyXabbvztFs8nUieO19unTiJt+703qQtWsoxcnuX+xi2bic1Jc43i/du+VhNpVerl5RlUl7tF87/AWv8Ax8o+Gq9P+TjLdRr5lezS4XtqvcDZnwLXRQa4xj7wqYlWbV52um42tdcE29fcbrbKxsszXbTEQvuRmM9DEqcVJbnzLIyu3bW1lKzSt3Xel+41yjN1OM7i+lTcn3cWdGjTSVkcuhilOThHNTlTtmi7XWqd+T3fM62EWqvrZJu/G3P3nPly9Jaue2jIkryeVPct7f0BShLSMteTtr8DLOeabk9dWo34JC1LPufBreiYjROVtOJElGKTnK19VFWvbm7i1Kl4Rm99rS8f8TIxUbyzrVNLXkrehcBUjFxzRlmV7NbmmUORW5NN2taVs3itz+bIcjUQjPUlq/F+pW5EVZdZ+MvUrcjrEMHciLiZgdVR1b8FvbLgvSKa2LS0XWfyRkrYxy0XVXLi/FlOYY1ELp1W3du5FyrMTmDSy4FeYCDFmIzCZiMxtvD5iHITMQ2DD5iacczSKnI2YSnZXe9lJ8N0NFYsU7GfPYM5HPHSjPqx9mPojPWletS8Kz/9Uv6jQl1Y+zH0RnnUX7RSXHo6z+cP7nC/r/MOtY8/7YtmvocZWpflqLpIeK1/q/gW4p5qGKqdpTjH2IKy+ab95n25CSqUasNJqShfx3f53mzFU1HCzit0aUl8InCImItX6Rv5/su/ua2+s5+EYNOWBhGLcW6WVNatcNC6hRhSoxi7JJZVfVt77JLe+5GTZ+JUMHGb1UISdudpPQtwMs1NVpy3xzSlyXYjyXC298bs1WYyM95+GbVnZ+N/LJses4YGpUX5HUav2rKy+Njq7CpJYam3q5LO29buTu346nI2ZDPgKsFvcqiS77JpfI6OwMWpYeMfzU10c48Vbd8v6nLpT5r9murHi33dShhoxqSqJJOUYxb7k27fM206nAxKpwur6tLi1z+YSrONpb7O7XdxPTGa81omYa1UsrEdIU1JL+JO8ZaphTvJ2X+3exiQvnK0V3/3MvTSp7lmhy4rwHnXUqiS1jBpX5vRenqLUdm13m2Yhb0kZxzx9/cVyqCpqMJPd0jUYrm1vf8AnIpTKYqqy60val6iZvcuZVicSoylxeaWnDeY6ldy3/DgdIhMaqmL7PxZlnUu9dRMwmYrUVW5icxUpEdKlx+GpGsX3JzGbp+S+JHSvnbw0M6vFrIMgEOKnMRmEzEZi63h8xDkLmJigYtowuzcpW0MtJ2Q+Y0zMavzBmKcwZwmOth8SoKEnTVZKMf9NycE+ra9/wDNxhq7PhKbnkjdtu2eo7Xd7Xv3mVt9qXubI17U/MzjNIn3GukWmPTp1Fe3c0yvFYaNRJNJ2vvcu7gnZ7uJgu+1PzMFftT8zNTXfEwkePTXS2bBRlFRilKLTtm1927gGD2bGnuTWrteTlbwW5Pv3ma77U/Mwu+1PzMx2495DXOfltwWz405Saildvi3v5cERPZkXPOs0ZPfKnN05e+28yXfan5mSm+1PzMduMzDlO7rrYelkvzdrtyc5O268nqy5yOJd9qfmZN32p+ZliueIhmfLsQqSg3kej1cHuGniqklluoJ78qSv8EcW77U/MybvtT8zLkpkOunZWWnAmGKqJWeWfJyUW/mjka9qfmZXOq+E5+OZ3Lkpjs1Krcs03d2tFclyQlXHXg6appPNm6bO727GWxw3Ufan5mVub7UvMxMNRDZiH15+1L1KnNFGZ8W346kXOmpxWzrWRV0z8BZsETWoqm7feMiEMiGJQyFQyZDEkkXAhjFmC4qGQbwyQydyvMPAqYuzDZim5Nys4tzEZyrMGYLi3ORmKswZhpi3MNnKcwZgYuzhnKcwZimLs5OcpzBmBi/OGcozg6pDi0ZyHX5GV1LkZhq8V8qjfEVyKswXGrh8xFxcxFyaYsuFxLhcauGb1BCXJTJpixMZMruSmDFiZNyu5NyJiy4FeYAYy3C5FwuGsMh7iRJLCHuFxbkXKYa4XFJsDBcm5ABU3C4twuUw1wzCXC5NMPmDMV3IuTVw7mRcULk1cNcm4lwuDD3C4lwuDD3C4twBhrhcULgwyZNxLk3Bh7k3EuFwmLMwZhLhcGLLgJcgCkkgALEBIFRAxAFEgQAAQAAAABFQQwAKgkAIqAAAAAAKAAAgJAAAAAgCUAABIAEBIAAAAAf/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3" name="2 Rectángulo"/>
          <p:cNvSpPr/>
          <p:nvPr/>
        </p:nvSpPr>
        <p:spPr>
          <a:xfrm>
            <a:off x="1151620" y="1042858"/>
            <a:ext cx="6804756" cy="3970318"/>
          </a:xfrm>
          <a:prstGeom prst="rect">
            <a:avLst/>
          </a:prstGeom>
        </p:spPr>
        <p:txBody>
          <a:bodyPr wrap="square">
            <a:spAutoFit/>
          </a:bodyPr>
          <a:lstStyle/>
          <a:p>
            <a:pPr algn="just"/>
            <a:r>
              <a:rPr lang="es-MX" sz="2800" b="1" dirty="0">
                <a:latin typeface="Goudy Old Style" pitchFamily="18" charset="0"/>
              </a:rPr>
              <a:t>Este formato es ideal para almacenar videos en discos duros u otros medios con poca capacidad. Y es un tipo de archivo que se ha vuelto muy popular dentro de las redes de descarga de archivos</a:t>
            </a:r>
            <a:r>
              <a:rPr lang="es-MX" sz="2800" b="1" dirty="0" smtClean="0">
                <a:latin typeface="Goudy Old Style" pitchFamily="18" charset="0"/>
              </a:rPr>
              <a:t>.</a:t>
            </a:r>
          </a:p>
          <a:p>
            <a:pPr algn="just"/>
            <a:endParaRPr lang="es-MX" sz="2800" b="1" dirty="0">
              <a:latin typeface="Goudy Old Style" pitchFamily="18" charset="0"/>
            </a:endParaRPr>
          </a:p>
          <a:p>
            <a:pPr algn="just"/>
            <a:r>
              <a:rPr lang="es-MX" sz="2800" b="1" dirty="0" smtClean="0">
                <a:latin typeface="Goudy Old Style" pitchFamily="18" charset="0"/>
              </a:rPr>
              <a:t>Para </a:t>
            </a:r>
            <a:r>
              <a:rPr lang="es-MX" sz="2800" b="1" dirty="0">
                <a:latin typeface="Goudy Old Style" pitchFamily="18" charset="0"/>
              </a:rPr>
              <a:t>reproducir los archivos de extensión “ogm” es necesario instalar en el computador una serie de filtros que lo reproduzcan.</a:t>
            </a:r>
          </a:p>
        </p:txBody>
      </p:sp>
    </p:spTree>
    <p:extLst>
      <p:ext uri="{BB962C8B-B14F-4D97-AF65-F5344CB8AC3E}">
        <p14:creationId xmlns:p14="http://schemas.microsoft.com/office/powerpoint/2010/main" val="3893700631"/>
      </p:ext>
    </p:extLst>
  </p:cSld>
  <p:clrMapOvr>
    <a:masterClrMapping/>
  </p:clrMapOvr>
  <mc:AlternateContent xmlns:mc="http://schemas.openxmlformats.org/markup-compatibility/2006" xmlns:p14="http://schemas.microsoft.com/office/powerpoint/2010/main">
    <mc:Choice Requires="p14">
      <p:transition spd="slow" p14:dur="1400" advClick="0" advTm="10000">
        <p14:ripple/>
      </p:transition>
    </mc:Choice>
    <mc:Fallback xmlns="">
      <p:transition spd="slow" advClick="0" advTm="1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2.gstatic.com/images?q=tbn:ANd9GcQlNAlcvQnXu1iaYgwIs9lyA7aQOKcA52dyxmkzXeUQN8VDkFM"/>
          <p:cNvPicPr>
            <a:picLocks noChangeAspect="1" noChangeArrowheads="1"/>
          </p:cNvPicPr>
          <p:nvPr/>
        </p:nvPicPr>
        <p:blipFill>
          <a:blip r:embed="rId2"/>
          <a:srcRect/>
          <a:stretch>
            <a:fillRect/>
          </a:stretch>
        </p:blipFill>
        <p:spPr bwMode="auto">
          <a:xfrm>
            <a:off x="0" y="0"/>
            <a:ext cx="9144000" cy="6849177"/>
          </a:xfrm>
          <a:prstGeom prst="rect">
            <a:avLst/>
          </a:prstGeom>
          <a:noFill/>
        </p:spPr>
      </p:pic>
      <p:sp>
        <p:nvSpPr>
          <p:cNvPr id="3" name="2 CuadroTexto"/>
          <p:cNvSpPr txBox="1"/>
          <p:nvPr/>
        </p:nvSpPr>
        <p:spPr>
          <a:xfrm>
            <a:off x="3682810" y="548680"/>
            <a:ext cx="1721945" cy="830997"/>
          </a:xfrm>
          <a:prstGeom prst="rect">
            <a:avLst/>
          </a:prstGeom>
          <a:ln w="38100"/>
        </p:spPr>
        <p:style>
          <a:lnRef idx="2">
            <a:schemeClr val="dk1"/>
          </a:lnRef>
          <a:fillRef idx="1">
            <a:schemeClr val="lt1"/>
          </a:fillRef>
          <a:effectRef idx="0">
            <a:schemeClr val="dk1"/>
          </a:effectRef>
          <a:fontRef idx="minor">
            <a:schemeClr val="dk1"/>
          </a:fontRef>
        </p:style>
        <p:txBody>
          <a:bodyPr wrap="none" rtlCol="0">
            <a:spAutoFit/>
          </a:bodyPr>
          <a:lstStyle/>
          <a:p>
            <a:pPr algn="ctr"/>
            <a:r>
              <a:rPr lang="es-ES_tradnl" sz="4800" dirty="0" smtClean="0">
                <a:solidFill>
                  <a:srgbClr val="7030A0"/>
                </a:solidFill>
                <a:latin typeface="Snap ITC" pitchFamily="82" charset="0"/>
              </a:rPr>
              <a:t>3GP</a:t>
            </a:r>
            <a:endParaRPr lang="es-ES" sz="4800" dirty="0">
              <a:solidFill>
                <a:srgbClr val="7030A0"/>
              </a:solidFill>
              <a:latin typeface="Snap ITC" pitchFamily="82" charset="0"/>
            </a:endParaRPr>
          </a:p>
        </p:txBody>
      </p:sp>
      <p:sp>
        <p:nvSpPr>
          <p:cNvPr id="4" name="3 CuadroTexto"/>
          <p:cNvSpPr txBox="1"/>
          <p:nvPr/>
        </p:nvSpPr>
        <p:spPr>
          <a:xfrm>
            <a:off x="1115616" y="1817529"/>
            <a:ext cx="6984776" cy="1569660"/>
          </a:xfrm>
          <a:prstGeom prst="rect">
            <a:avLst/>
          </a:prstGeom>
          <a:noFill/>
        </p:spPr>
        <p:txBody>
          <a:bodyPr wrap="square" rtlCol="0">
            <a:spAutoFit/>
          </a:bodyPr>
          <a:lstStyle/>
          <a:p>
            <a:pPr algn="just"/>
            <a:r>
              <a:rPr lang="es-ES" sz="2400" b="1" dirty="0" smtClean="0">
                <a:latin typeface="Goudy Old Style" pitchFamily="18" charset="0"/>
              </a:rPr>
              <a:t>Formato contenedor de multimedia</a:t>
            </a:r>
            <a:r>
              <a:rPr lang="es-ES" sz="2400" b="1" dirty="0">
                <a:latin typeface="Goudy Old Style" pitchFamily="18" charset="0"/>
              </a:rPr>
              <a:t> </a:t>
            </a:r>
            <a:r>
              <a:rPr lang="es-ES" sz="2400" b="1" dirty="0" smtClean="0">
                <a:latin typeface="Goudy Old Style" pitchFamily="18" charset="0"/>
              </a:rPr>
              <a:t>definido por Third Generation Partnership Project (3GPP) para ser usado en teléfonos celulares de tercera generación (3G).</a:t>
            </a:r>
          </a:p>
        </p:txBody>
      </p:sp>
      <p:sp>
        <p:nvSpPr>
          <p:cNvPr id="6146" name="AutoShape 2" descr="data:image/jpeg;base64,/9j/4AAQSkZJRgABAQAAAQABAAD/2wCEAAkGBhAREBAQEBIQEhAUFRARERAQEBQQEA8SFRAVFBUQFBIXHCYeFxojGRQUHy8gIycpLCwsFx4zNTAsNSYsLCkBCQoKDgwOGg8PGiklHyUpKi0pLywvKikpLTUsKSwsLS0sNSkqLC0qLCwsKikpLC8sKjAsKSosLCwsNSksLCwsLP/AABEIAKEBOgMBIgACEQEDEQH/xAAbAAEAAgMBAQAAAAAAAAAAAAAABQYCAwQHAf/EAFAQAAIBAgIFBAwKBgcJAQAAAAABAgMEESEFBhIxQRNRcXIHIiRhc4GRobGys8EUJTIzNEJSksLRFRYjgoOjNVNUYnST8ERjhJSipLTS0wj/xAAbAQEAAwEBAQEAAAAAAAAAAAAAAgMEAQUGB//EADARAQABAgMGBQIGAwAAAAAAAAABAgMEESESEzEyQVEFcYGRsQZhFCIzNMHhI6Hx/9oADAMBAAIRAxEAPwD3EAAAAAAAAAAAAAAAAA0XV/SpLGrUp01z1JxgvOwN4I39ZbL+1W3Qq9NvyJmH61WfCtGXUUp+qmdylzajulQRT1mt+HLS6lrcT9Wmz7+sVPhTu3/wdxHH70ENmXNqO6UBD/rFzWt4+mlGPrTQ/T1THKzun39q1ivPWxO7Mm3CYBCy03cZ4Wk+9t3FBY/dlIx/S93/AGaiutdv8NJjZlzbhOAg3pS8/qbVLv3NWT8nII0O90i/rWUf4daf4ondiTeQsYKpc6fvaGzKtG2qU3KMXKkqlNxcnhHGMpPJtpYpvNrIsWj71Vqamk48GnvTRyaZgiuJdIAIpgAAAAAAAAAAAAAAAAAAAAAAAAAAAAAAAOfSFzydGrUwx2ITnhz7MXLDzEJoOxg3yk4xnVcYuVScVKcpPe9p59C3JZIlNPfRbnwNb2cjh0K8n1Yegsp4Kq+MJTHDdl0ZHxzfO/KQml9J1Y14UaclDGLnKWypt5tYJPLgcta9rrD9tLPLKlSX4WWxamVE3qYnJY3IwbK5K+rrfWn92l/8zF31bjVn/LX4Ce5nuhv6fusbZi5Fd+F1f62p5Y+6I+E1P6yp9/8AI7uZ7ub+OywORg2QPLz+3U/zJ/ma539SEklVk3LDtJ4T2c2tpN58BuZN/CwNmLZDUtKVcZRbpyebi8HHLBNRlg8t+9Eha3O3ThPDDaWOCeKXjI1UTSnTcirg5dYIbVBx56lsvLdUkWaytoU04xeOefPjzFU1kqYW03zTt35LmkyY1avOU5Z444Sjn0plddM7OayiqIqyTgAKGkAAAAAAAAAAAAAAAAAAAAAAAAAAAAAAABwae+i3Pga3s5Efod5Poh7yR079FufA1vZyIzRL+V+77y2jgpr5ocOlPpsPBfiZp0hVjHZcpJJPpfkRhpmtL4dTink6Lbw3vt5cTiu5bU8OEPPNrN+JZeNkMVi6cNb256Qy4exVib+6p76/aHS60Zb20uEUs/G/cjZGrT4YL93A7NWrCnVdR1I7WGyknuzxxfmOjSmrWGMqOa+xxXRz9B8zcnGYm3v5nOJ6Rn8PqrdGFw9e6iMp7o7ZT5mu9gzVODWccWuMd7w54vj0HHJSi+KfkN1K++195b0VYXxG5Yq46dun9LsR4fRep1j16tsZJrFZrnIm8l3ZTXDkl7SRJ1WoyTWGxUx3blNb0u88U/G+Yibx920/BL2kj7zDXab1G3T1h8RibU2a5onpLbY1H8Ius92GHe/Zk1q5PG0t+ovSyCsX3Td+L2ZM6tvuS36i9LJ3+X2+HLHN7/LXrfUwsqz5uSf8+mbexlecorvvSpedT/I49d5dwXPVh7aBp7C7xje9ah6KhRMf4ap8l0TP4imPtP8AL0oAGB6QAAAAAAAAAAAAAAAAAAAAAAAAAAAAAAACO1jfcd34Cv7KRDaGl8v933kvrM+4rzwFx7KRC6Hfy/3feXW+Es93mhDacl8ZUv8ADv15EdGq9+Lzxbz4t4+879Of0jS/w79eRGSybXNij5z6hmdmiI7/AMf3L0/pqiJv35njp/v/AJC4aj1G1WxfGn6JFrKhqC/pH8L8ZbzX4V+0o9fmVviUZYmr0+IR+ktDU6ybfaz+0lv6VxKjpDQ9Sk81lwazT6GX4gNaNM0oU5UsU6jwyWexg08XzPvEMfhbM0Tcq0n5TwOIvRXFunWPhU3cYU6mO6OzU6rU1FteKb8hx3jXwynjxpLPpqSwMJ3SdOvjl+yn0Zyil52jmqSxr0fApeJVJnofT1U1Yeftm8z6jpijER3mM3fYPum6XHL2ZL6uPuS36nvZB2Kfwmv39n2aJvQUdm2oxfCOHnZ7l/h7fDxcPOvpPy5Nd38X3PVh7aBr7Cb7S961D1ah912fcFz1Ye1gYdhB9pe9ah6KhRP6FXovj9xT5S9PAB570wAAAAAAAAAAAAAAAAAAAAAAAAAAAAAAAEXrS+4bzwFf2UiD0Q/nOmPvJvWr6DeeAr+zkQGiX850r3l9vllmu80InTT+MaXgH68jj0lS2Z48JZrp3NeXPxnVpl/GFLwD9eR8vZpqMJbpSwUt7hLDKXfXBrm76R5fimG/EW9mOMawh4V4hTgsZNVfLM5T9uGvp8ZpvsfS+kfwvxlsuruFKLnUkoxXF+hLizy60v69pUbg1GTWDxSlCceDXBrmaNOkNMVq8tqrNyfBbku8ktx42H8RjDWItbM7UZ+XF9rf8LnFX97FUbE5cPL2WPTmu0p4woYwjucvry/9fFmVWpWbeLeJpcjOnTxTlJ7MFgpTwxze6EV9ab4R9Cxa8y5cvYuvXWekPVt2bGDtzOkRHGZfLn5rZ41Zxj/DptTm/vcmvE+YznDZdKot+Gzhww26jMZNyk5tbOSjCGOPJ01i1DHi8W23xbYrzypL/Xy6h+heGYScNh6aOvV+UeKY+Mdi67lPDLKElaVk6zwyeEcV+6iW0TL9hS6vvZVrS5TuKqW+Cjn3+TTJvVm62rS3cnm4b+ftmbr1GVPt8IYarOfRhrtLuC56sPawMewb8i+61D1ahjrq+4Lnqx9rAdgp9pfda39WoZ6v0qmuj9an1eqAAwPRAAAAAAAAAAAAAAAAAAAAAAAAAAAAAAAAROtrwsLzwFb2bK9op/OdK95P63/QLzwNX1GV3RcvnOle80WuWWW9zQj9OWtRXNKvGLlBQdOSjnKObeOHjOO7rKWGUotPFYriWlyNc3jvz6cztVuKpzYLmFpqmZz4qz8My2ZRjOO/Zljgu/F74voaNEqVF8Kse8pRmvOk/SWWdrTe+Efupeg556NpP6vnfvMl3w+zd1qhqw2IxmEjZsXZiO3GPac1faordGcn/vJYR+7DB/8AUaatxi03hliorJRgnvUYrKPi38cSeqaGpvc2v9d7A5qmglwl7vzL8NgrFifyxEKMZfxuL0vXJqjtwj2jKEJKucFzcP4TRWeHJN4d/lp5lgnoF8H6H6cDkjq1OVxGpJpQjTVNLHtpPbc28IvJdthv4HsRcopjR51GFqiUZY1+6rn9xvvLkU22SWrdWr8FoJRfyFm8t7b95J22hKMJVJYbcqjxm5YNPDJRUd2CWR24lFy5t6eXw32rewh9apy/R9ypvF7MfawOrsDPtL7rW/q1Dk1uzsrhf3Y+0iSXYPttined+VDzRn+ZRc0tyvt63YengAwPRAAAAAAAAAAAAAAAAAAAAAAAAAAAAAAAAQmuk8NH3fgpLy5e8rmipfOdK95Ydef6PuuovXiVvRTyn1l7zTa5ZZL3NCQbMWZJGiF9RlLYjVpSn9iNWDl91PEmhkybNbN0oGOwdcyaWYM+VtIUIPZnWoxl9mdWEZeRvEzjKMljFxkuDi1JPxo7m5k1MxZucDVy1P7dP78fzO5uZNUjXJnVOmc1SJ2HJhE6x521Vc/Jr+dAs3Yqttinc9+VPzRkVvTSxotc8qK/nwLzqPbbEKvflH0Mhen8uSdmPz5rMADE3gAAAAAAAAAAAAAAAAAAAAAAAAAAAAAAAILXj+j7nqx9pEq+iXlPp9xZtfH8X3HRT9tAq2iJZT63uNVrllkvc8eSSq0I1ISpzWMJpxksWsYtYNYrNeIp2vWp2jqOj69WFClb1acduhVpLk6nKprZSazlju478e+XOnIp2nux5RUal3bVa0Lmkp1octU+E0XKKc8HGqnhjhhinkK4KJWLVWdaVnQdfHleTp7eO/a2FtY9/HHx4la1i0pWvL2Wi7WpKlCmk7uvDKfbYYUYPg3jh4nvwJzUfWOV7aU6s4qMnHNJYLFSlF4Lmxi/KVPVuqqOndKU6mUqlSNWGP1oS2mmvFViRmdISiNZWC27GWi4Q2XbRqPjOpKcpyfPjtZeI7NCapWtk6jtoSgptNxdSU4JpNdqpN4b/Qdenra6qU1G0rwt6iljKc6KrJxw+Sk92fEp+resd/8ApG5sbqrTrKlyfbwoxp4uWzuwS4S48x3SJ4OazHFP67ScdHXsk2mqM2msmtxT9RNQNH3VlSq16LlUlHGUlVqRz25rHBSw3JFw16fxZfeBn7ij6i6Y0rCzpxtrKjWpKOEak7iMG1tzzcXJccfIcq5tXaeXRjpKznobSFpC2q1ZWly9l0KktrYe2oPDo2otPfvTxPQpTxipc6TKlDVm9u7qld6SdGHI/NUKL21F444t5rJ573n57TVmksFuWSLLcSruTDg0gsYxXPUt1/3FM9L0JbqEJbsW80uGWR5Vpy8dOjKot8HSmumNaEvcWDsP6cq3Tv6lV49vQwX2cY1PyF6mdnNyxVEVZPRwAY24AAAAAAAAAAAAAAAAAAAAAAAAAAAAAAABXtf38XXH8H/yKZU9Ezyn0r0HoGmdGRuberQk8FUi4qW/YlvjPDjhJJ+I88noDSFGT/YTlhj29CVOpCXfUXJS8TiabNUZTEsl+mdqJiHbf0Z1KU4U6s6E3hs1oKMpQaaeOEsmssGuZlfuNXdJ1YSo1tJxdGScZ8nZwhVnF5OO1jgsuYkuUvFvtrj/AJao/VTNc9LVY/Lo1Y9ehXh60SyaYlXFcx0SGh9HUrWjGjSWEYpJY73h/p+VkNrZqlG8lTr0qjt7yllTrxWKcc/2dRcVm/K96yPstZocdldM9n0o+w1kpPc0+rOMveS3ecZI7zKc3Db32n6SUJULG4wyVVVnTx77TafmNOr+rd2r6vf3fIQnV5PGnRlKaWylxfVXFk3HTcH9ryY+8+PTEOdrpiyO6S3rPWqhOtZXVGmtqpOlOMI4pbUuCxeXAi9RbCtbWkKdaOxNRScW02u2m+D/ALyJD9K0/tLzoxlpGD+vHyktjXNHeaZOutXOOpVNcrhP6y8qMHMtiFUyjdaJdyV+qvXiTPYBfaX/AFrf1ahAa01UrSti96SS5+3iTn/59+Rf9a39WoVXuRbY54eugAwPRAAAAAAAAAAAAAAAAAAAAAAAAAAAAAAAAAAAAAHxxT3+c56+jKE/l0qUutTjL0o6QBFVNVLGW+0tf8imvQjmqai6Ol/s0I9Rzp+o0TwJbU90dmmeis1Ox1o97qdWPVua3vmzlq9i+zfyal1Doqxl68JFwB3eV95Rm1RPSFErdiei/kXNwutGjL0QRx1uxJP6l5HonbNvyxqL0Ho4JRerjqjNi3PR5TedhavVwjK9pxhitrYtpbT8tQveqGqVDRtv8HouUsZOc6k8NupNpLF4ZJYJJLvE2CNVyqrjKVFumjhAACCwAAAAAAAAAAAAAAAAAAAAAAAAAAAAAAAAAAAAAAAAAAAAAAAAAAAAAAAAAAAAAAAAAAAAA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dirty="0"/>
          </a:p>
        </p:txBody>
      </p:sp>
      <p:pic>
        <p:nvPicPr>
          <p:cNvPr id="6148" name="Picture 4" descr="http://www.encoding.com/img/3gp-encoding.png"/>
          <p:cNvPicPr>
            <a:picLocks noChangeAspect="1" noChangeArrowheads="1"/>
          </p:cNvPicPr>
          <p:nvPr/>
        </p:nvPicPr>
        <p:blipFill>
          <a:blip r:embed="rId3"/>
          <a:srcRect/>
          <a:stretch>
            <a:fillRect/>
          </a:stretch>
        </p:blipFill>
        <p:spPr bwMode="auto">
          <a:xfrm rot="530499">
            <a:off x="1815243" y="3288657"/>
            <a:ext cx="5524500" cy="2828925"/>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1400" advClick="0" advTm="8000">
        <p14:ripple/>
      </p:transition>
    </mc:Choice>
    <mc:Fallback xmlns="">
      <p:transition spd="slow" advClick="0" advTm="8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26" presetClass="entr" presetSubtype="0" fill="hold" nodeType="afterEffect">
                                  <p:stCondLst>
                                    <p:cond delay="0"/>
                                  </p:stCondLst>
                                  <p:childTnLst>
                                    <p:set>
                                      <p:cBhvr>
                                        <p:cTn id="18" dur="1" fill="hold">
                                          <p:stCondLst>
                                            <p:cond delay="0"/>
                                          </p:stCondLst>
                                        </p:cTn>
                                        <p:tgtEl>
                                          <p:spTgt spid="6148"/>
                                        </p:tgtEl>
                                        <p:attrNameLst>
                                          <p:attrName>style.visibility</p:attrName>
                                        </p:attrNameLst>
                                      </p:cBhvr>
                                      <p:to>
                                        <p:strVal val="visible"/>
                                      </p:to>
                                    </p:set>
                                    <p:animEffect transition="in" filter="wipe(down)">
                                      <p:cBhvr>
                                        <p:cTn id="19" dur="580">
                                          <p:stCondLst>
                                            <p:cond delay="0"/>
                                          </p:stCondLst>
                                        </p:cTn>
                                        <p:tgtEl>
                                          <p:spTgt spid="6148"/>
                                        </p:tgtEl>
                                      </p:cBhvr>
                                    </p:animEffect>
                                    <p:anim calcmode="lin" valueType="num">
                                      <p:cBhvr>
                                        <p:cTn id="20" dur="1822" tmFilter="0,0; 0.14,0.36; 0.43,0.73; 0.71,0.91; 1.0,1.0">
                                          <p:stCondLst>
                                            <p:cond delay="0"/>
                                          </p:stCondLst>
                                        </p:cTn>
                                        <p:tgtEl>
                                          <p:spTgt spid="6148"/>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6148"/>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6148"/>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6148"/>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6148"/>
                                        </p:tgtEl>
                                        <p:attrNameLst>
                                          <p:attrName>ppt_y</p:attrName>
                                        </p:attrNameLst>
                                      </p:cBhvr>
                                      <p:tavLst>
                                        <p:tav tm="0" fmla="#ppt_y-sin(pi*$)/81">
                                          <p:val>
                                            <p:fltVal val="0"/>
                                          </p:val>
                                        </p:tav>
                                        <p:tav tm="100000">
                                          <p:val>
                                            <p:fltVal val="1"/>
                                          </p:val>
                                        </p:tav>
                                      </p:tavLst>
                                    </p:anim>
                                    <p:animScale>
                                      <p:cBhvr>
                                        <p:cTn id="25" dur="26">
                                          <p:stCondLst>
                                            <p:cond delay="650"/>
                                          </p:stCondLst>
                                        </p:cTn>
                                        <p:tgtEl>
                                          <p:spTgt spid="6148"/>
                                        </p:tgtEl>
                                      </p:cBhvr>
                                      <p:to x="100000" y="60000"/>
                                    </p:animScale>
                                    <p:animScale>
                                      <p:cBhvr>
                                        <p:cTn id="26" dur="166" decel="50000">
                                          <p:stCondLst>
                                            <p:cond delay="676"/>
                                          </p:stCondLst>
                                        </p:cTn>
                                        <p:tgtEl>
                                          <p:spTgt spid="6148"/>
                                        </p:tgtEl>
                                      </p:cBhvr>
                                      <p:to x="100000" y="100000"/>
                                    </p:animScale>
                                    <p:animScale>
                                      <p:cBhvr>
                                        <p:cTn id="27" dur="26">
                                          <p:stCondLst>
                                            <p:cond delay="1312"/>
                                          </p:stCondLst>
                                        </p:cTn>
                                        <p:tgtEl>
                                          <p:spTgt spid="6148"/>
                                        </p:tgtEl>
                                      </p:cBhvr>
                                      <p:to x="100000" y="80000"/>
                                    </p:animScale>
                                    <p:animScale>
                                      <p:cBhvr>
                                        <p:cTn id="28" dur="166" decel="50000">
                                          <p:stCondLst>
                                            <p:cond delay="1338"/>
                                          </p:stCondLst>
                                        </p:cTn>
                                        <p:tgtEl>
                                          <p:spTgt spid="6148"/>
                                        </p:tgtEl>
                                      </p:cBhvr>
                                      <p:to x="100000" y="100000"/>
                                    </p:animScale>
                                    <p:animScale>
                                      <p:cBhvr>
                                        <p:cTn id="29" dur="26">
                                          <p:stCondLst>
                                            <p:cond delay="1642"/>
                                          </p:stCondLst>
                                        </p:cTn>
                                        <p:tgtEl>
                                          <p:spTgt spid="6148"/>
                                        </p:tgtEl>
                                      </p:cBhvr>
                                      <p:to x="100000" y="90000"/>
                                    </p:animScale>
                                    <p:animScale>
                                      <p:cBhvr>
                                        <p:cTn id="30" dur="166" decel="50000">
                                          <p:stCondLst>
                                            <p:cond delay="1668"/>
                                          </p:stCondLst>
                                        </p:cTn>
                                        <p:tgtEl>
                                          <p:spTgt spid="6148"/>
                                        </p:tgtEl>
                                      </p:cBhvr>
                                      <p:to x="100000" y="100000"/>
                                    </p:animScale>
                                    <p:animScale>
                                      <p:cBhvr>
                                        <p:cTn id="31" dur="26">
                                          <p:stCondLst>
                                            <p:cond delay="1808"/>
                                          </p:stCondLst>
                                        </p:cTn>
                                        <p:tgtEl>
                                          <p:spTgt spid="6148"/>
                                        </p:tgtEl>
                                      </p:cBhvr>
                                      <p:to x="100000" y="95000"/>
                                    </p:animScale>
                                    <p:animScale>
                                      <p:cBhvr>
                                        <p:cTn id="32" dur="166" decel="50000">
                                          <p:stCondLst>
                                            <p:cond delay="1834"/>
                                          </p:stCondLst>
                                        </p:cTn>
                                        <p:tgtEl>
                                          <p:spTgt spid="614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2.gstatic.com/images?q=tbn:ANd9GcQlNAlcvQnXu1iaYgwIs9lyA7aQOKcA52dyxmkzXeUQN8VDkFM"/>
          <p:cNvPicPr>
            <a:picLocks noChangeAspect="1" noChangeArrowheads="1"/>
          </p:cNvPicPr>
          <p:nvPr/>
        </p:nvPicPr>
        <p:blipFill>
          <a:blip r:embed="rId2"/>
          <a:srcRect/>
          <a:stretch>
            <a:fillRect/>
          </a:stretch>
        </p:blipFill>
        <p:spPr bwMode="auto">
          <a:xfrm>
            <a:off x="0" y="0"/>
            <a:ext cx="9144000" cy="6849177"/>
          </a:xfrm>
          <a:prstGeom prst="rect">
            <a:avLst/>
          </a:prstGeom>
          <a:noFill/>
        </p:spPr>
      </p:pic>
      <p:sp>
        <p:nvSpPr>
          <p:cNvPr id="2" name="AutoShape 2" descr="data:image/jpeg;base64,/9j/4AAQSkZJRgABAQAAAQABAAD/2wCEAAkGBg8PDQ8PEA8NDQ8PDw0NDQ0ODw8NDw8PFBAVFBQQFBQXHCYeFxkjGRIUHy8gJCcpLSwsFR4xNTAqNSYrLCkBCQoKDgwOGA8PFykcHCQuKSwpKSwsMi0pKSkpMikqMCkpLCktLCksKSkpKSwsLCksKSkpKSk1LCkpKSkpLCkpLf/AABEIAMIBAwMBIgACEQEDEQH/xAAbAAACAwEBAQAAAAAAAAAAAAAAAgEDBAUGB//EAEAQAAIBAgMEBwUFBwIHAAAAAAABAgMRBBIhBTFBURMiUmFxkrFygZGh0QYVM0JTFBYyssHh8CPxB2JzgoOi4v/EABoBAQEBAQEBAQAAAAAAAAAAAAABAgMEBQb/xAAnEQEAAwABBAEDBAMAAAAAAAAAAQIREgMTITFRQXGhBCIj8IGRsf/aAAwDAQACEQMRAD8A89YLEkn6F8ZCQyQEpATE1QM6L6LJIZxHihst0REyLYItiiuCLooiJSHSBIZIiIsFhrAVEWK6/Be8tSKar6z+BqAiGQRi27LU20MMlq9X6GpnBVRwrer0XLia4xSWhJFznM6JuRcgCAACAiSAAqgAAAAAACAAAACAPJEogk6NpQyIRKCGRZSepWh4gbIEyjqLTehdlujAIF0SmBfAiHSGISGCIAAKBGeEHJ6eL7jRkbTS8L8i6lTUVZF3FTRoqK9WPchsi5lDXIuRcLkE3C4twuA1wFuFwJC5FwuBNwFuFyhrkXIuRcBrkXFuFwGuQRmADyxJBJ1aShkKSgHQyEQyA1UJGmBhoy+ptgzEwOjhtiVqqz04xlF/88U0+9N6GqH2ZxX6a88PqGx8c6eiWbModW+W7S4bufNbjv0Nouyvv4nmte8T4dq0rMeXFX2ZxX6a88PqT+7WK/TXnh9TvraPeT9495juXa7dHnv3ZxX6a88PqC+zGKv+GvPD6nofvAujjR3bnbo4D+zeISSVNc314fUV/Z3E/przw+p3p7R13i/ePeO5c7dHB/d3E/przw+ofu9iewvPD6nYxO1skXL4Lm+CMWC23KS67vq7WVtBHVvM4T0qRGsf3BiewvPD6kfcGI7C88Pqdd7R7xXtHvNc7s8KOV9wYjsLzw+ofu/iewvPD6nUW0e8ZbS7xzucKOT+7+J7C88PqQ9g4jsLzw+p13tLvMOO2nLK42fW0z5tFG2qtz/y4i95JpSHFbC4l9/i/Ui56HnWXIuJmIzFD5guQlzBsCbkOQjkK5BD5gEzAVXnSRSTo0ZEik3KHRKEuSmBdTlqbaT0OdGRtoyM2hHTpPSPhH0OlSxLaT47n48zlUnpHwj6GmlI4TDUTkukq5PTmSMi+jHj8DnjWuhRklFXWttdXzLOmXJfM5dWvZ27hP2hmu3qc3UvDl85fUG4cl8X9TzuA2jOVWtFybUZWitNOs/oVfaHarp0Msb56rVKCW/Xfb3ae8l6cImZapbnMRDubLoxxlWcmn+z07xik2s8mue/dr70dpbGwyVsj88/qZdjYT9nw9Ol+aMbzfOo9ZP4/JI4+19s1obVwdCNSUadSKc4K1pdaa1+CPHEzWN+X0OFZ8Y9ItlUF+V+ef1Er7NoqE2ou6jJrrT3pN8x+lZXiav+nP2J/wArN+flma1z0830xPTmXMGc9ePna1OuUVat34COZXmLEEyrb3+L9SLiOWr8X6jwp336I2wFqOlYGxHIJpnIRyFchdWUS5Exi3u/sCgvEuTJMhOg7/kA+YCary9yRbknoVNybi3JuA1ybiXJuUPc10JbvAw3NNGW4kwOvSfVj7MfQ0U2ZKUurH2Y+hpo6uxwlZbqEMz7uJttZGehpY0SOMmufiqyU2m+C5lX7RHn8mJj/wAR+C9DOeqseIcZny0RlTTbSSb/AImo2b8TnUZxxG2MNRveNCDryVna66y+fRmk85sv7SUMHtTGVq0asrx6GHRxjJqzhe95LsI836rIrH3er9JG3n7PrPSIoqYajKpGpKnTlUh/BUcE5x37na63v4nkaX/E7BzlGEaeLcpSjCK6OlrJuyX4nNnrzzRNben0fMLukRViai6OfsT/AJWQVYn8OfsT/lZrGZ9PN5iMwmYVyPU+Yscgim3ZahRoufcuLNaioqy974sajHGkldvV3fu1CUglLf4v1KpTLDCZSEvcEibmgKPPUlyFchXICxMbMVpkORFWZwKswEV58Li3C56VNcm4lwuA9wuJcLlD3L6UtEZcxdSeiEjs05aR9mPodHBw4nNwsbqPLLH0R16KPNYlqiXJ6FMSrHV8sbLfJO3hxZyzRixc1Kba3bvhoc3H7Q6FxvCcou+aS3RNaei/ziSeuviIcLe2SjtWjPdUinyl1H8zQsr1WV96szPW2VRnvpxvzjePoZpfZ2i93SL/ALk/VG/DPlTiVGW1tnQeVRjJ1pN2S6rctX/40e1xv2pwNH8TFUE+zCaqy8sLs+dV9gUXtLB0JubpV7xl1kpX61rO3PKe7wf2E2dSs1hoza41ZTq/KTt8j5PU5dy2fL7XQzt11Tsb7awxmK6Khh8RKilLNinG0YyW5NcE9Vq73a0PQYr8OfsT/lY9OnGMVGMYxit0YpRivBLcJivw6nsT/lZaxMe3SXkcxqw2EctZaR4LiycLg7ay38FyNjkeqZ+HytRJpKy0S4FEpDVJFLdzMMs0nq/F+pCViW7X8X6iSkdIZS5COQrkK5GgzkEWVOQyYlVjkK5C5iLmcU2YBMwDBw7hcW4XPSprhcS4ZiqbMRmFuRmAfMX03ojJc34Snrf3ISku7goWjH2Y+iOjSMGHfVj7MfQ2wZ5LDSppJt6Jas5VfEOcnL4LkhsZib9Vblv72ZritUJVxji7KDa4O/8AYT7wf6b+L+hZJ6eAmY6xK5Hwj7wf6b+L+hH3i/038X9BsxGYuycY+HF+0GNlGWGxKg1LD1oz371dStu5wt7z2EftpdJrDtppNPpOD3flPP7Swyq0ZwfFadz4MnY2EnGjCm3mcVbM1lsr6I889P8AfMzHif8Ar0V6vHpxEfR6KH2vbdlhpN/9T/5NX365Jromsya/iva+nZOfQoqK9WXpkmtfpDM9a8/VZcVyFchJTDiJyK7kSkI5G8RROWr8X6lTkFSWr8X6lTkdIhkzkK5CuQrZcDpjXK4jDBNwuJKaSu3YzVcS3otF82TFaXVXNAYMwFxcY7kXEzBmOrR7itiORGYofMRcRyIzBV1JXkkdijGyOdgKf5nx9DfGWpJYs6+G3R9mPoJjtqdF1csuCzLLbd43QkK2WEeeWPoc7aMcyXabbvztFs8nUieO19unTiJt+703qQtWsoxcnuX+xi2bic1Jc43i/du+VhNpVerl5RlUl7tF87/AWv8Ax8o+Gq9P+TjLdRr5lezS4XtqvcDZnwLXRQa4xj7wqYlWbV52um42tdcE29fcbrbKxsszXbTEQvuRmM9DEqcVJbnzLIyu3bW1lKzSt3Xel+41yjN1OM7i+lTcn3cWdGjTSVkcuhilOThHNTlTtmi7XWqd+T3fM62EWqvrZJu/G3P3nPly9Jaue2jIkryeVPct7f0BShLSMteTtr8DLOeabk9dWo34JC1LPufBreiYjROVtOJElGKTnK19VFWvbm7i1Kl4Rm99rS8f8TIxUbyzrVNLXkrehcBUjFxzRlmV7NbmmUORW5NN2taVs3itz+bIcjUQjPUlq/F+pW5EVZdZ+MvUrcjrEMHciLiZgdVR1b8FvbLgvSKa2LS0XWfyRkrYxy0XVXLi/FlOYY1ELp1W3du5FyrMTmDSy4FeYCDFmIzCZiMxtvD5iHITMQ2DD5iacczSKnI2YSnZXe9lJ8N0NFYsU7GfPYM5HPHSjPqx9mPojPWletS8Kz/9Uv6jQl1Y+zH0RnnUX7RSXHo6z+cP7nC/r/MOtY8/7YtmvocZWpflqLpIeK1/q/gW4p5qGKqdpTjH2IKy+ab95n25CSqUasNJqShfx3f53mzFU1HCzit0aUl8InCImItX6Rv5/su/ua2+s5+EYNOWBhGLcW6WVNatcNC6hRhSoxi7JJZVfVt77JLe+5GTZ+JUMHGb1UISdudpPQtwMs1NVpy3xzSlyXYjyXC298bs1WYyM95+GbVnZ+N/LJses4YGpUX5HUav2rKy+Njq7CpJYam3q5LO29buTu346nI2ZDPgKsFvcqiS77JpfI6OwMWpYeMfzU10c48Vbd8v6nLpT5r9murHi33dShhoxqSqJJOUYxb7k27fM206nAxKpwur6tLi1z+YSrONpb7O7XdxPTGa81omYa1UsrEdIU1JL+JO8ZaphTvJ2X+3exiQvnK0V3/3MvTSp7lmhy4rwHnXUqiS1jBpX5vRenqLUdm13m2Yhb0kZxzx9/cVyqCpqMJPd0jUYrm1vf8AnIpTKYqqy60val6iZvcuZVicSoylxeaWnDeY6ldy3/DgdIhMaqmL7PxZlnUu9dRMwmYrUVW5icxUpEdKlx+GpGsX3JzGbp+S+JHSvnbw0M6vFrIMgEOKnMRmEzEZi63h8xDkLmJigYtowuzcpW0MtJ2Q+Y0zMavzBmKcwZwmOth8SoKEnTVZKMf9NycE+ra9/wDNxhq7PhKbnkjdtu2eo7Xd7Xv3mVt9qXubI17U/MzjNIn3GukWmPTp1Fe3c0yvFYaNRJNJ2vvcu7gnZ7uJgu+1PzMFftT8zNTXfEwkePTXS2bBRlFRilKLTtm1927gGD2bGnuTWrteTlbwW5Pv3ma77U/Mwu+1PzMx2495DXOfltwWz405Saildvi3v5cERPZkXPOs0ZPfKnN05e+28yXfan5mSm+1PzMduMzDlO7rrYelkvzdrtyc5O268nqy5yOJd9qfmZN32p+ZliueIhmfLsQqSg3kej1cHuGniqklluoJ78qSv8EcW77U/MybvtT8zLkpkOunZWWnAmGKqJWeWfJyUW/mjka9qfmZXOq+E5+OZ3Lkpjs1Krcs03d2tFclyQlXHXg6appPNm6bO727GWxw3Ufan5mVub7UvMxMNRDZiH15+1L1KnNFGZ8W346kXOmpxWzrWRV0z8BZsETWoqm7feMiEMiGJQyFQyZDEkkXAhjFmC4qGQbwyQydyvMPAqYuzDZim5Nys4tzEZyrMGYLi3ORmKswZhpi3MNnKcwZgYuzhnKcwZimLs5OcpzBmBi/OGcozg6pDi0ZyHX5GV1LkZhq8V8qjfEVyKswXGrh8xFxcxFyaYsuFxLhcauGb1BCXJTJpixMZMruSmDFiZNyu5NyJiy4FeYAYy3C5FwuGsMh7iRJLCHuFxbkXKYa4XFJsDBcm5ABU3C4twuUw1wzCXC5NMPmDMV3IuTVw7mRcULk1cNcm4lwuDD3C4lwuDD3C4twBhrhcULgwyZNxLk3Bh7k3EuFwmLMwZhLhcGLLgJcgCkkgALEBIFRAxAFEgQAAQAAAABFQQwAKgkAIqAAAAAAKAAAgJAAAAAgCUAABIAEBIAAAAAf/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5" name="4 CuadroTexto"/>
          <p:cNvSpPr txBox="1"/>
          <p:nvPr/>
        </p:nvSpPr>
        <p:spPr>
          <a:xfrm>
            <a:off x="3748612" y="437763"/>
            <a:ext cx="1366080" cy="830997"/>
          </a:xfrm>
          <a:prstGeom prst="rect">
            <a:avLst/>
          </a:prstGeom>
          <a:ln w="38100"/>
        </p:spPr>
        <p:style>
          <a:lnRef idx="2">
            <a:schemeClr val="dk1"/>
          </a:lnRef>
          <a:fillRef idx="1">
            <a:schemeClr val="lt1"/>
          </a:fillRef>
          <a:effectRef idx="0">
            <a:schemeClr val="dk1"/>
          </a:effectRef>
          <a:fontRef idx="minor">
            <a:schemeClr val="dk1"/>
          </a:fontRef>
        </p:style>
        <p:txBody>
          <a:bodyPr wrap="none" rtlCol="0">
            <a:spAutoFit/>
          </a:bodyPr>
          <a:lstStyle/>
          <a:p>
            <a:pPr algn="ctr"/>
            <a:r>
              <a:rPr lang="es-ES" sz="4800" dirty="0" smtClean="0">
                <a:solidFill>
                  <a:srgbClr val="7030A0"/>
                </a:solidFill>
                <a:latin typeface="Snap ITC" pitchFamily="82" charset="0"/>
              </a:rPr>
              <a:t>RM</a:t>
            </a:r>
            <a:endParaRPr lang="es-ES" sz="4800" dirty="0">
              <a:solidFill>
                <a:srgbClr val="7030A0"/>
              </a:solidFill>
              <a:latin typeface="Snap ITC" pitchFamily="82" charset="0"/>
            </a:endParaRPr>
          </a:p>
        </p:txBody>
      </p:sp>
      <p:sp>
        <p:nvSpPr>
          <p:cNvPr id="6" name="5 CuadroTexto"/>
          <p:cNvSpPr txBox="1"/>
          <p:nvPr/>
        </p:nvSpPr>
        <p:spPr>
          <a:xfrm>
            <a:off x="971600" y="1556792"/>
            <a:ext cx="7128792" cy="1569660"/>
          </a:xfrm>
          <a:prstGeom prst="rect">
            <a:avLst/>
          </a:prstGeom>
          <a:noFill/>
        </p:spPr>
        <p:txBody>
          <a:bodyPr wrap="square" rtlCol="0">
            <a:spAutoFit/>
          </a:bodyPr>
          <a:lstStyle/>
          <a:p>
            <a:pPr algn="just" fontAlgn="base"/>
            <a:r>
              <a:rPr lang="es-MX" sz="2400" b="1" dirty="0">
                <a:latin typeface="Goudy Old Style" pitchFamily="18" charset="0"/>
              </a:rPr>
              <a:t>El formato RM es exclusivo de Real Media Player, por lo que sólo ese reproductor puede reproducirlo. Es un formato relativamente ligero, pero los videos que he probado no han tenido la calidad del formato AVI.</a:t>
            </a:r>
            <a:endParaRPr lang="es-ES" sz="2400" b="1" dirty="0" smtClean="0">
              <a:latin typeface="Goudy Old Style" pitchFamily="18" charset="0"/>
            </a:endParaRPr>
          </a:p>
        </p:txBody>
      </p:sp>
      <p:pic>
        <p:nvPicPr>
          <p:cNvPr id="16386" name="Picture 2" descr="http://media.uccdn.com/images/1/0/5/img_como_convertir_peliculas_a_real_player_501_ori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167277">
            <a:off x="3155889" y="3424588"/>
            <a:ext cx="2857500" cy="28575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633771654"/>
      </p:ext>
    </p:extLst>
  </p:cSld>
  <p:clrMapOvr>
    <a:masterClrMapping/>
  </p:clrMapOvr>
  <mc:AlternateContent xmlns:mc="http://schemas.openxmlformats.org/markup-compatibility/2006" xmlns:p14="http://schemas.microsoft.com/office/powerpoint/2010/main">
    <mc:Choice Requires="p14">
      <p:transition spd="slow" p14:dur="1400" advClick="0" advTm="9000">
        <p14:ripple/>
      </p:transition>
    </mc:Choice>
    <mc:Fallback xmlns="">
      <p:transition spd="slow" advClick="0" advTm="9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par>
                          <p:cTn id="16" fill="hold">
                            <p:stCondLst>
                              <p:cond delay="1500"/>
                            </p:stCondLst>
                            <p:childTnLst>
                              <p:par>
                                <p:cTn id="17" presetID="32" presetClass="emph" presetSubtype="0" fill="hold" nodeType="afterEffect">
                                  <p:stCondLst>
                                    <p:cond delay="0"/>
                                  </p:stCondLst>
                                  <p:childTnLst>
                                    <p:animRot by="120000">
                                      <p:cBhvr>
                                        <p:cTn id="18" dur="100" fill="hold">
                                          <p:stCondLst>
                                            <p:cond delay="0"/>
                                          </p:stCondLst>
                                        </p:cTn>
                                        <p:tgtEl>
                                          <p:spTgt spid="16386"/>
                                        </p:tgtEl>
                                        <p:attrNameLst>
                                          <p:attrName>r</p:attrName>
                                        </p:attrNameLst>
                                      </p:cBhvr>
                                    </p:animRot>
                                    <p:animRot by="-240000">
                                      <p:cBhvr>
                                        <p:cTn id="19" dur="200" fill="hold">
                                          <p:stCondLst>
                                            <p:cond delay="200"/>
                                          </p:stCondLst>
                                        </p:cTn>
                                        <p:tgtEl>
                                          <p:spTgt spid="16386"/>
                                        </p:tgtEl>
                                        <p:attrNameLst>
                                          <p:attrName>r</p:attrName>
                                        </p:attrNameLst>
                                      </p:cBhvr>
                                    </p:animRot>
                                    <p:animRot by="240000">
                                      <p:cBhvr>
                                        <p:cTn id="20" dur="200" fill="hold">
                                          <p:stCondLst>
                                            <p:cond delay="400"/>
                                          </p:stCondLst>
                                        </p:cTn>
                                        <p:tgtEl>
                                          <p:spTgt spid="16386"/>
                                        </p:tgtEl>
                                        <p:attrNameLst>
                                          <p:attrName>r</p:attrName>
                                        </p:attrNameLst>
                                      </p:cBhvr>
                                    </p:animRot>
                                    <p:animRot by="-240000">
                                      <p:cBhvr>
                                        <p:cTn id="21" dur="200" fill="hold">
                                          <p:stCondLst>
                                            <p:cond delay="600"/>
                                          </p:stCondLst>
                                        </p:cTn>
                                        <p:tgtEl>
                                          <p:spTgt spid="16386"/>
                                        </p:tgtEl>
                                        <p:attrNameLst>
                                          <p:attrName>r</p:attrName>
                                        </p:attrNameLst>
                                      </p:cBhvr>
                                    </p:animRot>
                                    <p:animRot by="120000">
                                      <p:cBhvr>
                                        <p:cTn id="22" dur="200" fill="hold">
                                          <p:stCondLst>
                                            <p:cond delay="800"/>
                                          </p:stCondLst>
                                        </p:cTn>
                                        <p:tgtEl>
                                          <p:spTgt spid="1638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2.gstatic.com/images?q=tbn:ANd9GcQlNAlcvQnXu1iaYgwIs9lyA7aQOKcA52dyxmkzXeUQN8VDkFM"/>
          <p:cNvPicPr>
            <a:picLocks noChangeAspect="1" noChangeArrowheads="1"/>
          </p:cNvPicPr>
          <p:nvPr/>
        </p:nvPicPr>
        <p:blipFill>
          <a:blip r:embed="rId2"/>
          <a:srcRect/>
          <a:stretch>
            <a:fillRect/>
          </a:stretch>
        </p:blipFill>
        <p:spPr bwMode="auto">
          <a:xfrm>
            <a:off x="0" y="0"/>
            <a:ext cx="9144000" cy="6849177"/>
          </a:xfrm>
          <a:prstGeom prst="rect">
            <a:avLst/>
          </a:prstGeom>
          <a:noFill/>
        </p:spPr>
      </p:pic>
      <p:sp>
        <p:nvSpPr>
          <p:cNvPr id="2" name="AutoShape 2" descr="data:image/jpeg;base64,/9j/4AAQSkZJRgABAQAAAQABAAD/2wCEAAkGBg8PDQ8PEA8NDQ8PDw0NDQ0ODw8NDw8PFBAVFBQQFBQXHCYeFxkjGRIUHy8gJCcpLSwsFR4xNTAqNSYrLCkBCQoKDgwOGA8PFykcHCQuKSwpKSwsMi0pKSkpMikqMCkpLCktLCksKSkpKSwsLCksKSkpKSk1LCkpKSkpLCkpLf/AABEIAMIBAwMBIgACEQEDEQH/xAAbAAACAwEBAQAAAAAAAAAAAAAAAgEDBAUGB//EAEAQAAIBAgMEBwUFBwIHAAAAAAABAgMRBBIhBTFBURMiUmFxkrFygZGh0QYVM0JTFBYyssHh8CPxB2JzgoOi4v/EABoBAQEBAQEBAQAAAAAAAAAAAAABAgMEBQb/xAAnEQEAAwABBAEDBAMAAAAAAAAAAQIREgMTITFRQXGhBCIj8IGRsf/aAAwDAQACEQMRAD8A89YLEkn6F8ZCQyQEpATE1QM6L6LJIZxHihst0REyLYItiiuCLooiJSHSBIZIiIsFhrAVEWK6/Be8tSKar6z+BqAiGQRi27LU20MMlq9X6GpnBVRwrer0XLia4xSWhJFznM6JuRcgCAACAiSAAqgAAAAAACAAAACAPJEogk6NpQyIRKCGRZSepWh4gbIEyjqLTehdlujAIF0SmBfAiHSGISGCIAAKBGeEHJ6eL7jRkbTS8L8i6lTUVZF3FTRoqK9WPchsi5lDXIuRcLkE3C4twuA1wFuFwJC5FwuBNwFuFyhrkXIuRcBrkXFuFwGuQRmADyxJBJ1aShkKSgHQyEQyA1UJGmBhoy+ptgzEwOjhtiVqqz04xlF/88U0+9N6GqH2ZxX6a88PqGx8c6eiWbModW+W7S4bufNbjv0Nouyvv4nmte8T4dq0rMeXFX2ZxX6a88PqT+7WK/TXnh9TvraPeT9495juXa7dHnv3ZxX6a88PqC+zGKv+GvPD6nofvAujjR3bnbo4D+zeISSVNc314fUV/Z3E/przw+p3p7R13i/ePeO5c7dHB/d3E/przw+ofu9iewvPD6nYxO1skXL4Lm+CMWC23KS67vq7WVtBHVvM4T0qRGsf3BiewvPD6kfcGI7C88Pqdd7R7xXtHvNc7s8KOV9wYjsLzw+ofu/iewvPD6nUW0e8ZbS7xzucKOT+7+J7C88PqQ9g4jsLzw+p13tLvMOO2nLK42fW0z5tFG2qtz/y4i95JpSHFbC4l9/i/Ui56HnWXIuJmIzFD5guQlzBsCbkOQjkK5BD5gEzAVXnSRSTo0ZEik3KHRKEuSmBdTlqbaT0OdGRtoyM2hHTpPSPhH0OlSxLaT47n48zlUnpHwj6GmlI4TDUTkukq5PTmSMi+jHj8DnjWuhRklFXWttdXzLOmXJfM5dWvZ27hP2hmu3qc3UvDl85fUG4cl8X9TzuA2jOVWtFybUZWitNOs/oVfaHarp0Msb56rVKCW/Xfb3ae8l6cImZapbnMRDubLoxxlWcmn+z07xik2s8mue/dr70dpbGwyVsj88/qZdjYT9nw9Ol+aMbzfOo9ZP4/JI4+19s1obVwdCNSUadSKc4K1pdaa1+CPHEzWN+X0OFZ8Y9ItlUF+V+ef1Er7NoqE2ou6jJrrT3pN8x+lZXiav+nP2J/wArN+flma1z0830xPTmXMGc9ePna1OuUVat34COZXmLEEyrb3+L9SLiOWr8X6jwp336I2wFqOlYGxHIJpnIRyFchdWUS5Exi3u/sCgvEuTJMhOg7/kA+YCary9yRbknoVNybi3JuA1ybiXJuUPc10JbvAw3NNGW4kwOvSfVj7MfQ0U2ZKUurH2Y+hpo6uxwlZbqEMz7uJttZGehpY0SOMmufiqyU2m+C5lX7RHn8mJj/wAR+C9DOeqseIcZny0RlTTbSSb/AImo2b8TnUZxxG2MNRveNCDryVna66y+fRmk85sv7SUMHtTGVq0asrx6GHRxjJqzhe95LsI836rIrH3er9JG3n7PrPSIoqYajKpGpKnTlUh/BUcE5x37na63v4nkaX/E7BzlGEaeLcpSjCK6OlrJuyX4nNnrzzRNben0fMLukRViai6OfsT/AJWQVYn8OfsT/lZrGZ9PN5iMwmYVyPU+Yscgim3ZahRoufcuLNaioqy974sajHGkldvV3fu1CUglLf4v1KpTLDCZSEvcEibmgKPPUlyFchXICxMbMVpkORFWZwKswEV58Li3C56VNcm4lwuA9wuJcLlD3L6UtEZcxdSeiEjs05aR9mPodHBw4nNwsbqPLLH0R16KPNYlqiXJ6FMSrHV8sbLfJO3hxZyzRixc1Kba3bvhoc3H7Q6FxvCcou+aS3RNaei/ziSeuviIcLe2SjtWjPdUinyl1H8zQsr1WV96szPW2VRnvpxvzjePoZpfZ2i93SL/ALk/VG/DPlTiVGW1tnQeVRjJ1pN2S6rctX/40e1xv2pwNH8TFUE+zCaqy8sLs+dV9gUXtLB0JubpV7xl1kpX61rO3PKe7wf2E2dSs1hoza41ZTq/KTt8j5PU5dy2fL7XQzt11Tsb7awxmK6Khh8RKilLNinG0YyW5NcE9Vq73a0PQYr8OfsT/lY9OnGMVGMYxit0YpRivBLcJivw6nsT/lZaxMe3SXkcxqw2EctZaR4LiycLg7ay38FyNjkeqZ+HytRJpKy0S4FEpDVJFLdzMMs0nq/F+pCViW7X8X6iSkdIZS5COQrkK5GgzkEWVOQyYlVjkK5C5iLmcU2YBMwDBw7hcW4XPSprhcS4ZiqbMRmFuRmAfMX03ojJc34Snrf3ISku7goWjH2Y+iOjSMGHfVj7MfQ2wZ5LDSppJt6Jas5VfEOcnL4LkhsZib9Vblv72ZritUJVxji7KDa4O/8AYT7wf6b+L+hZJ6eAmY6xK5Hwj7wf6b+L+hH3i/038X9BsxGYuycY+HF+0GNlGWGxKg1LD1oz371dStu5wt7z2EftpdJrDtppNPpOD3flPP7Swyq0ZwfFadz4MnY2EnGjCm3mcVbM1lsr6I889P8AfMzHif8Ar0V6vHpxEfR6KH2vbdlhpN/9T/5NX365Jromsya/iva+nZOfQoqK9WXpkmtfpDM9a8/VZcVyFchJTDiJyK7kSkI5G8RROWr8X6lTkFSWr8X6lTkdIhkzkK5CuQrZcDpjXK4jDBNwuJKaSu3YzVcS3otF82TFaXVXNAYMwFxcY7kXEzBmOrR7itiORGYofMRcRyIzBV1JXkkdijGyOdgKf5nx9DfGWpJYs6+G3R9mPoJjtqdF1csuCzLLbd43QkK2WEeeWPoc7aMcyXabbvztFs8nUieO19unTiJt+703qQtWsoxcnuX+xi2bic1Jc43i/du+VhNpVerl5RlUl7tF87/AWv8Ax8o+Gq9P+TjLdRr5lezS4XtqvcDZnwLXRQa4xj7wqYlWbV52um42tdcE29fcbrbKxsszXbTEQvuRmM9DEqcVJbnzLIyu3bW1lKzSt3Xel+41yjN1OM7i+lTcn3cWdGjTSVkcuhilOThHNTlTtmi7XWqd+T3fM62EWqvrZJu/G3P3nPly9Jaue2jIkryeVPct7f0BShLSMteTtr8DLOeabk9dWo34JC1LPufBreiYjROVtOJElGKTnK19VFWvbm7i1Kl4Rm99rS8f8TIxUbyzrVNLXkrehcBUjFxzRlmV7NbmmUORW5NN2taVs3itz+bIcjUQjPUlq/F+pW5EVZdZ+MvUrcjrEMHciLiZgdVR1b8FvbLgvSKa2LS0XWfyRkrYxy0XVXLi/FlOYY1ELp1W3du5FyrMTmDSy4FeYCDFmIzCZiMxtvD5iHITMQ2DD5iacczSKnI2YSnZXe9lJ8N0NFYsU7GfPYM5HPHSjPqx9mPojPWletS8Kz/9Uv6jQl1Y+zH0RnnUX7RSXHo6z+cP7nC/r/MOtY8/7YtmvocZWpflqLpIeK1/q/gW4p5qGKqdpTjH2IKy+ab95n25CSqUasNJqShfx3f53mzFU1HCzit0aUl8InCImItX6Rv5/su/ua2+s5+EYNOWBhGLcW6WVNatcNC6hRhSoxi7JJZVfVt77JLe+5GTZ+JUMHGb1UISdudpPQtwMs1NVpy3xzSlyXYjyXC298bs1WYyM95+GbVnZ+N/LJses4YGpUX5HUav2rKy+Njq7CpJYam3q5LO29buTu346nI2ZDPgKsFvcqiS77JpfI6OwMWpYeMfzU10c48Vbd8v6nLpT5r9murHi33dShhoxqSqJJOUYxb7k27fM206nAxKpwur6tLi1z+YSrONpb7O7XdxPTGa81omYa1UsrEdIU1JL+JO8ZaphTvJ2X+3exiQvnK0V3/3MvTSp7lmhy4rwHnXUqiS1jBpX5vRenqLUdm13m2Yhb0kZxzx9/cVyqCpqMJPd0jUYrm1vf8AnIpTKYqqy60val6iZvcuZVicSoylxeaWnDeY6ldy3/DgdIhMaqmL7PxZlnUu9dRMwmYrUVW5icxUpEdKlx+GpGsX3JzGbp+S+JHSvnbw0M6vFrIMgEOKnMRmEzEZi63h8xDkLmJigYtowuzcpW0MtJ2Q+Y0zMavzBmKcwZwmOth8SoKEnTVZKMf9NycE+ra9/wDNxhq7PhKbnkjdtu2eo7Xd7Xv3mVt9qXubI17U/MzjNIn3GukWmPTp1Fe3c0yvFYaNRJNJ2vvcu7gnZ7uJgu+1PzMFftT8zNTXfEwkePTXS2bBRlFRilKLTtm1927gGD2bGnuTWrteTlbwW5Pv3ma77U/Mwu+1PzMx2495DXOfltwWz405Saildvi3v5cERPZkXPOs0ZPfKnN05e+28yXfan5mSm+1PzMduMzDlO7rrYelkvzdrtyc5O268nqy5yOJd9qfmZN32p+ZliueIhmfLsQqSg3kej1cHuGniqklluoJ78qSv8EcW77U/MybvtT8zLkpkOunZWWnAmGKqJWeWfJyUW/mjka9qfmZXOq+E5+OZ3Lkpjs1Krcs03d2tFclyQlXHXg6appPNm6bO727GWxw3Ufan5mVub7UvMxMNRDZiH15+1L1KnNFGZ8W346kXOmpxWzrWRV0z8BZsETWoqm7feMiEMiGJQyFQyZDEkkXAhjFmC4qGQbwyQydyvMPAqYuzDZim5Nys4tzEZyrMGYLi3ORmKswZhpi3MNnKcwZgYuzhnKcwZimLs5OcpzBmBi/OGcozg6pDi0ZyHX5GV1LkZhq8V8qjfEVyKswXGrh8xFxcxFyaYsuFxLhcauGb1BCXJTJpixMZMruSmDFiZNyu5NyJiy4FeYAYy3C5FwuGsMh7iRJLCHuFxbkXKYa4XFJsDBcm5ABU3C4twuUw1wzCXC5NMPmDMV3IuTVw7mRcULk1cNcm4lwuDD3C4lwuDD3C4twBhrhcULgwyZNxLk3Bh7k3EuFwmLMwZhLhcGLLgJcgCkkgALEBIFRAxAFEgQAAQAAAABFQQwAKgkAIqAAAAAAKAAAgJAAAAAgCUAABIAEBIAAAAAf/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4" name="3 CuadroTexto"/>
          <p:cNvSpPr txBox="1"/>
          <p:nvPr/>
        </p:nvSpPr>
        <p:spPr>
          <a:xfrm>
            <a:off x="3613223" y="437763"/>
            <a:ext cx="1636859" cy="830997"/>
          </a:xfrm>
          <a:prstGeom prst="rect">
            <a:avLst/>
          </a:prstGeom>
          <a:ln w="38100"/>
        </p:spPr>
        <p:style>
          <a:lnRef idx="2">
            <a:schemeClr val="dk1"/>
          </a:lnRef>
          <a:fillRef idx="1">
            <a:schemeClr val="lt1"/>
          </a:fillRef>
          <a:effectRef idx="0">
            <a:schemeClr val="dk1"/>
          </a:effectRef>
          <a:fontRef idx="minor">
            <a:schemeClr val="dk1"/>
          </a:fontRef>
        </p:style>
        <p:txBody>
          <a:bodyPr wrap="none" rtlCol="0">
            <a:spAutoFit/>
          </a:bodyPr>
          <a:lstStyle/>
          <a:p>
            <a:pPr algn="ctr"/>
            <a:r>
              <a:rPr lang="es-ES" sz="4800" dirty="0" smtClean="0">
                <a:solidFill>
                  <a:srgbClr val="7030A0"/>
                </a:solidFill>
                <a:latin typeface="Snap ITC" pitchFamily="82" charset="0"/>
              </a:rPr>
              <a:t>VOB</a:t>
            </a:r>
            <a:endParaRPr lang="es-ES" sz="4800" dirty="0">
              <a:solidFill>
                <a:srgbClr val="7030A0"/>
              </a:solidFill>
              <a:latin typeface="Snap ITC" pitchFamily="82" charset="0"/>
            </a:endParaRPr>
          </a:p>
        </p:txBody>
      </p:sp>
      <p:sp>
        <p:nvSpPr>
          <p:cNvPr id="5" name="4 CuadroTexto"/>
          <p:cNvSpPr txBox="1"/>
          <p:nvPr/>
        </p:nvSpPr>
        <p:spPr>
          <a:xfrm>
            <a:off x="971600" y="1556792"/>
            <a:ext cx="7128792" cy="3785652"/>
          </a:xfrm>
          <a:prstGeom prst="rect">
            <a:avLst/>
          </a:prstGeom>
          <a:noFill/>
        </p:spPr>
        <p:txBody>
          <a:bodyPr wrap="square" rtlCol="0">
            <a:spAutoFit/>
          </a:bodyPr>
          <a:lstStyle/>
          <a:p>
            <a:pPr algn="just" fontAlgn="base"/>
            <a:r>
              <a:rPr lang="es-MX" sz="2400" b="1" dirty="0">
                <a:latin typeface="Goudy Old Style" pitchFamily="18" charset="0"/>
              </a:rPr>
              <a:t>Un archivo VOB (Video Object) es un formato que contiene vídeos de DVD. Los VOB se basan en el formato de programación de MPEG-2 pero aporta otros aspectos. Contiene el video en sí, el audio, los subtítulos y los contenidos del menú. Si la extensión del archivo VOB </a:t>
            </a:r>
            <a:r>
              <a:rPr lang="es-MX" sz="2400" b="1" dirty="0" smtClean="0">
                <a:latin typeface="Goudy Old Style" pitchFamily="18" charset="0"/>
              </a:rPr>
              <a:t>cambia a </a:t>
            </a:r>
            <a:r>
              <a:rPr lang="es-MX" sz="2400" b="1" dirty="0">
                <a:latin typeface="Goudy Old Style" pitchFamily="18" charset="0"/>
              </a:rPr>
              <a:t>una extensión de archivo de MPEG-2 como </a:t>
            </a:r>
            <a:r>
              <a:rPr lang="es-MX" sz="2400" b="1" dirty="0" err="1" smtClean="0">
                <a:latin typeface="Goudy Old Style" pitchFamily="18" charset="0"/>
              </a:rPr>
              <a:t>mpg</a:t>
            </a:r>
            <a:r>
              <a:rPr lang="es-MX" sz="2400" b="1" dirty="0" smtClean="0">
                <a:latin typeface="Goudy Old Style" pitchFamily="18" charset="0"/>
              </a:rPr>
              <a:t> </a:t>
            </a:r>
            <a:r>
              <a:rPr lang="es-MX" sz="2400" b="1" dirty="0">
                <a:latin typeface="Goudy Old Style" pitchFamily="18" charset="0"/>
              </a:rPr>
              <a:t>o </a:t>
            </a:r>
            <a:r>
              <a:rPr lang="es-MX" sz="2400" b="1" dirty="0" err="1" smtClean="0">
                <a:latin typeface="Goudy Old Style" pitchFamily="18" charset="0"/>
              </a:rPr>
              <a:t>mpeg</a:t>
            </a:r>
            <a:r>
              <a:rPr lang="es-MX" sz="2400" b="1" dirty="0">
                <a:latin typeface="Goudy Old Style" pitchFamily="18" charset="0"/>
              </a:rPr>
              <a:t>, el archivo sigue siendo legible y sigue manteniendo toda la información aunque la mayor parte de los reproductores de MPEG-2 no soportan las pistas reservadas a los subtítulos.</a:t>
            </a:r>
            <a:endParaRPr lang="es-ES" sz="2400" b="1" dirty="0" smtClean="0">
              <a:latin typeface="Goudy Old Style" pitchFamily="18" charset="0"/>
            </a:endParaRPr>
          </a:p>
        </p:txBody>
      </p:sp>
    </p:spTree>
    <p:extLst>
      <p:ext uri="{BB962C8B-B14F-4D97-AF65-F5344CB8AC3E}">
        <p14:creationId xmlns:p14="http://schemas.microsoft.com/office/powerpoint/2010/main" val="125352056"/>
      </p:ext>
    </p:extLst>
  </p:cSld>
  <p:clrMapOvr>
    <a:masterClrMapping/>
  </p:clrMapOvr>
  <mc:AlternateContent xmlns:mc="http://schemas.openxmlformats.org/markup-compatibility/2006" xmlns:p14="http://schemas.microsoft.com/office/powerpoint/2010/main">
    <mc:Choice Requires="p14">
      <p:transition spd="slow" p14:dur="1400" advClick="0" advTm="12000">
        <p14:ripple/>
      </p:transition>
    </mc:Choice>
    <mc:Fallback xmlns="">
      <p:transition spd="slow" advClick="0" advTm="1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2.gstatic.com/images?q=tbn:ANd9GcQlNAlcvQnXu1iaYgwIs9lyA7aQOKcA52dyxmkzXeUQN8VDkFM"/>
          <p:cNvPicPr>
            <a:picLocks noChangeAspect="1" noChangeArrowheads="1"/>
          </p:cNvPicPr>
          <p:nvPr/>
        </p:nvPicPr>
        <p:blipFill>
          <a:blip r:embed="rId2"/>
          <a:srcRect/>
          <a:stretch>
            <a:fillRect/>
          </a:stretch>
        </p:blipFill>
        <p:spPr bwMode="auto">
          <a:xfrm>
            <a:off x="0" y="0"/>
            <a:ext cx="9144000" cy="6849177"/>
          </a:xfrm>
          <a:prstGeom prst="rect">
            <a:avLst/>
          </a:prstGeom>
          <a:noFill/>
        </p:spPr>
      </p:pic>
      <p:sp>
        <p:nvSpPr>
          <p:cNvPr id="2" name="AutoShape 2" descr="data:image/jpeg;base64,/9j/4AAQSkZJRgABAQAAAQABAAD/2wCEAAkGBg8PDQ8PEA8NDQ8PDw0NDQ0ODw8NDw8PFBAVFBQQFBQXHCYeFxkjGRIUHy8gJCcpLSwsFR4xNTAqNSYrLCkBCQoKDgwOGA8PFykcHCQuKSwpKSwsMi0pKSkpMikqMCkpLCktLCksKSkpKSwsLCksKSkpKSk1LCkpKSkpLCkpLf/AABEIAMIBAwMBIgACEQEDEQH/xAAbAAACAwEBAQAAAAAAAAAAAAAAAgEDBAUGB//EAEAQAAIBAgMEBwUFBwIHAAAAAAABAgMRBBIhBTFBURMiUmFxkrFygZGh0QYVM0JTFBYyssHh8CPxB2JzgoOi4v/EABoBAQEBAQEBAQAAAAAAAAAAAAABAgMEBQb/xAAnEQEAAwABBAEDBAMAAAAAAAAAAQIREgMTITFRQXGhBCIj8IGRsf/aAAwDAQACEQMRAD8A89YLEkn6F8ZCQyQEpATE1QM6L6LJIZxHihst0REyLYItiiuCLooiJSHSBIZIiIsFhrAVEWK6/Be8tSKar6z+BqAiGQRi27LU20MMlq9X6GpnBVRwrer0XLia4xSWhJFznM6JuRcgCAACAiSAAqgAAAAAACAAAACAPJEogk6NpQyIRKCGRZSepWh4gbIEyjqLTehdlujAIF0SmBfAiHSGISGCIAAKBGeEHJ6eL7jRkbTS8L8i6lTUVZF3FTRoqK9WPchsi5lDXIuRcLkE3C4twuA1wFuFwJC5FwuBNwFuFyhrkXIuRcBrkXFuFwGuQRmADyxJBJ1aShkKSgHQyEQyA1UJGmBhoy+ptgzEwOjhtiVqqz04xlF/88U0+9N6GqH2ZxX6a88PqGx8c6eiWbModW+W7S4bufNbjv0Nouyvv4nmte8T4dq0rMeXFX2ZxX6a88PqT+7WK/TXnh9TvraPeT9495juXa7dHnv3ZxX6a88PqC+zGKv+GvPD6nofvAujjR3bnbo4D+zeISSVNc314fUV/Z3E/przw+p3p7R13i/ePeO5c7dHB/d3E/przw+ofu9iewvPD6nYxO1skXL4Lm+CMWC23KS67vq7WVtBHVvM4T0qRGsf3BiewvPD6kfcGI7C88Pqdd7R7xXtHvNc7s8KOV9wYjsLzw+ofu/iewvPD6nUW0e8ZbS7xzucKOT+7+J7C88PqQ9g4jsLzw+p13tLvMOO2nLK42fW0z5tFG2qtz/y4i95JpSHFbC4l9/i/Ui56HnWXIuJmIzFD5guQlzBsCbkOQjkK5BD5gEzAVXnSRSTo0ZEik3KHRKEuSmBdTlqbaT0OdGRtoyM2hHTpPSPhH0OlSxLaT47n48zlUnpHwj6GmlI4TDUTkukq5PTmSMi+jHj8DnjWuhRklFXWttdXzLOmXJfM5dWvZ27hP2hmu3qc3UvDl85fUG4cl8X9TzuA2jOVWtFybUZWitNOs/oVfaHarp0Msb56rVKCW/Xfb3ae8l6cImZapbnMRDubLoxxlWcmn+z07xik2s8mue/dr70dpbGwyVsj88/qZdjYT9nw9Ol+aMbzfOo9ZP4/JI4+19s1obVwdCNSUadSKc4K1pdaa1+CPHEzWN+X0OFZ8Y9ItlUF+V+ef1Er7NoqE2ou6jJrrT3pN8x+lZXiav+nP2J/wArN+flma1z0830xPTmXMGc9ePna1OuUVat34COZXmLEEyrb3+L9SLiOWr8X6jwp336I2wFqOlYGxHIJpnIRyFchdWUS5Exi3u/sCgvEuTJMhOg7/kA+YCary9yRbknoVNybi3JuA1ybiXJuUPc10JbvAw3NNGW4kwOvSfVj7MfQ0U2ZKUurH2Y+hpo6uxwlZbqEMz7uJttZGehpY0SOMmufiqyU2m+C5lX7RHn8mJj/wAR+C9DOeqseIcZny0RlTTbSSb/AImo2b8TnUZxxG2MNRveNCDryVna66y+fRmk85sv7SUMHtTGVq0asrx6GHRxjJqzhe95LsI836rIrH3er9JG3n7PrPSIoqYajKpGpKnTlUh/BUcE5x37na63v4nkaX/E7BzlGEaeLcpSjCK6OlrJuyX4nNnrzzRNben0fMLukRViai6OfsT/AJWQVYn8OfsT/lZrGZ9PN5iMwmYVyPU+Yscgim3ZahRoufcuLNaioqy974sajHGkldvV3fu1CUglLf4v1KpTLDCZSEvcEibmgKPPUlyFchXICxMbMVpkORFWZwKswEV58Li3C56VNcm4lwuA9wuJcLlD3L6UtEZcxdSeiEjs05aR9mPodHBw4nNwsbqPLLH0R16KPNYlqiXJ6FMSrHV8sbLfJO3hxZyzRixc1Kba3bvhoc3H7Q6FxvCcou+aS3RNaei/ziSeuviIcLe2SjtWjPdUinyl1H8zQsr1WV96szPW2VRnvpxvzjePoZpfZ2i93SL/ALk/VG/DPlTiVGW1tnQeVRjJ1pN2S6rctX/40e1xv2pwNH8TFUE+zCaqy8sLs+dV9gUXtLB0JubpV7xl1kpX61rO3PKe7wf2E2dSs1hoza41ZTq/KTt8j5PU5dy2fL7XQzt11Tsb7awxmK6Khh8RKilLNinG0YyW5NcE9Vq73a0PQYr8OfsT/lY9OnGMVGMYxit0YpRivBLcJivw6nsT/lZaxMe3SXkcxqw2EctZaR4LiycLg7ay38FyNjkeqZ+HytRJpKy0S4FEpDVJFLdzMMs0nq/F+pCViW7X8X6iSkdIZS5COQrkK5GgzkEWVOQyYlVjkK5C5iLmcU2YBMwDBw7hcW4XPSprhcS4ZiqbMRmFuRmAfMX03ojJc34Snrf3ISku7goWjH2Y+iOjSMGHfVj7MfQ2wZ5LDSppJt6Jas5VfEOcnL4LkhsZib9Vblv72ZritUJVxji7KDa4O/8AYT7wf6b+L+hZJ6eAmY6xK5Hwj7wf6b+L+hH3i/038X9BsxGYuycY+HF+0GNlGWGxKg1LD1oz371dStu5wt7z2EftpdJrDtppNPpOD3flPP7Swyq0ZwfFadz4MnY2EnGjCm3mcVbM1lsr6I889P8AfMzHif8Ar0V6vHpxEfR6KH2vbdlhpN/9T/5NX365Jromsya/iva+nZOfQoqK9WXpkmtfpDM9a8/VZcVyFchJTDiJyK7kSkI5G8RROWr8X6lTkFSWr8X6lTkdIhkzkK5CuQrZcDpjXK4jDBNwuJKaSu3YzVcS3otF82TFaXVXNAYMwFxcY7kXEzBmOrR7itiORGYofMRcRyIzBV1JXkkdijGyOdgKf5nx9DfGWpJYs6+G3R9mPoJjtqdF1csuCzLLbd43QkK2WEeeWPoc7aMcyXabbvztFs8nUieO19unTiJt+703qQtWsoxcnuX+xi2bic1Jc43i/du+VhNpVerl5RlUl7tF87/AWv8Ax8o+Gq9P+TjLdRr5lezS4XtqvcDZnwLXRQa4xj7wqYlWbV52um42tdcE29fcbrbKxsszXbTEQvuRmM9DEqcVJbnzLIyu3bW1lKzSt3Xel+41yjN1OM7i+lTcn3cWdGjTSVkcuhilOThHNTlTtmi7XWqd+T3fM62EWqvrZJu/G3P3nPly9Jaue2jIkryeVPct7f0BShLSMteTtr8DLOeabk9dWo34JC1LPufBreiYjROVtOJElGKTnK19VFWvbm7i1Kl4Rm99rS8f8TIxUbyzrVNLXkrehcBUjFxzRlmV7NbmmUORW5NN2taVs3itz+bIcjUQjPUlq/F+pW5EVZdZ+MvUrcjrEMHciLiZgdVR1b8FvbLgvSKa2LS0XWfyRkrYxy0XVXLi/FlOYY1ELp1W3du5FyrMTmDSy4FeYCDFmIzCZiMxtvD5iHITMQ2DD5iacczSKnI2YSnZXe9lJ8N0NFYsU7GfPYM5HPHSjPqx9mPojPWletS8Kz/9Uv6jQl1Y+zH0RnnUX7RSXHo6z+cP7nC/r/MOtY8/7YtmvocZWpflqLpIeK1/q/gW4p5qGKqdpTjH2IKy+ab95n25CSqUasNJqShfx3f53mzFU1HCzit0aUl8InCImItX6Rv5/su/ua2+s5+EYNOWBhGLcW6WVNatcNC6hRhSoxi7JJZVfVt77JLe+5GTZ+JUMHGb1UISdudpPQtwMs1NVpy3xzSlyXYjyXC298bs1WYyM95+GbVnZ+N/LJses4YGpUX5HUav2rKy+Njq7CpJYam3q5LO29buTu346nI2ZDPgKsFvcqiS77JpfI6OwMWpYeMfzU10c48Vbd8v6nLpT5r9murHi33dShhoxqSqJJOUYxb7k27fM206nAxKpwur6tLi1z+YSrONpb7O7XdxPTGa81omYa1UsrEdIU1JL+JO8ZaphTvJ2X+3exiQvnK0V3/3MvTSp7lmhy4rwHnXUqiS1jBpX5vRenqLUdm13m2Yhb0kZxzx9/cVyqCpqMJPd0jUYrm1vf8AnIpTKYqqy60val6iZvcuZVicSoylxeaWnDeY6ldy3/DgdIhMaqmL7PxZlnUu9dRMwmYrUVW5icxUpEdKlx+GpGsX3JzGbp+S+JHSvnbw0M6vFrIMgEOKnMRmEzEZi63h8xDkLmJigYtowuzcpW0MtJ2Q+Y0zMavzBmKcwZwmOth8SoKEnTVZKMf9NycE+ra9/wDNxhq7PhKbnkjdtu2eo7Xd7Xv3mVt9qXubI17U/MzjNIn3GukWmPTp1Fe3c0yvFYaNRJNJ2vvcu7gnZ7uJgu+1PzMFftT8zNTXfEwkePTXS2bBRlFRilKLTtm1927gGD2bGnuTWrteTlbwW5Pv3ma77U/Mwu+1PzMx2495DXOfltwWz405Saildvi3v5cERPZkXPOs0ZPfKnN05e+28yXfan5mSm+1PzMduMzDlO7rrYelkvzdrtyc5O268nqy5yOJd9qfmZN32p+ZliueIhmfLsQqSg3kej1cHuGniqklluoJ78qSv8EcW77U/MybvtT8zLkpkOunZWWnAmGKqJWeWfJyUW/mjka9qfmZXOq+E5+OZ3Lkpjs1Krcs03d2tFclyQlXHXg6appPNm6bO727GWxw3Ufan5mVub7UvMxMNRDZiH15+1L1KnNFGZ8W346kXOmpxWzrWRV0z8BZsETWoqm7feMiEMiGJQyFQyZDEkkXAhjFmC4qGQbwyQydyvMPAqYuzDZim5Nys4tzEZyrMGYLi3ORmKswZhpi3MNnKcwZgYuzhnKcwZimLs5OcpzBmBi/OGcozg6pDi0ZyHX5GV1LkZhq8V8qjfEVyKswXGrh8xFxcxFyaYsuFxLhcauGb1BCXJTJpixMZMruSmDFiZNyu5NyJiy4FeYAYy3C5FwuGsMh7iRJLCHuFxbkXKYa4XFJsDBcm5ABU3C4twuUw1wzCXC5NMPmDMV3IuTVw7mRcULk1cNcm4lwuDD3C4lwuDD3C4twBhrhcULgwyZNxLk3Bh7k3EuFwmLMwZhLhcGLLgJcgCkkgALEBIFRAxAFEgQAAQAAAABFQQwAKgkAIqAAAAAAKAAAgJAAAAAgCUAABIAEBIAAAAAf/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4" name="3 CuadroTexto"/>
          <p:cNvSpPr txBox="1"/>
          <p:nvPr/>
        </p:nvSpPr>
        <p:spPr>
          <a:xfrm>
            <a:off x="3436027" y="437763"/>
            <a:ext cx="1991250" cy="830997"/>
          </a:xfrm>
          <a:prstGeom prst="rect">
            <a:avLst/>
          </a:prstGeom>
          <a:ln w="38100"/>
        </p:spPr>
        <p:style>
          <a:lnRef idx="2">
            <a:schemeClr val="dk1"/>
          </a:lnRef>
          <a:fillRef idx="1">
            <a:schemeClr val="lt1"/>
          </a:fillRef>
          <a:effectRef idx="0">
            <a:schemeClr val="dk1"/>
          </a:effectRef>
          <a:fontRef idx="minor">
            <a:schemeClr val="dk1"/>
          </a:fontRef>
        </p:style>
        <p:txBody>
          <a:bodyPr wrap="none" rtlCol="0">
            <a:spAutoFit/>
          </a:bodyPr>
          <a:lstStyle/>
          <a:p>
            <a:pPr algn="ctr"/>
            <a:r>
              <a:rPr lang="es-ES" sz="4800" dirty="0" smtClean="0">
                <a:solidFill>
                  <a:srgbClr val="7030A0"/>
                </a:solidFill>
                <a:latin typeface="Snap ITC" pitchFamily="82" charset="0"/>
              </a:rPr>
              <a:t>WMV</a:t>
            </a:r>
            <a:endParaRPr lang="es-ES" sz="4800" dirty="0">
              <a:solidFill>
                <a:srgbClr val="7030A0"/>
              </a:solidFill>
              <a:latin typeface="Snap ITC" pitchFamily="82" charset="0"/>
            </a:endParaRPr>
          </a:p>
        </p:txBody>
      </p:sp>
      <p:sp>
        <p:nvSpPr>
          <p:cNvPr id="5" name="4 CuadroTexto"/>
          <p:cNvSpPr txBox="1"/>
          <p:nvPr/>
        </p:nvSpPr>
        <p:spPr>
          <a:xfrm>
            <a:off x="1043608" y="1556792"/>
            <a:ext cx="7128792" cy="4154984"/>
          </a:xfrm>
          <a:prstGeom prst="rect">
            <a:avLst/>
          </a:prstGeom>
          <a:noFill/>
        </p:spPr>
        <p:txBody>
          <a:bodyPr wrap="square" rtlCol="0">
            <a:spAutoFit/>
          </a:bodyPr>
          <a:lstStyle/>
          <a:p>
            <a:pPr algn="just" fontAlgn="base"/>
            <a:r>
              <a:rPr lang="es-MX" sz="2400" b="1" dirty="0">
                <a:latin typeface="Goudy Old Style" pitchFamily="18" charset="0"/>
              </a:rPr>
              <a:t>(Windows Media Video). Conjunto de algoritmos para la compresión de videos, propiedad de </a:t>
            </a:r>
            <a:r>
              <a:rPr lang="es-MX" sz="2400" b="1" dirty="0" smtClean="0">
                <a:latin typeface="Goudy Old Style" pitchFamily="18" charset="0"/>
              </a:rPr>
              <a:t>Microsoft. Por </a:t>
            </a:r>
            <a:r>
              <a:rPr lang="es-MX" sz="2400" b="1" dirty="0">
                <a:latin typeface="Goudy Old Style" pitchFamily="18" charset="0"/>
              </a:rPr>
              <a:t>lo general suele combinarse con el formato de </a:t>
            </a:r>
            <a:r>
              <a:rPr lang="es-MX" sz="2400" b="1" dirty="0" smtClean="0">
                <a:latin typeface="Goudy Old Style" pitchFamily="18" charset="0"/>
              </a:rPr>
              <a:t>sonido WMA</a:t>
            </a:r>
            <a:r>
              <a:rPr lang="es-MX" sz="2400" b="1" dirty="0">
                <a:latin typeface="Goudy Old Style" pitchFamily="18" charset="0"/>
              </a:rPr>
              <a:t> (Windows Media Audio</a:t>
            </a:r>
            <a:r>
              <a:rPr lang="es-MX" sz="2400" b="1" dirty="0" smtClean="0">
                <a:latin typeface="Goudy Old Style" pitchFamily="18" charset="0"/>
              </a:rPr>
              <a:t>).</a:t>
            </a:r>
          </a:p>
          <a:p>
            <a:pPr algn="just" fontAlgn="base"/>
            <a:endParaRPr lang="es-MX" sz="2400" b="1" dirty="0">
              <a:latin typeface="Goudy Old Style" pitchFamily="18" charset="0"/>
            </a:endParaRPr>
          </a:p>
          <a:p>
            <a:pPr algn="just" fontAlgn="base"/>
            <a:r>
              <a:rPr lang="es-MX" sz="2400" b="1" dirty="0" smtClean="0">
                <a:latin typeface="Goudy Old Style" pitchFamily="18" charset="0"/>
              </a:rPr>
              <a:t>WMV </a:t>
            </a:r>
            <a:r>
              <a:rPr lang="es-MX" sz="2400" b="1" dirty="0">
                <a:latin typeface="Goudy Old Style" pitchFamily="18" charset="0"/>
              </a:rPr>
              <a:t>desde la versión 7 utiliza su propia tecnología no estandarizada de </a:t>
            </a:r>
            <a:r>
              <a:rPr lang="es-MX" sz="2400" b="1" dirty="0" smtClean="0">
                <a:latin typeface="Goudy Old Style" pitchFamily="18" charset="0"/>
              </a:rPr>
              <a:t>MPEG-4.</a:t>
            </a:r>
          </a:p>
          <a:p>
            <a:pPr algn="just" fontAlgn="base"/>
            <a:endParaRPr lang="es-MX" sz="2400" b="1" dirty="0">
              <a:latin typeface="Goudy Old Style" pitchFamily="18" charset="0"/>
            </a:endParaRPr>
          </a:p>
          <a:p>
            <a:pPr algn="just" fontAlgn="base"/>
            <a:r>
              <a:rPr lang="es-MX" sz="2400" b="1" dirty="0" smtClean="0">
                <a:latin typeface="Goudy Old Style" pitchFamily="18" charset="0"/>
              </a:rPr>
              <a:t>Este </a:t>
            </a:r>
            <a:r>
              <a:rPr lang="es-MX" sz="2400" b="1" dirty="0">
                <a:latin typeface="Goudy Old Style" pitchFamily="18" charset="0"/>
              </a:rPr>
              <a:t>formato puede ser reproducido por la mayoría de los reproductores y los archivos que lo utilizan suelen tener la extensión </a:t>
            </a:r>
            <a:r>
              <a:rPr lang="es-MX" sz="2400" b="1" dirty="0" smtClean="0">
                <a:latin typeface="Goudy Old Style" pitchFamily="18" charset="0"/>
              </a:rPr>
              <a:t>"</a:t>
            </a:r>
            <a:r>
              <a:rPr lang="es-MX" sz="2400" b="1" dirty="0" err="1" smtClean="0">
                <a:latin typeface="Goudy Old Style" pitchFamily="18" charset="0"/>
              </a:rPr>
              <a:t>wmv</a:t>
            </a:r>
            <a:r>
              <a:rPr lang="es-MX" sz="2400" b="1" dirty="0">
                <a:latin typeface="Goudy Old Style" pitchFamily="18" charset="0"/>
              </a:rPr>
              <a:t>".</a:t>
            </a:r>
            <a:endParaRPr lang="es-ES" sz="2400" b="1" dirty="0" smtClean="0">
              <a:latin typeface="Goudy Old Style" pitchFamily="18" charset="0"/>
            </a:endParaRPr>
          </a:p>
        </p:txBody>
      </p:sp>
      <p:pic>
        <p:nvPicPr>
          <p:cNvPr id="18434" name="Picture 2" descr="http://www.informatica-hoy.com.ar/imagenes06/wmv.jpg"/>
          <p:cNvPicPr>
            <a:picLocks noChangeAspect="1" noChangeArrowheads="1"/>
          </p:cNvPicPr>
          <p:nvPr/>
        </p:nvPicPr>
        <p:blipFill rotWithShape="1">
          <a:blip r:embed="rId3">
            <a:extLst>
              <a:ext uri="{28A0092B-C50C-407E-A947-70E740481C1C}">
                <a14:useLocalDpi xmlns:a14="http://schemas.microsoft.com/office/drawing/2010/main" val="0"/>
              </a:ext>
            </a:extLst>
          </a:blip>
          <a:srcRect l="22543" r="30120"/>
          <a:stretch/>
        </p:blipFill>
        <p:spPr bwMode="auto">
          <a:xfrm rot="497163">
            <a:off x="5514303" y="5367462"/>
            <a:ext cx="1196784" cy="129442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352056"/>
      </p:ext>
    </p:extLst>
  </p:cSld>
  <p:clrMapOvr>
    <a:masterClrMapping/>
  </p:clrMapOvr>
  <mc:AlternateContent xmlns:mc="http://schemas.openxmlformats.org/markup-compatibility/2006" xmlns:p14="http://schemas.microsoft.com/office/powerpoint/2010/main">
    <mc:Choice Requires="p14">
      <p:transition spd="slow" p14:dur="1400" advClick="0" advTm="11000">
        <p14:ripple/>
      </p:transition>
    </mc:Choice>
    <mc:Fallback xmlns="">
      <p:transition spd="slow" advClick="0" advTm="1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par>
                          <p:cTn id="16" fill="hold">
                            <p:stCondLst>
                              <p:cond delay="1500"/>
                            </p:stCondLst>
                            <p:childTnLst>
                              <p:par>
                                <p:cTn id="17" presetID="26" presetClass="entr" presetSubtype="0" fill="hold" nodeType="afterEffect">
                                  <p:stCondLst>
                                    <p:cond delay="0"/>
                                  </p:stCondLst>
                                  <p:childTnLst>
                                    <p:set>
                                      <p:cBhvr>
                                        <p:cTn id="18" dur="1" fill="hold">
                                          <p:stCondLst>
                                            <p:cond delay="0"/>
                                          </p:stCondLst>
                                        </p:cTn>
                                        <p:tgtEl>
                                          <p:spTgt spid="18434"/>
                                        </p:tgtEl>
                                        <p:attrNameLst>
                                          <p:attrName>style.visibility</p:attrName>
                                        </p:attrNameLst>
                                      </p:cBhvr>
                                      <p:to>
                                        <p:strVal val="visible"/>
                                      </p:to>
                                    </p:set>
                                    <p:animEffect transition="in" filter="wipe(down)">
                                      <p:cBhvr>
                                        <p:cTn id="19" dur="580">
                                          <p:stCondLst>
                                            <p:cond delay="0"/>
                                          </p:stCondLst>
                                        </p:cTn>
                                        <p:tgtEl>
                                          <p:spTgt spid="18434"/>
                                        </p:tgtEl>
                                      </p:cBhvr>
                                    </p:animEffect>
                                    <p:anim calcmode="lin" valueType="num">
                                      <p:cBhvr>
                                        <p:cTn id="20" dur="1822" tmFilter="0,0; 0.14,0.36; 0.43,0.73; 0.71,0.91; 1.0,1.0">
                                          <p:stCondLst>
                                            <p:cond delay="0"/>
                                          </p:stCondLst>
                                        </p:cTn>
                                        <p:tgtEl>
                                          <p:spTgt spid="18434"/>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18434"/>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18434"/>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18434"/>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18434"/>
                                        </p:tgtEl>
                                        <p:attrNameLst>
                                          <p:attrName>ppt_y</p:attrName>
                                        </p:attrNameLst>
                                      </p:cBhvr>
                                      <p:tavLst>
                                        <p:tav tm="0" fmla="#ppt_y-sin(pi*$)/81">
                                          <p:val>
                                            <p:fltVal val="0"/>
                                          </p:val>
                                        </p:tav>
                                        <p:tav tm="100000">
                                          <p:val>
                                            <p:fltVal val="1"/>
                                          </p:val>
                                        </p:tav>
                                      </p:tavLst>
                                    </p:anim>
                                    <p:animScale>
                                      <p:cBhvr>
                                        <p:cTn id="25" dur="26">
                                          <p:stCondLst>
                                            <p:cond delay="650"/>
                                          </p:stCondLst>
                                        </p:cTn>
                                        <p:tgtEl>
                                          <p:spTgt spid="18434"/>
                                        </p:tgtEl>
                                      </p:cBhvr>
                                      <p:to x="100000" y="60000"/>
                                    </p:animScale>
                                    <p:animScale>
                                      <p:cBhvr>
                                        <p:cTn id="26" dur="166" decel="50000">
                                          <p:stCondLst>
                                            <p:cond delay="676"/>
                                          </p:stCondLst>
                                        </p:cTn>
                                        <p:tgtEl>
                                          <p:spTgt spid="18434"/>
                                        </p:tgtEl>
                                      </p:cBhvr>
                                      <p:to x="100000" y="100000"/>
                                    </p:animScale>
                                    <p:animScale>
                                      <p:cBhvr>
                                        <p:cTn id="27" dur="26">
                                          <p:stCondLst>
                                            <p:cond delay="1312"/>
                                          </p:stCondLst>
                                        </p:cTn>
                                        <p:tgtEl>
                                          <p:spTgt spid="18434"/>
                                        </p:tgtEl>
                                      </p:cBhvr>
                                      <p:to x="100000" y="80000"/>
                                    </p:animScale>
                                    <p:animScale>
                                      <p:cBhvr>
                                        <p:cTn id="28" dur="166" decel="50000">
                                          <p:stCondLst>
                                            <p:cond delay="1338"/>
                                          </p:stCondLst>
                                        </p:cTn>
                                        <p:tgtEl>
                                          <p:spTgt spid="18434"/>
                                        </p:tgtEl>
                                      </p:cBhvr>
                                      <p:to x="100000" y="100000"/>
                                    </p:animScale>
                                    <p:animScale>
                                      <p:cBhvr>
                                        <p:cTn id="29" dur="26">
                                          <p:stCondLst>
                                            <p:cond delay="1642"/>
                                          </p:stCondLst>
                                        </p:cTn>
                                        <p:tgtEl>
                                          <p:spTgt spid="18434"/>
                                        </p:tgtEl>
                                      </p:cBhvr>
                                      <p:to x="100000" y="90000"/>
                                    </p:animScale>
                                    <p:animScale>
                                      <p:cBhvr>
                                        <p:cTn id="30" dur="166" decel="50000">
                                          <p:stCondLst>
                                            <p:cond delay="1668"/>
                                          </p:stCondLst>
                                        </p:cTn>
                                        <p:tgtEl>
                                          <p:spTgt spid="18434"/>
                                        </p:tgtEl>
                                      </p:cBhvr>
                                      <p:to x="100000" y="100000"/>
                                    </p:animScale>
                                    <p:animScale>
                                      <p:cBhvr>
                                        <p:cTn id="31" dur="26">
                                          <p:stCondLst>
                                            <p:cond delay="1808"/>
                                          </p:stCondLst>
                                        </p:cTn>
                                        <p:tgtEl>
                                          <p:spTgt spid="18434"/>
                                        </p:tgtEl>
                                      </p:cBhvr>
                                      <p:to x="100000" y="95000"/>
                                    </p:animScale>
                                    <p:animScale>
                                      <p:cBhvr>
                                        <p:cTn id="32" dur="166" decel="50000">
                                          <p:stCondLst>
                                            <p:cond delay="1834"/>
                                          </p:stCondLst>
                                        </p:cTn>
                                        <p:tgtEl>
                                          <p:spTgt spid="1843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2.gstatic.com/images?q=tbn:ANd9GcQlNAlcvQnXu1iaYgwIs9lyA7aQOKcA52dyxmkzXeUQN8VDkFM"/>
          <p:cNvPicPr>
            <a:picLocks noChangeAspect="1" noChangeArrowheads="1"/>
          </p:cNvPicPr>
          <p:nvPr/>
        </p:nvPicPr>
        <p:blipFill>
          <a:blip r:embed="rId2"/>
          <a:srcRect/>
          <a:stretch>
            <a:fillRect/>
          </a:stretch>
        </p:blipFill>
        <p:spPr bwMode="auto">
          <a:xfrm>
            <a:off x="0" y="0"/>
            <a:ext cx="9144000" cy="6849177"/>
          </a:xfrm>
          <a:prstGeom prst="rect">
            <a:avLst/>
          </a:prstGeom>
          <a:noFill/>
        </p:spPr>
      </p:pic>
      <p:sp>
        <p:nvSpPr>
          <p:cNvPr id="3" name="2 Rectángulo"/>
          <p:cNvSpPr/>
          <p:nvPr/>
        </p:nvSpPr>
        <p:spPr>
          <a:xfrm>
            <a:off x="1115616" y="980728"/>
            <a:ext cx="5616624" cy="4524315"/>
          </a:xfrm>
          <a:prstGeom prst="rect">
            <a:avLst/>
          </a:prstGeom>
        </p:spPr>
        <p:txBody>
          <a:bodyPr wrap="square">
            <a:spAutoFit/>
          </a:bodyPr>
          <a:lstStyle/>
          <a:p>
            <a:pPr algn="just"/>
            <a:r>
              <a:rPr lang="es-ES" sz="2400" b="1" dirty="0" smtClean="0">
                <a:latin typeface="Goudy Old Style" pitchFamily="18" charset="0"/>
              </a:rPr>
              <a:t>Puede </a:t>
            </a:r>
            <a:r>
              <a:rPr lang="es-ES" sz="2400" b="1" dirty="0">
                <a:latin typeface="Goudy Old Style" pitchFamily="18" charset="0"/>
              </a:rPr>
              <a:t>ser </a:t>
            </a:r>
            <a:r>
              <a:rPr lang="es-ES" sz="2400" b="1" dirty="0" smtClean="0">
                <a:latin typeface="Goudy Old Style" pitchFamily="18" charset="0"/>
              </a:rPr>
              <a:t>ejecutado </a:t>
            </a:r>
            <a:r>
              <a:rPr lang="es-ES" sz="2400" b="1" dirty="0">
                <a:latin typeface="Goudy Old Style" pitchFamily="18" charset="0"/>
              </a:rPr>
              <a:t>con las </a:t>
            </a:r>
            <a:r>
              <a:rPr lang="es-ES" sz="2400" b="1" dirty="0" smtClean="0">
                <a:latin typeface="Goudy Old Style" pitchFamily="18" charset="0"/>
              </a:rPr>
              <a:t>aplicaciones:</a:t>
            </a:r>
          </a:p>
          <a:p>
            <a:pPr marL="342900" indent="-342900" algn="just">
              <a:buSzPct val="90000"/>
              <a:buFont typeface="Wingdings" pitchFamily="2" charset="2"/>
              <a:buChar char="Ø"/>
            </a:pPr>
            <a:r>
              <a:rPr lang="es-ES" sz="2400" b="1" dirty="0" smtClean="0">
                <a:latin typeface="Goudy Old Style" pitchFamily="18" charset="0"/>
              </a:rPr>
              <a:t>Media Player </a:t>
            </a:r>
            <a:r>
              <a:rPr lang="es-ES" sz="2400" b="1" dirty="0" err="1" smtClean="0">
                <a:latin typeface="Goudy Old Style" pitchFamily="18" charset="0"/>
              </a:rPr>
              <a:t>Classic</a:t>
            </a:r>
            <a:endParaRPr lang="es-ES" sz="2400" b="1" dirty="0">
              <a:latin typeface="Goudy Old Style" pitchFamily="18" charset="0"/>
            </a:endParaRPr>
          </a:p>
          <a:p>
            <a:pPr marL="342900" indent="-342900" algn="just">
              <a:buSzPct val="90000"/>
              <a:buFont typeface="Wingdings" pitchFamily="2" charset="2"/>
              <a:buChar char="Ø"/>
            </a:pPr>
            <a:r>
              <a:rPr lang="es-ES" sz="2400" b="1" dirty="0" smtClean="0">
                <a:latin typeface="Goudy Old Style" pitchFamily="18" charset="0"/>
              </a:rPr>
              <a:t>VLC Player</a:t>
            </a:r>
          </a:p>
          <a:p>
            <a:pPr marL="342900" indent="-342900" algn="just">
              <a:buSzPct val="90000"/>
              <a:buFont typeface="Wingdings" pitchFamily="2" charset="2"/>
              <a:buChar char="Ø"/>
            </a:pPr>
            <a:r>
              <a:rPr lang="es-ES" sz="2400" b="1" dirty="0" smtClean="0">
                <a:latin typeface="Goudy Old Style" pitchFamily="18" charset="0"/>
              </a:rPr>
              <a:t>The </a:t>
            </a:r>
            <a:r>
              <a:rPr lang="es-ES" sz="2400" b="1" dirty="0" err="1" smtClean="0">
                <a:latin typeface="Goudy Old Style" pitchFamily="18" charset="0"/>
              </a:rPr>
              <a:t>KMPlayer</a:t>
            </a:r>
            <a:endParaRPr lang="es-ES" sz="2400" b="1" dirty="0">
              <a:latin typeface="Goudy Old Style" pitchFamily="18" charset="0"/>
            </a:endParaRPr>
          </a:p>
          <a:p>
            <a:pPr marL="342900" indent="-342900" algn="just">
              <a:buSzPct val="90000"/>
              <a:buFont typeface="Wingdings" pitchFamily="2" charset="2"/>
              <a:buChar char="Ø"/>
            </a:pPr>
            <a:r>
              <a:rPr lang="es-ES" sz="2400" b="1" dirty="0" err="1" smtClean="0">
                <a:latin typeface="Goudy Old Style" pitchFamily="18" charset="0"/>
              </a:rPr>
              <a:t>Quicktime</a:t>
            </a:r>
            <a:endParaRPr lang="es-ES" sz="2400" b="1" dirty="0">
              <a:latin typeface="Goudy Old Style" pitchFamily="18" charset="0"/>
            </a:endParaRPr>
          </a:p>
          <a:p>
            <a:pPr marL="342900" indent="-342900" algn="just">
              <a:buSzPct val="90000"/>
              <a:buFont typeface="Wingdings" pitchFamily="2" charset="2"/>
              <a:buChar char="Ø"/>
            </a:pPr>
            <a:r>
              <a:rPr lang="es-ES" sz="2400" b="1" dirty="0" err="1" smtClean="0">
                <a:latin typeface="Goudy Old Style" pitchFamily="18" charset="0"/>
              </a:rPr>
              <a:t>Realplayer</a:t>
            </a:r>
            <a:endParaRPr lang="es-ES" sz="2400" b="1" dirty="0" smtClean="0">
              <a:latin typeface="Goudy Old Style" pitchFamily="18" charset="0"/>
            </a:endParaRPr>
          </a:p>
          <a:p>
            <a:pPr marL="342900" indent="-342900" algn="just">
              <a:buSzPct val="90000"/>
              <a:buFont typeface="Wingdings" pitchFamily="2" charset="2"/>
              <a:buChar char="Ø"/>
            </a:pPr>
            <a:r>
              <a:rPr lang="es-ES" sz="2400" b="1" dirty="0" err="1" smtClean="0">
                <a:latin typeface="Goudy Old Style" pitchFamily="18" charset="0"/>
              </a:rPr>
              <a:t>Totem</a:t>
            </a:r>
            <a:endParaRPr lang="es-ES" sz="2400" b="1" dirty="0">
              <a:latin typeface="Goudy Old Style" pitchFamily="18" charset="0"/>
            </a:endParaRPr>
          </a:p>
          <a:p>
            <a:pPr marL="342900" indent="-342900" algn="just">
              <a:buSzPct val="90000"/>
              <a:buFont typeface="Wingdings" pitchFamily="2" charset="2"/>
              <a:buChar char="Ø"/>
            </a:pPr>
            <a:r>
              <a:rPr lang="es-ES" sz="2400" b="1" dirty="0" err="1" smtClean="0">
                <a:latin typeface="Goudy Old Style" pitchFamily="18" charset="0"/>
              </a:rPr>
              <a:t>JetAudio</a:t>
            </a:r>
            <a:endParaRPr lang="es-ES" sz="2400" b="1" dirty="0">
              <a:latin typeface="Goudy Old Style" pitchFamily="18" charset="0"/>
            </a:endParaRPr>
          </a:p>
          <a:p>
            <a:pPr marL="342900" indent="-342900" algn="just">
              <a:buSzPct val="90000"/>
              <a:buFont typeface="Wingdings" pitchFamily="2" charset="2"/>
              <a:buChar char="Ø"/>
            </a:pPr>
            <a:r>
              <a:rPr lang="es-ES" sz="2400" b="1" dirty="0" smtClean="0">
                <a:latin typeface="Goudy Old Style" pitchFamily="18" charset="0"/>
              </a:rPr>
              <a:t>GOM Player</a:t>
            </a:r>
          </a:p>
          <a:p>
            <a:pPr marL="342900" indent="-342900" algn="just">
              <a:buSzPct val="90000"/>
              <a:buFont typeface="Wingdings" pitchFamily="2" charset="2"/>
              <a:buChar char="Ø"/>
            </a:pPr>
            <a:r>
              <a:rPr lang="es-ES" sz="2400" b="1" dirty="0" smtClean="0">
                <a:latin typeface="Goudy Old Style" pitchFamily="18" charset="0"/>
              </a:rPr>
              <a:t>Windows </a:t>
            </a:r>
            <a:r>
              <a:rPr lang="es-ES" sz="2400" b="1" dirty="0">
                <a:latin typeface="Goudy Old Style" pitchFamily="18" charset="0"/>
              </a:rPr>
              <a:t>Media Player (A partir de la versión 12, incluida en Windows 7)</a:t>
            </a:r>
          </a:p>
          <a:p>
            <a:pPr marL="285750" indent="-285750" algn="just">
              <a:buFont typeface="Wingdings" pitchFamily="2" charset="2"/>
              <a:buChar char="Ø"/>
            </a:pPr>
            <a:endParaRPr lang="es-ES" sz="2400" b="1" dirty="0">
              <a:latin typeface="Goudy Old Style" pitchFamily="18" charset="0"/>
            </a:endParaRPr>
          </a:p>
        </p:txBody>
      </p:sp>
      <p:pic>
        <p:nvPicPr>
          <p:cNvPr id="4" name="Picture 2" descr="http://t0.gstatic.com/images?q=tbn:ANd9GcRHXl-IZxnUNmqgOz4Ge54sf_W2ZtiVXOJia0uZpHPpEsmV-4qJ"/>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645877">
            <a:off x="5346200" y="2036606"/>
            <a:ext cx="2902215" cy="2026243"/>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a:extLst/>
        </p:spPr>
      </p:pic>
    </p:spTree>
  </p:cSld>
  <p:clrMapOvr>
    <a:masterClrMapping/>
  </p:clrMapOvr>
  <mc:AlternateContent xmlns:mc="http://schemas.openxmlformats.org/markup-compatibility/2006" xmlns:p14="http://schemas.microsoft.com/office/powerpoint/2010/main">
    <mc:Choice Requires="p14">
      <p:transition spd="slow" p14:dur="1400" advClick="0" advTm="10000">
        <p14:ripple/>
      </p:transition>
    </mc:Choice>
    <mc:Fallback xmlns="">
      <p:transition spd="slow" advClick="0" advTm="1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6" presetClass="entr" presetSubtype="16"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2.gstatic.com/images?q=tbn:ANd9GcQlNAlcvQnXu1iaYgwIs9lyA7aQOKcA52dyxmkzXeUQN8VDkFM"/>
          <p:cNvPicPr>
            <a:picLocks noChangeAspect="1" noChangeArrowheads="1"/>
          </p:cNvPicPr>
          <p:nvPr/>
        </p:nvPicPr>
        <p:blipFill>
          <a:blip r:embed="rId2"/>
          <a:srcRect/>
          <a:stretch>
            <a:fillRect/>
          </a:stretch>
        </p:blipFill>
        <p:spPr bwMode="auto">
          <a:xfrm>
            <a:off x="0" y="0"/>
            <a:ext cx="9144000" cy="6849177"/>
          </a:xfrm>
          <a:prstGeom prst="rect">
            <a:avLst/>
          </a:prstGeom>
          <a:noFill/>
        </p:spPr>
      </p:pic>
      <p:sp>
        <p:nvSpPr>
          <p:cNvPr id="3" name="2 CuadroTexto"/>
          <p:cNvSpPr txBox="1"/>
          <p:nvPr/>
        </p:nvSpPr>
        <p:spPr>
          <a:xfrm>
            <a:off x="3581159" y="561454"/>
            <a:ext cx="1670201" cy="923330"/>
          </a:xfrm>
          <a:prstGeom prst="rect">
            <a:avLst/>
          </a:prstGeom>
          <a:ln w="38100" cap="flat"/>
        </p:spPr>
        <p:style>
          <a:lnRef idx="2">
            <a:schemeClr val="dk1"/>
          </a:lnRef>
          <a:fillRef idx="1">
            <a:schemeClr val="lt1"/>
          </a:fillRef>
          <a:effectRef idx="0">
            <a:schemeClr val="dk1"/>
          </a:effectRef>
          <a:fontRef idx="minor">
            <a:schemeClr val="dk1"/>
          </a:fontRef>
        </p:style>
        <p:txBody>
          <a:bodyPr wrap="none" rtlCol="0">
            <a:spAutoFit/>
          </a:bodyPr>
          <a:lstStyle/>
          <a:p>
            <a:pPr algn="ctr"/>
            <a:r>
              <a:rPr lang="es-ES_tradnl" sz="5400" dirty="0" smtClean="0">
                <a:solidFill>
                  <a:srgbClr val="7030A0"/>
                </a:solidFill>
                <a:latin typeface="Snap ITC" pitchFamily="82" charset="0"/>
              </a:rPr>
              <a:t>AVI</a:t>
            </a:r>
            <a:endParaRPr lang="es-ES" sz="5400" dirty="0">
              <a:solidFill>
                <a:srgbClr val="7030A0"/>
              </a:solidFill>
              <a:latin typeface="Snap ITC" pitchFamily="82" charset="0"/>
            </a:endParaRPr>
          </a:p>
        </p:txBody>
      </p:sp>
      <p:sp>
        <p:nvSpPr>
          <p:cNvPr id="4" name="3 CuadroTexto"/>
          <p:cNvSpPr txBox="1"/>
          <p:nvPr/>
        </p:nvSpPr>
        <p:spPr>
          <a:xfrm>
            <a:off x="1187624" y="1928802"/>
            <a:ext cx="6912768" cy="1200329"/>
          </a:xfrm>
          <a:prstGeom prst="rect">
            <a:avLst/>
          </a:prstGeom>
          <a:noFill/>
        </p:spPr>
        <p:txBody>
          <a:bodyPr wrap="square" rtlCol="0">
            <a:spAutoFit/>
          </a:bodyPr>
          <a:lstStyle/>
          <a:p>
            <a:pPr algn="just"/>
            <a:r>
              <a:rPr lang="es-ES" sz="2400" b="1" dirty="0" smtClean="0">
                <a:latin typeface="Goudy Old Style" pitchFamily="18" charset="0"/>
              </a:rPr>
              <a:t>(</a:t>
            </a:r>
            <a:r>
              <a:rPr lang="es-ES" sz="2400" b="1" dirty="0">
                <a:latin typeface="Goudy Old Style" pitchFamily="18" charset="0"/>
              </a:rPr>
              <a:t>Audio Video Interleaved) Es el formato más utilizado en Windows para almacenar vídeo con sonido incorporado</a:t>
            </a:r>
            <a:r>
              <a:rPr lang="es-ES" sz="2400" b="1" dirty="0" smtClean="0">
                <a:latin typeface="Goudy Old Style" pitchFamily="18" charset="0"/>
              </a:rPr>
              <a:t>.</a:t>
            </a:r>
            <a:endParaRPr lang="es-ES" sz="2400" b="1" dirty="0">
              <a:latin typeface="Goudy Old Style" pitchFamily="18" charset="0"/>
            </a:endParaRPr>
          </a:p>
        </p:txBody>
      </p:sp>
      <p:sp>
        <p:nvSpPr>
          <p:cNvPr id="5122" name="AutoShape 2" descr="data:image/jpeg;base64,/9j/4AAQSkZJRgABAQAAAQABAAD/2wCEAAkGBhQSDxUUExQUFRQWFRsUFhcVFRYXFRUWFhgcFRQVFRUaGyYeFxojGRUUITUgJCcpLCwsGR4xNTAqNSYrLCkBCQoKDgwOGQ8PGSskHCQ1NTQpNTU1KSkzMjUvNCksKS81NTU1NTU1LCw1LTU1NTU1KTUqMzUsLC01MiwqLSwuKf/AABEIAHoAYAMBIgACEQEDEQH/xAAbAAACAgMBAAAAAAAAAAAAAAAEBwUGAAIDAf/EAD4QAAEDAgMFAwkGBAcAAAAAAAECAxEABBIhMQUGE0FRYXGRByIjUnKBobHRFCQyM1RzF0Jj4RU0Q2KywcL/xAAaAQEAAgMBAAAAAAAAAAAAAAAAAQQCAwUG/8QAMBEAAQMDAgQEBAcBAAAAAAAAAQACEQMEIRIxBRNxgUFRYZEiUqGxMjM0wdHS8RT/2gAMAwEAAhEDEQA/AHU42Z/Eod0Vrwj66vh9K6uVrRFpwj66vh9K9DJ9dXw+lbzWTRFpwD66vh9KzgH11fD6V0r0URciwfXV8PpXJaVD+ZXw+lFV4pM0RRitpltQx5pJiTyJyGdSyVTUFvEx93c7Ek+ArpYXikpQVaKSkg+7Q9vbRFNVlaocBEitqIubtaTXr1cLhzChSuiSfATRF2mvaXTvlMeDalcFvJJOquQnpVXT5drs4cNqyoqTigKckZ91TBmAsdQifBO6smkr/G6+/Qt+Ln0rP43X36Fvxc+lZ8p/yn2Kw51P5h7hOua9mkn/ABuvv0Lfi59K2Hlrv4n7C3A5y5z05VHLf5FSKjDs4Jsbwj7q57J+VDWm07f7M2lbrYhABlQyyzpXt+We6ccQ07ZtJS4rDmpfvjKpjZ21W1PNoNq0AtYSTnInmJFYlpBgqdYjUDhXaz2w2lUJdQsdih4f3qebcBEioG43aYP+mnworYtsWyU4iUcgcyOyahZo9/WhrweiX7CvlRbozoe8/KX7CvlRQdilcdu4dnuMcNJBbUMeciRM0tt37YqebASSeEdM5zOdNE7bw2DjHDSZbUMXPMUv92Ur4yMCoUGFZjWOY01rZTc5rwWRM4nZaKjA+iWnxCkCznHPpzrOF2UcVnAla0JeK14AVE40kDKFAyR2HpQze1G1Kwk+cTAwjIxr769BQu3vOl7e4MgrzVzw8026mE43BER/qGuHUoErUEjt593Wh2tpMqVAWJ7ZA+lVjae1gt8khRJUUgR0MBIFWja27ZtLNp1Y89a8K0g5oUc0ieeWvbXLueNCnUawgZPwznbK7FpwRrmlz3nbMY7LneN/ebU/1J8M/CmQ9t7ju2yeGlGF4GROeUUuNqEMXrDeakB3EgmNIEg++aYbm9AuHbdHDCCHRBA1yiqb7ltyRWbsQPsrxtf+RpozMHB9JkJkxIr23RBNcwquzB1rWt6x3Wh7z8pfsH5UQ9Qt2fRr9g/Kih2xS+c21gsHGihMcNQK+kilZsXboRcsYBCS2QpR5gzMCNPGmDfb2fcXmA2kpLa0485zGvSk7ZrKFNKSkrPD/Dn1PZQ6s6d1steXrZzTDMT0VucuSF26MzDoWqeZKpHwqKedIuQrQF8kR6uWnuFaXm3XnFhZt1AjoFaDTlQtxeuqKYYUnD2HmdZjtqaVS6aGy04XVu3cLe2o5j8kYHkUXtSwCLnjNKzHpkAiPPSZUkz1iR4VOX1vxVW6C8VNuKL7snTAnEpY6TiAiqsd4CpCmgyiCe0rEHIA99As3qhyJEQBPLp8qp3FF9d/M2Ofr/ByqVpcciiaWTIHeFYbjaHEubYklRDup0wgQkeAE0zXd4jcPWyC2lGF4GRzyik/YOrN1bqUjCnGMMjIxrnzpvPbxG4etkFtKMLwMic8oq3TAAAHh+yo1y5wc5+5MnuUzJoi1VrQs0RZ86LMro/Qd8fROewr5UW+c6Dvvyl+wr5UUO2KVB3kKdnOMcNJBaUnHnOYmZpY7vg8Zr9o8o5nXrTNO8ZTs5xjhpILSk485EiZmlnu2n07f7J5dvxq1bfnt6qpcfpndFZ8NeOKwpKjOWffXfBWYK9WZjC8g14BBIkKvbQ2TxVFxqA4IJjRfPLooRULx08WIIlUERmCYkR31ekNACAI7qE/wtHH4nCSSYOPEQQof7dDPWuNcWBcGuH4jh0eu57L0FtxZrHu0iGiSyfCNgo66QRc2pV68BPJKRmB38yetMp3eE3D1sktpRheBkA55RS92qIubQ/1Cf8AumE7vCbh22SW0owvAyAc8o51zrik2lV0MEAR9grlCs6tb8x5kn+yZU0RZ86FFFWXOqivlbXOtB3p9Ev2FfI0VdnOgr38pfsK+VFDtilWd41J2c4xw0kFpScUGRInXSl3uk4gXDZdxBIYVGEAqJnKP70xTt1abBy34My2pOLCrFmO7Wlns1LrCkq+zuOSyUYeG4IxE5zh1FZiNW5HqN1qLdVPT6K5NgrJLRQpIzhxQbcyzMapV7q2SAoSkgjs+VVNW0HVNoQqzcOBZXOFwEz/AC/hyGVbWu17hDgWLd05mRhchQ5T5vKupQvOW46qhLcQCMjzzGfZci54ZrHwNAPp4/Ve7c3rUh0tsgDCcJWRJJGsDSK0sdqXOEOKVKJgApAChOZBjkahntnOqcxcB78RMcNfMzExVo21vK6/at26LBTSWzKSEuEhMZpzTz1Jrl3N7cue3RJBOcxAXYtLS1pNhzAcdcrzaVxNzbAiFIdOIHrAIphu7wl922SW0owvAyAc8o50t7q/dur9l02q2oWCrzHCCRzJKewUyXduruHbdBaw4XQZCVdIzyrFtWpVAfVEOjKyrU6TNTaIhs4HlJmOgTHmirHU0GDRWz9TULNbXetcK7Xh86uE0ReFsdB4UFtnaCbe3ceUAQhMx1OiR7zRs1RPKhtPzGrcT56uIsJzOEGAI5yZ8KIpLdLfD7YtaFtJbWlIWADOJJ1OfePGu28e8xtLhlBaSW3TBWSQUmYOWhgEGqcdvNI2mw+0hxtvClpYWkpkAYCR1ywn3VbPKFszjWKiM1NEODu0V8DPuoiM3r28LO34oQFqKglKSYmcycugFd3b1wWfGDQLvDC+GDlnmRPYKpDt/wD4g9YM6hKAt3vT+KfckeNMO6Po1+wr/iaIq/ujvOu9KyphKEJEYgZlXq59mdWPAOg8Kpfks/yz37v/AJq6TRF7NF7O1NBUbs3U0RbXg86h8JqVrKIorAahV7qJVfC7UpZWkQlBAwCBAjnzJq31lEVU3i3ZReNJQsqThViCkgTpBGfKjW7H0IbVKhgwEnVQiCT21PVlEVI3e3Ibs3FOIUtZUnD50eaCZMR7qldp7NLzK2iVICxGJP4h3VYqyiKk7u7nJs1KKFuLChBSqMIzmQBzqc4Z6GpqsoiheGehovZyYJmj6yiL/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5124" name="Picture 4" descr="http://t0.gstatic.com/images?q=tbn:ANd9GcR43U2_yjsm7hBj2Is5m953TbG2sSGR4R0vjNIOqjrgfRg_F3Gq-w"/>
          <p:cNvPicPr>
            <a:picLocks noChangeAspect="1" noChangeArrowheads="1"/>
          </p:cNvPicPr>
          <p:nvPr/>
        </p:nvPicPr>
        <p:blipFill>
          <a:blip r:embed="rId3"/>
          <a:srcRect/>
          <a:stretch>
            <a:fillRect/>
          </a:stretch>
        </p:blipFill>
        <p:spPr bwMode="auto">
          <a:xfrm rot="20913047">
            <a:off x="3404594" y="3208435"/>
            <a:ext cx="2418655" cy="2871370"/>
          </a:xfrm>
          <a:prstGeom prst="rect">
            <a:avLst/>
          </a:prstGeom>
          <a:ln>
            <a:noFill/>
          </a:ln>
          <a:effectLst>
            <a:softEdge rad="112500"/>
          </a:effectLst>
        </p:spPr>
      </p:pic>
    </p:spTree>
  </p:cSld>
  <p:clrMapOvr>
    <a:masterClrMapping/>
  </p:clrMapOvr>
  <mc:AlternateContent xmlns:mc="http://schemas.openxmlformats.org/markup-compatibility/2006" xmlns:p14="http://schemas.microsoft.com/office/powerpoint/2010/main">
    <mc:Choice Requires="p14">
      <p:transition spd="slow" p14:dur="1400" advClick="0" advTm="8000">
        <p14:ripple/>
      </p:transition>
    </mc:Choice>
    <mc:Fallback xmlns="">
      <p:transition spd="slow" advClick="0" advTm="8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45" presetClass="entr" presetSubtype="0" fill="hold" nodeType="afterEffect">
                                  <p:stCondLst>
                                    <p:cond delay="0"/>
                                  </p:stCondLst>
                                  <p:childTnLst>
                                    <p:set>
                                      <p:cBhvr>
                                        <p:cTn id="18" dur="1" fill="hold">
                                          <p:stCondLst>
                                            <p:cond delay="0"/>
                                          </p:stCondLst>
                                        </p:cTn>
                                        <p:tgtEl>
                                          <p:spTgt spid="5124"/>
                                        </p:tgtEl>
                                        <p:attrNameLst>
                                          <p:attrName>style.visibility</p:attrName>
                                        </p:attrNameLst>
                                      </p:cBhvr>
                                      <p:to>
                                        <p:strVal val="visible"/>
                                      </p:to>
                                    </p:set>
                                    <p:animEffect transition="in" filter="fade">
                                      <p:cBhvr>
                                        <p:cTn id="19" dur="2000"/>
                                        <p:tgtEl>
                                          <p:spTgt spid="5124"/>
                                        </p:tgtEl>
                                      </p:cBhvr>
                                    </p:animEffect>
                                    <p:anim calcmode="lin" valueType="num">
                                      <p:cBhvr>
                                        <p:cTn id="20" dur="2000" fill="hold"/>
                                        <p:tgtEl>
                                          <p:spTgt spid="5124"/>
                                        </p:tgtEl>
                                        <p:attrNameLst>
                                          <p:attrName>ppt_w</p:attrName>
                                        </p:attrNameLst>
                                      </p:cBhvr>
                                      <p:tavLst>
                                        <p:tav tm="0" fmla="#ppt_w*sin(2.5*pi*$)">
                                          <p:val>
                                            <p:fltVal val="0"/>
                                          </p:val>
                                        </p:tav>
                                        <p:tav tm="100000">
                                          <p:val>
                                            <p:fltVal val="1"/>
                                          </p:val>
                                        </p:tav>
                                      </p:tavLst>
                                    </p:anim>
                                    <p:anim calcmode="lin" valueType="num">
                                      <p:cBhvr>
                                        <p:cTn id="21" dur="2000" fill="hold"/>
                                        <p:tgtEl>
                                          <p:spTgt spid="512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2.gstatic.com/images?q=tbn:ANd9GcQlNAlcvQnXu1iaYgwIs9lyA7aQOKcA52dyxmkzXeUQN8VDkFM"/>
          <p:cNvPicPr>
            <a:picLocks noChangeAspect="1" noChangeArrowheads="1"/>
          </p:cNvPicPr>
          <p:nvPr/>
        </p:nvPicPr>
        <p:blipFill>
          <a:blip r:embed="rId2"/>
          <a:srcRect/>
          <a:stretch>
            <a:fillRect/>
          </a:stretch>
        </p:blipFill>
        <p:spPr bwMode="auto">
          <a:xfrm>
            <a:off x="0" y="0"/>
            <a:ext cx="9144000" cy="6849177"/>
          </a:xfrm>
          <a:prstGeom prst="rect">
            <a:avLst/>
          </a:prstGeom>
          <a:noFill/>
        </p:spPr>
      </p:pic>
      <p:sp>
        <p:nvSpPr>
          <p:cNvPr id="3" name="2 Rectángulo"/>
          <p:cNvSpPr/>
          <p:nvPr/>
        </p:nvSpPr>
        <p:spPr>
          <a:xfrm>
            <a:off x="1619672" y="836712"/>
            <a:ext cx="5832648" cy="4401205"/>
          </a:xfrm>
          <a:prstGeom prst="rect">
            <a:avLst/>
          </a:prstGeom>
        </p:spPr>
        <p:txBody>
          <a:bodyPr wrap="square">
            <a:spAutoFit/>
          </a:bodyPr>
          <a:lstStyle/>
          <a:p>
            <a:pPr algn="ctr"/>
            <a:r>
              <a:rPr lang="es-ES" sz="2800" b="1" dirty="0">
                <a:latin typeface="Goudy Old Style" pitchFamily="18" charset="0"/>
              </a:rPr>
              <a:t>Para reproducir un archivo AVI es necesario lo siguiente</a:t>
            </a:r>
            <a:r>
              <a:rPr lang="es-ES" sz="2800" b="1" dirty="0" smtClean="0">
                <a:latin typeface="Goudy Old Style" pitchFamily="18" charset="0"/>
              </a:rPr>
              <a:t>:</a:t>
            </a:r>
          </a:p>
          <a:p>
            <a:pPr algn="ctr"/>
            <a:endParaRPr lang="es-ES" sz="2800" b="1" dirty="0" smtClean="0">
              <a:latin typeface="Goudy Old Style" pitchFamily="18" charset="0"/>
            </a:endParaRPr>
          </a:p>
          <a:p>
            <a:pPr marL="457200" indent="-457200" algn="ctr">
              <a:buSzPct val="90000"/>
              <a:buFont typeface="Wingdings" pitchFamily="2" charset="2"/>
              <a:buChar char="Ø"/>
            </a:pPr>
            <a:r>
              <a:rPr lang="es-ES" sz="2800" b="1" dirty="0" smtClean="0">
                <a:latin typeface="Goudy Old Style" pitchFamily="18" charset="0"/>
              </a:rPr>
              <a:t>Un </a:t>
            </a:r>
            <a:r>
              <a:rPr lang="es-ES" sz="2800" b="1" dirty="0">
                <a:latin typeface="Goudy Old Style" pitchFamily="18" charset="0"/>
              </a:rPr>
              <a:t>reproductor de video capaz de interpretar el formato </a:t>
            </a:r>
            <a:r>
              <a:rPr lang="es-ES" sz="2800" b="1" dirty="0" smtClean="0">
                <a:latin typeface="Goudy Old Style" pitchFamily="18" charset="0"/>
              </a:rPr>
              <a:t>AVI.</a:t>
            </a:r>
          </a:p>
          <a:p>
            <a:pPr marL="457200" indent="-457200" algn="ctr">
              <a:buSzPct val="90000"/>
              <a:buFont typeface="Wingdings" pitchFamily="2" charset="2"/>
              <a:buChar char="Ø"/>
            </a:pPr>
            <a:r>
              <a:rPr lang="es-ES" sz="2800" b="1" dirty="0" smtClean="0">
                <a:latin typeface="Goudy Old Style" pitchFamily="18" charset="0"/>
              </a:rPr>
              <a:t>El </a:t>
            </a:r>
            <a:r>
              <a:rPr lang="es-ES" sz="2800" b="1" i="1" dirty="0" smtClean="0">
                <a:latin typeface="Goudy Old Style" pitchFamily="18" charset="0"/>
              </a:rPr>
              <a:t>códec</a:t>
            </a:r>
            <a:r>
              <a:rPr lang="es-ES" sz="2800" b="1" dirty="0" smtClean="0">
                <a:latin typeface="Goudy Old Style" pitchFamily="18" charset="0"/>
              </a:rPr>
              <a:t> de </a:t>
            </a:r>
            <a:r>
              <a:rPr lang="es-ES" sz="2800" b="1" dirty="0">
                <a:latin typeface="Goudy Old Style" pitchFamily="18" charset="0"/>
              </a:rPr>
              <a:t>video para interpretar el flujo de </a:t>
            </a:r>
            <a:r>
              <a:rPr lang="es-ES" sz="2800" b="1" dirty="0" smtClean="0">
                <a:latin typeface="Goudy Old Style" pitchFamily="18" charset="0"/>
              </a:rPr>
              <a:t>video.</a:t>
            </a:r>
          </a:p>
          <a:p>
            <a:pPr marL="457200" indent="-457200" algn="ctr">
              <a:buSzPct val="90000"/>
              <a:buFont typeface="Wingdings" pitchFamily="2" charset="2"/>
              <a:buChar char="Ø"/>
            </a:pPr>
            <a:r>
              <a:rPr lang="es-ES" sz="2800" b="1" dirty="0" smtClean="0">
                <a:latin typeface="Goudy Old Style" pitchFamily="18" charset="0"/>
              </a:rPr>
              <a:t>El </a:t>
            </a:r>
            <a:r>
              <a:rPr lang="es-ES" sz="2800" b="1" i="1" dirty="0" smtClean="0">
                <a:latin typeface="Goudy Old Style" pitchFamily="18" charset="0"/>
              </a:rPr>
              <a:t>códec</a:t>
            </a:r>
            <a:r>
              <a:rPr lang="es-ES" sz="2800" b="1" dirty="0" smtClean="0">
                <a:latin typeface="Goudy Old Style" pitchFamily="18" charset="0"/>
              </a:rPr>
              <a:t> de audio </a:t>
            </a:r>
            <a:r>
              <a:rPr lang="es-ES" sz="2800" b="1" dirty="0">
                <a:latin typeface="Goudy Old Style" pitchFamily="18" charset="0"/>
              </a:rPr>
              <a:t>para interpretar el flujo de audio.</a:t>
            </a:r>
          </a:p>
          <a:p>
            <a:pPr algn="just"/>
            <a:endParaRPr lang="es-ES" sz="2800" b="1" dirty="0">
              <a:latin typeface="Goudy Old Style"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400" advClick="0" advTm="8000">
        <p14:ripple/>
      </p:transition>
    </mc:Choice>
    <mc:Fallback xmlns="">
      <p:transition spd="slow" advClick="0" advTm="8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2.gstatic.com/images?q=tbn:ANd9GcQlNAlcvQnXu1iaYgwIs9lyA7aQOKcA52dyxmkzXeUQN8VDkFM"/>
          <p:cNvPicPr>
            <a:picLocks noChangeAspect="1" noChangeArrowheads="1"/>
          </p:cNvPicPr>
          <p:nvPr/>
        </p:nvPicPr>
        <p:blipFill>
          <a:blip r:embed="rId2"/>
          <a:srcRect/>
          <a:stretch>
            <a:fillRect/>
          </a:stretch>
        </p:blipFill>
        <p:spPr bwMode="auto">
          <a:xfrm>
            <a:off x="0" y="0"/>
            <a:ext cx="9144000" cy="6849177"/>
          </a:xfrm>
          <a:prstGeom prst="rect">
            <a:avLst/>
          </a:prstGeom>
          <a:noFill/>
        </p:spPr>
      </p:pic>
      <p:sp>
        <p:nvSpPr>
          <p:cNvPr id="4" name="3 CuadroTexto"/>
          <p:cNvSpPr txBox="1"/>
          <p:nvPr/>
        </p:nvSpPr>
        <p:spPr>
          <a:xfrm>
            <a:off x="3427213" y="509771"/>
            <a:ext cx="2008883" cy="830997"/>
          </a:xfrm>
          <a:prstGeom prst="rect">
            <a:avLst/>
          </a:prstGeom>
          <a:ln w="38100"/>
        </p:spPr>
        <p:style>
          <a:lnRef idx="2">
            <a:schemeClr val="dk1"/>
          </a:lnRef>
          <a:fillRef idx="1">
            <a:schemeClr val="lt1"/>
          </a:fillRef>
          <a:effectRef idx="0">
            <a:schemeClr val="dk1"/>
          </a:effectRef>
          <a:fontRef idx="minor">
            <a:schemeClr val="dk1"/>
          </a:fontRef>
        </p:style>
        <p:txBody>
          <a:bodyPr wrap="none" rtlCol="0">
            <a:spAutoFit/>
          </a:bodyPr>
          <a:lstStyle/>
          <a:p>
            <a:pPr algn="ctr"/>
            <a:r>
              <a:rPr lang="es-ES_tradnl" sz="4800" dirty="0" smtClean="0">
                <a:solidFill>
                  <a:srgbClr val="7030A0"/>
                </a:solidFill>
                <a:latin typeface="Snap ITC" pitchFamily="82" charset="0"/>
              </a:rPr>
              <a:t>DIVX</a:t>
            </a:r>
            <a:endParaRPr lang="es-ES" sz="4800" dirty="0">
              <a:solidFill>
                <a:srgbClr val="7030A0"/>
              </a:solidFill>
              <a:latin typeface="Snap ITC" pitchFamily="82" charset="0"/>
            </a:endParaRPr>
          </a:p>
        </p:txBody>
      </p:sp>
      <p:sp>
        <p:nvSpPr>
          <p:cNvPr id="5" name="4 CuadroTexto"/>
          <p:cNvSpPr txBox="1"/>
          <p:nvPr/>
        </p:nvSpPr>
        <p:spPr>
          <a:xfrm>
            <a:off x="899592" y="1556792"/>
            <a:ext cx="7200800" cy="2677656"/>
          </a:xfrm>
          <a:prstGeom prst="rect">
            <a:avLst/>
          </a:prstGeom>
          <a:noFill/>
        </p:spPr>
        <p:txBody>
          <a:bodyPr wrap="square" rtlCol="0">
            <a:spAutoFit/>
          </a:bodyPr>
          <a:lstStyle/>
          <a:p>
            <a:pPr algn="just"/>
            <a:r>
              <a:rPr lang="es-ES" sz="2400" b="1" dirty="0" smtClean="0">
                <a:latin typeface="Goudy Old Style" pitchFamily="18" charset="0"/>
              </a:rPr>
              <a:t>Conjunto </a:t>
            </a:r>
            <a:r>
              <a:rPr lang="es-ES" sz="2400" b="1" dirty="0">
                <a:latin typeface="Goudy Old Style" pitchFamily="18" charset="0"/>
              </a:rPr>
              <a:t>de productos de software desarrollados por DivX, Inc. para los sistemas operativos Windows y Mac OS, el más representativo es el códec por lo que la mayoría de las personas se refieren a éste cuando hablan de DivX. Inicialmente era sólo un códec de vídeo un formato de vídeo comprimido, basado en los estándares MPEG-4. En la actualidad DivX</a:t>
            </a:r>
            <a:endParaRPr lang="es-ES" sz="2400" b="1" dirty="0" smtClean="0">
              <a:latin typeface="Goudy Old Style" pitchFamily="18" charset="0"/>
            </a:endParaRPr>
          </a:p>
        </p:txBody>
      </p:sp>
      <p:pic>
        <p:nvPicPr>
          <p:cNvPr id="4100" name="Picture 4" descr="http://3.bp.blogspot.com/-PDxjoT3yrug/TVXXpDBbsiI/AAAAAAAABgU/AIRIqaOlDa8/s1600/DivX.jpg"/>
          <p:cNvPicPr>
            <a:picLocks noChangeAspect="1" noChangeArrowheads="1"/>
          </p:cNvPicPr>
          <p:nvPr/>
        </p:nvPicPr>
        <p:blipFill>
          <a:blip r:embed="rId3"/>
          <a:srcRect/>
          <a:stretch>
            <a:fillRect/>
          </a:stretch>
        </p:blipFill>
        <p:spPr bwMode="auto">
          <a:xfrm rot="442357">
            <a:off x="5388006" y="4188763"/>
            <a:ext cx="2971757" cy="168654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mc:AlternateContent xmlns:mc="http://schemas.openxmlformats.org/markup-compatibility/2006" xmlns:p14="http://schemas.microsoft.com/office/powerpoint/2010/main">
    <mc:Choice Requires="p14">
      <p:transition spd="slow" p14:dur="1400" advClick="0" advTm="10000">
        <p14:ripple/>
      </p:transition>
    </mc:Choice>
    <mc:Fallback xmlns="">
      <p:transition spd="slow" advClick="0" advTm="1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6" presetClass="entr" presetSubtype="16" fill="hold" nodeType="afterEffect">
                                  <p:stCondLst>
                                    <p:cond delay="0"/>
                                  </p:stCondLst>
                                  <p:childTnLst>
                                    <p:set>
                                      <p:cBhvr>
                                        <p:cTn id="18" dur="1" fill="hold">
                                          <p:stCondLst>
                                            <p:cond delay="0"/>
                                          </p:stCondLst>
                                        </p:cTn>
                                        <p:tgtEl>
                                          <p:spTgt spid="4100"/>
                                        </p:tgtEl>
                                        <p:attrNameLst>
                                          <p:attrName>style.visibility</p:attrName>
                                        </p:attrNameLst>
                                      </p:cBhvr>
                                      <p:to>
                                        <p:strVal val="visible"/>
                                      </p:to>
                                    </p:set>
                                    <p:animEffect transition="in" filter="circle(in)">
                                      <p:cBhvr>
                                        <p:cTn id="19" dur="20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2.gstatic.com/images?q=tbn:ANd9GcQlNAlcvQnXu1iaYgwIs9lyA7aQOKcA52dyxmkzXeUQN8VDkFM"/>
          <p:cNvPicPr>
            <a:picLocks noChangeAspect="1" noChangeArrowheads="1"/>
          </p:cNvPicPr>
          <p:nvPr/>
        </p:nvPicPr>
        <p:blipFill>
          <a:blip r:embed="rId2"/>
          <a:srcRect/>
          <a:stretch>
            <a:fillRect/>
          </a:stretch>
        </p:blipFill>
        <p:spPr bwMode="auto">
          <a:xfrm>
            <a:off x="0" y="0"/>
            <a:ext cx="9144000" cy="6849177"/>
          </a:xfrm>
          <a:prstGeom prst="rect">
            <a:avLst/>
          </a:prstGeom>
          <a:noFill/>
        </p:spPr>
      </p:pic>
      <p:sp>
        <p:nvSpPr>
          <p:cNvPr id="4" name="3 Rectángulo"/>
          <p:cNvSpPr/>
          <p:nvPr/>
        </p:nvSpPr>
        <p:spPr>
          <a:xfrm>
            <a:off x="1403648" y="692696"/>
            <a:ext cx="6336704" cy="4093428"/>
          </a:xfrm>
          <a:prstGeom prst="rect">
            <a:avLst/>
          </a:prstGeom>
        </p:spPr>
        <p:txBody>
          <a:bodyPr wrap="square">
            <a:spAutoFit/>
          </a:bodyPr>
          <a:lstStyle/>
          <a:p>
            <a:pPr algn="ctr"/>
            <a:r>
              <a:rPr lang="es-ES" sz="2600" b="1" dirty="0" smtClean="0">
                <a:latin typeface="Goudy Old Style" pitchFamily="18" charset="0"/>
              </a:rPr>
              <a:t>DivX es un formato de vídeo que funciona sobre los sistemas operativos:</a:t>
            </a:r>
          </a:p>
          <a:p>
            <a:pPr marL="457200" indent="-457200" algn="ctr">
              <a:buSzPct val="90000"/>
              <a:buFont typeface="Wingdings" pitchFamily="2" charset="2"/>
              <a:buChar char="Ø"/>
            </a:pPr>
            <a:r>
              <a:rPr lang="es-ES" sz="2600" b="1" dirty="0" smtClean="0">
                <a:latin typeface="Goudy Old Style" pitchFamily="18" charset="0"/>
              </a:rPr>
              <a:t>Windows</a:t>
            </a:r>
          </a:p>
          <a:p>
            <a:pPr marL="457200" indent="-457200" algn="ctr">
              <a:buSzPct val="90000"/>
              <a:buFont typeface="Wingdings" pitchFamily="2" charset="2"/>
              <a:buChar char="Ø"/>
            </a:pPr>
            <a:r>
              <a:rPr lang="es-ES" sz="2600" b="1" dirty="0" smtClean="0">
                <a:latin typeface="Goudy Old Style" pitchFamily="18" charset="0"/>
              </a:rPr>
              <a:t>MacOS</a:t>
            </a:r>
          </a:p>
          <a:p>
            <a:pPr marL="457200" indent="-457200" algn="ctr">
              <a:buSzPct val="90000"/>
              <a:buFont typeface="Wingdings" pitchFamily="2" charset="2"/>
              <a:buChar char="Ø"/>
            </a:pPr>
            <a:r>
              <a:rPr lang="es-ES" sz="2600" b="1" dirty="0" smtClean="0">
                <a:latin typeface="Goudy Old Style" pitchFamily="18" charset="0"/>
              </a:rPr>
              <a:t>GNU/Linux actuales </a:t>
            </a:r>
          </a:p>
          <a:p>
            <a:pPr algn="ctr"/>
            <a:endParaRPr lang="es-ES" sz="2600" b="1" dirty="0" smtClean="0">
              <a:latin typeface="Goudy Old Style" pitchFamily="18" charset="0"/>
            </a:endParaRPr>
          </a:p>
          <a:p>
            <a:pPr algn="ctr"/>
            <a:r>
              <a:rPr lang="es-ES" sz="2600" b="1" dirty="0" smtClean="0">
                <a:latin typeface="Goudy Old Style" pitchFamily="18" charset="0"/>
              </a:rPr>
              <a:t>Combinado con la compresión de audio MP3, consigue una alta calidad de imagen superior a la del VHS con un caudal inferior a 1 Mbit/s.</a:t>
            </a:r>
            <a:endParaRPr lang="es-ES" sz="2600" b="1" dirty="0">
              <a:latin typeface="Goudy Old Style" pitchFamily="18" charset="0"/>
            </a:endParaRPr>
          </a:p>
        </p:txBody>
      </p:sp>
      <p:sp>
        <p:nvSpPr>
          <p:cNvPr id="2" name="AutoShape 2" descr="data:image/jpeg;base64,/9j/4AAQSkZJRgABAQAAAQABAAD/2wCEAAkGBg8PDQ8PEA8NDQ8PDw0NDQ0ODw8NDw8PFBAVFBQQFBQXHCYeFxkjGRIUHy8gJCcpLSwsFR4xNTAqNSYrLCkBCQoKDgwOGA8PFykcHCQuKSwpKSwsMi0pKSkpMikqMCkpLCktLCksKSkpKSwsLCksKSkpKSk1LCkpKSkpLCkpLf/AABEIAMIBAwMBIgACEQEDEQH/xAAbAAACAwEBAQAAAAAAAAAAAAAAAgEDBAUGB//EAEAQAAIBAgMEBwUFBwIHAAAAAAABAgMRBBIhBTFBURMiUmFxkrFygZGh0QYVM0JTFBYyssHh8CPxB2JzgoOi4v/EABoBAQEBAQEBAQAAAAAAAAAAAAABAgMEBQb/xAAnEQEAAwABBAEDBAMAAAAAAAAAAQIREgMTITFRQXGhBCIj8IGRsf/aAAwDAQACEQMRAD8A89YLEkn6F8ZCQyQEpATE1QM6L6LJIZxHihst0REyLYItiiuCLooiJSHSBIZIiIsFhrAVEWK6/Be8tSKar6z+BqAiGQRi27LU20MMlq9X6GpnBVRwrer0XLia4xSWhJFznM6JuRcgCAACAiSAAqgAAAAAACAAAACAPJEogk6NpQyIRKCGRZSepWh4gbIEyjqLTehdlujAIF0SmBfAiHSGISGCIAAKBGeEHJ6eL7jRkbTS8L8i6lTUVZF3FTRoqK9WPchsi5lDXIuRcLkE3C4twuA1wFuFwJC5FwuBNwFuFyhrkXIuRcBrkXFuFwGuQRmADyxJBJ1aShkKSgHQyEQyA1UJGmBhoy+ptgzEwOjhtiVqqz04xlF/88U0+9N6GqH2ZxX6a88PqGx8c6eiWbModW+W7S4bufNbjv0Nouyvv4nmte8T4dq0rMeXFX2ZxX6a88PqT+7WK/TXnh9TvraPeT9495juXa7dHnv3ZxX6a88PqC+zGKv+GvPD6nofvAujjR3bnbo4D+zeISSVNc314fUV/Z3E/przw+p3p7R13i/ePeO5c7dHB/d3E/przw+ofu9iewvPD6nYxO1skXL4Lm+CMWC23KS67vq7WVtBHVvM4T0qRGsf3BiewvPD6kfcGI7C88Pqdd7R7xXtHvNc7s8KOV9wYjsLzw+ofu/iewvPD6nUW0e8ZbS7xzucKOT+7+J7C88PqQ9g4jsLzw+p13tLvMOO2nLK42fW0z5tFG2qtz/y4i95JpSHFbC4l9/i/Ui56HnWXIuJmIzFD5guQlzBsCbkOQjkK5BD5gEzAVXnSRSTo0ZEik3KHRKEuSmBdTlqbaT0OdGRtoyM2hHTpPSPhH0OlSxLaT47n48zlUnpHwj6GmlI4TDUTkukq5PTmSMi+jHj8DnjWuhRklFXWttdXzLOmXJfM5dWvZ27hP2hmu3qc3UvDl85fUG4cl8X9TzuA2jOVWtFybUZWitNOs/oVfaHarp0Msb56rVKCW/Xfb3ae8l6cImZapbnMRDubLoxxlWcmn+z07xik2s8mue/dr70dpbGwyVsj88/qZdjYT9nw9Ol+aMbzfOo9ZP4/JI4+19s1obVwdCNSUadSKc4K1pdaa1+CPHEzWN+X0OFZ8Y9ItlUF+V+ef1Er7NoqE2ou6jJrrT3pN8x+lZXiav+nP2J/wArN+flma1z0830xPTmXMGc9ePna1OuUVat34COZXmLEEyrb3+L9SLiOWr8X6jwp336I2wFqOlYGxHIJpnIRyFchdWUS5Exi3u/sCgvEuTJMhOg7/kA+YCary9yRbknoVNybi3JuA1ybiXJuUPc10JbvAw3NNGW4kwOvSfVj7MfQ0U2ZKUurH2Y+hpo6uxwlZbqEMz7uJttZGehpY0SOMmufiqyU2m+C5lX7RHn8mJj/wAR+C9DOeqseIcZny0RlTTbSSb/AImo2b8TnUZxxG2MNRveNCDryVna66y+fRmk85sv7SUMHtTGVq0asrx6GHRxjJqzhe95LsI836rIrH3er9JG3n7PrPSIoqYajKpGpKnTlUh/BUcE5x37na63v4nkaX/E7BzlGEaeLcpSjCK6OlrJuyX4nNnrzzRNben0fMLukRViai6OfsT/AJWQVYn8OfsT/lZrGZ9PN5iMwmYVyPU+Yscgim3ZahRoufcuLNaioqy974sajHGkldvV3fu1CUglLf4v1KpTLDCZSEvcEibmgKPPUlyFchXICxMbMVpkORFWZwKswEV58Li3C56VNcm4lwuA9wuJcLlD3L6UtEZcxdSeiEjs05aR9mPodHBw4nNwsbqPLLH0R16KPNYlqiXJ6FMSrHV8sbLfJO3hxZyzRixc1Kba3bvhoc3H7Q6FxvCcou+aS3RNaei/ziSeuviIcLe2SjtWjPdUinyl1H8zQsr1WV96szPW2VRnvpxvzjePoZpfZ2i93SL/ALk/VG/DPlTiVGW1tnQeVRjJ1pN2S6rctX/40e1xv2pwNH8TFUE+zCaqy8sLs+dV9gUXtLB0JubpV7xl1kpX61rO3PKe7wf2E2dSs1hoza41ZTq/KTt8j5PU5dy2fL7XQzt11Tsb7awxmK6Khh8RKilLNinG0YyW5NcE9Vq73a0PQYr8OfsT/lY9OnGMVGMYxit0YpRivBLcJivw6nsT/lZaxMe3SXkcxqw2EctZaR4LiycLg7ay38FyNjkeqZ+HytRJpKy0S4FEpDVJFLdzMMs0nq/F+pCViW7X8X6iSkdIZS5COQrkK5GgzkEWVOQyYlVjkK5C5iLmcU2YBMwDBw7hcW4XPSprhcS4ZiqbMRmFuRmAfMX03ojJc34Snrf3ISku7goWjH2Y+iOjSMGHfVj7MfQ2wZ5LDSppJt6Jas5VfEOcnL4LkhsZib9Vblv72ZritUJVxji7KDa4O/8AYT7wf6b+L+hZJ6eAmY6xK5Hwj7wf6b+L+hH3i/038X9BsxGYuycY+HF+0GNlGWGxKg1LD1oz371dStu5wt7z2EftpdJrDtppNPpOD3flPP7Swyq0ZwfFadz4MnY2EnGjCm3mcVbM1lsr6I889P8AfMzHif8Ar0V6vHpxEfR6KH2vbdlhpN/9T/5NX365Jromsya/iva+nZOfQoqK9WXpkmtfpDM9a8/VZcVyFchJTDiJyK7kSkI5G8RROWr8X6lTkFSWr8X6lTkdIhkzkK5CuQrZcDpjXK4jDBNwuJKaSu3YzVcS3otF82TFaXVXNAYMwFxcY7kXEzBmOrR7itiORGYofMRcRyIzBV1JXkkdijGyOdgKf5nx9DfGWpJYs6+G3R9mPoJjtqdF1csuCzLLbd43QkK2WEeeWPoc7aMcyXabbvztFs8nUieO19unTiJt+703qQtWsoxcnuX+xi2bic1Jc43i/du+VhNpVerl5RlUl7tF87/AWv8Ax8o+Gq9P+TjLdRr5lezS4XtqvcDZnwLXRQa4xj7wqYlWbV52um42tdcE29fcbrbKxsszXbTEQvuRmM9DEqcVJbnzLIyu3bW1lKzSt3Xel+41yjN1OM7i+lTcn3cWdGjTSVkcuhilOThHNTlTtmi7XWqd+T3fM62EWqvrZJu/G3P3nPly9Jaue2jIkryeVPct7f0BShLSMteTtr8DLOeabk9dWo34JC1LPufBreiYjROVtOJElGKTnK19VFWvbm7i1Kl4Rm99rS8f8TIxUbyzrVNLXkrehcBUjFxzRlmV7NbmmUORW5NN2taVs3itz+bIcjUQjPUlq/F+pW5EVZdZ+MvUrcjrEMHciLiZgdVR1b8FvbLgvSKa2LS0XWfyRkrYxy0XVXLi/FlOYY1ELp1W3du5FyrMTmDSy4FeYCDFmIzCZiMxtvD5iHITMQ2DD5iacczSKnI2YSnZXe9lJ8N0NFYsU7GfPYM5HPHSjPqx9mPojPWletS8Kz/9Uv6jQl1Y+zH0RnnUX7RSXHo6z+cP7nC/r/MOtY8/7YtmvocZWpflqLpIeK1/q/gW4p5qGKqdpTjH2IKy+ab95n25CSqUasNJqShfx3f53mzFU1HCzit0aUl8InCImItX6Rv5/su/ua2+s5+EYNOWBhGLcW6WVNatcNC6hRhSoxi7JJZVfVt77JLe+5GTZ+JUMHGb1UISdudpPQtwMs1NVpy3xzSlyXYjyXC298bs1WYyM95+GbVnZ+N/LJses4YGpUX5HUav2rKy+Njq7CpJYam3q5LO29buTu346nI2ZDPgKsFvcqiS77JpfI6OwMWpYeMfzU10c48Vbd8v6nLpT5r9murHi33dShhoxqSqJJOUYxb7k27fM206nAxKpwur6tLi1z+YSrONpb7O7XdxPTGa81omYa1UsrEdIU1JL+JO8ZaphTvJ2X+3exiQvnK0V3/3MvTSp7lmhy4rwHnXUqiS1jBpX5vRenqLUdm13m2Yhb0kZxzx9/cVyqCpqMJPd0jUYrm1vf8AnIpTKYqqy60val6iZvcuZVicSoylxeaWnDeY6ldy3/DgdIhMaqmL7PxZlnUu9dRMwmYrUVW5icxUpEdKlx+GpGsX3JzGbp+S+JHSvnbw0M6vFrIMgEOKnMRmEzEZi63h8xDkLmJigYtowuzcpW0MtJ2Q+Y0zMavzBmKcwZwmOth8SoKEnTVZKMf9NycE+ra9/wDNxhq7PhKbnkjdtu2eo7Xd7Xv3mVt9qXubI17U/MzjNIn3GukWmPTp1Fe3c0yvFYaNRJNJ2vvcu7gnZ7uJgu+1PzMFftT8zNTXfEwkePTXS2bBRlFRilKLTtm1927gGD2bGnuTWrteTlbwW5Pv3ma77U/Mwu+1PzMx2495DXOfltwWz405Saildvi3v5cERPZkXPOs0ZPfKnN05e+28yXfan5mSm+1PzMduMzDlO7rrYelkvzdrtyc5O268nqy5yOJd9qfmZN32p+ZliueIhmfLsQqSg3kej1cHuGniqklluoJ78qSv8EcW77U/MybvtT8zLkpkOunZWWnAmGKqJWeWfJyUW/mjka9qfmZXOq+E5+OZ3Lkpjs1Krcs03d2tFclyQlXHXg6appPNm6bO727GWxw3Ufan5mVub7UvMxMNRDZiH15+1L1KnNFGZ8W346kXOmpxWzrWRV0z8BZsETWoqm7feMiEMiGJQyFQyZDEkkXAhjFmC4qGQbwyQydyvMPAqYuzDZim5Nys4tzEZyrMGYLi3ORmKswZhpi3MNnKcwZgYuzhnKcwZimLs5OcpzBmBi/OGcozg6pDi0ZyHX5GV1LkZhq8V8qjfEVyKswXGrh8xFxcxFyaYsuFxLhcauGb1BCXJTJpixMZMruSmDFiZNyu5NyJiy4FeYAYy3C5FwuGsMh7iRJLCHuFxbkXKYa4XFJsDBcm5ABU3C4twuUw1wzCXC5NMPmDMV3IuTVw7mRcULk1cNcm4lwuDD3C4lwuDD3C4twBhrhcULgwyZNxLk3Bh7k3EuFwmLMwZhLhcGLLgJcgCkkgALEBIFRAxAFEgQAAQAAAABFQQwAKgkAIqAAAAAAKAAAgJAAAAAgCUAABIAEBIAAAAAf/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dirty="0"/>
          </a:p>
        </p:txBody>
      </p:sp>
      <p:pic>
        <p:nvPicPr>
          <p:cNvPr id="2052" name="Picture 4" descr="http://2.bp.blogspot.com/-quw8s34NZoc/UGDr40d1qSI/AAAAAAAAAAg/iW6wScDmn60/s1600/mac_os_by_makrivag1.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0904264">
            <a:off x="422618" y="4479119"/>
            <a:ext cx="2584326" cy="1804915"/>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400" advClick="0" advTm="10000">
        <p14:ripple/>
      </p:transition>
    </mc:Choice>
    <mc:Fallback xmlns="">
      <p:transition spd="slow" advClick="0" advTm="1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5" presetClass="entr" presetSubtype="0" fill="hold" nodeType="afterEffect">
                                  <p:stCondLst>
                                    <p:cond delay="0"/>
                                  </p:stCondLst>
                                  <p:childTnLst>
                                    <p:set>
                                      <p:cBhvr>
                                        <p:cTn id="12" dur="1" fill="hold">
                                          <p:stCondLst>
                                            <p:cond delay="0"/>
                                          </p:stCondLst>
                                        </p:cTn>
                                        <p:tgtEl>
                                          <p:spTgt spid="2052"/>
                                        </p:tgtEl>
                                        <p:attrNameLst>
                                          <p:attrName>style.visibility</p:attrName>
                                        </p:attrNameLst>
                                      </p:cBhvr>
                                      <p:to>
                                        <p:strVal val="visible"/>
                                      </p:to>
                                    </p:set>
                                    <p:animEffect transition="in" filter="fade">
                                      <p:cBhvr>
                                        <p:cTn id="13" dur="2000"/>
                                        <p:tgtEl>
                                          <p:spTgt spid="2052"/>
                                        </p:tgtEl>
                                      </p:cBhvr>
                                    </p:animEffect>
                                    <p:anim calcmode="lin" valueType="num">
                                      <p:cBhvr>
                                        <p:cTn id="14" dur="2000" fill="hold"/>
                                        <p:tgtEl>
                                          <p:spTgt spid="2052"/>
                                        </p:tgtEl>
                                        <p:attrNameLst>
                                          <p:attrName>ppt_w</p:attrName>
                                        </p:attrNameLst>
                                      </p:cBhvr>
                                      <p:tavLst>
                                        <p:tav tm="0" fmla="#ppt_w*sin(2.5*pi*$)">
                                          <p:val>
                                            <p:fltVal val="0"/>
                                          </p:val>
                                        </p:tav>
                                        <p:tav tm="100000">
                                          <p:val>
                                            <p:fltVal val="1"/>
                                          </p:val>
                                        </p:tav>
                                      </p:tavLst>
                                    </p:anim>
                                    <p:anim calcmode="lin" valueType="num">
                                      <p:cBhvr>
                                        <p:cTn id="15" dur="2000" fill="hold"/>
                                        <p:tgtEl>
                                          <p:spTgt spid="205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2.gstatic.com/images?q=tbn:ANd9GcQlNAlcvQnXu1iaYgwIs9lyA7aQOKcA52dyxmkzXeUQN8VDkFM"/>
          <p:cNvPicPr>
            <a:picLocks noChangeAspect="1" noChangeArrowheads="1"/>
          </p:cNvPicPr>
          <p:nvPr/>
        </p:nvPicPr>
        <p:blipFill>
          <a:blip r:embed="rId2"/>
          <a:srcRect/>
          <a:stretch>
            <a:fillRect/>
          </a:stretch>
        </p:blipFill>
        <p:spPr bwMode="auto">
          <a:xfrm>
            <a:off x="0" y="0"/>
            <a:ext cx="9144000" cy="6849177"/>
          </a:xfrm>
          <a:prstGeom prst="rect">
            <a:avLst/>
          </a:prstGeom>
          <a:noFill/>
        </p:spPr>
      </p:pic>
      <p:sp>
        <p:nvSpPr>
          <p:cNvPr id="2" name="AutoShape 2" descr="data:image/jpeg;base64,/9j/4AAQSkZJRgABAQAAAQABAAD/2wCEAAkGBg8PDQ8PEA8NDQ8PDw0NDQ0ODw8NDw8PFBAVFBQQFBQXHCYeFxkjGRIUHy8gJCcpLSwsFR4xNTAqNSYrLCkBCQoKDgwOGA8PFykcHCQuKSwpKSwsMi0pKSkpMikqMCkpLCktLCksKSkpKSwsLCksKSkpKSk1LCkpKSkpLCkpLf/AABEIAMIBAwMBIgACEQEDEQH/xAAbAAACAwEBAQAAAAAAAAAAAAAAAgEDBAUGB//EAEAQAAIBAgMEBwUFBwIHAAAAAAABAgMRBBIhBTFBURMiUmFxkrFygZGh0QYVM0JTFBYyssHh8CPxB2JzgoOi4v/EABoBAQEBAQEBAQAAAAAAAAAAAAABAgMEBQb/xAAnEQEAAwABBAEDBAMAAAAAAAAAAQIREgMTITFRQXGhBCIj8IGRsf/aAAwDAQACEQMRAD8A89YLEkn6F8ZCQyQEpATE1QM6L6LJIZxHihst0REyLYItiiuCLooiJSHSBIZIiIsFhrAVEWK6/Be8tSKar6z+BqAiGQRi27LU20MMlq9X6GpnBVRwrer0XLia4xSWhJFznM6JuRcgCAACAiSAAqgAAAAAACAAAACAPJEogk6NpQyIRKCGRZSepWh4gbIEyjqLTehdlujAIF0SmBfAiHSGISGCIAAKBGeEHJ6eL7jRkbTS8L8i6lTUVZF3FTRoqK9WPchsi5lDXIuRcLkE3C4twuA1wFuFwJC5FwuBNwFuFyhrkXIuRcBrkXFuFwGuQRmADyxJBJ1aShkKSgHQyEQyA1UJGmBhoy+ptgzEwOjhtiVqqz04xlF/88U0+9N6GqH2ZxX6a88PqGx8c6eiWbModW+W7S4bufNbjv0Nouyvv4nmte8T4dq0rMeXFX2ZxX6a88PqT+7WK/TXnh9TvraPeT9495juXa7dHnv3ZxX6a88PqC+zGKv+GvPD6nofvAujjR3bnbo4D+zeISSVNc314fUV/Z3E/przw+p3p7R13i/ePeO5c7dHB/d3E/przw+ofu9iewvPD6nYxO1skXL4Lm+CMWC23KS67vq7WVtBHVvM4T0qRGsf3BiewvPD6kfcGI7C88Pqdd7R7xXtHvNc7s8KOV9wYjsLzw+ofu/iewvPD6nUW0e8ZbS7xzucKOT+7+J7C88PqQ9g4jsLzw+p13tLvMOO2nLK42fW0z5tFG2qtz/y4i95JpSHFbC4l9/i/Ui56HnWXIuJmIzFD5guQlzBsCbkOQjkK5BD5gEzAVXnSRSTo0ZEik3KHRKEuSmBdTlqbaT0OdGRtoyM2hHTpPSPhH0OlSxLaT47n48zlUnpHwj6GmlI4TDUTkukq5PTmSMi+jHj8DnjWuhRklFXWttdXzLOmXJfM5dWvZ27hP2hmu3qc3UvDl85fUG4cl8X9TzuA2jOVWtFybUZWitNOs/oVfaHarp0Msb56rVKCW/Xfb3ae8l6cImZapbnMRDubLoxxlWcmn+z07xik2s8mue/dr70dpbGwyVsj88/qZdjYT9nw9Ol+aMbzfOo9ZP4/JI4+19s1obVwdCNSUadSKc4K1pdaa1+CPHEzWN+X0OFZ8Y9ItlUF+V+ef1Er7NoqE2ou6jJrrT3pN8x+lZXiav+nP2J/wArN+flma1z0830xPTmXMGc9ePna1OuUVat34COZXmLEEyrb3+L9SLiOWr8X6jwp336I2wFqOlYGxHIJpnIRyFchdWUS5Exi3u/sCgvEuTJMhOg7/kA+YCary9yRbknoVNybi3JuA1ybiXJuUPc10JbvAw3NNGW4kwOvSfVj7MfQ0U2ZKUurH2Y+hpo6uxwlZbqEMz7uJttZGehpY0SOMmufiqyU2m+C5lX7RHn8mJj/wAR+C9DOeqseIcZny0RlTTbSSb/AImo2b8TnUZxxG2MNRveNCDryVna66y+fRmk85sv7SUMHtTGVq0asrx6GHRxjJqzhe95LsI836rIrH3er9JG3n7PrPSIoqYajKpGpKnTlUh/BUcE5x37na63v4nkaX/E7BzlGEaeLcpSjCK6OlrJuyX4nNnrzzRNben0fMLukRViai6OfsT/AJWQVYn8OfsT/lZrGZ9PN5iMwmYVyPU+Yscgim3ZahRoufcuLNaioqy974sajHGkldvV3fu1CUglLf4v1KpTLDCZSEvcEibmgKPPUlyFchXICxMbMVpkORFWZwKswEV58Li3C56VNcm4lwuA9wuJcLlD3L6UtEZcxdSeiEjs05aR9mPodHBw4nNwsbqPLLH0R16KPNYlqiXJ6FMSrHV8sbLfJO3hxZyzRixc1Kba3bvhoc3H7Q6FxvCcou+aS3RNaei/ziSeuviIcLe2SjtWjPdUinyl1H8zQsr1WV96szPW2VRnvpxvzjePoZpfZ2i93SL/ALk/VG/DPlTiVGW1tnQeVRjJ1pN2S6rctX/40e1xv2pwNH8TFUE+zCaqy8sLs+dV9gUXtLB0JubpV7xl1kpX61rO3PKe7wf2E2dSs1hoza41ZTq/KTt8j5PU5dy2fL7XQzt11Tsb7awxmK6Khh8RKilLNinG0YyW5NcE9Vq73a0PQYr8OfsT/lY9OnGMVGMYxit0YpRivBLcJivw6nsT/lZaxMe3SXkcxqw2EctZaR4LiycLg7ay38FyNjkeqZ+HytRJpKy0S4FEpDVJFLdzMMs0nq/F+pCViW7X8X6iSkdIZS5COQrkK5GgzkEWVOQyYlVjkK5C5iLmcU2YBMwDBw7hcW4XPSprhcS4ZiqbMRmFuRmAfMX03ojJc34Snrf3ISku7goWjH2Y+iOjSMGHfVj7MfQ2wZ5LDSppJt6Jas5VfEOcnL4LkhsZib9Vblv72ZritUJVxji7KDa4O/8AYT7wf6b+L+hZJ6eAmY6xK5Hwj7wf6b+L+hH3i/038X9BsxGYuycY+HF+0GNlGWGxKg1LD1oz371dStu5wt7z2EftpdJrDtppNPpOD3flPP7Swyq0ZwfFadz4MnY2EnGjCm3mcVbM1lsr6I889P8AfMzHif8Ar0V6vHpxEfR6KH2vbdlhpN/9T/5NX365Jromsya/iva+nZOfQoqK9WXpkmtfpDM9a8/VZcVyFchJTDiJyK7kSkI5G8RROWr8X6lTkFSWr8X6lTkdIhkzkK5CuQrZcDpjXK4jDBNwuJKaSu3YzVcS3otF82TFaXVXNAYMwFxcY7kXEzBmOrR7itiORGYofMRcRyIzBV1JXkkdijGyOdgKf5nx9DfGWpJYs6+G3R9mPoJjtqdF1csuCzLLbd43QkK2WEeeWPoc7aMcyXabbvztFs8nUieO19unTiJt+703qQtWsoxcnuX+xi2bic1Jc43i/du+VhNpVerl5RlUl7tF87/AWv8Ax8o+Gq9P+TjLdRr5lezS4XtqvcDZnwLXRQa4xj7wqYlWbV52um42tdcE29fcbrbKxsszXbTEQvuRmM9DEqcVJbnzLIyu3bW1lKzSt3Xel+41yjN1OM7i+lTcn3cWdGjTSVkcuhilOThHNTlTtmi7XWqd+T3fM62EWqvrZJu/G3P3nPly9Jaue2jIkryeVPct7f0BShLSMteTtr8DLOeabk9dWo34JC1LPufBreiYjROVtOJElGKTnK19VFWvbm7i1Kl4Rm99rS8f8TIxUbyzrVNLXkrehcBUjFxzRlmV7NbmmUORW5NN2taVs3itz+bIcjUQjPUlq/F+pW5EVZdZ+MvUrcjrEMHciLiZgdVR1b8FvbLgvSKa2LS0XWfyRkrYxy0XVXLi/FlOYY1ELp1W3du5FyrMTmDSy4FeYCDFmIzCZiMxtvD5iHITMQ2DD5iacczSKnI2YSnZXe9lJ8N0NFYsU7GfPYM5HPHSjPqx9mPojPWletS8Kz/9Uv6jQl1Y+zH0RnnUX7RSXHo6z+cP7nC/r/MOtY8/7YtmvocZWpflqLpIeK1/q/gW4p5qGKqdpTjH2IKy+ab95n25CSqUasNJqShfx3f53mzFU1HCzit0aUl8InCImItX6Rv5/su/ua2+s5+EYNOWBhGLcW6WVNatcNC6hRhSoxi7JJZVfVt77JLe+5GTZ+JUMHGb1UISdudpPQtwMs1NVpy3xzSlyXYjyXC298bs1WYyM95+GbVnZ+N/LJses4YGpUX5HUav2rKy+Njq7CpJYam3q5LO29buTu346nI2ZDPgKsFvcqiS77JpfI6OwMWpYeMfzU10c48Vbd8v6nLpT5r9murHi33dShhoxqSqJJOUYxb7k27fM206nAxKpwur6tLi1z+YSrONpb7O7XdxPTGa81omYa1UsrEdIU1JL+JO8ZaphTvJ2X+3exiQvnK0V3/3MvTSp7lmhy4rwHnXUqiS1jBpX5vRenqLUdm13m2Yhb0kZxzx9/cVyqCpqMJPd0jUYrm1vf8AnIpTKYqqy60val6iZvcuZVicSoylxeaWnDeY6ldy3/DgdIhMaqmL7PxZlnUu9dRMwmYrUVW5icxUpEdKlx+GpGsX3JzGbp+S+JHSvnbw0M6vFrIMgEOKnMRmEzEZi63h8xDkLmJigYtowuzcpW0MtJ2Q+Y0zMavzBmKcwZwmOth8SoKEnTVZKMf9NycE+ra9/wDNxhq7PhKbnkjdtu2eo7Xd7Xv3mVt9qXubI17U/MzjNIn3GukWmPTp1Fe3c0yvFYaNRJNJ2vvcu7gnZ7uJgu+1PzMFftT8zNTXfEwkePTXS2bBRlFRilKLTtm1927gGD2bGnuTWrteTlbwW5Pv3ma77U/Mwu+1PzMx2495DXOfltwWz405Saildvi3v5cERPZkXPOs0ZPfKnN05e+28yXfan5mSm+1PzMduMzDlO7rrYelkvzdrtyc5O268nqy5yOJd9qfmZN32p+ZliueIhmfLsQqSg3kej1cHuGniqklluoJ78qSv8EcW77U/MybvtT8zLkpkOunZWWnAmGKqJWeWfJyUW/mjka9qfmZXOq+E5+OZ3Lkpjs1Krcs03d2tFclyQlXHXg6appPNm6bO727GWxw3Ufan5mVub7UvMxMNRDZiH15+1L1KnNFGZ8W346kXOmpxWzrWRV0z8BZsETWoqm7feMiEMiGJQyFQyZDEkkXAhjFmC4qGQbwyQydyvMPAqYuzDZim5Nys4tzEZyrMGYLi3ORmKswZhpi3MNnKcwZgYuzhnKcwZimLs5OcpzBmBi/OGcozg6pDi0ZyHX5GV1LkZhq8V8qjfEVyKswXGrh8xFxcxFyaYsuFxLhcauGb1BCXJTJpixMZMruSmDFiZNyu5NyJiy4FeYAYy3C5FwuGsMh7iRJLCHuFxbkXKYa4XFJsDBcm5ABU3C4twuUw1wzCXC5NMPmDMV3IuTVw7mRcULk1cNcm4lwuDD3C4lwuDD3C4twBhrhcULgwyZNxLk3Bh7k3EuFwmLMwZhLhcGLLgJcgCkkgALEBIFRAxAFEgQAAQAAAABFQQwAKgkAIqAAAAAAKAAAgJAAAAAgCUAABIAEBIAAAAAf/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dirty="0"/>
          </a:p>
        </p:txBody>
      </p:sp>
      <p:sp>
        <p:nvSpPr>
          <p:cNvPr id="6" name="5 CuadroTexto"/>
          <p:cNvSpPr txBox="1"/>
          <p:nvPr/>
        </p:nvSpPr>
        <p:spPr>
          <a:xfrm>
            <a:off x="3657147" y="509771"/>
            <a:ext cx="1549014" cy="830997"/>
          </a:xfrm>
          <a:prstGeom prst="rect">
            <a:avLst/>
          </a:prstGeom>
          <a:ln w="38100"/>
        </p:spPr>
        <p:style>
          <a:lnRef idx="2">
            <a:schemeClr val="dk1"/>
          </a:lnRef>
          <a:fillRef idx="1">
            <a:schemeClr val="lt1"/>
          </a:fillRef>
          <a:effectRef idx="0">
            <a:schemeClr val="dk1"/>
          </a:effectRef>
          <a:fontRef idx="minor">
            <a:schemeClr val="dk1"/>
          </a:fontRef>
        </p:style>
        <p:txBody>
          <a:bodyPr wrap="none" rtlCol="0">
            <a:spAutoFit/>
          </a:bodyPr>
          <a:lstStyle/>
          <a:p>
            <a:pPr algn="ctr"/>
            <a:r>
              <a:rPr lang="es-ES_tradnl" sz="4800" dirty="0" smtClean="0">
                <a:solidFill>
                  <a:srgbClr val="7030A0"/>
                </a:solidFill>
                <a:latin typeface="Snap ITC" pitchFamily="82" charset="0"/>
              </a:rPr>
              <a:t>FLV</a:t>
            </a:r>
            <a:endParaRPr lang="es-ES" sz="4800" dirty="0">
              <a:solidFill>
                <a:srgbClr val="7030A0"/>
              </a:solidFill>
              <a:latin typeface="Snap ITC" pitchFamily="82" charset="0"/>
            </a:endParaRPr>
          </a:p>
        </p:txBody>
      </p:sp>
      <p:sp>
        <p:nvSpPr>
          <p:cNvPr id="7" name="6 CuadroTexto"/>
          <p:cNvSpPr txBox="1"/>
          <p:nvPr/>
        </p:nvSpPr>
        <p:spPr>
          <a:xfrm>
            <a:off x="1043608" y="1556792"/>
            <a:ext cx="7128792" cy="2015936"/>
          </a:xfrm>
          <a:prstGeom prst="rect">
            <a:avLst/>
          </a:prstGeom>
          <a:noFill/>
        </p:spPr>
        <p:txBody>
          <a:bodyPr wrap="square" rtlCol="0">
            <a:spAutoFit/>
          </a:bodyPr>
          <a:lstStyle/>
          <a:p>
            <a:pPr algn="just"/>
            <a:r>
              <a:rPr lang="es-MX" sz="2500" b="1" dirty="0" smtClean="0">
                <a:latin typeface="Goudy Old Style" pitchFamily="18" charset="0"/>
              </a:rPr>
              <a:t>Formato</a:t>
            </a:r>
            <a:r>
              <a:rPr lang="es-MX" sz="2500" b="1" dirty="0">
                <a:latin typeface="Goudy Old Style" pitchFamily="18" charset="0"/>
              </a:rPr>
              <a:t> y </a:t>
            </a:r>
            <a:r>
              <a:rPr lang="es-MX" sz="2500" b="1" dirty="0" smtClean="0">
                <a:latin typeface="Goudy Old Style" pitchFamily="18" charset="0"/>
              </a:rPr>
              <a:t>extensión</a:t>
            </a:r>
            <a:r>
              <a:rPr lang="es-MX" sz="2500" b="1" dirty="0">
                <a:latin typeface="Goudy Old Style" pitchFamily="18" charset="0"/>
              </a:rPr>
              <a:t> </a:t>
            </a:r>
            <a:r>
              <a:rPr lang="es-MX" sz="2500" b="1" dirty="0" smtClean="0">
                <a:latin typeface="Goudy Old Style" pitchFamily="18" charset="0"/>
              </a:rPr>
              <a:t>de</a:t>
            </a:r>
            <a:r>
              <a:rPr lang="es-MX" sz="2500" b="1" dirty="0">
                <a:latin typeface="Goudy Old Style" pitchFamily="18" charset="0"/>
              </a:rPr>
              <a:t> </a:t>
            </a:r>
            <a:r>
              <a:rPr lang="es-MX" sz="2500" b="1" dirty="0" smtClean="0">
                <a:latin typeface="Goudy Old Style" pitchFamily="18" charset="0"/>
              </a:rPr>
              <a:t>archivo</a:t>
            </a:r>
            <a:r>
              <a:rPr lang="es-MX" sz="2500" b="1" dirty="0">
                <a:latin typeface="Goudy Old Style" pitchFamily="18" charset="0"/>
              </a:rPr>
              <a:t> </a:t>
            </a:r>
            <a:r>
              <a:rPr lang="es-MX" sz="2500" b="1" dirty="0" smtClean="0">
                <a:latin typeface="Goudy Old Style" pitchFamily="18" charset="0"/>
              </a:rPr>
              <a:t>que </a:t>
            </a:r>
            <a:r>
              <a:rPr lang="es-MX" sz="2500" b="1" dirty="0">
                <a:latin typeface="Goudy Old Style" pitchFamily="18" charset="0"/>
              </a:rPr>
              <a:t>es utilizado para </a:t>
            </a:r>
            <a:r>
              <a:rPr lang="es-MX" sz="2500" b="1" dirty="0" smtClean="0">
                <a:latin typeface="Goudy Old Style" pitchFamily="18" charset="0"/>
              </a:rPr>
              <a:t>transmitir video</a:t>
            </a:r>
            <a:r>
              <a:rPr lang="es-MX" sz="2500" b="1" dirty="0">
                <a:latin typeface="Goudy Old Style" pitchFamily="18" charset="0"/>
              </a:rPr>
              <a:t> </a:t>
            </a:r>
            <a:r>
              <a:rPr lang="es-MX" sz="2500" b="1" dirty="0" smtClean="0">
                <a:latin typeface="Goudy Old Style" pitchFamily="18" charset="0"/>
              </a:rPr>
              <a:t>por internet</a:t>
            </a:r>
            <a:r>
              <a:rPr lang="es-MX" sz="2500" b="1" dirty="0">
                <a:latin typeface="Goudy Old Style" pitchFamily="18" charset="0"/>
              </a:rPr>
              <a:t> empleando </a:t>
            </a:r>
            <a:r>
              <a:rPr lang="es-MX" sz="2500" b="1" dirty="0" smtClean="0">
                <a:latin typeface="Goudy Old Style" pitchFamily="18" charset="0"/>
              </a:rPr>
              <a:t>el reproductor</a:t>
            </a:r>
            <a:r>
              <a:rPr lang="es-MX" sz="2500" b="1" dirty="0">
                <a:latin typeface="Goudy Old Style" pitchFamily="18" charset="0"/>
              </a:rPr>
              <a:t> Adobe </a:t>
            </a:r>
            <a:r>
              <a:rPr lang="es-MX" sz="2500" b="1" dirty="0" smtClean="0">
                <a:latin typeface="Goudy Old Style" pitchFamily="18" charset="0"/>
              </a:rPr>
              <a:t>Flash  Player (antiguamente</a:t>
            </a:r>
            <a:r>
              <a:rPr lang="es-MX" sz="2500" b="1" dirty="0">
                <a:latin typeface="Goudy Old Style" pitchFamily="18" charset="0"/>
              </a:rPr>
              <a:t> </a:t>
            </a:r>
            <a:r>
              <a:rPr lang="es-MX" sz="2500" b="1" dirty="0" smtClean="0">
                <a:latin typeface="Goudy Old Style" pitchFamily="18" charset="0"/>
              </a:rPr>
              <a:t>Macromedia</a:t>
            </a:r>
            <a:r>
              <a:rPr lang="es-MX" sz="2500" b="1" dirty="0">
                <a:latin typeface="Goudy Old Style" pitchFamily="18" charset="0"/>
              </a:rPr>
              <a:t> Flash Player). Los FLV pueden estar integrados también dentro de los archivos SWF.</a:t>
            </a:r>
            <a:endParaRPr lang="es-ES" sz="2500" b="1" dirty="0" smtClean="0">
              <a:latin typeface="Goudy Old Style" pitchFamily="18" charset="0"/>
            </a:endParaRPr>
          </a:p>
        </p:txBody>
      </p:sp>
      <p:sp>
        <p:nvSpPr>
          <p:cNvPr id="3" name="AutoShape 2" descr="data:image/jpeg;base64,/9j/4AAQSkZJRgABAQAAAQABAAD/2wCEAAkGBhAQEBIQEBIVDxQQFBQPEBAVDw8PDw8QFBAVFRQQFBQXHCYeFxklHRQUHzMgJCcpLS0sFR4xNTAqNSYtLCkBCQoKDgwOFw8PGikcHhwpKSkpLCkpNSksKSkpNiktKSkpKSwpKTUsKSk1KSkpNSwsLCk1LDUpKTApNSkyKSkpKf/AABEIAOEA4QMBIgACEQEDEQH/xAAcAAACAgMBAQAAAAAAAAAAAAAABQQHAgMGAQj/xABKEAABAwIBCAUGCggEBwAAAAABAAIDBBEFBgcSITFBUWETInGBkRQyQlKhsSMzQ2JygpKywcIkRFNzs9HS8GODlKIVFzQ1dKPh/8QAGgEAAgMBAQAAAAAAAAAAAAAAAAMCBAUBBv/EACwRAAICAQQBAwMCBwAAAAAAAAABAgMRBBIhMUEFEyJRcdEUIzIzQmGBkaH/2gAMAwEAAhEDEQA/ALxQhCABCEIAEIQgAQhCABC8JWt04CDqWTavLqI+rWh9ao7kTVbYxLwvOkCVOrlia7mub0TVLHHSBGmEm8u5rNtdzXN6O+yxuCvUrbWreysUtyFutomoWltQCtgdddyQaaMkIQunAQhCABCEIAEIQgAQhCABCEIAEIQgAQhYufZAHpK0yTgLRPVJdUViW54H11ORMlrFClrVyOUGX9PTEsB6aQfJsIs0/Pfsb2azyXA4rllW1Nxp9Cw+hHdurm/zj7ElzNKnRuXgtTFMqaeD46ZkZ9Uuu8/VFz7FzFbnTpxcRskl52EbT9rX7FXcdGSeJPeSfxXUYPm4rqixEXRNPpy/Bi3EN84+Chuz1yX/ANLCpZsaX3Ns+dGoPmQMb9J73n2WUR2cauOwRD/LcfzLs6DM3GLGeoJ4tjYGj7Tr+5OIc1mGt2iR/bKR7rKeyT8FeWo0kesv7IrRucau4RH/AC3D8ykw50KkefDG7sdIw+26sZ2bDDD8m8dk0n81Bqs0NC7zJJYzu1sePAj8Ue3I4tVpX9V/g52jzqQn42KSPmNGRv4H2LpMLyxpZ7CKZpPqE6D/ALLrErnMSzNztuYJo5vmuBid+I9y4vF8l6imNp4XR8HEXYex41HxUXmPY2NdN38uSL0irVNirFQWGZUVlLYMkL2j5OS7224C+tvcV3OAZx4JiGTfo7zq6xvE48n7ux1lKMytdo3HwWhFUAreCuep63ZrTKCqTozTMydLiMELBkl1mmFcEIQgAQhCABCEIAEIQgAQhYvdZAHj32UCpqkVVSuaygygipY3SymwGprR5z3bmtG8pUpFumncSMWxmOFjpJXhjW7XH2ADeeSqzKLLqaqJjhvDEdV9ksg5keaOQ8UrxrG5q6TTk1NHxcQPVjH4nmsKeluQALk6gALkk7AAq0p4PQ6bRcZZGhpV1+TGb+ers8joIf2rhrcPmN39uztXUZJZvmRhs9YA5+1kG1rOBk4nlsHNdwX91tg3BShU3zITqfUFX8KP9/gWYJktSUYHRRh7xtmf1n93Dusm5lJ3rUHL0FWUsdGJKTm90nl/3M9Je3WC9QRwe3RcrxeIDBlpFYyWc0tcA9p2tcA5pHMFBK80kBg47KHNlTzgvpbU8m3ozcwuPvZ3auSq7GMAlp3mOZhjcNx2OHFp2EcwvoG6hYxhMNXGYp26Q9Fw1PjPrNO5KlWnyuGaWn10ofGz5R/6ilcn8r6iiIaSZot8ZOto/wAN27s2K1cCyiiqYxJE7SGwjY5jvVcNxVaZU5JyUUmi7rsdfopQOq8cDwcN4SSgr5qSUSwu0SNRHovb6rhvCSpYeH2aF2mjZHfXymfQ9NVJjHJdcFktlVHVx6TOq9thJGT1mH8WncV1lLUqxGRg3UbRqhYRvus04pAhCEACEIQAIQhAHhKhVU63zyWCT1tQoTeB9MNzF+M4syGN8sjtFrBcn8AN5OyypjG8akrpjI/U0aoo76o2/wBR3lNMusojVTdDGfgoXWNtkko1F3YNg7yk1PDZVJywel0Wl8szghsrRyKyTbTtFRO28zhdjD8i07z88+xIchcBDneUyC7WG0TTsdIPS7B7+xd9010VR/qZz1DUt/sw68/gm9IvQ9RWvWxrlZyYbiSAVldaWuWYcu5ING0FF1iChdImV0ErFRK3Emx6truHDmUASnOtrKjyVzRs1+5a6XDZZutIdBu4el3Dcm8GGRM2NueJ1ldwLc8CkVTj5rSe4n3IdUuBAcNG/EEFdAAuex+W07B80feKGjkZtsxxKijqInQzDSY7xa7c9p3EKnMocBfSzOifr3sfuew7HD+9quAypNlThAq4C0fGR3fEd5O+PsPvsq1kdyz5NvQ3umW1/wAL7/JUdDXS0szZojZzdo9F7d7Hcirjybygjqomyxnbqc0+dG8bWH+9YsqgnhUnJfHjQ1AcT8FJZsw4DdIBxHuulwnkv63TeUX9STqeCudoKoEAg3B1g7QQdhTumlurcZZR5i6vDJKEITCuCEIQALxxXq1TvsEHUskKsm2rg8v8oDT05DDaSa8cfFoPnv7h7SF19bLtVJZZYr5TWvsbsh+BZwuD13d5v4BVpyNnR05aFNLCm1DSGR7I27XEN7OJ/FRIWal0OTEYEhefRbYdrt/hfxVN/KR6d/tV8Hc0gbGxsbNTWANb2Df+PepTJUnjqLqbDKrKZ56cPLGbJFvY5QY3qVG5MKskSmlbGlRhKBtP4rY2cc/BSEtMkBZLU2Yc/BaMTxaKmhfPK4NZGLknVc7A0cybBSQtpmjG8YEDbDW93mjgPWK25P4MfjptbzrDTr0eZ+d7lzOSN6+c1LiHNBu2xBaCOHJuwc1Y7WgCwUkKseODJCEmxrKqnpB8I67j5rG2L3dg3DmdSkJSb6HK4/Kua1VEOLW/xClj8v6uckUsAA46LpD3nU0KBN5dNNHLO2+iWi/wbbNDr7AeZUHJD66pZydA+RajOtUsihSz2VdyNaEMnI5XUAZOXtFmy9fkH+mPx71y9VCu7yjb0kPNh0h2bD7/AGLjpWKs+JZRv0fuVbX44O1zaY+XxmmeetBrZxdCdn2Tq7CFZVFMvnzB8RNJVRzDY11n843anDw19wV60E9wCDcbQeI4q1BnntbTtbOiY64WSj077hSFZRiNYYIQhdOAodW9Syltc5Rk+BlazI5nKnE+gp5pt7GEt+mdTR4kKlaRl9Z18TxPFWJnTrbU7Ih8rKL/AEWAu95auCpW6lSsfB6n0+vyS4mp1hMuiDzI9yURBTqYKtnk1rVlYOkp50zglSGkCbUzE6LMm2KQ1jm4a/cpLCTt8Nii08aYQsT0Z08I2RRKUyJETFKYxMSKc5mtsSqbO3jbp6mLDYjqYWvm4dK4dUHk1p0vrcla2MYiylp5amTzYWOkI9Ygam95sO9Uvm1wx+IYk6ebrXc6eUnYbu0nDsJLW9hUmcrecyfSLiyHwFtJSRsA0S5oJ4gW1A89dzzJXRLwBL8fxdtLA+Z1uqLNB3vPmj+9wKZ0im25y+5zGcXL9tBGWss+V3Va2/pW38htPcN65fJLAJKsCtrw49L144nHzxue/g3g3hyXO5NYc7G8TdNNd8EB0332PGkdCP65uTyB5K5JIuXs2JTbfJdjFQ+JBIaBotAaBqAAAA7AokzlMnjUCdiWyzWQ55EsqJ1MqQUoqgUiTNKqKZoqai4IO8Eexc1I1NKm6XytSW8mtTFRFdXGrWzfYp01HFc3dHeF3G7NQP2S1VfUN1Lq81dZZ9RCfmSgeLXflT63wZ/qFfkuCjkU8JRRO2Jq3Yr0ejylqwzJCEKQkxfsSmudtTaTYk1cdqhPofT2VJnRnvUQM9Vjn/afb8q52nbqTjOM69cBwiZ7XPKUQbAqNh7DQL4kuIJjStUCJMaQKuW7HwN6RqcUzUrpQm9KFYiZFzGMDUwgaoVOmMKsRMuxkmJqlxtWiIKXGE5FGbKuz549oQw0TDrmPTSjf0bDZje92v6ib5mcC6GiM7h1pz1T/hsJF+92kfBVflFWPxbGH9GdIPlbTwcBG12g13Yes/vX0Vh1C2CGOFmpsTGxt7GtsFxcy+wyz4VKPmRKVY50qWvrHCmpoZDGwXdIGOLXOcNdiNthq7yrOXllOSysFaueyW7GT54oc32MRAiIzQBxu4MdURgniQ3apU+RmNMYXyVUrGtFyXT1Y3bFfyRZaf8ARyqG3gsLUbpJYK2zR10s0NSZZHy2kj0S+R8haDGTYaRNl2U7Vw+ZT4iq/eRfwiu7qAlMtxfIoqWpRVNTupCUVQSJGlSxFVtS2UJrVhK5VWfZsVPghTjamOb+bRr2j9pHI3wAd+VL5luyRdbEKfm5w8Y3J9YjXLMC86Fycx7EjoDsTuHYr0Ojx165NiEITCsYv2JNXb05fsSmualz6LFPZS2cZtq8c4mfeelMB1BdBnPhtUwv9aMt72vv+Zc9TnUqVh6/QP4k6JMqPclkRTClckeS3YuB7SFOKVJKRyb0rk+JkXIbwJjCUsp3JhC5WImVYhhEUhzj5Q+RYdM9ptJMPJ4eOm8EFw7G6R7gncTlTOcrGDiOIso4jpR0t4zbWDKbdK7usGDmDxTM8FWMN0sDDMhk3pzOq3jVCLMv+0eCB4N0j9YK7kkyRwMUdJHCBZ1tOT6ZGsdwsO5OipxWEJvnvnx0uBRjmVVJRaAqZOjMl9AaL3khtrnqg22hL2ZycNOyf/1S/wBKqLOZij6/ExBD1+s2mhA2E6ejfvcXHssuj/5BN31rv9O3+tR3N9D/AGq4pb85LCZl5QO2Tf7JP5KBlLlDTT0sjI5A4kXtYjUO1cS7MMwfrrv9M3+tanZjWD9cd/p2/wBa5lhGFecrJjmU+Iqv3kX8MrvKhKMkckBhjJWCUzdK5r7lgZo6LSLbTfamlQ5LZZhy8i6pKUVZ2ppUuSirckSNOlCisSuVMatyXSlV32bFS4Iky25JNviFP9Jx8I3LRMdSn5BQ6WIMPqMkf/t0R95OrEa1/Auih3J3DsSehanMWxXoHjr3yZoQhMKx4UtrWpmoVWxRkuBtTwyqs6lHeGKUfJyaJ7Ht/m0eK4WkdqVv5Y4X09LNEBclhLPpt6zfaAO9UzRyKlYuD1Pp9ngbRFTad2tLo3KZC9Vma80PaV6cUz1z1LImkdU1jS5xDWtBc5x1AAbSUyLMu6J0NO9MYXrjW5aULBc1MfcXPPg0FLMRzpNPwVDE+eV3VY5zHWv82MdZ58FZiZNiR02XuWraCnLY3DyiYERN2mMbDMRwG7iewpbmlyGLP0uoadI9YB20Ha0Hn6R52G5a8js2VRPN5diZLpHEPEbiHFpGwv3XG5g1DfwVtwQNY0NaLAagE6MfqULLFFYj2bAkWWWNikpJJL6LiC1p3jVrd3C58E9JsqPzsZRPq6llDT3eSWtDRvLiNFvebHsAU5PCE0w3S56RhmfwQ1NbLiEg6kFxFfZ0zxYW+iz2uCud0iRZLYGygpIqZussF5HevK7W9/js5AJm+VRXA2eZyybHvUWWREkqiyyqLYyEDCaRL6h63zSpfUSpUmXK4kSqkSmqkUyplSmqlVeTNSmBAqXqBKVImeocrkpGrBEapdqXTZraTSlnl9VrYh2uOkfut8VydXIrPzcYZ0VGxxFjMTMex1g3/aAe9WK1wZvqFng7mhZsTVmxQKKNMArsOjydryz1CEKYkFpqGXC3LFwXGdTwxBWxKj8qMM8lrJGAWa89LHw0Xm9u43Hcr9rIVXecfADNB0zBeSnu/m6I+e3usHdx4qvNG1o7trRwML1LiclVJMp8b1SksHqoSU45GlPLZSMSl/Rp/wB0/wC6UtiettfN+jzfu3/dK5F8lW+GYsa5qc3tDX0j6ipY97mzuiAEr2M0QyNwuG83FWvg+S1HRi1NTxw31FzW9c9rz1j4rjcw/wD22T/ypP4USshasVweKtk9zWTwBeouuLy4zl0uHNdGCJ6i3Vga7zDuMrh5g5bT7V1vApJyeEGcfLVlBTkAgyyXbGy/nHeT80bz3b1xmbDJh+kcTqrmSW5gDvOAd50xG4nYOXaErwDJ6fEqj/iGJElriHRxEWEgHmtDfRiHDf3kmymz2SXLk0oVbY4GJmWDplC8oWDp1zcSVZJfMo0sy0vnUWWoUHIdGszmmS6omRPUJfPOlORdrrMKmZKamVbqidLpJEhvJqVQwa5XqJI9bZHqDUy2C7FFpvbHIUNC6pqI4G/KOAJ4M2ud3AFXthtMGhrWiwaA0DgALAKvs2WBGzqt41v+Di+gD1n95FvqnirQooVchE8vrbtzZPpWalJWDG2CzVlGFJ5YIQhdOAhCEAR6iK6S1tOuhIUCrgS5xyWKZ7WUJlfgBoqi7R8FKS6M7mn0o+7dy7FBglurjyiwGOpidFINTtYPpMcNjxzCpmvoJaSZ0MosW7D6L27nt5FVJwyen0Wp8MnRvRWyfAyfQd91RopbrfcEEHWCLEcQVX6ZrTjvi0vJ0Oa7OJQ4dRPhqXSB7p3yhrInPu0xxga9m1pTzEM/dK3VBTTSncXmOFt+4uPsVfx4VT/s2+0phSRRM81jW8w1oPirX6nxg88/SMvMmSMQy8xrErshHkcTtRLAY7jnK7rH6tlnk/kXDC4SznyiS+lr+La7bex848z4KTHVKTHVKDtchsdDGvofNqVsFUkjapbBVI3A6RuanmsHVKVmqWDqtG4FSMZKlRZalQX1SjS1Sg5D4UkqapS+epWmWpUSSVLbyXK6sGUst1Fkeh8ijyyLiRaSwYzS2XuB4O+tqGxC4aOtK71I76+87B2qKyN80jYoml73mzWj38hzVvZI5MtpIgwdZ7utK+3nO5chsH/1WIRwZet1OFhDrDKFrGtY0aLWgNaBsAAsAn1NFZRqSnTFrbK3CODy11m5mSEITSsCEIQAIQhAAsJGXWaEAKqqmXJ5VZLR1ceg7qubcxyAdZjvxad4XeyR3S6ppUmUS7RdtPneuoZqWUxTN0XDYdrXt9Zp3hbIp7q4MoMm4qphjlbfe1w1PYfWadyqnH8l6iiddw6SL0ZQDYcnj0T7OarThk9Hpdb4Z4yRbmypVFVKUyVIccGtGUZrgYslW5tSlrZVsEqjg44DRtWsxVpUJVl0qMsW6kM/K1g6rS/pV4ZUZYe0iY+pWl8yjGVa3SIJqBvfItD5FrfKo0tSuqOSTcYLk3SzWUaKOSaQRRNL3uNmtG/nyHNSsHwOorX6MTbNB60rtUbO/eeQVqZM5JRUjbMGk93nykdd/Lk3l70+MMGXqdalwiJkdkc2kbpOs+Z4679zR+zZy57/AGLtaSmRTUqZxQgK1GJ5y+9thFHYLahCcUW8ghCEHAQhCABCEIAEIQgAWD47rNCAF09IllVQAggi4Oogi4I4FdGWqPLTXS5RyWK7miqMfzaxvJfTHoHbdCxMLj2bWd2rkuGxHB6qlPw0bmjc8daM/WGrxsvoOaiUGegvcEajtFtR7UlwNSnWOPkoOOsW5tSFaGKZvqOYk9F0Tj6UZ6M+A6p8FzVZmseNcNR3SR/mb/JJdaNWv1D6nMCYL3pUwmzf4g3Y2OT6MoHscAorskcRH6u49j4z+ZR9ssrXQZp6VeGZb25JYgf1d3e6MfmUiHILEHbWMZ9KVv5bo9sHroC11SFpkq11lHmtld8bO1o4MYXHxdb3Lo8NzcUcVi5hnI3yO0h9kWb7FJVor2eofQrKhoaipdowRuk4kDqDtcdQ8V2uBZshcPq3dIdvRMJDOxztruwW71YNNhoaA1rQ0DYAAAOwBT4aLknRgZd2tcvIvocMaxoaxoY1uoNADWgcgmtPSKTFTWUhrLJqhgyrLnIxjistiEJpXbyCEIQcBCEIAEIQgAQhCABCEIAEIQgAQhCAMSwFaX04KkIXMHU2iA+jUd1Cm9ljohccUMVrQldQLA0PJPDGF50QUdgxXsSeQ8lm2hTjoQvREEbA99itlCtzKJT9AL2y6oog7ZMjspgt7WALJClgU5NghCF04CEIQAIQhAAhCEACEIQAIQhAAhCEACEIQAIQhAAhCEACEIQAIQhAAhCEACEIQAIQhAAhCEACEIQAIQhAAhCEACEIQB//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dirty="0"/>
          </a:p>
        </p:txBody>
      </p:sp>
      <p:pic>
        <p:nvPicPr>
          <p:cNvPr id="10" name="Picture 4" descr="http://www.dotpod.com.ar/wp-content/uploads/Adobe-Flash-Player-abandona-Android-a-partir-del-15-de-Agosto.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171514" y="3717032"/>
            <a:ext cx="2520280" cy="2376264"/>
          </a:xfrm>
          <a:prstGeom prst="rect">
            <a:avLst/>
          </a:prstGeom>
          <a:noFill/>
        </p:spPr>
      </p:pic>
    </p:spTree>
    <p:extLst>
      <p:ext uri="{BB962C8B-B14F-4D97-AF65-F5344CB8AC3E}">
        <p14:creationId xmlns:p14="http://schemas.microsoft.com/office/powerpoint/2010/main" val="2312220765"/>
      </p:ext>
    </p:extLst>
  </p:cSld>
  <p:clrMapOvr>
    <a:masterClrMapping/>
  </p:clrMapOvr>
  <mc:AlternateContent xmlns:mc="http://schemas.openxmlformats.org/markup-compatibility/2006" xmlns:p14="http://schemas.microsoft.com/office/powerpoint/2010/main">
    <mc:Choice Requires="p14">
      <p:transition spd="slow" p14:dur="1400" advClick="0" advTm="8000">
        <p14:ripple/>
      </p:transition>
    </mc:Choice>
    <mc:Fallback xmlns="">
      <p:transition spd="slow" advClick="0" advTm="8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21" presetClass="entr" presetSubtype="1"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heel(1)">
                                      <p:cBhvr>
                                        <p:cTn id="19"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2.gstatic.com/images?q=tbn:ANd9GcQlNAlcvQnXu1iaYgwIs9lyA7aQOKcA52dyxmkzXeUQN8VDkFM"/>
          <p:cNvPicPr>
            <a:picLocks noChangeAspect="1" noChangeArrowheads="1"/>
          </p:cNvPicPr>
          <p:nvPr/>
        </p:nvPicPr>
        <p:blipFill>
          <a:blip r:embed="rId2"/>
          <a:srcRect/>
          <a:stretch>
            <a:fillRect/>
          </a:stretch>
        </p:blipFill>
        <p:spPr bwMode="auto">
          <a:xfrm>
            <a:off x="0" y="0"/>
            <a:ext cx="9144000" cy="6849177"/>
          </a:xfrm>
          <a:prstGeom prst="rect">
            <a:avLst/>
          </a:prstGeom>
          <a:noFill/>
        </p:spPr>
      </p:pic>
      <p:sp>
        <p:nvSpPr>
          <p:cNvPr id="2" name="AutoShape 2" descr="data:image/jpeg;base64,/9j/4AAQSkZJRgABAQAAAQABAAD/2wCEAAkGBg8PDQ8PEA8NDQ8PDw0NDQ0ODw8NDw8PFBAVFBQQFBQXHCYeFxkjGRIUHy8gJCcpLSwsFR4xNTAqNSYrLCkBCQoKDgwOGA8PFykcHCQuKSwpKSwsMi0pKSkpMikqMCkpLCktLCksKSkpKSwsLCksKSkpKSk1LCkpKSkpLCkpLf/AABEIAMIBAwMBIgACEQEDEQH/xAAbAAACAwEBAQAAAAAAAAAAAAAAAgEDBAUGB//EAEAQAAIBAgMEBwUFBwIHAAAAAAABAgMRBBIhBTFBURMiUmFxkrFygZGh0QYVM0JTFBYyssHh8CPxB2JzgoOi4v/EABoBAQEBAQEBAQAAAAAAAAAAAAABAgMEBQb/xAAnEQEAAwABBAEDBAMAAAAAAAAAAQIREgMTITFRQXGhBCIj8IGRsf/aAAwDAQACEQMRAD8A89YLEkn6F8ZCQyQEpATE1QM6L6LJIZxHihst0REyLYItiiuCLooiJSHSBIZIiIsFhrAVEWK6/Be8tSKar6z+BqAiGQRi27LU20MMlq9X6GpnBVRwrer0XLia4xSWhJFznM6JuRcgCAACAiSAAqgAAAAAACAAAACAPJEogk6NpQyIRKCGRZSepWh4gbIEyjqLTehdlujAIF0SmBfAiHSGISGCIAAKBGeEHJ6eL7jRkbTS8L8i6lTUVZF3FTRoqK9WPchsi5lDXIuRcLkE3C4twuA1wFuFwJC5FwuBNwFuFyhrkXIuRcBrkXFuFwGuQRmADyxJBJ1aShkKSgHQyEQyA1UJGmBhoy+ptgzEwOjhtiVqqz04xlF/88U0+9N6GqH2ZxX6a88PqGx8c6eiWbModW+W7S4bufNbjv0Nouyvv4nmte8T4dq0rMeXFX2ZxX6a88PqT+7WK/TXnh9TvraPeT9495juXa7dHnv3ZxX6a88PqC+zGKv+GvPD6nofvAujjR3bnbo4D+zeISSVNc314fUV/Z3E/przw+p3p7R13i/ePeO5c7dHB/d3E/przw+ofu9iewvPD6nYxO1skXL4Lm+CMWC23KS67vq7WVtBHVvM4T0qRGsf3BiewvPD6kfcGI7C88Pqdd7R7xXtHvNc7s8KOV9wYjsLzw+ofu/iewvPD6nUW0e8ZbS7xzucKOT+7+J7C88PqQ9g4jsLzw+p13tLvMOO2nLK42fW0z5tFG2qtz/y4i95JpSHFbC4l9/i/Ui56HnWXIuJmIzFD5guQlzBsCbkOQjkK5BD5gEzAVXnSRSTo0ZEik3KHRKEuSmBdTlqbaT0OdGRtoyM2hHTpPSPhH0OlSxLaT47n48zlUnpHwj6GmlI4TDUTkukq5PTmSMi+jHj8DnjWuhRklFXWttdXzLOmXJfM5dWvZ27hP2hmu3qc3UvDl85fUG4cl8X9TzuA2jOVWtFybUZWitNOs/oVfaHarp0Msb56rVKCW/Xfb3ae8l6cImZapbnMRDubLoxxlWcmn+z07xik2s8mue/dr70dpbGwyVsj88/qZdjYT9nw9Ol+aMbzfOo9ZP4/JI4+19s1obVwdCNSUadSKc4K1pdaa1+CPHEzWN+X0OFZ8Y9ItlUF+V+ef1Er7NoqE2ou6jJrrT3pN8x+lZXiav+nP2J/wArN+flma1z0830xPTmXMGc9ePna1OuUVat34COZXmLEEyrb3+L9SLiOWr8X6jwp336I2wFqOlYGxHIJpnIRyFchdWUS5Exi3u/sCgvEuTJMhOg7/kA+YCary9yRbknoVNybi3JuA1ybiXJuUPc10JbvAw3NNGW4kwOvSfVj7MfQ0U2ZKUurH2Y+hpo6uxwlZbqEMz7uJttZGehpY0SOMmufiqyU2m+C5lX7RHn8mJj/wAR+C9DOeqseIcZny0RlTTbSSb/AImo2b8TnUZxxG2MNRveNCDryVna66y+fRmk85sv7SUMHtTGVq0asrx6GHRxjJqzhe95LsI836rIrH3er9JG3n7PrPSIoqYajKpGpKnTlUh/BUcE5x37na63v4nkaX/E7BzlGEaeLcpSjCK6OlrJuyX4nNnrzzRNben0fMLukRViai6OfsT/AJWQVYn8OfsT/lZrGZ9PN5iMwmYVyPU+Yscgim3ZahRoufcuLNaioqy974sajHGkldvV3fu1CUglLf4v1KpTLDCZSEvcEibmgKPPUlyFchXICxMbMVpkORFWZwKswEV58Li3C56VNcm4lwuA9wuJcLlD3L6UtEZcxdSeiEjs05aR9mPodHBw4nNwsbqPLLH0R16KPNYlqiXJ6FMSrHV8sbLfJO3hxZyzRixc1Kba3bvhoc3H7Q6FxvCcou+aS3RNaei/ziSeuviIcLe2SjtWjPdUinyl1H8zQsr1WV96szPW2VRnvpxvzjePoZpfZ2i93SL/ALk/VG/DPlTiVGW1tnQeVRjJ1pN2S6rctX/40e1xv2pwNH8TFUE+zCaqy8sLs+dV9gUXtLB0JubpV7xl1kpX61rO3PKe7wf2E2dSs1hoza41ZTq/KTt8j5PU5dy2fL7XQzt11Tsb7awxmK6Khh8RKilLNinG0YyW5NcE9Vq73a0PQYr8OfsT/lY9OnGMVGMYxit0YpRivBLcJivw6nsT/lZaxMe3SXkcxqw2EctZaR4LiycLg7ay38FyNjkeqZ+HytRJpKy0S4FEpDVJFLdzMMs0nq/F+pCViW7X8X6iSkdIZS5COQrkK5GgzkEWVOQyYlVjkK5C5iLmcU2YBMwDBw7hcW4XPSprhcS4ZiqbMRmFuRmAfMX03ojJc34Snrf3ISku7goWjH2Y+iOjSMGHfVj7MfQ2wZ5LDSppJt6Jas5VfEOcnL4LkhsZib9Vblv72ZritUJVxji7KDa4O/8AYT7wf6b+L+hZJ6eAmY6xK5Hwj7wf6b+L+hH3i/038X9BsxGYuycY+HF+0GNlGWGxKg1LD1oz371dStu5wt7z2EftpdJrDtppNPpOD3flPP7Swyq0ZwfFadz4MnY2EnGjCm3mcVbM1lsr6I889P8AfMzHif8Ar0V6vHpxEfR6KH2vbdlhpN/9T/5NX365Jromsya/iva+nZOfQoqK9WXpkmtfpDM9a8/VZcVyFchJTDiJyK7kSkI5G8RROWr8X6lTkFSWr8X6lTkdIhkzkK5CuQrZcDpjXK4jDBNwuJKaSu3YzVcS3otF82TFaXVXNAYMwFxcY7kXEzBmOrR7itiORGYofMRcRyIzBV1JXkkdijGyOdgKf5nx9DfGWpJYs6+G3R9mPoJjtqdF1csuCzLLbd43QkK2WEeeWPoc7aMcyXabbvztFs8nUieO19unTiJt+703qQtWsoxcnuX+xi2bic1Jc43i/du+VhNpVerl5RlUl7tF87/AWv8Ax8o+Gq9P+TjLdRr5lezS4XtqvcDZnwLXRQa4xj7wqYlWbV52um42tdcE29fcbrbKxsszXbTEQvuRmM9DEqcVJbnzLIyu3bW1lKzSt3Xel+41yjN1OM7i+lTcn3cWdGjTSVkcuhilOThHNTlTtmi7XWqd+T3fM62EWqvrZJu/G3P3nPly9Jaue2jIkryeVPct7f0BShLSMteTtr8DLOeabk9dWo34JC1LPufBreiYjROVtOJElGKTnK19VFWvbm7i1Kl4Rm99rS8f8TIxUbyzrVNLXkrehcBUjFxzRlmV7NbmmUORW5NN2taVs3itz+bIcjUQjPUlq/F+pW5EVZdZ+MvUrcjrEMHciLiZgdVR1b8FvbLgvSKa2LS0XWfyRkrYxy0XVXLi/FlOYY1ELp1W3du5FyrMTmDSy4FeYCDFmIzCZiMxtvD5iHITMQ2DD5iacczSKnI2YSnZXe9lJ8N0NFYsU7GfPYM5HPHSjPqx9mPojPWletS8Kz/9Uv6jQl1Y+zH0RnnUX7RSXHo6z+cP7nC/r/MOtY8/7YtmvocZWpflqLpIeK1/q/gW4p5qGKqdpTjH2IKy+ab95n25CSqUasNJqShfx3f53mzFU1HCzit0aUl8InCImItX6Rv5/su/ua2+s5+EYNOWBhGLcW6WVNatcNC6hRhSoxi7JJZVfVt77JLe+5GTZ+JUMHGb1UISdudpPQtwMs1NVpy3xzSlyXYjyXC298bs1WYyM95+GbVnZ+N/LJses4YGpUX5HUav2rKy+Njq7CpJYam3q5LO29buTu346nI2ZDPgKsFvcqiS77JpfI6OwMWpYeMfzU10c48Vbd8v6nLpT5r9murHi33dShhoxqSqJJOUYxb7k27fM206nAxKpwur6tLi1z+YSrONpb7O7XdxPTGa81omYa1UsrEdIU1JL+JO8ZaphTvJ2X+3exiQvnK0V3/3MvTSp7lmhy4rwHnXUqiS1jBpX5vRenqLUdm13m2Yhb0kZxzx9/cVyqCpqMJPd0jUYrm1vf8AnIpTKYqqy60val6iZvcuZVicSoylxeaWnDeY6ldy3/DgdIhMaqmL7PxZlnUu9dRMwmYrUVW5icxUpEdKlx+GpGsX3JzGbp+S+JHSvnbw0M6vFrIMgEOKnMRmEzEZi63h8xDkLmJigYtowuzcpW0MtJ2Q+Y0zMavzBmKcwZwmOth8SoKEnTVZKMf9NycE+ra9/wDNxhq7PhKbnkjdtu2eo7Xd7Xv3mVt9qXubI17U/MzjNIn3GukWmPTp1Fe3c0yvFYaNRJNJ2vvcu7gnZ7uJgu+1PzMFftT8zNTXfEwkePTXS2bBRlFRilKLTtm1927gGD2bGnuTWrteTlbwW5Pv3ma77U/Mwu+1PzMx2495DXOfltwWz405Saildvi3v5cERPZkXPOs0ZPfKnN05e+28yXfan5mSm+1PzMduMzDlO7rrYelkvzdrtyc5O268nqy5yOJd9qfmZN32p+ZliueIhmfLsQqSg3kej1cHuGniqklluoJ78qSv8EcW77U/MybvtT8zLkpkOunZWWnAmGKqJWeWfJyUW/mjka9qfmZXOq+E5+OZ3Lkpjs1Krcs03d2tFclyQlXHXg6appPNm6bO727GWxw3Ufan5mVub7UvMxMNRDZiH15+1L1KnNFGZ8W346kXOmpxWzrWRV0z8BZsETWoqm7feMiEMiGJQyFQyZDEkkXAhjFmC4qGQbwyQydyvMPAqYuzDZim5Nys4tzEZyrMGYLi3ORmKswZhpi3MNnKcwZgYuzhnKcwZimLs5OcpzBmBi/OGcozg6pDi0ZyHX5GV1LkZhq8V8qjfEVyKswXGrh8xFxcxFyaYsuFxLhcauGb1BCXJTJpixMZMruSmDFiZNyu5NyJiy4FeYAYy3C5FwuGsMh7iRJLCHuFxbkXKYa4XFJsDBcm5ABU3C4twuUw1wzCXC5NMPmDMV3IuTVw7mRcULk1cNcm4lwuDD3C4lwuDD3C4twBhrhcULgwyZNxLk3Bh7k3EuFwmLMwZhLhcGLLgJcgCkkgALEBIFRAxAFEgQAAQAAAABFQQwAKgkAIqAAAAAAKAAAgJAAAAAgCUAABIAEBIAAAAAf/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dirty="0"/>
          </a:p>
        </p:txBody>
      </p:sp>
      <p:sp>
        <p:nvSpPr>
          <p:cNvPr id="3" name="2 Rectángulo"/>
          <p:cNvSpPr/>
          <p:nvPr/>
        </p:nvSpPr>
        <p:spPr>
          <a:xfrm>
            <a:off x="1547664" y="836712"/>
            <a:ext cx="6048672" cy="4493538"/>
          </a:xfrm>
          <a:prstGeom prst="rect">
            <a:avLst/>
          </a:prstGeom>
        </p:spPr>
        <p:txBody>
          <a:bodyPr wrap="square">
            <a:spAutoFit/>
          </a:bodyPr>
          <a:lstStyle/>
          <a:p>
            <a:pPr algn="ctr"/>
            <a:r>
              <a:rPr lang="es-ES" sz="2600" b="1" dirty="0">
                <a:latin typeface="Goudy Old Style" pitchFamily="18" charset="0"/>
              </a:rPr>
              <a:t>Actualmente existen muchos reproductores capaces de reproducir el formato FLV. Entre ellos se </a:t>
            </a:r>
            <a:r>
              <a:rPr lang="es-ES" sz="2600" b="1" dirty="0" smtClean="0">
                <a:latin typeface="Goudy Old Style" pitchFamily="18" charset="0"/>
              </a:rPr>
              <a:t>incluyen:</a:t>
            </a:r>
          </a:p>
          <a:p>
            <a:pPr marL="457200" indent="-457200" algn="ctr">
              <a:buSzPct val="90000"/>
              <a:buFont typeface="Wingdings" pitchFamily="2" charset="2"/>
              <a:buChar char="Ø"/>
            </a:pPr>
            <a:r>
              <a:rPr lang="es-ES" sz="2600" b="1" dirty="0" smtClean="0">
                <a:latin typeface="Goudy Old Style" pitchFamily="18" charset="0"/>
              </a:rPr>
              <a:t>Flash </a:t>
            </a:r>
            <a:r>
              <a:rPr lang="es-ES" sz="2600" b="1" dirty="0">
                <a:latin typeface="Goudy Old Style" pitchFamily="18" charset="0"/>
              </a:rPr>
              <a:t>Video </a:t>
            </a:r>
            <a:r>
              <a:rPr lang="es-ES" sz="2600" b="1" dirty="0" smtClean="0">
                <a:latin typeface="Goudy Old Style" pitchFamily="18" charset="0"/>
              </a:rPr>
              <a:t>Player</a:t>
            </a:r>
          </a:p>
          <a:p>
            <a:pPr marL="457200" indent="-457200" algn="ctr">
              <a:buSzPct val="90000"/>
              <a:buFont typeface="Wingdings" pitchFamily="2" charset="2"/>
              <a:buChar char="Ø"/>
            </a:pPr>
            <a:r>
              <a:rPr lang="es-ES" sz="2600" b="1" dirty="0" smtClean="0">
                <a:latin typeface="Goudy Old Style" pitchFamily="18" charset="0"/>
              </a:rPr>
              <a:t>FLV Player</a:t>
            </a:r>
          </a:p>
          <a:p>
            <a:pPr marL="457200" indent="-457200" algn="ctr">
              <a:buSzPct val="90000"/>
              <a:buFont typeface="Wingdings" pitchFamily="2" charset="2"/>
              <a:buChar char="Ø"/>
            </a:pPr>
            <a:r>
              <a:rPr lang="es-ES" sz="2600" b="1" dirty="0" smtClean="0">
                <a:latin typeface="Goudy Old Style" pitchFamily="18" charset="0"/>
              </a:rPr>
              <a:t>BitCometFLV Player</a:t>
            </a:r>
          </a:p>
          <a:p>
            <a:pPr marL="457200" indent="-457200" algn="ctr">
              <a:buSzPct val="90000"/>
              <a:buFont typeface="Wingdings" pitchFamily="2" charset="2"/>
              <a:buChar char="Ø"/>
            </a:pPr>
            <a:r>
              <a:rPr lang="es-ES" sz="2600" b="1" dirty="0" smtClean="0">
                <a:latin typeface="Goudy Old Style" pitchFamily="18" charset="0"/>
              </a:rPr>
              <a:t>GOM Player</a:t>
            </a:r>
          </a:p>
          <a:p>
            <a:pPr marL="457200" indent="-457200" algn="ctr">
              <a:buSzPct val="90000"/>
              <a:buFont typeface="Wingdings" pitchFamily="2" charset="2"/>
              <a:buChar char="Ø"/>
            </a:pPr>
            <a:r>
              <a:rPr lang="es-ES" sz="2600" b="1" dirty="0" smtClean="0">
                <a:latin typeface="Goudy Old Style" pitchFamily="18" charset="0"/>
              </a:rPr>
              <a:t>K-Lite </a:t>
            </a:r>
            <a:r>
              <a:rPr lang="es-ES" sz="2600" b="1" dirty="0">
                <a:latin typeface="Goudy Old Style" pitchFamily="18" charset="0"/>
              </a:rPr>
              <a:t>Codec </a:t>
            </a:r>
            <a:r>
              <a:rPr lang="es-ES" sz="2600" b="1" dirty="0" smtClean="0">
                <a:latin typeface="Goudy Old Style" pitchFamily="18" charset="0"/>
              </a:rPr>
              <a:t>Pack</a:t>
            </a:r>
          </a:p>
          <a:p>
            <a:pPr marL="457200" indent="-457200" algn="ctr">
              <a:buSzPct val="90000"/>
              <a:buFont typeface="Wingdings" pitchFamily="2" charset="2"/>
              <a:buChar char="Ø"/>
            </a:pPr>
            <a:r>
              <a:rPr lang="es-ES" sz="2600" b="1" dirty="0" smtClean="0">
                <a:latin typeface="Goudy Old Style" pitchFamily="18" charset="0"/>
              </a:rPr>
              <a:t>Mplayer</a:t>
            </a:r>
            <a:endParaRPr lang="es-ES" sz="2600" b="1" dirty="0">
              <a:latin typeface="Goudy Old Style" pitchFamily="18" charset="0"/>
            </a:endParaRPr>
          </a:p>
          <a:p>
            <a:pPr marL="457200" indent="-457200" algn="ctr">
              <a:buSzPct val="90000"/>
              <a:buFont typeface="Wingdings" pitchFamily="2" charset="2"/>
              <a:buChar char="Ø"/>
            </a:pPr>
            <a:r>
              <a:rPr lang="es-ES" sz="2600" b="1" dirty="0" smtClean="0">
                <a:latin typeface="Goudy Old Style" pitchFamily="18" charset="0"/>
              </a:rPr>
              <a:t>Perian</a:t>
            </a:r>
            <a:endParaRPr lang="es-ES" sz="2600" b="1" dirty="0">
              <a:latin typeface="Goudy Old Style" pitchFamily="18" charset="0"/>
            </a:endParaRPr>
          </a:p>
          <a:p>
            <a:pPr marL="457200" indent="-457200" algn="ctr">
              <a:buSzPct val="90000"/>
              <a:buFont typeface="Wingdings" pitchFamily="2" charset="2"/>
              <a:buChar char="Ø"/>
            </a:pPr>
            <a:r>
              <a:rPr lang="es-ES" sz="2600" b="1" dirty="0" smtClean="0">
                <a:latin typeface="Goudy Old Style" pitchFamily="18" charset="0"/>
              </a:rPr>
              <a:t>JavaFX</a:t>
            </a:r>
            <a:endParaRPr lang="es-ES" sz="2600" b="1" dirty="0">
              <a:latin typeface="Goudy Old Style" pitchFamily="18" charset="0"/>
            </a:endParaRPr>
          </a:p>
        </p:txBody>
      </p:sp>
      <p:sp>
        <p:nvSpPr>
          <p:cNvPr id="4" name="AutoShape 2" descr="data:image/jpeg;base64,/9j/4AAQSkZJRgABAQAAAQABAAD/2wCEAAkGBhQRERAQEBIQEBMRERAVDxUQFhcTEBcPExAVFhQSGBYXJyYeFxkjGhUUHy8gJCcpLC0sFR4xNTAqNSYrLCkBCQoKDgwOGg8PGjUiHR8sKSosKS0pKiosLCwpLCw0LC0sKjUuKSw1LCksKSwpKSwpKS01LCwsKS0qMSkuKSw1Nf/AABEIANYA6wMBIgACEQEDEQH/xAAcAAEAAQUBAQAAAAAAAAAAAAAAAgEDBAUIBgf/xABFEAABAwEDBwgIAwYFBQAAAAABAAIDEQQSIQUTMUFRkdEGFSJSVGFxkgcUFjKBk6HSF0KxQ1NilMHwIzNEcoMkY4Ki8f/EABoBAQADAQEBAAAAAAAAAAAAAAABAgMEBQb/xAAyEQEAAgECAgYJAwUAAAAAAAAAAQIRAyESMQRBUXHB8BQiUmGBkaHR4RMyQhUjU5LS/9oADAMBAAIRAxEAPwD4aiIgIiICIiAiIgIiICIiAiIgIiICIiAiIgIiICIiAiIgIiICIiAiIgIiICIiAiIgIiICIiAiIgIiICIiAiIgIiICIiAiIgIiICIiAiIgIiICqqKqBRLqqqhBS4q5tSCkEEBF3qWY71cAUgEFoWbvVfVe/wCivgKQCDH9U7/onqff9FlAKtEGKLF3/Re7g9Dr3AH1lo/4z9y8gwYjxX0HlvBbDLEbMLSY8y3/ACb92/edWt3XS6gxovQfI7RamfLP3KbvQTMP9Sz5Z+5eo9EUdrabT60LQGnNZvP3tPTvXb3/AI/RfUjQ6lMRlEzhz+/0Iyj/AFLflnirD/Q5IP8AUN+WeK6AkhGwLFksbTqC1jRmVJ1Ih8Cf6KJB+3b5DxWNJ6NHj9s3yHivvM+T27BuWnt2T244Bax0W09bOdesPiknINw/ajyHirLuRjh+1HlPFe35UtOZmENS66aXPerUaKd1V82EVoqMLRpGm/t71y2jE4bxOYyxsoWLNPLCb1ADUYaQsZbLlA6s7vBv6LWqEiIiAiIgIrkEDnkNYC4nUFcZYXucWBpLhpCDHVVJ8RaaOBB71cnsj2UL2lt7RVBaCkFQKoQSCkFkWXJkkgJYwkBH2F7W3nNIFaV70wjMLQUwFEKYRKQCmAqAK4xtSAMSdCCgCrRX3WJ4cGlpBOgK+zI8prRh6OlThGYhhsGI8V9Q5Scu32R8cTImPrGHEuJGlxFMPBfMs2Q6hFCDivqGWpLDVnrYjMlwXbwcXXKnq6q1096hLa+j7lo62GZr42x5u5S6Sah17b/t+q+gwy4L55yOlsf+J6mGA1bnLocDru1vY00r2GYJ/NTw0rTTic7Qz1JiI3ltryUWpkskgFY5XXtQNKKUdglkpnZadzRh8dq7qx27OK1o6pX7Va2N0uqdjcT9F5rLGXG0LWsOIIJcaaRsFV7SPk/HcwrWmnvXz7lQwMLhsJCtE1tWeCd4UrExaOOObxuWso5qGV4AJboB0VwH9V4h/KmRxxYz4V4r02VrU248SYtPvV0UXi7XIwn/AA2tA241J+OheXPN6cLeVJg6QkYjD6YLEU5FBEiIiAiIgzMk2oxzRvBoQ4U8a4fWi9zJCI5LVaG4ZyNub8Zxq8AZB8F87C3s3Kpzoooi3Bhqe/8Aup3rfTvFYnPw7/M5+Dl19Gb2iY7p7sxPhj4y32Usmwh8s1ovvDXiNgaGgk3Q4k4UAFRqWVaslsnzRcHvZHCy40UvkufJdGwYAknRgvPDliS55fG1zXkOLTiL4FKjGow71BvK919znMaWOaGllOjdboFNVNVFv+ppZnsnz9vPPl/Q18RvvER3co2iPn55bWTk1ZxIXguzbI7zwMeleDbgcOi41IxGC12WslRZltogvNaXFpa6lQRTZpFCNQ1qJ5XuvghjQwNLLlOjdJqRTxx296xsrZfMzWxtaI2N0NbgKnSfoNepZXtpzE48/jz3b6dNaLRxT9er7+/zPrLAS2z2YRzNs46bnkkguIcANHvUA0d6uWuFloaAOjG6ed+HUbGxxIHwOHevHWzLRkhjiu0zdcfE1KybHyldGyJjW4xuJB21AB+g0K8a9f2zyxH0xnxZT0S0Tx1n1s2+ucd/Vz5N1DkWzzXTGHtDZWMeHUrR7qVFP0VqyZAjfnhTFr2NZj1nBv8AVYruVYoQyJrKlp6OHSaag6Ss7K2W7rGGMMBfR0l3DphxIP6HDWVH9qd+z693dstjXjaOuYxnfGN5z37x8mRasgQBhoHBzfdrSrwDi66MWjvKwsu2aCA3Iw7ONcDU6NKty8qrwIEbWl/+YRgSNf8AYAWvyplHPyGQilVXVvp4nhjs8fx53X0dPWiYm89vhjx/G0R66FjZXWac4hrDf/4gP1FxZFntTntjcyQxhrnOnOIBJcTeJ/NUYU7l5Sx5fdHC6Gla6D/fw3LLi5UAMax0bXBu0a9ula01qR19W/ft9s/GYc2p0S89WcTty5b9U9+PhE+5hZcna+d7mCgrhvK9bl/ksbS5kglDKRhpBaToJNag968VbrWJJL4aG1pgNC9BykltF9maz13Nj/LvXb141rd16FxWnMzL1KRw1iOx6XkZkE2R0hMgfnLmgUpdJ2+K+gRWlfJeR9omBlz2dp0LucrpxrSvwXqDlCQ6HOHgttG/DPLLLWpN42l7uO0jar7bWAvnvOE+p0isT5WtA0OlXTOrn+M/Jx+jW9qH0a2co8zG7HSKDx2r5dl3LYkeRXDGp7lrcqZWtDgb7pSBt0LxOUbbM51QHsaNG095Uxq8MYik789l66E87W7lzlHlO++42oYBTvOnE8Fo6DadyuPLielWtDSulQx71wXnNpl20jFYhbeVFSeoqq4iIgIiICIiAqqiqgkFUKKkEEgphQCkEFwKYKtgqYKDMs1nvBxriNA2m651P/X6rJjyfUDE1PhQG6HY1P8AEBh3rBhtBbo1Oa74trT9Srnrbqh2FQ5zhh+Z1K/oEGY2wYjpGhDDWmsltR8LwPxCjFZQ6hBcQa0FAHlwpUYmhwIKsx25wrQjEsOjW0AD9BuVPWjhgwgDAUF0eA2oKa/jr0r1OVOURiLWBodVoNSaayP6LyjpKkk6SST4lb+2SQkjO3a0wrWtK93xQbDIeWjMXAtDbt3Qa1rXgt2MoOB8DoXnMlyxAPzVK06VK7DTSsmy5TDHNc4XgCKj+q10rTE4ice9S0bZxl70AUWHaXBaqTlfBSpkDf8AcCMVZGWI5MWyMIGxwX0FtSJ/bLxZ4o5whbm3vDUF5/KNnGOC2Vqy5HoaS8/w6N685lXKchrQBv1P1XNfUthpSu7R5Rb0/h/VYauSyEmpNT3q2T4Lxbzm0y9esYjCLlRVKoqrCIiAiIgIiICqqKoQVCqFFSCCQUgoBSBQTBUwVbBUgUF0FSBVoFSBQXQVWqt1VaoJ1W4ttgMhDg4CjQMa7TxWkqs23yuvChdS6NFaVx2KBnWGDNX+kDeFMPjxW1stkZd6dXHuJA8MF5VlqLQbxdiRStf6ra2fKrdbhvC7uh1pMzN3F0u14rHA3XN8OuNh/wB3S/VYs+RYS+/SmGLW4N+ixueG9du8K2/LLes3eF2at6/xw4dOup15baJzGHBrQtRl+YEaqrFlyqOsN61Nstt46V59rZtxTLv067YwxpDioVQlFzzzdcIoiKEiIiAiIgIiICIiCtUqqIgleS+oognnFXOq2iC7n+5V9Y7lZRBe9Z7lX1nuVhEF71nuV52UidX1WGiC46auJ/VUv9ygiCV5LyiiCtUqqIgIiICIiAiIgIiICIiAiIgIiICIiAiIgIiICIiAiIgIiICIiAiIgIiICIiAiIgy+apOqPM3inNUnVHmbxWfYpg+WJhJAfJG0kaQHPAJHwK9Fy25ISZOeDnY5onuIie0hsmGp0ZNR4io7xoQeO5qk6o8zeKc1SdUeZvFZbLVXWB4kD9VPPHrM87eKDB5qk6o8zeKc1SdUeZvFZ2dPWZ528VTOnrM87eKDC5qk6o8zeKc1SdUeZvFZ2dO1nnbxTOnazzt4oMHmqTqjzN4pzVJ1R5m8Vm509ZnnbxR05GNW/BzSd1UGFzVJ1R5m8U5qk6o8zeK2uSLTC6VotUkkcVH3nRND33gw3RQkYF1AT/9F7KEUbYo7RBK+SN8j43CWMRSNka1rtDXODgQ7SDqNRoqGk5qk6o8zeKc1SdUeZvFbCzTh1SdS9NauS4jjfIZPdYDixwFb5a+pBNG4dF1De2BB4nmqTqjzN4pzVJ1R5m8V7W2cmBHG+S/W6wOpdIxDnNcK3sB0ei782wLXw5PDqiugsGs+8AduGn4oPNc1SdUeZvFOapOqPM3ivTR5OBLgDoLQMD+bbjgaHRjjgtflCkdaE4EbiKjDUcUGp5qk6o8zeKc1SdUeZvFeh5K5EkyhPmIXRsIbfe6QkARh7WkigNT0xh9Vrrc/NyyxB14RySMB0VDHloNNVaVQa/mqTqjzN4pzVJ1R5m8V6VuQHkA56y/zEP3Kvs8/wDfWX+Yh+5dPour2Of0rS9p5nmqTqjzN4pzVJ1R5m8Vvrbkp8Tb5ks7hhgyeJzse4OqtW+1U1g+BB/RY307UnFoa01K3jNZyxeapOqPM3inNUnVHmbxXr7JY7KIYXy5975LM6d921WaysDRaJos2xszHGR1Iq0Bqb2hanLzWQzlkTnlhjs72ZyheBNZ45bpLQASM5SoArTQFRdpua5OqPM3inNcnVHmbxX2Lk16NLHPYrPap7TamOlhEjwwxBjaitBeaTh4r5tyhjbZ7VaII3mRkUrmxvdgXMGhxp3INNzXJ1R5m8U5rk6o8zeK2tpBZDDIbhz5eWEF18NjN0gj3aEnSK+6RtWF68g38Xopys1wc2xTAtIINY9INR+ZXbb6M8szPMktktEj3aXPcwnw97R3LqnOjaN6Z0bRvQcn/hLlXsM29n3J+EuVewzb2fcusM6No3pnRtG9Byf+EuVewzb2fcn4S5V7DNvZ9y6wzo2jemdG0b0HJ/4SZV7DNvZ9yfhJlXsM29n3LrDOjaN6Z0bRvCDk/wDCTKvYZt7PuT8JMq9hm3s+5dYZ0bRvCZ0bRvCDlGH0VZWY5r22KYFpBbjGcQajAmhWTlD0dZanu52yTuDK3B/htaK6SGtIAJwqaY0C6lzo2jeEzo2jeEHKUXoqys3EWKbez7llfh7lrstp0NHvt0M9we9oGrZqXUedG0bwmdG0bwg5bPo7y0QQbJaCCGggubS633W0vaBqGrUon0cZY7HNjSuLNWj82pdTZ0bRvCZ0bRvCDln8N8s4/wDRz46ekzbXrbcVan9F2V3+9YpjjXSzTt95dV50bRvCZ0bRvCDlGH0VZXY4OZY52uaQWlrmAgg1BBDkl9FWVnOc91imLnElxrHi4mpPvbV1dnRtG8JnRtG8IOUfwpyt2Kfez7k/CnK3Yp/Mz7l1dnRtG8JnRtG8KcyjEOUD6KMrHTYp97PuUfwkyr2Gbez7l1jnRtG8JnRtG8KEuYrJyJy7ExsbLLMGNqGgiB1AXFxALqmlSTTvKwrZ6McsTPdJJY53vdSpJj1AADA0AAAFO5dVZ0bRvCZ0bRvCDmez8k8vsjbC2C0Ztgo1jsy5oANQKOJWrtXouyvI90kljnc97i57iWVLjpPvLqzOjaN4TOjaN4QcsWr0a5XkZDG6wyUgYWMpmw66ZHyGpvY9J7li/hJlXsM29n3LrHOjaN4TOjaN4Qa6S00BOwE7hVY1hyyyYVYcaYtODh8P6qT4iQRQ4gjRtFFZseTWxCjGEbTSrj4lBmvtQGkgeOChzg3rt3hRuHYdyXDsO5BLnBvXbvCc4N67d4Ubh2Hclw7DuQS5wb127wnODeu3eFG4dh3JcOw7kEucG9dm8Jzg3rt3hRuHYdyXDsO5BLnBvXbvCc4N67d4Ubh2Hclw7DuQS5wb127wnODeu3eFG4dh3JcOw7kEucG9du8Jzg3rt3hRuHYdyXDsO5BLnBvXbvCc4N6zN4Ubh2Hclw7DuQS5wb1mbwnODeszeFG4dh3JcOw7kEucG9Zm8K4bR8fBWbh2Hclw7DuQQgynW7eY+Mu0XqUrStMDgaA6aaFkm0LDFj6QcTI6hJaHe6CQRUAAaiRjtV0sOw7kCy5UbLeLDeDSBXVUiuCtWzlBDC67LNFG4ioD3taaVpWhOjA7lSzWER3rjS0OIJAGFQKYDUrroa6Qdyic9S9JrE+vGY9048JYntdZe02f5jOKe11l7TZ/mM4rK9X/AITuT1f+E7lXFu36fltxaHsz/tH/ACtWXlHBK4Mjmhe41o1j2udQCpwBqs7PrGEFNR3Kdw7DuVoz1sbzSZ9SMR75z4Q3KLmd/KG0AE+sWnAE/wCbJqHirFk5XTSaLTaQdYMslf1xUqOn0XM0nKSduJtNpH/LJxVv2sl7VafmS8UHTqLmL2sl7VafmS8U9rJe1Wn5kvFB06i5i9rJe1Wn5svFPayXtVp+bLxQdOouYvayXtVp+bLxT2sl7Vafmy8UHTqLmL2sl7Vafmy8U9rJe1Wn5svFB06i5i9rJe1Wn5svFPayXtVp+bLxQdOouYvayXtVp+bLxV1vKG0EAi02mh/7snFB0wi5iHKe0/mmtTRepXPPOugOnw3q6/lFaACfWLTgP3snFB0wi5qsWVrZM0vZaJQ0Eg355AQGhpe/T7rQ9lTp6WAONLsdttxv/wDUSC497XVtEmAYW334E9Ft5tdfSFAUHSCLmSTlDa2vcx08wLXuY7/GkoHNrU1rooK1R3KC1ggG0TYk/tpMKazjopj4IOm0XMU3KW1MpennxJGE0lcPj8Ve9oLR2m0/Nk4oOl0XMVn5VTyVLbTaSAQK52QVwrtW/wAk2LKFpZnIprQ5ocW1z7h0gAaULu8LLV1tPRrxaloiO2dlq1m04h9+RfDvZvKf72f+YP3J7N5U/ez/AMwfuXJ/U+h/5a/OF/0b9j7ii5ndyjnDiz1m03gSCM7JpGnWq+0Fo7RafmycV3xOd2TVuxBG0KEMIYKNAH961VFIkcdOKpcGwbgiIFwbBuCXBsG4IiBcGwbglwbBuCIgXBsG4JcGwbgiIFwbBuCXBsG4IiBcGwbglwbBuCIgXBsG4KoREEDECampxrSpu1GjDQpPFQQdYREEbK6WIFscxa0uvEXGuxw03q1Butq3QboqDQKbLTO29Sc9J5e7oMNXkgkmoxBoKjQboqDQUIgx3QvJLjIS4vLyS0El7tJOrHZRVMTzQmUmhJFWg4k4+PDDQqIgo+zOdS/IXAEnQBpNTisqqoiCMcQbW6AK6aaKrNs2VZYxdjkewVrRriBXbQIiralbxi0ZTEzHJe9obR++l87uKHlBaP30vndxRFl6PpezHyhbjt2tecTXWdJ1pVEW6j//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dirty="0"/>
          </a:p>
        </p:txBody>
      </p:sp>
      <p:pic>
        <p:nvPicPr>
          <p:cNvPr id="5124" name="Picture 4" descr="http://envato.dasilveira.nl/video-player-v2/preview.png"/>
          <p:cNvPicPr>
            <a:picLocks noChangeAspect="1" noChangeArrowheads="1"/>
          </p:cNvPicPr>
          <p:nvPr/>
        </p:nvPicPr>
        <p:blipFill rotWithShape="1">
          <a:blip r:embed="rId3">
            <a:extLst>
              <a:ext uri="{28A0092B-C50C-407E-A947-70E740481C1C}">
                <a14:useLocalDpi xmlns:a14="http://schemas.microsoft.com/office/drawing/2010/main" val="0"/>
              </a:ext>
            </a:extLst>
          </a:blip>
          <a:srcRect b="22717"/>
          <a:stretch/>
        </p:blipFill>
        <p:spPr bwMode="auto">
          <a:xfrm rot="491536">
            <a:off x="6065597" y="4027444"/>
            <a:ext cx="2790473" cy="196051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7751212"/>
      </p:ext>
    </p:extLst>
  </p:cSld>
  <p:clrMapOvr>
    <a:masterClrMapping/>
  </p:clrMapOvr>
  <mc:AlternateContent xmlns:mc="http://schemas.openxmlformats.org/markup-compatibility/2006" xmlns:p14="http://schemas.microsoft.com/office/powerpoint/2010/main">
    <mc:Choice Requires="p14">
      <p:transition spd="slow" p14:dur="1400" advClick="0" advTm="10000">
        <p14:ripple/>
      </p:transition>
    </mc:Choice>
    <mc:Fallback xmlns="">
      <p:transition spd="slow" advClick="0" advTm="1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6" presetClass="emph" presetSubtype="0" fill="hold" nodeType="afterEffect">
                                  <p:stCondLst>
                                    <p:cond delay="0"/>
                                  </p:stCondLst>
                                  <p:childTnLst>
                                    <p:animScale>
                                      <p:cBhvr>
                                        <p:cTn id="12" dur="2000" fill="hold"/>
                                        <p:tgtEl>
                                          <p:spTgt spid="512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TotalTime>
  <Words>809</Words>
  <Application>Microsoft Office PowerPoint</Application>
  <PresentationFormat>Presentación en pantalla (4:3)</PresentationFormat>
  <Paragraphs>100</Paragraphs>
  <Slides>22</Slides>
  <Notes>0</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COMPUTO</dc:creator>
  <cp:lastModifiedBy>Fany</cp:lastModifiedBy>
  <cp:revision>22</cp:revision>
  <dcterms:created xsi:type="dcterms:W3CDTF">2013-02-07T17:55:59Z</dcterms:created>
  <dcterms:modified xsi:type="dcterms:W3CDTF">2013-02-13T20:06:20Z</dcterms:modified>
</cp:coreProperties>
</file>