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2" r:id="rId6"/>
    <p:sldId id="259" r:id="rId7"/>
    <p:sldId id="260"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 id="276" r:id="rId22"/>
    <p:sldId id="277"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74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C69AA8D-042D-49E5-BF05-9B113CD5F576}" type="datetimeFigureOut">
              <a:rPr lang="es-ES" smtClean="0"/>
              <a:t>13/02/2013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1D4220C-B787-42A0-9157-22D8EA56E114}" type="slidenum">
              <a:rPr lang="es-ES" smtClean="0"/>
              <a:t>‹Nº›</a:t>
            </a:fld>
            <a:endParaRPr lang="es-E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C69AA8D-042D-49E5-BF05-9B113CD5F576}" type="datetimeFigureOut">
              <a:rPr lang="es-ES" smtClean="0"/>
              <a:t>13/02/2013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1D4220C-B787-42A0-9157-22D8EA56E114}" type="slidenum">
              <a:rPr lang="es-ES" smtClean="0"/>
              <a:t>‹Nº›</a:t>
            </a:fld>
            <a:endParaRPr lang="es-E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C69AA8D-042D-49E5-BF05-9B113CD5F576}" type="datetimeFigureOut">
              <a:rPr lang="es-ES" smtClean="0"/>
              <a:t>13/02/2013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1D4220C-B787-42A0-9157-22D8EA56E114}" type="slidenum">
              <a:rPr lang="es-ES" smtClean="0"/>
              <a:t>‹Nº›</a:t>
            </a:fld>
            <a:endParaRPr lang="es-E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C69AA8D-042D-49E5-BF05-9B113CD5F576}" type="datetimeFigureOut">
              <a:rPr lang="es-ES" smtClean="0"/>
              <a:t>13/02/2013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1D4220C-B787-42A0-9157-22D8EA56E114}" type="slidenum">
              <a:rPr lang="es-ES" smtClean="0"/>
              <a:t>‹Nº›</a:t>
            </a:fld>
            <a:endParaRPr lang="es-E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C69AA8D-042D-49E5-BF05-9B113CD5F576}" type="datetimeFigureOut">
              <a:rPr lang="es-ES" smtClean="0"/>
              <a:t>13/02/2013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1D4220C-B787-42A0-9157-22D8EA56E114}" type="slidenum">
              <a:rPr lang="es-ES" smtClean="0"/>
              <a:t>‹Nº›</a:t>
            </a:fld>
            <a:endParaRPr lang="es-E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C69AA8D-042D-49E5-BF05-9B113CD5F576}" type="datetimeFigureOut">
              <a:rPr lang="es-ES" smtClean="0"/>
              <a:t>13/02/2013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1D4220C-B787-42A0-9157-22D8EA56E114}" type="slidenum">
              <a:rPr lang="es-ES" smtClean="0"/>
              <a:t>‹Nº›</a:t>
            </a:fld>
            <a:endParaRPr lang="es-E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C69AA8D-042D-49E5-BF05-9B113CD5F576}" type="datetimeFigureOut">
              <a:rPr lang="es-ES" smtClean="0"/>
              <a:t>13/02/2013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1D4220C-B787-42A0-9157-22D8EA56E114}" type="slidenum">
              <a:rPr lang="es-ES" smtClean="0"/>
              <a:t>‹Nº›</a:t>
            </a:fld>
            <a:endParaRPr lang="es-E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C69AA8D-042D-49E5-BF05-9B113CD5F576}" type="datetimeFigureOut">
              <a:rPr lang="es-ES" smtClean="0"/>
              <a:t>13/02/2013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1D4220C-B787-42A0-9157-22D8EA56E114}" type="slidenum">
              <a:rPr lang="es-ES" smtClean="0"/>
              <a:t>‹Nº›</a:t>
            </a:fld>
            <a:endParaRPr lang="es-E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C69AA8D-042D-49E5-BF05-9B113CD5F576}" type="datetimeFigureOut">
              <a:rPr lang="es-ES" smtClean="0"/>
              <a:t>13/02/2013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1D4220C-B787-42A0-9157-22D8EA56E114}" type="slidenum">
              <a:rPr lang="es-ES" smtClean="0"/>
              <a:t>‹Nº›</a:t>
            </a:fld>
            <a:endParaRPr lang="es-E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C69AA8D-042D-49E5-BF05-9B113CD5F576}" type="datetimeFigureOut">
              <a:rPr lang="es-ES" smtClean="0"/>
              <a:t>13/02/2013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1D4220C-B787-42A0-9157-22D8EA56E114}" type="slidenum">
              <a:rPr lang="es-ES" smtClean="0"/>
              <a:t>‹Nº›</a:t>
            </a:fld>
            <a:endParaRPr lang="es-E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C69AA8D-042D-49E5-BF05-9B113CD5F576}" type="datetimeFigureOut">
              <a:rPr lang="es-ES" smtClean="0"/>
              <a:t>13/02/2013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1D4220C-B787-42A0-9157-22D8EA56E114}" type="slidenum">
              <a:rPr lang="es-ES" smtClean="0"/>
              <a:t>‹Nº›</a:t>
            </a:fld>
            <a:endParaRPr lang="es-E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69AA8D-042D-49E5-BF05-9B113CD5F576}" type="datetimeFigureOut">
              <a:rPr lang="es-ES" smtClean="0"/>
              <a:t>13/02/2013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D4220C-B787-42A0-9157-22D8EA56E114}"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5" name="4 CuadroTexto"/>
          <p:cNvSpPr txBox="1"/>
          <p:nvPr/>
        </p:nvSpPr>
        <p:spPr>
          <a:xfrm>
            <a:off x="1154376" y="686301"/>
            <a:ext cx="4857784" cy="5262979"/>
          </a:xfrm>
          <a:prstGeom prst="rect">
            <a:avLst/>
          </a:prstGeom>
          <a:noFill/>
        </p:spPr>
        <p:txBody>
          <a:bodyPr wrap="square" rtlCol="0">
            <a:spAutoFit/>
          </a:bodyPr>
          <a:lstStyle/>
          <a:p>
            <a:pPr algn="ctr"/>
            <a:r>
              <a:rPr lang="es-ES_tradnl" sz="2400" b="1" dirty="0" smtClean="0">
                <a:latin typeface="Harrington" pitchFamily="82" charset="0"/>
              </a:rPr>
              <a:t>ESCUELA NORMAL DE EDUCACIÓN PREESCOLAR </a:t>
            </a:r>
          </a:p>
          <a:p>
            <a:pPr algn="ctr"/>
            <a:endParaRPr lang="es-ES_tradnl" sz="2400" b="1" dirty="0">
              <a:latin typeface="Harrington" pitchFamily="82" charset="0"/>
            </a:endParaRPr>
          </a:p>
          <a:p>
            <a:pPr algn="ctr"/>
            <a:r>
              <a:rPr lang="es-ES_tradnl" sz="2400" b="1" dirty="0" smtClean="0">
                <a:latin typeface="Harrington" pitchFamily="82" charset="0"/>
              </a:rPr>
              <a:t>“EXTENCIONES DE VIDEO”</a:t>
            </a:r>
          </a:p>
          <a:p>
            <a:pPr algn="ctr"/>
            <a:endParaRPr lang="es-ES_tradnl" sz="2400" b="1" dirty="0">
              <a:latin typeface="Harrington" pitchFamily="82" charset="0"/>
            </a:endParaRPr>
          </a:p>
          <a:p>
            <a:pPr algn="ctr"/>
            <a:r>
              <a:rPr lang="es-ES_tradnl" sz="2400" b="1" dirty="0" smtClean="0">
                <a:latin typeface="Harrington" pitchFamily="82" charset="0"/>
              </a:rPr>
              <a:t>MATERIA: COMPUTACIÓN IV</a:t>
            </a:r>
          </a:p>
          <a:p>
            <a:pPr algn="ctr"/>
            <a:endParaRPr lang="es-ES_tradnl" sz="2400" b="1" dirty="0">
              <a:latin typeface="Harrington" pitchFamily="82" charset="0"/>
            </a:endParaRPr>
          </a:p>
          <a:p>
            <a:pPr algn="ctr"/>
            <a:r>
              <a:rPr lang="es-ES_tradnl" sz="2400" b="1" dirty="0" smtClean="0">
                <a:latin typeface="Harrington" pitchFamily="82" charset="0"/>
              </a:rPr>
              <a:t>MESTRO: LUIS ENRIQUE CONTRERAS GARCIA</a:t>
            </a:r>
          </a:p>
          <a:p>
            <a:pPr algn="ctr"/>
            <a:endParaRPr lang="es-ES_tradnl" sz="2400" b="1" dirty="0">
              <a:latin typeface="Harrington" pitchFamily="82" charset="0"/>
            </a:endParaRPr>
          </a:p>
          <a:p>
            <a:pPr algn="ctr"/>
            <a:r>
              <a:rPr lang="es-ES_tradnl" sz="2400" b="1" dirty="0" smtClean="0">
                <a:latin typeface="Harrington" pitchFamily="82" charset="0"/>
              </a:rPr>
              <a:t>ALUMNA: STEPHANIE XIOMARA GALLEGOS GARCIA</a:t>
            </a:r>
          </a:p>
          <a:p>
            <a:pPr algn="ctr"/>
            <a:endParaRPr lang="es-ES_tradnl" sz="2400" b="1" dirty="0">
              <a:latin typeface="Harrington" pitchFamily="82" charset="0"/>
            </a:endParaRPr>
          </a:p>
          <a:p>
            <a:pPr algn="ctr"/>
            <a:r>
              <a:rPr lang="es-ES_tradnl" sz="2400" b="1" dirty="0" smtClean="0">
                <a:latin typeface="Harrington" pitchFamily="82" charset="0"/>
              </a:rPr>
              <a:t>2  AÑO    SECCIÓN: “C”      N.L. 13</a:t>
            </a:r>
            <a:endParaRPr lang="es-ES" sz="2400" b="1" dirty="0">
              <a:latin typeface="Harrington" pitchFamily="82" charset="0"/>
            </a:endParaRPr>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9329" y="764704"/>
            <a:ext cx="1333031" cy="15841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6000">
        <p14:ripple/>
      </p:transition>
    </mc:Choice>
    <mc:Fallback xmlns="">
      <p:transition spd="slow" advClick="0" advTm="6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par>
                                <p:cTn id="11" presetID="3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1000" fill="hold"/>
                                        <p:tgtEl>
                                          <p:spTgt spid="2"/>
                                        </p:tgtEl>
                                        <p:attrNameLst>
                                          <p:attrName>ppt_w</p:attrName>
                                        </p:attrNameLst>
                                      </p:cBhvr>
                                      <p:tavLst>
                                        <p:tav tm="0">
                                          <p:val>
                                            <p:fltVal val="0"/>
                                          </p:val>
                                        </p:tav>
                                        <p:tav tm="100000">
                                          <p:val>
                                            <p:strVal val="#ppt_w"/>
                                          </p:val>
                                        </p:tav>
                                      </p:tavLst>
                                    </p:anim>
                                    <p:anim calcmode="lin" valueType="num">
                                      <p:cBhvr>
                                        <p:cTn id="14" dur="1000" fill="hold"/>
                                        <p:tgtEl>
                                          <p:spTgt spid="2"/>
                                        </p:tgtEl>
                                        <p:attrNameLst>
                                          <p:attrName>ppt_h</p:attrName>
                                        </p:attrNameLst>
                                      </p:cBhvr>
                                      <p:tavLst>
                                        <p:tav tm="0">
                                          <p:val>
                                            <p:fltVal val="0"/>
                                          </p:val>
                                        </p:tav>
                                        <p:tav tm="100000">
                                          <p:val>
                                            <p:strVal val="#ppt_h"/>
                                          </p:val>
                                        </p:tav>
                                      </p:tavLst>
                                    </p:anim>
                                    <p:anim calcmode="lin" valueType="num">
                                      <p:cBhvr>
                                        <p:cTn id="15" dur="1000" fill="hold"/>
                                        <p:tgtEl>
                                          <p:spTgt spid="2"/>
                                        </p:tgtEl>
                                        <p:attrNameLst>
                                          <p:attrName>style.rotation</p:attrName>
                                        </p:attrNameLst>
                                      </p:cBhvr>
                                      <p:tavLst>
                                        <p:tav tm="0">
                                          <p:val>
                                            <p:fltVal val="90"/>
                                          </p:val>
                                        </p:tav>
                                        <p:tav tm="100000">
                                          <p:val>
                                            <p:fltVal val="0"/>
                                          </p:val>
                                        </p:tav>
                                      </p:tavLst>
                                    </p:anim>
                                    <p:animEffect transition="in" filter="fade">
                                      <p:cBhvr>
                                        <p:cTn id="16"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4" name="3 CuadroTexto"/>
          <p:cNvSpPr txBox="1"/>
          <p:nvPr/>
        </p:nvSpPr>
        <p:spPr>
          <a:xfrm>
            <a:off x="3492935" y="437763"/>
            <a:ext cx="1877437" cy="830997"/>
          </a:xfrm>
          <a:prstGeom prst="rect">
            <a:avLst/>
          </a:prstGeom>
          <a:ln w="38100"/>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s-ES" sz="4800" dirty="0" smtClean="0">
                <a:solidFill>
                  <a:srgbClr val="7030A0"/>
                </a:solidFill>
                <a:latin typeface="Snap ITC" pitchFamily="82" charset="0"/>
              </a:rPr>
              <a:t>M4V</a:t>
            </a:r>
            <a:endParaRPr lang="es-ES" sz="4800" dirty="0">
              <a:solidFill>
                <a:srgbClr val="7030A0"/>
              </a:solidFill>
              <a:latin typeface="Snap ITC" pitchFamily="82" charset="0"/>
            </a:endParaRPr>
          </a:p>
        </p:txBody>
      </p:sp>
      <p:sp>
        <p:nvSpPr>
          <p:cNvPr id="5" name="4 CuadroTexto"/>
          <p:cNvSpPr txBox="1"/>
          <p:nvPr/>
        </p:nvSpPr>
        <p:spPr>
          <a:xfrm>
            <a:off x="1043608" y="1556792"/>
            <a:ext cx="7128792" cy="3046988"/>
          </a:xfrm>
          <a:prstGeom prst="rect">
            <a:avLst/>
          </a:prstGeom>
          <a:noFill/>
        </p:spPr>
        <p:txBody>
          <a:bodyPr wrap="square" rtlCol="0">
            <a:spAutoFit/>
          </a:bodyPr>
          <a:lstStyle/>
          <a:p>
            <a:pPr algn="just"/>
            <a:r>
              <a:rPr lang="es-MX" sz="2400" b="1" dirty="0" smtClean="0">
                <a:latin typeface="Goudy Old Style" pitchFamily="18" charset="0"/>
              </a:rPr>
              <a:t>Formato multimedia</a:t>
            </a:r>
            <a:r>
              <a:rPr lang="es-MX" sz="2400" b="1" dirty="0">
                <a:latin typeface="Goudy Old Style" pitchFamily="18" charset="0"/>
              </a:rPr>
              <a:t> </a:t>
            </a:r>
            <a:r>
              <a:rPr lang="es-MX" sz="2400" b="1" dirty="0" smtClean="0">
                <a:latin typeface="Goudy Old Style" pitchFamily="18" charset="0"/>
              </a:rPr>
              <a:t>que </a:t>
            </a:r>
            <a:r>
              <a:rPr lang="es-MX" sz="2400" b="1" dirty="0">
                <a:latin typeface="Goudy Old Style" pitchFamily="18" charset="0"/>
              </a:rPr>
              <a:t>es parte del MPEG-4. Formalmente llamado ISO/IEC </a:t>
            </a:r>
            <a:r>
              <a:rPr lang="es-MX" sz="2400" b="1" dirty="0" smtClean="0">
                <a:latin typeface="Goudy Old Style" pitchFamily="18" charset="0"/>
              </a:rPr>
              <a:t>14496-14:2003. La extensión </a:t>
            </a:r>
            <a:r>
              <a:rPr lang="es-MX" sz="2400" b="1" dirty="0">
                <a:latin typeface="Goudy Old Style" pitchFamily="18" charset="0"/>
              </a:rPr>
              <a:t>de </a:t>
            </a:r>
            <a:r>
              <a:rPr lang="es-MX" sz="2400" b="1" dirty="0" smtClean="0">
                <a:latin typeface="Goudy Old Style" pitchFamily="18" charset="0"/>
              </a:rPr>
              <a:t>archivo oficial es</a:t>
            </a:r>
            <a:r>
              <a:rPr lang="es-MX" sz="2400" b="1" dirty="0">
                <a:latin typeface="Goudy Old Style" pitchFamily="18" charset="0"/>
              </a:rPr>
              <a:t> </a:t>
            </a:r>
            <a:r>
              <a:rPr lang="es-MX" sz="2400" b="1" dirty="0" smtClean="0">
                <a:latin typeface="Goudy Old Style" pitchFamily="18" charset="0"/>
              </a:rPr>
              <a:t>mp4. </a:t>
            </a:r>
          </a:p>
          <a:p>
            <a:pPr algn="just"/>
            <a:r>
              <a:rPr lang="es-MX" sz="2400" b="1" dirty="0">
                <a:latin typeface="Goudy Old Style" pitchFamily="18" charset="0"/>
              </a:rPr>
              <a:t/>
            </a:r>
            <a:br>
              <a:rPr lang="es-MX" sz="2400" b="1" dirty="0">
                <a:latin typeface="Goudy Old Style" pitchFamily="18" charset="0"/>
              </a:rPr>
            </a:br>
            <a:r>
              <a:rPr lang="es-MX" sz="2400" b="1" dirty="0">
                <a:latin typeface="Goudy Old Style" pitchFamily="18" charset="0"/>
              </a:rPr>
              <a:t>Se usa especialmente para el </a:t>
            </a:r>
            <a:r>
              <a:rPr lang="es-MX" sz="2400" b="1" dirty="0" smtClean="0">
                <a:latin typeface="Goudy Old Style" pitchFamily="18" charset="0"/>
              </a:rPr>
              <a:t>almacenamiento de</a:t>
            </a:r>
            <a:r>
              <a:rPr lang="es-MX" sz="2400" b="1" dirty="0">
                <a:latin typeface="Goudy Old Style" pitchFamily="18" charset="0"/>
              </a:rPr>
              <a:t> video y audio digital, especialmente los definidos </a:t>
            </a:r>
            <a:r>
              <a:rPr lang="es-MX" sz="2400" b="1" dirty="0" smtClean="0">
                <a:latin typeface="Goudy Old Style" pitchFamily="18" charset="0"/>
              </a:rPr>
              <a:t>por MPEG</a:t>
            </a:r>
            <a:r>
              <a:rPr lang="es-MX" sz="2400" b="1" dirty="0">
                <a:latin typeface="Goudy Old Style" pitchFamily="18" charset="0"/>
              </a:rPr>
              <a:t>, pero también puede almacenar otros datos como subtítulos e imágenes.</a:t>
            </a:r>
            <a:endParaRPr lang="es-ES" sz="2400" b="1" dirty="0" smtClean="0">
              <a:latin typeface="Goudy Old Style" pitchFamily="18" charset="0"/>
            </a:endParaRPr>
          </a:p>
        </p:txBody>
      </p:sp>
      <p:sp>
        <p:nvSpPr>
          <p:cNvPr id="3" name="AutoShape 2" descr="data:image/jpeg;base64,/9j/4AAQSkZJRgABAQAAAQABAAD/2wCEAAkGBhQSERQUExQVFBUUFhQUGBQXFxQUFhYVFRUVFBQVGBQXHCYeFxojGRQUIC8gIycpLCwsFR4xNTAqNSYrLCkBCQoKDgwOGg8PGikkHCQsKSksLCwsLCwsLC8sKSwsKSwsLCwsLCksKSwsKSwpLCwsLCwsLCksLCwsLCwsLCwpLP/AABEIAOUA3AMBIgACEQEDEQH/xAAcAAACAgMBAQAAAAAAAAAAAAAABgQFAgMHAQj/xABPEAABAwEFBAUGBhAFAwUAAAABAAIDEQQFEiExBkFRYQcTInGBMlKRkqGxQmJyssHwFBYjJCUzQ1RzgqKzwtHS4RU1U2ODF9PxJjREk6P/xAAZAQACAwEAAAAAAAAAAAAAAAAABAIDBQH/xAAzEQACAQIEAwUIAgIDAAAAAAAAAQIDEQQSITETQVEyYXGBwSIjkaGx0eHwM1IUQgVi8f/aAAwDAQACEQMRAD8A7foskLHRAGSEIQAIQhAAhCEACF4XJevXb2yQVBkxuHwY+2e4u8keJU4QlN2irkJzjBXk7DEhIn272yf/ANrYnU3PkrT+Fv7RXhsd7y+XaIoAdzaVHqtPzld/jtdppef2uU/5KfYi35few+VQkE7G2p34y8Jj8nrP+4sTsE789tHt/rRwqXOfyYcWr/T5o6Aiq599pszfIt8478f0SL0XdecX4u2Nk5Pz+c13vRwYPaa87oONNbwfk0zoCEhM2pvGH8dZmytGro61/ZLvmhWV3dI9mkOGTFC7eHjs1+U3TxAXHh52utV3agsTTvaWj79BrQtUFpa9ocxwc06OaQ4HxC2pcZBCEIAEIQgAQheEoACV5hXoC9QAIQhAGOiyQsdEAZIQol53pHZ4zJK4NaN53ncANSTwC6k27I42krslEpUvzpAijd1UDTaJiaBrKloPAuFcR5Nr4KofarXexIirZ7JWhefKkG8ZeV8kHCN5Kark2bgsjaRN7RFDIc3u73bhyFAmeHCl/Jq+i9X6CvEnV/j0XX7IWRs3bbb2rZN1MZz6iOlacCBkP1i48gr+69k7LZ6dXE0uHw39t/pOnhRXDnLU5yhOvOStsui0RZChCLvu+r1PXOWsuVZbdpYI61fiI3N7XpdoPSlm29KMAJDMJI+MZD4iMGnpVKRdcdnOWtzlzqXpOefJYfCMfxO+haD0izea/wBWJdsFzpJcsC5c7Z0kSDymO9Rh9zgpcHSZF8Oje8Pj9pBb7UWC47lyh2674phSRjX8yMx3OGY9KgWPaiGQVDsuOTm+s2oViyYOFQQRxBqEJtO6ONKSsyiOzb4HY7HM6M+YTVp5V3/rAqyu7bp0bhHbYzG7dI0VaeZaK+lte4KZVarRZmyNwvaHA7j9cjzTHFzaVFfv5/viKuhk1pO3dy+HLyGiz2lr2hzXBzTmCCCD3ELaudx2WaxuL7M4uYc3ROz9m/vGfem64too7S2rey4eUw6jmOI5+5VzpWWaLuv3clSxGaWSatL6+DLZCF4SqRoCUAIAXqABCEIAEIQgAQhRbyvFkEbpJDRrBUn3ADeSaADmupXdkcbSV2R77vuOyxGSQ5aNaPKc7c1o3n3JQuu45bykFptlWwj8VAKgFvHjhPHV3IURct2PvOf7LtIpA0kQwnQgHfxFRmfhEU0FE+nJNNqgsse1zfTuXf1FEnXeaXZ5Lr3vu6GLIw0BrQAAKAAAAAaAAaBYucsLVamxtLnkNaNSfrmVyrbjpMzMMIqdMFfbIR8weKWScnoNNqKHHaHbmCzNJxNNMsRNGA8KjN55NXLr46RrRanYIWk1ORcKDwiGXi4pdNnknfjlcXO56AcGjQDuT9s5s22JgJHbIqeXxU0qGVXYq8Rd2iL1m2Xlmo60SOlPmk9gdzRl7EwWTZRoAFAOSZIoAFvYQjIR4pSxbOt4Ld/gDeAVv1iOsXchHilK/Z5vBQbRsw07k0GReEhHDO8U5zbdjcJxRl0T/OYS0+NNVCh2ltljeBKOsb547DiO8ZO7iPFdNkjBVVedyslaWuGR9IO4jmuZOp3i9A2f28itApXtbxTC8d7N45tqE0RyhwBBBB3hcOvK4nRyGlWuYcnCoPIgjRXWze3b4XBk5yOXWfBP6QDT5Q8eKjOi468icaqn4nWFW227DiEsJwSjPLLF/f2HepNit7ZW1b4jh/Mc1IRBuOqK6sI1Fll/54Fhs/tCJxheMMrfKbpXmPpG5XQCSbbZDUSRnDI3MEb6fT/4TJcl7idmeTxk4c+I5FQq012o7fQ5h8Q1Lg1O1yfVfdc/iWaEIVBoAhCEACEIQB4SufXi91623qGE/YtnNZHDR7sxkeebRyxHgrrb2/TBBgjr1s56tgGoByc4c8wBzcOCn7KXALJZ2x5Yz2pDxeRmO4aDuTVP3UOJzei9WKVPez4fJav0RaxQtY0NaA1rQAAMgAMgAFqtVpbG0ucaNaKkrc4rlfSZtoR9yiNSSQ3fmMnSniBo3ic0uk5MZlJRRVbebdPleYYTRw03iMH2GUj0JRu+6t5zJzJOZrvqVndd27zUk5knMknUk70wwwaZePH+61KNFRV2ZVes3ojG7LGOsYCMsQ96dGO3BKsBwuB4EH0LpGyELTG6SlSXYQfigNOXpUsQ8iuU4ZOpLKinbG/zHegrLqX+Y71Sr227X2eN5YXlzhkcLS6hGorxUf7d7Nxk9QpPjS6DroL+378SrbZ5PMf6pXps0n+m/wBUqz+3WzcX+oUfblZ/Of6hRxZdDnBit5FZ9jSf6b/VKxMEnmP9Uqz+2+z8XeoV4droOLvVKOLLoc4UP7FYYn+a70FaHvoaEEd+Su49q4HEDERXeWkD07l5tI0GAu3twkHvIB8KFdVXWzQOjpdSuIW0dnBeDxb7iUq267A4HJNFunxv5NAH0lRHQ1WiopxRn52pspdmtoH2R4a8nqho7Xq67ubDw3ajeutWC3tlbiHiNddCDvB4rlN5WDENKclJ2K2gdBIIHnI5Rk+kxnlvHA5cEjUp5HdGhGedd51ZR6mKQSM/WHH6+9bIpQ4AjQrIoSFa0c8bJ2a1T6MZrJaQ9ocN63paui29W/AdDomQFJTjldjSwlfj0lJ6PZro1ueoQhQGgXhK9VNtbenUWSV4NHYcLflP7IPhWvgpRi5NRXMjKSjFyfIW7pH2dekk5zisvYj4FwJAPpxu9VPZS/sHdXUWKOo7Un3V369MI8Ghqv3FW4iSc7LZaLyKcPFqGZ7vV+Yv7Y32LPA6poXB1T5rAO2e/cO9cLiLrRK6V/wjkPNaPJb4D21KbOlC+jNKImnJxqf0bDRvrPq79VVF3WSgCYw9PmxatUuSrPZ6AKU1i9axZhi0loZctQDK/XVPWxkhFjlz0dJTlSNp96RnPA1Thsjaa2Gcjzpv3TUti17vzL8E/e+RTXNRsLDvcA4neSc9VJktg4pKuW9nfY8VT+Tbl4K6uuwy2kPMVD1YaSCaHtVpTduKWUVuzRsyzfeA4rWbwaoNs2ctQw4HQFjgSZusHVtoaUJpnU5ClVQ3jd08VobBJ25H4cGE1DsRIFKgUzB1ApRXQpxfMpnO2w0i82ed9KDeDDvWnaCwRWawAjCZGzMY+TeHEFzm13NGWXLiqe3XTPDaIrO7CXzYCzCatdjcWgh1BvGa7HhyWgvONSL1LqSRpGqvbznP+GVrngjz/XaFzq95ZLNM+F5bjYQHYXYgCQDStNRVOE9s/A7XH/Tjqf8AkaqnBNqxPM4p3KKyMqPpWxzStF32gOGR7h/NSy1Px2M/nYiSw1CoL2u/eMiMwRuO4gpnLFDtlnqFGcboZpSsxg2Gv/rogHeUDhcPjga9zhQ99QmtciuG1Gz2torRstGHk6tYz62X6y63BJiaHcR/5ScVZ5S6pvdEe3ggBw1aa/XxTPc1uEkYPJUT46gg6HJaNlbYWPfGdWu+mh9o9qpxEdLncI8lZrlL6r8DoheAr1JmwCSekI9a+y2YflZanuqGD57j4J1KS5x1t9RjUQxV8cLj75GpjD6TzdE2K4rWCj1aXzHJrQBQZAZAchooN82nBC9w1pQd7uyPf7FPcUr7eW7q7MT5oe/1GEj2kKmKu7FleeSm2jjs8nXWqV+7Fgb8lnZHpoT4q7s8dAqa4rPRoTA1mS2KasjNqdD3Co9ptobkNVpt14UyCq3ZkHOoTcIc2Z85X0N8kpc6tT3J+2Id+DrR8qf9yxc9ac6b0/7Etpd9o5unP/4sVGOVqXmMYD+byOdbLxmZlnjBAc8RsDnaVIAFSmm7iYYL5hLml0Vnw4mnIuMc1cNczuXP7ql+4x/Ib7lDMWI1Iz4pWMHJGvOSQ1253/p6ztB/+VJUcqzkZcK0TFed+RWa2WeWVrn/AHkxrS0Bxa8uNTmR8HEPHmueQ2FTG2EBXqgzOqVVcd7zvGxPumRwjlwOmfhaXEv+yC12GR1XkltTnme5WGyN8QyWGG2TkGW7GTMoSKvBYBFrrVuEDnVc1ksYWmSyhKzo2vqMQrJ20Mfsp80j5JD2nuc9x+M4lx9pK6Nb/wDIgf8Aai/etXOcNOQG5dItg/ADf0UX71qjB+1YKy9m4mXZNQK6slupk415qhu6MAb81KxrZjFOKuY0tJOwx6hapI8lW2G3YcjpzVtkQqJxaGKbuLV92XKoyIzB4EZg+ldN2Ut/XQNd5zWv7i4doeDgUi3nDUFX3RlaPuZZ5j5GeBpIPaSkqis7jU+yn3jthVHO7qra07pG+3T3tHpTDhS5teMPUSea8j3O/hKpqaxCKtJPox+scmJgK3qsuSWrVZpE2TxyTbi7V7Wt3msw/ux/CnF+iUNmh+Ebb3/xJij2Z+HqhTEdumv+3oxtcUh9KstLK8fEA9eVrT7E9uKQOlUfezv+H981Qoq8iGOlaEe+UV8xHumPshb7xtwYKb1ps0wZHU7gqq0T4jU51zW1RjfUTrvWx641OedFm1wrmaZE+AWrrKYRQVeSBWuEUAJrTXUZKQ+OjH4g3FhNCA4GlDWoPh7U05W2E3Da+xmIhWu+gzz0IqPYn7YduKwztbqXytHeYmAe8LnrbSWgYg0gNYSBiDg0hoBqcicx6V0TYKSjJGUFA7FXOpJbGCfQksbJOl5oYwMWq2vRnFrtJADCCHN7BadQW5EEKbHZjWmRyrkQRTv0XW74uSzSyTukhg6wUAe4YXOq0l2de06ignZeIQ16iDDgpWjseGvoqlaeKjHkzQqU5vp8fwIMUVPrXms3uXRm3JAyLG+zwnJmGgNTUUGKvhoshccTXN6yy2ej3BtWszaTpWuqb/yk1ojOdF5rs5g9y0Pcusfa/Z3yFrbLZ6MIDi5uZrqAB4rBuy9nkLjHZbPha4t7QNTTu0Ss55hiHs8jkmAnT+XOneumXpZ3MuENcKOEMNQdRWRhofSp79mrOyeLqoYA9pJprR9BixCuQ0ojpCtDhYJGFrcTmsc7MhoAlZodVRDSVy6cnONrHNbteCMtykFgAyFN613ewUGgyq6melSe/JZxSlwxBjSD8HEcdOOeWm5bkJJRVzGcW5O2xju3HIGlc6HQ0Vhd1up2TpoFXygNe+pAa2NmfLENOJWLZBTNtCcwKkkDdXmuN5tHuXqNtUX9sZVqk9HDqTTN+NE7042n3BVtnteNmeoVn0et++p+6H5z1n1VZ2Lq0rUM3evqjpWFL23Uf3rXhI32hw+lM2FL23eVjd8uP5yUk9BrKW+y81Wt5ge5MSU9kHdiP5LfcE2JM00YvSncow3naR5zMX7s/Sm1yVJR1d6MO6RlPGjh72NV9H/ZdzE8Vpkl0kvndeozOSP0nx1ssnJgd6kjXH2J3clzbOx9ZAW+cHs9dhHvouUO2iH/ACK9w5dHF/BpnGJLbVoCjl+9QLPKd+o3c96nxlb9LsidRa3ZLFMOYLgScg3EBTfrUHVesrR4DXBrmHCDWuKnaIGoFPeFoBOVB/ZSGuU3C7FnLKjdM09W4UNcEYpTPLBlxTxsbPgbI4tdhLiyoBNC1seo+uqRGuOLTKmq6J0fu+9n/pXfMjSeOj7q/gXYF++t4mTI6zWlz4nubNgDHdWXdkRlro6fB7VXVNAceuSzu6J5svVOa5r2Mw0OY1Ja0O3kAAVV1IkrpM2ldZrO2OI0lnxNDhqyMUxuHAmoaDzJ3LJh7Vka9TTU0bRbdxRxGJrHyTNwtLPJbVuox7zloByVBH0jPxVFnFGnEMRlo2mYBJdme4JTsN31plUnIDXMpzj6N7U6PF9zB1DHOOLurQtB8U5laQi5QvZl7s50hwvle2dpgdJIMLnZxk087drvy5pit2B7X4GyMmc12Fwa4HGQQ12WWtCuJ26yFrnMe0tc0kFp1B4Lo/RRtK57XWSRxJjbjiJOfV1Acz9UkEcieCpza2LcllmReNszgLK4QPY+BzS+jKYRhHWdsZSl1CKgmpdU0WzpAha67Zn0NcDKGhxU61hIw11TO0Jd6Sv8stH/ABfvo0LcG73bOU3U4mo7TWhjmdoFoLnE0y8deS2iTIAteXAUwBtDUb66UWi73EtFSt4ldTOo5LapxdlrqZEpJt6aGqaAOeTUgBjaO3VqADzCwmJoXEGoNHDdXiORWcrzTeeS1OkNNT3VUlGz3Lou/Izs9qwlOHRo3FNM7i+Jvqh7j7wkC0SUXTOiSyHqg8/CdJJ4ZRN+aUpibbnasbwjDrKP1v6HQsKV+kZ9LGB50rB6A8/Qm3CkjpKkr9ixec9zj4YWj5zlkyehqKOpd7Kto1o4AD2JrS3s2zRMioHAKV9qmYHwzD4D/Zk7+E+lNCrb8snWRObvpUd4zHuVlKWWaYri6bqUZRjvuvFaokl1cxoc/DcoN6wY4ntGtKjvGY9ywuO044G8W9g+Gnsopjlx3hLwJRlHE0b8pL6o+ctoLJ1NrlHwXHrG9z8z6HYh4LFhNMk4dKdxYT1rR5Br/wAbz/C73lJVnkyW/RkmtDKp3cLS3jo/FffcmtK2itRpTeow3Zre0pkomrEhpXQuj2v2M/8ATOp3YI1zhoNa1yppzXRujw/er/0zvmRpLH/xeZdgVat5DE9cm6VQTbogfJEDad5kkxe5q6y9JXSVs+ZoWTRir4MVQNXROpipxLSAe7Esmjuald2Qs7EMb9mQh2lXU+UGOLfGq7E/tPoMmjRfPsdoNAWkggggg0IIzBB3GqYW9K9qYzCY4nvpQSEOHiWg0J7qJmo03dsWhGSTstw6W8DbezDSphaXU5PeGk88IHgAtPRtX/EoacJa/J6p9fbRKdotMk8zppnF73mpPsAA3ADIBdS6J9nS3FanimJuCKu9pIL39xoAPFJr2pXG5Wp07HSmpc6TP8rtHdF++jTG1LnSWPwXaO6L99GrluUcjkN2E4c/BSnFRLvPZW/Mamq3odlGPJXk2Y1NM9VpkPBZvKjyuoF1jEIkW01cQ1uZJDQOJJoB6Su97DXWIrOANAGxjmGChPi4n0Lj2xl1me1B1KiMinOR2TB4ZnwC+grDZBHG1g+CAO87z4mqy8XPS3Uvpx4lddIr5v8AH1M8K5ttPP116BozEDA39amI+14H6q6RbLQ2KN8j8msa557mip9y5Xssx00sk7/KleXekkn2mngsxs1FHU6Ls/FQK6UK64qMU1QLAWEjahZoQAvWUdVO5ujZNO/d9I8QrNyi35Yy5lW+U3MfSPrwWN224Sxg7xk4c+PjqrJe0s3xM7DLgVZUHs/aj4PdeT+TK/aa6xNCcsRAOXnNIo9vo9y4Rb7AYJXRkmmrXecw6Hv3HmCvo1y530gbJB4xsFMyWnc1x1afiu9hTuDq/wCj8vsRxUOFPjLZ6S9H6PuOdxvW0ag18FAjJBwuBDmmhG8EagqZEfR9cgtdO6F5x6EqP2Lo3R0fvV/6Z3h2I1zPEK18Kbk0bGbZR2UPinqGOdjDwC7C6gaQ5ozoQBmK0pzyWxkZSpaHcLaFUdJ2R9c/r2Fwdg6t3VulAjDRjY0NBwvx4idCQWZnDlIsDHCNgdWoG81cBU4Q473BtATxBVU/pCsH5y31Zf6Vr/6gWD85Z6sn9Kyo5tFZmhVSd2QL86OopnF8LuoecyKYoyeOEULT3ZckvP6LLUT5cBHHFIPZ1acPt9sP5yz0P/pWxm3dh/OY/wBr+SvlTzCUKk6eiKm4eiuONwdaH9cR+TaC2P8AWJ7Tu7Id6e5WHq3COjXYHBmlGuwkMy4A0S+NvbD+cx/tfyWY6QLB+dR/t/0qPDy7Ilnc3dm6wQtrF1Ub45GuZjLmOaQ2n3brZCKSl2edXVcQ4ZCow6TT+C7T3Rfvo0DpFu/86j9D/wClKPSN0hwT2c2azO6wyOaXvoQ1rWuD6DEASSQOQFVG2qLb3uxOu41bmc938v7rc8qLYsgt9RSm/id/IrbhpEQcbyuYE05qJMS4hrakkgADUk5ALO0S0qmvYHZN0sgkcKEira/AYdXnmRkBz55QnJJFjlw1fd8l1Y6dGuzIhjDj8GufnSEdp3cB2R/ZP7VGssDWNDWijWigCytVsbEx0jzhaxpc48ABUrCrTzyuPYalwoWe71fiKHShfGGJllZ5c5BdyjacvS6ng1y17LXbha0DcAEt2SZ1ttb7S8ZE0Y3zWjIDwHtJXSLisVBVLjpcRMoAFmhCABCEIAwkZUJSt9bJP1gH3J5o4Dcdf7jxCcFDvCwtkYWuFQRQqUXYorUuIlbRrVP9+ZFbIHAOBqCKgjQgrTaIQ5pa4VBFCFQWW2OsUvUzGsTiSx/m/wBuI3a70xOKNnodhPiRs1rzRy7bTYo4sbNdzvPG5juDuB+oRRKQaOGEtywnUd44r6DnhDmlrgCDkQUgbV7DB1Xtrlo8Crmjg4fCbz3ct+rh8Sp6S3+v5M6pSeH21h84/dfQQ2SL1zAd2q1WqyyQmkjacHDNp7j9Gq8jnWimnuV2TV47GH2C0oF2tCktevWyVUeHHoRbkRhdrSF6buaFKx0C9x1XeFHoRvLyIhuxvBeG72qW6VBcjhx6AnLmQjdreC9ZYwCpJk3LB0q5w4rkWLM9z0ADRaZZwvGuc92FgLncBn9Qm7ZbYR0jg54BIO/yGf1u5ae9EpJLuOSkqe+r5LmQdltlX2l7XPbza07x5z+DR7fRXs90XY2BmFuZObnb3H+XALVdl3MhbhaNdXHVx5/yU4OWXXq59FsW0abzcSfa+n7zZvBXO9utoDaZRY4T2GmsrhoXA+TzDT+13Kx202vMX3vZzWd+TnD8mDz88j0DPgqnZm4MIFcycyfruSEmaUFzLnZy6A0NAGieLPDhaAod1WEMFVYqBaCEIQAIQhAAghC8JQBWXzdDJ2FjxroRqDuIO4pQgvCSwvEM9XQnJkgBOEcO7iNRuqF0LCoF53UyZhY9oc07j7+R5rqZXKF3mW5XtkDgHNIIIqCDUEcQVg5LFpsFpu5xdFWaAmpYdW8TlofjDxCt7qv+K0jsOo7ew5OHhvHMIOqXJ7kS9dm45gcg0nUUq097fpCQr52CdHUsqweLo/W1b4rqjlinKWKnDR6r95idXCRbzU3lfds/FbHCp7vmj8phoPhN7Q76jTxWhtqXbrTc8T8yyh4t7J9mSqLbsRE/gflsaT6woU/DFQfOwrKNaO8U/B2+T+5yxtoXpnT5N0bN3Nb4Pkb7Dko//TXkf/s/sr1Wi+aK+IucJfD8iWZ1rdaU+RdGzd7R4yPPzVZWTYONnmDubiPpcUOrHqiPF6QfyXqc0gikk8hjncwMvWOSurr2LllPar8lmfpecgulWe4Im6gu+UcvQMlZxgAUAAHAZD0KuVZctSOapLpFd2rKC49iY4h2gB8Vu/5T9XJpiaGgAAADQDIDwWppWu23lHCzHK8MbxO88ANSeQSdSbluXUoKO27+LJ4KUtqNtsBMFl7cpyLxmI+NNxd7B35KnvXaua1kx2cGOI5F5ye4cKjyRyGfE7lLuDZgNplU7zvSU58kaVOlzkaNn7gNcT+085lxzOeZzOveug3RdQaKle3XdAaASFbgU7lSMmQCEIQAIQhAAhC8JQAEoAQAvUACEIQBplgBSff+wTJDjiJikrWrchXiQN/MUKdl4Qg41c5ab3tlkytEfXMH5RvlU5up84eKtLv2ps81KSBrj8F/YPpOR8CnW0WFrxmEr3v0fQy1IaATvb2T7Mj4rtzliSvEqSbHWmD8RO9o801p7MvYtX+IXjF5TY5B3CvsLVNSK5QbG9CURthaG+XZD4F4+gr37en/AJq/1j/21YpoplSkNiEonbaY+TZXeJd/QFqftHbn+TExnOlT+076FZxYoqeHmxzUO231DD+Mka0+bWrvVGaUnWK2zfjJnAH4Lch6G0ClWHYdurgXHn/JceI6I7HB/wBme2zbp7+zZYif9x+7uaMvSfBQrPs/LO/HaHukdzOQ5chyFAnO79lwKUar+yXIG6peU3LcchTjDZC5dOzgFKBNViuwMClxxBugWagWAhCEAeaL1CxQBkhCEAeEoAQAvUACEIQAIQhAAhCwlma0VcQBkKk0FSQB7SB4oAzRRQxfMH+tH67fi8/jt9YLyW+YWsx9YwjPQg1wtxkADU4c6cwgCU6MHUKPJdrDuWBvuDCHdayhIaMwc3OwgenJeR39A4AiaPMAirgKgnCMjzIHiEAaZNn2FaHbMt5Kay/YCaCVmrR5QzLwS2h31oVlBfML3FrZGmjceRFMNXCoOhpgNeGXEIArhsw3ktrNnWjgpZv2Cleuj0xeU3QnDX05KTBa2PbiY5rmmoDgQQSDQ5jmgCJHczApMdjaNyiWnaGGNz2ucaxhpcACaYiwNFf+Rnrd9MZtpIGtxF+REZ8l35Rpcwaa4Wk01ApxCALMBeqrdtHCMWbqMcGuOB9BVz2Yq08nFG9teLacK7Yr4Y5zGjEcZkaDgcBWIua8Go7NCw68uIQBPQhCABCEIAEIQgDHRZIWOFAGSEIQAIQhAAhCEAC02uytlY5jxVrgQRUioPMZheoQBXfatZsvufktcwdp+TXdZiGv+6/2eaKZHZmDAGYCGAl2EPkAqcVT5Xxj4UGi8QgDM7PQ4i7C6pOLy5B2sWPFTFriOqItnoGuDgw4hShxPywmo37sh3ABCEAYt2agAAwuoN2OShzJoRizBxGo0NANwXrdnYBQ4XVwdVUvkJ6upPVkl2bM9NNOCEIAPtehqCQ5xFNZJDmCKHN2vZaK8ABoplnsLGNwtblXFQ1Oda1z5oQgCLabhhe8vc04nUNQ94oRgo4AGgd9yjz+KFqdsrZt0YbVrWktLmuIa0sFXA1JwuLSdSDmhCAMvtbgx4w0h2IPqHvGbQ4DQ6DG7LmpNluuOM1aDX7pmXPdTrXiR9MRNKuAKEIAloQhAAhCEACEIQAIQhAH/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4100" name="Picture 4" descr="http://image.shutterstock.com/display_pic_with_logo/535639/535639,1294425214,5/stock-photo-m-v-player-icon-6846921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119796">
            <a:off x="4951341" y="4285297"/>
            <a:ext cx="2346983" cy="2376264"/>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7751212"/>
      </p:ext>
    </p:extLst>
  </p:cSld>
  <p:clrMapOvr>
    <a:masterClrMapping/>
  </p:clrMapOvr>
  <mc:AlternateContent xmlns:mc="http://schemas.openxmlformats.org/markup-compatibility/2006" xmlns:p14="http://schemas.microsoft.com/office/powerpoint/2010/main">
    <mc:Choice Requires="p14">
      <p:transition spd="slow" p14:dur="1400" advClick="0" advTm="10000">
        <p14:ripple/>
      </p:transition>
    </mc:Choice>
    <mc:Fallback xmlns="">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32" presetClass="emph" presetSubtype="0" fill="hold" nodeType="afterEffect">
                                  <p:stCondLst>
                                    <p:cond delay="0"/>
                                  </p:stCondLst>
                                  <p:childTnLst>
                                    <p:animRot by="120000">
                                      <p:cBhvr>
                                        <p:cTn id="18" dur="100" fill="hold">
                                          <p:stCondLst>
                                            <p:cond delay="0"/>
                                          </p:stCondLst>
                                        </p:cTn>
                                        <p:tgtEl>
                                          <p:spTgt spid="4100"/>
                                        </p:tgtEl>
                                        <p:attrNameLst>
                                          <p:attrName>r</p:attrName>
                                        </p:attrNameLst>
                                      </p:cBhvr>
                                    </p:animRot>
                                    <p:animRot by="-240000">
                                      <p:cBhvr>
                                        <p:cTn id="19" dur="200" fill="hold">
                                          <p:stCondLst>
                                            <p:cond delay="200"/>
                                          </p:stCondLst>
                                        </p:cTn>
                                        <p:tgtEl>
                                          <p:spTgt spid="4100"/>
                                        </p:tgtEl>
                                        <p:attrNameLst>
                                          <p:attrName>r</p:attrName>
                                        </p:attrNameLst>
                                      </p:cBhvr>
                                    </p:animRot>
                                    <p:animRot by="240000">
                                      <p:cBhvr>
                                        <p:cTn id="20" dur="200" fill="hold">
                                          <p:stCondLst>
                                            <p:cond delay="400"/>
                                          </p:stCondLst>
                                        </p:cTn>
                                        <p:tgtEl>
                                          <p:spTgt spid="4100"/>
                                        </p:tgtEl>
                                        <p:attrNameLst>
                                          <p:attrName>r</p:attrName>
                                        </p:attrNameLst>
                                      </p:cBhvr>
                                    </p:animRot>
                                    <p:animRot by="-240000">
                                      <p:cBhvr>
                                        <p:cTn id="21" dur="200" fill="hold">
                                          <p:stCondLst>
                                            <p:cond delay="600"/>
                                          </p:stCondLst>
                                        </p:cTn>
                                        <p:tgtEl>
                                          <p:spTgt spid="4100"/>
                                        </p:tgtEl>
                                        <p:attrNameLst>
                                          <p:attrName>r</p:attrName>
                                        </p:attrNameLst>
                                      </p:cBhvr>
                                    </p:animRot>
                                    <p:animRot by="120000">
                                      <p:cBhvr>
                                        <p:cTn id="22" dur="200" fill="hold">
                                          <p:stCondLst>
                                            <p:cond delay="800"/>
                                          </p:stCondLst>
                                        </p:cTn>
                                        <p:tgtEl>
                                          <p:spTgt spid="410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3" name="2 Rectángulo"/>
          <p:cNvSpPr/>
          <p:nvPr/>
        </p:nvSpPr>
        <p:spPr>
          <a:xfrm>
            <a:off x="1043608" y="764704"/>
            <a:ext cx="6984776" cy="2677656"/>
          </a:xfrm>
          <a:prstGeom prst="rect">
            <a:avLst/>
          </a:prstGeom>
        </p:spPr>
        <p:txBody>
          <a:bodyPr wrap="square">
            <a:spAutoFit/>
          </a:bodyPr>
          <a:lstStyle/>
          <a:p>
            <a:pPr algn="just" fontAlgn="base"/>
            <a:r>
              <a:rPr lang="es-MX" sz="2800" b="1" dirty="0">
                <a:latin typeface="Goudy Old Style" pitchFamily="18" charset="0"/>
              </a:rPr>
              <a:t>La extensión asociada a los archivos que cumplen este estándar </a:t>
            </a:r>
            <a:r>
              <a:rPr lang="es-MX" sz="2800" b="1" dirty="0" smtClean="0">
                <a:latin typeface="Goudy Old Style" pitchFamily="18" charset="0"/>
              </a:rPr>
              <a:t>es MP4</a:t>
            </a:r>
            <a:r>
              <a:rPr lang="es-MX" sz="2800" b="1" dirty="0">
                <a:latin typeface="Goudy Old Style" pitchFamily="18" charset="0"/>
              </a:rPr>
              <a:t>, pero no es poco frecuente encontrar archivos de audio que lleven la </a:t>
            </a:r>
            <a:r>
              <a:rPr lang="es-MX" sz="2800" b="1" dirty="0" smtClean="0">
                <a:latin typeface="Goudy Old Style" pitchFamily="18" charset="0"/>
              </a:rPr>
              <a:t>extensión M4A</a:t>
            </a:r>
            <a:r>
              <a:rPr lang="es-MX" sz="2800" b="1" dirty="0">
                <a:latin typeface="Goudy Old Style" pitchFamily="18" charset="0"/>
              </a:rPr>
              <a:t>, que es la extensión adoptada </a:t>
            </a:r>
            <a:r>
              <a:rPr lang="es-MX" sz="2800" b="1" dirty="0" smtClean="0">
                <a:latin typeface="Goudy Old Style" pitchFamily="18" charset="0"/>
              </a:rPr>
              <a:t>por Apple </a:t>
            </a:r>
            <a:r>
              <a:rPr lang="es-MX" sz="2800" b="1" dirty="0">
                <a:latin typeface="Goudy Old Style" pitchFamily="18" charset="0"/>
              </a:rPr>
              <a:t>para la distribución de música en iTunes y su reproductor iPod. </a:t>
            </a:r>
          </a:p>
        </p:txBody>
      </p:sp>
      <p:pic>
        <p:nvPicPr>
          <p:cNvPr id="13314" name="Picture 2" descr="http://www.celularix.com/wp-content/uploads/2012/06/Apple_Logo_Roj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010176">
            <a:off x="2781372" y="3510579"/>
            <a:ext cx="2996951" cy="299695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766348"/>
      </p:ext>
    </p:extLst>
  </p:cSld>
  <p:clrMapOvr>
    <a:masterClrMapping/>
  </p:clrMapOvr>
  <mc:AlternateContent xmlns:mc="http://schemas.openxmlformats.org/markup-compatibility/2006" xmlns:p14="http://schemas.microsoft.com/office/powerpoint/2010/main">
    <mc:Choice Requires="p14">
      <p:transition spd="slow" p14:dur="1400" advTm="9000">
        <p14:ripple/>
      </p:transition>
    </mc:Choice>
    <mc:Fallback xmlns="">
      <p:transition spd="slow" advTm="9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6" presetClass="entr" presetSubtype="16" fill="hold" nodeType="afterEffect">
                                  <p:stCondLst>
                                    <p:cond delay="0"/>
                                  </p:stCondLst>
                                  <p:childTnLst>
                                    <p:set>
                                      <p:cBhvr>
                                        <p:cTn id="12" dur="1" fill="hold">
                                          <p:stCondLst>
                                            <p:cond delay="0"/>
                                          </p:stCondLst>
                                        </p:cTn>
                                        <p:tgtEl>
                                          <p:spTgt spid="13314"/>
                                        </p:tgtEl>
                                        <p:attrNameLst>
                                          <p:attrName>style.visibility</p:attrName>
                                        </p:attrNameLst>
                                      </p:cBhvr>
                                      <p:to>
                                        <p:strVal val="visible"/>
                                      </p:to>
                                    </p:set>
                                    <p:animEffect transition="in" filter="circle(in)">
                                      <p:cBhvr>
                                        <p:cTn id="13" dur="20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4" name="3 CuadroTexto"/>
          <p:cNvSpPr txBox="1"/>
          <p:nvPr/>
        </p:nvSpPr>
        <p:spPr>
          <a:xfrm>
            <a:off x="3503354" y="437763"/>
            <a:ext cx="1856598" cy="830997"/>
          </a:xfrm>
          <a:prstGeom prst="rect">
            <a:avLst/>
          </a:prstGeom>
          <a:ln w="38100"/>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s-ES" sz="4800" dirty="0" smtClean="0">
                <a:solidFill>
                  <a:srgbClr val="7030A0"/>
                </a:solidFill>
                <a:latin typeface="Snap ITC" pitchFamily="82" charset="0"/>
              </a:rPr>
              <a:t>MKV</a:t>
            </a:r>
            <a:endParaRPr lang="es-ES" sz="4800" dirty="0">
              <a:solidFill>
                <a:srgbClr val="7030A0"/>
              </a:solidFill>
              <a:latin typeface="Snap ITC" pitchFamily="82" charset="0"/>
            </a:endParaRPr>
          </a:p>
        </p:txBody>
      </p:sp>
      <p:sp>
        <p:nvSpPr>
          <p:cNvPr id="5" name="4 CuadroTexto"/>
          <p:cNvSpPr txBox="1"/>
          <p:nvPr/>
        </p:nvSpPr>
        <p:spPr>
          <a:xfrm>
            <a:off x="1043608" y="1556792"/>
            <a:ext cx="7128792" cy="3046988"/>
          </a:xfrm>
          <a:prstGeom prst="rect">
            <a:avLst/>
          </a:prstGeom>
          <a:noFill/>
        </p:spPr>
        <p:txBody>
          <a:bodyPr wrap="square" rtlCol="0">
            <a:spAutoFit/>
          </a:bodyPr>
          <a:lstStyle/>
          <a:p>
            <a:pPr algn="just"/>
            <a:r>
              <a:rPr lang="es-MX" sz="2400" b="1" dirty="0" smtClean="0">
                <a:latin typeface="Goudy Old Style" pitchFamily="18" charset="0"/>
              </a:rPr>
              <a:t>El </a:t>
            </a:r>
            <a:r>
              <a:rPr lang="es-MX" sz="2400" b="1" dirty="0">
                <a:latin typeface="Goudy Old Style" pitchFamily="18" charset="0"/>
              </a:rPr>
              <a:t>formato MKV (Matroska Video) es un formato de video totalmente libre. Más precisamente, es un contenedor (de ahí el nombre Matroska, en referencia a las muñecas rusas contenidas una dentro de otra) que permite contener video (DivX, Xvid, RV9, etc), sonido (MP3, MP2, AC3, Ogg, AAC, DTS, PCM) y subtítulos (SRT, ASS, SSA, USF, etc.) en el mismo archivo. </a:t>
            </a:r>
          </a:p>
          <a:p>
            <a:pPr algn="just"/>
            <a:endParaRPr lang="es-ES" sz="2400" b="1" dirty="0" smtClean="0">
              <a:latin typeface="Goudy Old Style" pitchFamily="18" charset="0"/>
            </a:endParaRPr>
          </a:p>
        </p:txBody>
      </p:sp>
      <p:pic>
        <p:nvPicPr>
          <p:cNvPr id="12290" name="Picture 2" descr="http://s2.hiperdef.com/files/2008/07/mkv_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172011">
            <a:off x="4833463" y="4403583"/>
            <a:ext cx="2492231" cy="204695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7754018"/>
      </p:ext>
    </p:extLst>
  </p:cSld>
  <p:clrMapOvr>
    <a:masterClrMapping/>
  </p:clrMapOvr>
  <mc:AlternateContent xmlns:mc="http://schemas.openxmlformats.org/markup-compatibility/2006" xmlns:p14="http://schemas.microsoft.com/office/powerpoint/2010/main">
    <mc:Choice Requires="p14">
      <p:transition spd="slow" p14:dur="1400" advClick="0" advTm="10000">
        <p14:ripple/>
      </p:transition>
    </mc:Choice>
    <mc:Fallback xmlns="">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8" presetClass="emph" presetSubtype="0" fill="hold" nodeType="afterEffect">
                                  <p:stCondLst>
                                    <p:cond delay="0"/>
                                  </p:stCondLst>
                                  <p:childTnLst>
                                    <p:animRot by="21600000">
                                      <p:cBhvr>
                                        <p:cTn id="18" dur="2000" fill="hold"/>
                                        <p:tgtEl>
                                          <p:spTgt spid="1229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4" name="3 Rectángulo"/>
          <p:cNvSpPr/>
          <p:nvPr/>
        </p:nvSpPr>
        <p:spPr>
          <a:xfrm>
            <a:off x="971600" y="1052736"/>
            <a:ext cx="7488832" cy="5262979"/>
          </a:xfrm>
          <a:prstGeom prst="rect">
            <a:avLst/>
          </a:prstGeom>
        </p:spPr>
        <p:txBody>
          <a:bodyPr wrap="square" numCol="2">
            <a:spAutoFit/>
          </a:bodyPr>
          <a:lstStyle/>
          <a:p>
            <a:pPr marL="342900" indent="-342900" algn="ctr">
              <a:buSzPct val="90000"/>
              <a:buFont typeface="Wingdings" pitchFamily="2" charset="2"/>
              <a:buChar char="Ø"/>
            </a:pPr>
            <a:r>
              <a:rPr lang="es-ES" sz="2400" b="1" dirty="0" smtClean="0">
                <a:latin typeface="Goudy Old Style" pitchFamily="18" charset="0"/>
              </a:rPr>
              <a:t>ALShow</a:t>
            </a:r>
          </a:p>
          <a:p>
            <a:pPr marL="342900" indent="-342900" algn="ctr">
              <a:buSzPct val="90000"/>
              <a:buFont typeface="Wingdings" pitchFamily="2" charset="2"/>
              <a:buChar char="Ø"/>
            </a:pPr>
            <a:r>
              <a:rPr lang="es-ES" sz="2400" b="1" dirty="0" smtClean="0">
                <a:latin typeface="Goudy Old Style" pitchFamily="18" charset="0"/>
              </a:rPr>
              <a:t>Avidemux</a:t>
            </a:r>
          </a:p>
          <a:p>
            <a:pPr marL="342900" indent="-342900" algn="ctr">
              <a:buSzPct val="90000"/>
              <a:buFont typeface="Wingdings" pitchFamily="2" charset="2"/>
              <a:buChar char="Ø"/>
            </a:pPr>
            <a:r>
              <a:rPr lang="es-ES" sz="2400" b="1" dirty="0" smtClean="0">
                <a:latin typeface="Goudy Old Style" pitchFamily="18" charset="0"/>
              </a:rPr>
              <a:t>BS.Player</a:t>
            </a:r>
          </a:p>
          <a:p>
            <a:pPr marL="342900" indent="-342900" algn="ctr">
              <a:buSzPct val="90000"/>
              <a:buFont typeface="Wingdings" pitchFamily="2" charset="2"/>
              <a:buChar char="Ø"/>
            </a:pPr>
            <a:r>
              <a:rPr lang="es-ES" sz="2400" b="1" dirty="0" smtClean="0">
                <a:latin typeface="Goudy Old Style" pitchFamily="18" charset="0"/>
              </a:rPr>
              <a:t>Chameleo</a:t>
            </a:r>
          </a:p>
          <a:p>
            <a:pPr marL="342900" indent="-342900" algn="ctr">
              <a:buSzPct val="90000"/>
              <a:buFont typeface="Wingdings" pitchFamily="2" charset="2"/>
              <a:buChar char="Ø"/>
            </a:pPr>
            <a:r>
              <a:rPr lang="es-ES" sz="2400" b="1" dirty="0" smtClean="0">
                <a:latin typeface="Goudy Old Style" pitchFamily="18" charset="0"/>
              </a:rPr>
              <a:t>The </a:t>
            </a:r>
            <a:r>
              <a:rPr lang="es-ES" sz="2400" b="1" dirty="0" err="1">
                <a:latin typeface="Goudy Old Style" pitchFamily="18" charset="0"/>
              </a:rPr>
              <a:t>Core</a:t>
            </a:r>
            <a:r>
              <a:rPr lang="es-ES" sz="2400" b="1" dirty="0">
                <a:latin typeface="Goudy Old Style" pitchFamily="18" charset="0"/>
              </a:rPr>
              <a:t> Media </a:t>
            </a:r>
            <a:r>
              <a:rPr lang="es-ES" sz="2400" b="1" dirty="0" smtClean="0">
                <a:latin typeface="Goudy Old Style" pitchFamily="18" charset="0"/>
              </a:rPr>
              <a:t>Player</a:t>
            </a:r>
          </a:p>
          <a:p>
            <a:pPr marL="342900" indent="-342900" algn="ctr">
              <a:buSzPct val="90000"/>
              <a:buFont typeface="Wingdings" pitchFamily="2" charset="2"/>
              <a:buChar char="Ø"/>
            </a:pPr>
            <a:r>
              <a:rPr lang="es-ES" sz="2400" b="1" dirty="0" smtClean="0">
                <a:latin typeface="Goudy Old Style" pitchFamily="18" charset="0"/>
              </a:rPr>
              <a:t>DivX</a:t>
            </a:r>
          </a:p>
          <a:p>
            <a:pPr marL="342900" indent="-342900" algn="ctr">
              <a:buSzPct val="90000"/>
              <a:buFont typeface="Wingdings" pitchFamily="2" charset="2"/>
              <a:buChar char="Ø"/>
            </a:pPr>
            <a:r>
              <a:rPr lang="es-ES" sz="2400" b="1" dirty="0" smtClean="0">
                <a:latin typeface="Goudy Old Style" pitchFamily="18" charset="0"/>
              </a:rPr>
              <a:t>The </a:t>
            </a:r>
            <a:r>
              <a:rPr lang="es-ES" sz="2400" b="1" dirty="0" err="1">
                <a:latin typeface="Goudy Old Style" pitchFamily="18" charset="0"/>
              </a:rPr>
              <a:t>Core</a:t>
            </a:r>
            <a:r>
              <a:rPr lang="es-ES" sz="2400" b="1" dirty="0">
                <a:latin typeface="Goudy Old Style" pitchFamily="18" charset="0"/>
              </a:rPr>
              <a:t> Pocket Media </a:t>
            </a:r>
            <a:r>
              <a:rPr lang="es-ES" sz="2400" b="1" dirty="0" smtClean="0">
                <a:latin typeface="Goudy Old Style" pitchFamily="18" charset="0"/>
              </a:rPr>
              <a:t>Player</a:t>
            </a:r>
          </a:p>
          <a:p>
            <a:pPr marL="342900" indent="-342900" algn="ctr">
              <a:buSzPct val="90000"/>
              <a:buFont typeface="Wingdings" pitchFamily="2" charset="2"/>
              <a:buChar char="Ø"/>
            </a:pPr>
            <a:r>
              <a:rPr lang="es-ES" sz="2400" b="1" dirty="0" smtClean="0">
                <a:latin typeface="Goudy Old Style" pitchFamily="18" charset="0"/>
              </a:rPr>
              <a:t>Foobar2000 </a:t>
            </a:r>
            <a:r>
              <a:rPr lang="es-ES" sz="2400" b="1" dirty="0">
                <a:latin typeface="Goudy Old Style" pitchFamily="18" charset="0"/>
              </a:rPr>
              <a:t>(</a:t>
            </a:r>
            <a:r>
              <a:rPr lang="es-ES" sz="2400" b="1" dirty="0" smtClean="0">
                <a:latin typeface="Goudy Old Style" pitchFamily="18" charset="0"/>
              </a:rPr>
              <a:t>v0.9.6)</a:t>
            </a:r>
          </a:p>
          <a:p>
            <a:pPr marL="342900" indent="-342900" algn="ctr">
              <a:buSzPct val="90000"/>
              <a:buFont typeface="Wingdings" pitchFamily="2" charset="2"/>
              <a:buChar char="Ø"/>
            </a:pPr>
            <a:r>
              <a:rPr lang="es-ES" sz="2400" b="1" dirty="0" smtClean="0">
                <a:latin typeface="Goudy Old Style" pitchFamily="18" charset="0"/>
              </a:rPr>
              <a:t>GOM </a:t>
            </a:r>
            <a:r>
              <a:rPr lang="es-ES" sz="2400" b="1" dirty="0">
                <a:latin typeface="Goudy Old Style" pitchFamily="18" charset="0"/>
              </a:rPr>
              <a:t>Player (Hace que el audio suene lento, con códec opcional reproduce </a:t>
            </a:r>
            <a:r>
              <a:rPr lang="es-ES" sz="2400" b="1" dirty="0" smtClean="0">
                <a:latin typeface="Goudy Old Style" pitchFamily="18" charset="0"/>
              </a:rPr>
              <a:t>perfecto)</a:t>
            </a:r>
          </a:p>
          <a:p>
            <a:pPr marL="342900" indent="-342900" algn="ctr">
              <a:buSzPct val="90000"/>
              <a:buFont typeface="Wingdings" pitchFamily="2" charset="2"/>
              <a:buChar char="Ø"/>
            </a:pPr>
            <a:r>
              <a:rPr lang="es-ES" sz="2400" b="1" dirty="0" smtClean="0">
                <a:latin typeface="Goudy Old Style" pitchFamily="18" charset="0"/>
              </a:rPr>
              <a:t>Reproductores </a:t>
            </a:r>
            <a:r>
              <a:rPr lang="es-ES" sz="2400" b="1" dirty="0">
                <a:latin typeface="Goudy Old Style" pitchFamily="18" charset="0"/>
              </a:rPr>
              <a:t>basados en </a:t>
            </a:r>
            <a:r>
              <a:rPr lang="es-ES" sz="2400" b="1" dirty="0" err="1">
                <a:latin typeface="Goudy Old Style" pitchFamily="18" charset="0"/>
              </a:rPr>
              <a:t>Gstreamer</a:t>
            </a:r>
            <a:r>
              <a:rPr lang="es-ES" sz="2400" b="1" dirty="0">
                <a:latin typeface="Goudy Old Style" pitchFamily="18" charset="0"/>
              </a:rPr>
              <a:t>  (Tótem </a:t>
            </a:r>
            <a:r>
              <a:rPr lang="es-ES" sz="2400" b="1" dirty="0" err="1">
                <a:latin typeface="Goudy Old Style" pitchFamily="18" charset="0"/>
              </a:rPr>
              <a:t>tc</a:t>
            </a:r>
            <a:r>
              <a:rPr lang="es-ES" sz="2400" b="1" dirty="0" smtClean="0">
                <a:latin typeface="Goudy Old Style" pitchFamily="18" charset="0"/>
              </a:rPr>
              <a:t>.)</a:t>
            </a:r>
          </a:p>
          <a:p>
            <a:pPr marL="342900" indent="-342900" algn="ctr">
              <a:buSzPct val="90000"/>
              <a:buFont typeface="Wingdings" pitchFamily="2" charset="2"/>
              <a:buChar char="Ø"/>
            </a:pPr>
            <a:r>
              <a:rPr lang="es-ES" sz="2400" b="1" dirty="0" err="1" smtClean="0">
                <a:latin typeface="Goudy Old Style" pitchFamily="18" charset="0"/>
              </a:rPr>
              <a:t>HandBrake</a:t>
            </a:r>
            <a:endParaRPr lang="es-ES" sz="2400" b="1" dirty="0" smtClean="0">
              <a:latin typeface="Goudy Old Style" pitchFamily="18" charset="0"/>
            </a:endParaRPr>
          </a:p>
          <a:p>
            <a:pPr marL="342900" indent="-342900" algn="ctr">
              <a:buSzPct val="90000"/>
              <a:buFont typeface="Wingdings" pitchFamily="2" charset="2"/>
              <a:buChar char="Ø"/>
            </a:pPr>
            <a:r>
              <a:rPr lang="es-ES" sz="2400" b="1" dirty="0" err="1" smtClean="0">
                <a:latin typeface="Goudy Old Style" pitchFamily="18" charset="0"/>
              </a:rPr>
              <a:t>JetAudio</a:t>
            </a:r>
            <a:endParaRPr lang="es-ES" sz="2400" b="1" dirty="0" smtClean="0">
              <a:latin typeface="Goudy Old Style" pitchFamily="18" charset="0"/>
            </a:endParaRPr>
          </a:p>
          <a:p>
            <a:pPr marL="342900" indent="-342900" algn="ctr">
              <a:buSzPct val="90000"/>
              <a:buFont typeface="Wingdings" pitchFamily="2" charset="2"/>
              <a:buChar char="Ø"/>
            </a:pPr>
            <a:r>
              <a:rPr lang="es-ES" sz="2400" b="1" dirty="0" err="1" smtClean="0">
                <a:latin typeface="Goudy Old Style" pitchFamily="18" charset="0"/>
              </a:rPr>
              <a:t>Kaffeine</a:t>
            </a:r>
            <a:endParaRPr lang="es-ES" sz="2400" b="1" dirty="0" smtClean="0">
              <a:latin typeface="Goudy Old Style" pitchFamily="18" charset="0"/>
            </a:endParaRPr>
          </a:p>
          <a:p>
            <a:pPr marL="342900" indent="-342900" algn="ctr">
              <a:buSzPct val="90000"/>
              <a:buFont typeface="Wingdings" pitchFamily="2" charset="2"/>
              <a:buChar char="Ø"/>
            </a:pPr>
            <a:r>
              <a:rPr lang="es-ES" sz="2400" b="1" dirty="0" err="1" smtClean="0">
                <a:latin typeface="Goudy Old Style" pitchFamily="18" charset="0"/>
              </a:rPr>
              <a:t>MPlayer</a:t>
            </a:r>
            <a:endParaRPr lang="es-ES" sz="2400" b="1" dirty="0">
              <a:latin typeface="Goudy Old Style" pitchFamily="18" charset="0"/>
            </a:endParaRPr>
          </a:p>
          <a:p>
            <a:pPr marL="342900" indent="-342900" algn="ctr">
              <a:buSzPct val="90000"/>
              <a:buFont typeface="Wingdings" pitchFamily="2" charset="2"/>
              <a:buChar char="Ø"/>
            </a:pPr>
            <a:r>
              <a:rPr lang="es-ES" sz="2400" b="1" dirty="0" err="1" smtClean="0">
                <a:latin typeface="Goudy Old Style" pitchFamily="18" charset="0"/>
              </a:rPr>
              <a:t>Winamp</a:t>
            </a:r>
            <a:endParaRPr lang="es-ES" sz="2400" b="1" dirty="0" smtClean="0">
              <a:latin typeface="Goudy Old Style" pitchFamily="18" charset="0"/>
            </a:endParaRPr>
          </a:p>
          <a:p>
            <a:pPr marL="342900" indent="-342900" algn="ctr">
              <a:buSzPct val="90000"/>
              <a:buFont typeface="Wingdings" pitchFamily="2" charset="2"/>
              <a:buChar char="Ø"/>
            </a:pPr>
            <a:r>
              <a:rPr lang="es-ES" sz="2400" b="1" dirty="0" smtClean="0">
                <a:latin typeface="Goudy Old Style" pitchFamily="18" charset="0"/>
              </a:rPr>
              <a:t>Zoom Player</a:t>
            </a:r>
          </a:p>
          <a:p>
            <a:pPr marL="342900" indent="-342900" algn="ctr">
              <a:buSzPct val="90000"/>
              <a:buFont typeface="Wingdings" pitchFamily="2" charset="2"/>
              <a:buChar char="Ø"/>
            </a:pPr>
            <a:r>
              <a:rPr lang="es-ES" sz="2400" b="1" dirty="0" err="1" smtClean="0">
                <a:latin typeface="Goudy Old Style" pitchFamily="18" charset="0"/>
              </a:rPr>
              <a:t>Plexapp</a:t>
            </a:r>
            <a:endParaRPr lang="es-ES" sz="2400" b="1" dirty="0" smtClean="0">
              <a:latin typeface="Goudy Old Style" pitchFamily="18" charset="0"/>
            </a:endParaRPr>
          </a:p>
          <a:p>
            <a:pPr marL="342900" indent="-342900" algn="ctr">
              <a:buSzPct val="90000"/>
              <a:buFont typeface="Wingdings" pitchFamily="2" charset="2"/>
              <a:buChar char="Ø"/>
            </a:pPr>
            <a:r>
              <a:rPr lang="es-ES" sz="2400" b="1" dirty="0" smtClean="0">
                <a:latin typeface="Goudy Old Style" pitchFamily="18" charset="0"/>
              </a:rPr>
              <a:t>XBMC</a:t>
            </a:r>
          </a:p>
          <a:p>
            <a:pPr marL="342900" indent="-342900" algn="ctr">
              <a:buSzPct val="90000"/>
              <a:buFont typeface="Wingdings" pitchFamily="2" charset="2"/>
              <a:buChar char="Ø"/>
            </a:pPr>
            <a:r>
              <a:rPr lang="es-ES" sz="2400" b="1" dirty="0" smtClean="0">
                <a:latin typeface="Goudy Old Style" pitchFamily="18" charset="0"/>
              </a:rPr>
              <a:t>Boxee</a:t>
            </a:r>
          </a:p>
          <a:p>
            <a:pPr marL="342900" indent="-342900" algn="ctr">
              <a:buSzPct val="90000"/>
              <a:buFont typeface="Wingdings" pitchFamily="2" charset="2"/>
              <a:buChar char="Ø"/>
            </a:pPr>
            <a:r>
              <a:rPr lang="es-ES" sz="2400" b="1" dirty="0" err="1" smtClean="0">
                <a:latin typeface="Goudy Old Style" pitchFamily="18" charset="0"/>
              </a:rPr>
              <a:t>iVerio</a:t>
            </a:r>
            <a:r>
              <a:rPr lang="es-ES" sz="2400" b="1" dirty="0" smtClean="0">
                <a:latin typeface="Goudy Old Style" pitchFamily="18" charset="0"/>
              </a:rPr>
              <a:t> </a:t>
            </a:r>
            <a:r>
              <a:rPr lang="es-ES" sz="2400" b="1" dirty="0">
                <a:latin typeface="Goudy Old Style" pitchFamily="18" charset="0"/>
              </a:rPr>
              <a:t>Software</a:t>
            </a:r>
          </a:p>
          <a:p>
            <a:pPr marL="342900" indent="-342900" algn="ctr">
              <a:buSzPct val="90000"/>
              <a:buFont typeface="Wingdings" pitchFamily="2" charset="2"/>
              <a:buChar char="Ø"/>
            </a:pPr>
            <a:endParaRPr lang="es-ES" sz="2400" dirty="0">
              <a:latin typeface="Berlin Sans FB" pitchFamily="34" charset="0"/>
            </a:endParaRPr>
          </a:p>
        </p:txBody>
      </p:sp>
      <p:sp>
        <p:nvSpPr>
          <p:cNvPr id="3" name="2 CuadroTexto"/>
          <p:cNvSpPr txBox="1"/>
          <p:nvPr/>
        </p:nvSpPr>
        <p:spPr>
          <a:xfrm>
            <a:off x="2627784" y="404664"/>
            <a:ext cx="3884653" cy="523220"/>
          </a:xfrm>
          <a:prstGeom prst="rect">
            <a:avLst/>
          </a:prstGeom>
          <a:noFill/>
        </p:spPr>
        <p:txBody>
          <a:bodyPr wrap="none" rtlCol="0">
            <a:spAutoFit/>
          </a:bodyPr>
          <a:lstStyle/>
          <a:p>
            <a:pPr algn="ctr"/>
            <a:r>
              <a:rPr lang="es-ES" sz="2800" b="1" dirty="0">
                <a:latin typeface="Goudy Old Style" pitchFamily="18" charset="0"/>
              </a:rPr>
              <a:t>Puede ser ejecutado con :</a:t>
            </a:r>
            <a:endParaRPr lang="es-MX" sz="2800" dirty="0"/>
          </a:p>
        </p:txBody>
      </p:sp>
    </p:spTree>
    <p:extLst>
      <p:ext uri="{BB962C8B-B14F-4D97-AF65-F5344CB8AC3E}">
        <p14:creationId xmlns:p14="http://schemas.microsoft.com/office/powerpoint/2010/main" val="2427754018"/>
      </p:ext>
    </p:extLst>
  </p:cSld>
  <p:clrMapOvr>
    <a:masterClrMapping/>
  </p:clrMapOvr>
  <mc:AlternateContent xmlns:mc="http://schemas.openxmlformats.org/markup-compatibility/2006" xmlns:p14="http://schemas.microsoft.com/office/powerpoint/2010/main">
    <mc:Choice Requires="p14">
      <p:transition spd="slow" p14:dur="1400" advClick="0" advTm="10000">
        <p14:ripple/>
      </p:transition>
    </mc:Choice>
    <mc:Fallback xmlns="">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4" name="3 CuadroTexto"/>
          <p:cNvSpPr txBox="1"/>
          <p:nvPr/>
        </p:nvSpPr>
        <p:spPr>
          <a:xfrm>
            <a:off x="3510823" y="437763"/>
            <a:ext cx="1841659" cy="830997"/>
          </a:xfrm>
          <a:prstGeom prst="rect">
            <a:avLst/>
          </a:prstGeom>
          <a:ln w="38100"/>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s-ES" sz="4800" dirty="0" smtClean="0">
                <a:solidFill>
                  <a:srgbClr val="7030A0"/>
                </a:solidFill>
                <a:latin typeface="Snap ITC" pitchFamily="82" charset="0"/>
              </a:rPr>
              <a:t>MOV</a:t>
            </a:r>
            <a:endParaRPr lang="es-ES" sz="4800" dirty="0">
              <a:solidFill>
                <a:srgbClr val="7030A0"/>
              </a:solidFill>
              <a:latin typeface="Snap ITC" pitchFamily="82" charset="0"/>
            </a:endParaRPr>
          </a:p>
        </p:txBody>
      </p:sp>
      <p:sp>
        <p:nvSpPr>
          <p:cNvPr id="5" name="4 CuadroTexto"/>
          <p:cNvSpPr txBox="1"/>
          <p:nvPr/>
        </p:nvSpPr>
        <p:spPr>
          <a:xfrm>
            <a:off x="1043608" y="1556792"/>
            <a:ext cx="7128792" cy="1569660"/>
          </a:xfrm>
          <a:prstGeom prst="rect">
            <a:avLst/>
          </a:prstGeom>
          <a:noFill/>
        </p:spPr>
        <p:txBody>
          <a:bodyPr wrap="square" rtlCol="0">
            <a:spAutoFit/>
          </a:bodyPr>
          <a:lstStyle/>
          <a:p>
            <a:pPr algn="just" fontAlgn="base"/>
            <a:r>
              <a:rPr lang="es-MX" sz="2400" b="1" dirty="0">
                <a:latin typeface="Goudy Old Style" pitchFamily="18" charset="0"/>
              </a:rPr>
              <a:t>El formato MOV es el estándar para la visualización de imágenes dinámicas, compatible tanto para PC como para Macintosh. Según el algoritmo de compresión puede alcanzar calidades </a:t>
            </a:r>
            <a:r>
              <a:rPr lang="es-MX" sz="2400" b="1" dirty="0" smtClean="0">
                <a:latin typeface="Goudy Old Style" pitchFamily="18" charset="0"/>
              </a:rPr>
              <a:t>profesionales.</a:t>
            </a:r>
            <a:endParaRPr lang="es-ES" sz="2400" b="1" dirty="0" smtClean="0">
              <a:latin typeface="Goudy Old Style" pitchFamily="18" charset="0"/>
            </a:endParaRPr>
          </a:p>
        </p:txBody>
      </p:sp>
      <p:pic>
        <p:nvPicPr>
          <p:cNvPr id="10242" name="Picture 2" descr="http://www.rompecadenas.com.ar/wp-content/uploads/quicktime-7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342900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560526"/>
      </p:ext>
    </p:extLst>
  </p:cSld>
  <p:clrMapOvr>
    <a:masterClrMapping/>
  </p:clrMapOvr>
  <mc:AlternateContent xmlns:mc="http://schemas.openxmlformats.org/markup-compatibility/2006" xmlns:p14="http://schemas.microsoft.com/office/powerpoint/2010/main">
    <mc:Choice Requires="p14">
      <p:transition spd="slow" p14:dur="1400" advClick="0" advTm="8000">
        <p14:ripple/>
      </p:transition>
    </mc:Choice>
    <mc:Fallback xmlns="">
      <p:transition spd="slow" advClick="0" advTm="8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6" presetClass="entr" presetSubtype="0" fill="hold" nodeType="afterEffect">
                                  <p:stCondLst>
                                    <p:cond delay="0"/>
                                  </p:stCondLst>
                                  <p:childTnLst>
                                    <p:set>
                                      <p:cBhvr>
                                        <p:cTn id="18" dur="1" fill="hold">
                                          <p:stCondLst>
                                            <p:cond delay="0"/>
                                          </p:stCondLst>
                                        </p:cTn>
                                        <p:tgtEl>
                                          <p:spTgt spid="10242"/>
                                        </p:tgtEl>
                                        <p:attrNameLst>
                                          <p:attrName>style.visibility</p:attrName>
                                        </p:attrNameLst>
                                      </p:cBhvr>
                                      <p:to>
                                        <p:strVal val="visible"/>
                                      </p:to>
                                    </p:set>
                                    <p:animEffect transition="in" filter="wipe(down)">
                                      <p:cBhvr>
                                        <p:cTn id="19" dur="580">
                                          <p:stCondLst>
                                            <p:cond delay="0"/>
                                          </p:stCondLst>
                                        </p:cTn>
                                        <p:tgtEl>
                                          <p:spTgt spid="10242"/>
                                        </p:tgtEl>
                                      </p:cBhvr>
                                    </p:animEffect>
                                    <p:anim calcmode="lin" valueType="num">
                                      <p:cBhvr>
                                        <p:cTn id="20" dur="1822" tmFilter="0,0; 0.14,0.36; 0.43,0.73; 0.71,0.91; 1.0,1.0">
                                          <p:stCondLst>
                                            <p:cond delay="0"/>
                                          </p:stCondLst>
                                        </p:cTn>
                                        <p:tgtEl>
                                          <p:spTgt spid="10242"/>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10242"/>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10242"/>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10242"/>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10242"/>
                                        </p:tgtEl>
                                        <p:attrNameLst>
                                          <p:attrName>ppt_y</p:attrName>
                                        </p:attrNameLst>
                                      </p:cBhvr>
                                      <p:tavLst>
                                        <p:tav tm="0" fmla="#ppt_y-sin(pi*$)/81">
                                          <p:val>
                                            <p:fltVal val="0"/>
                                          </p:val>
                                        </p:tav>
                                        <p:tav tm="100000">
                                          <p:val>
                                            <p:fltVal val="1"/>
                                          </p:val>
                                        </p:tav>
                                      </p:tavLst>
                                    </p:anim>
                                    <p:animScale>
                                      <p:cBhvr>
                                        <p:cTn id="25" dur="26">
                                          <p:stCondLst>
                                            <p:cond delay="650"/>
                                          </p:stCondLst>
                                        </p:cTn>
                                        <p:tgtEl>
                                          <p:spTgt spid="10242"/>
                                        </p:tgtEl>
                                      </p:cBhvr>
                                      <p:to x="100000" y="60000"/>
                                    </p:animScale>
                                    <p:animScale>
                                      <p:cBhvr>
                                        <p:cTn id="26" dur="166" decel="50000">
                                          <p:stCondLst>
                                            <p:cond delay="676"/>
                                          </p:stCondLst>
                                        </p:cTn>
                                        <p:tgtEl>
                                          <p:spTgt spid="10242"/>
                                        </p:tgtEl>
                                      </p:cBhvr>
                                      <p:to x="100000" y="100000"/>
                                    </p:animScale>
                                    <p:animScale>
                                      <p:cBhvr>
                                        <p:cTn id="27" dur="26">
                                          <p:stCondLst>
                                            <p:cond delay="1312"/>
                                          </p:stCondLst>
                                        </p:cTn>
                                        <p:tgtEl>
                                          <p:spTgt spid="10242"/>
                                        </p:tgtEl>
                                      </p:cBhvr>
                                      <p:to x="100000" y="80000"/>
                                    </p:animScale>
                                    <p:animScale>
                                      <p:cBhvr>
                                        <p:cTn id="28" dur="166" decel="50000">
                                          <p:stCondLst>
                                            <p:cond delay="1338"/>
                                          </p:stCondLst>
                                        </p:cTn>
                                        <p:tgtEl>
                                          <p:spTgt spid="10242"/>
                                        </p:tgtEl>
                                      </p:cBhvr>
                                      <p:to x="100000" y="100000"/>
                                    </p:animScale>
                                    <p:animScale>
                                      <p:cBhvr>
                                        <p:cTn id="29" dur="26">
                                          <p:stCondLst>
                                            <p:cond delay="1642"/>
                                          </p:stCondLst>
                                        </p:cTn>
                                        <p:tgtEl>
                                          <p:spTgt spid="10242"/>
                                        </p:tgtEl>
                                      </p:cBhvr>
                                      <p:to x="100000" y="90000"/>
                                    </p:animScale>
                                    <p:animScale>
                                      <p:cBhvr>
                                        <p:cTn id="30" dur="166" decel="50000">
                                          <p:stCondLst>
                                            <p:cond delay="1668"/>
                                          </p:stCondLst>
                                        </p:cTn>
                                        <p:tgtEl>
                                          <p:spTgt spid="10242"/>
                                        </p:tgtEl>
                                      </p:cBhvr>
                                      <p:to x="100000" y="100000"/>
                                    </p:animScale>
                                    <p:animScale>
                                      <p:cBhvr>
                                        <p:cTn id="31" dur="26">
                                          <p:stCondLst>
                                            <p:cond delay="1808"/>
                                          </p:stCondLst>
                                        </p:cTn>
                                        <p:tgtEl>
                                          <p:spTgt spid="10242"/>
                                        </p:tgtEl>
                                      </p:cBhvr>
                                      <p:to x="100000" y="95000"/>
                                    </p:animScale>
                                    <p:animScale>
                                      <p:cBhvr>
                                        <p:cTn id="32" dur="166" decel="50000">
                                          <p:stCondLst>
                                            <p:cond delay="1834"/>
                                          </p:stCondLst>
                                        </p:cTn>
                                        <p:tgtEl>
                                          <p:spTgt spid="1024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3" name="2 Rectángulo"/>
          <p:cNvSpPr/>
          <p:nvPr/>
        </p:nvSpPr>
        <p:spPr>
          <a:xfrm>
            <a:off x="1331640" y="822191"/>
            <a:ext cx="6336704" cy="2246769"/>
          </a:xfrm>
          <a:prstGeom prst="rect">
            <a:avLst/>
          </a:prstGeom>
        </p:spPr>
        <p:txBody>
          <a:bodyPr wrap="square">
            <a:spAutoFit/>
          </a:bodyPr>
          <a:lstStyle/>
          <a:p>
            <a:pPr algn="ctr"/>
            <a:r>
              <a:rPr lang="es-ES" sz="2800" b="1" dirty="0">
                <a:latin typeface="Goudy Old Style" pitchFamily="18" charset="0"/>
              </a:rPr>
              <a:t>Está disponible en procesadores </a:t>
            </a:r>
            <a:r>
              <a:rPr lang="es-ES" sz="2800" b="1" dirty="0" smtClean="0">
                <a:latin typeface="Goudy Old Style" pitchFamily="18" charset="0"/>
              </a:rPr>
              <a:t>Intel Pentium</a:t>
            </a:r>
            <a:r>
              <a:rPr lang="es-ES" sz="2800" b="1" dirty="0">
                <a:latin typeface="Goudy Old Style" pitchFamily="18" charset="0"/>
              </a:rPr>
              <a:t>, </a:t>
            </a:r>
            <a:r>
              <a:rPr lang="es-ES" sz="2800" b="1" dirty="0" err="1" smtClean="0">
                <a:latin typeface="Goudy Old Style" pitchFamily="18" charset="0"/>
              </a:rPr>
              <a:t>Amd</a:t>
            </a:r>
            <a:r>
              <a:rPr lang="es-ES" sz="2800" b="1" dirty="0" smtClean="0">
                <a:latin typeface="Goudy Old Style" pitchFamily="18" charset="0"/>
              </a:rPr>
              <a:t> </a:t>
            </a:r>
            <a:r>
              <a:rPr lang="es-ES" sz="2800" b="1" dirty="0">
                <a:latin typeface="Goudy Old Style" pitchFamily="18" charset="0"/>
              </a:rPr>
              <a:t>y </a:t>
            </a:r>
            <a:r>
              <a:rPr lang="es-ES" sz="2800" b="1" dirty="0" err="1" smtClean="0">
                <a:latin typeface="Goudy Old Style" pitchFamily="18" charset="0"/>
              </a:rPr>
              <a:t>Sparc</a:t>
            </a:r>
            <a:r>
              <a:rPr lang="es-ES" sz="2800" b="1" dirty="0" smtClean="0">
                <a:latin typeface="Goudy Old Style" pitchFamily="18" charset="0"/>
              </a:rPr>
              <a:t> </a:t>
            </a:r>
            <a:r>
              <a:rPr lang="es-ES" sz="2800" b="1" dirty="0">
                <a:latin typeface="Goudy Old Style" pitchFamily="18" charset="0"/>
              </a:rPr>
              <a:t>entre muchos otros, es a la práctica, una instrucción de ensamblador básica en cualquier procesador.</a:t>
            </a:r>
          </a:p>
        </p:txBody>
      </p:sp>
      <p:sp>
        <p:nvSpPr>
          <p:cNvPr id="4" name="AutoShape 2" descr="data:image/jpeg;base64,/9j/4AAQSkZJRgABAQAAAQABAAD/2wCEAAkGBhQSEBUREhQUFRUUGBQWFRcVFxUUFhQUFxUWFRQUFBUYHSYeFxkjGRcUHy8gJCcpLCwtFR4xNTAqNSYrLCkBCQoKDgwOGg8PGjAkHyQsNCwsMTAuKSosKSwsLCwsLCwqLCwsLCwsLCwsLywsLCwsLCwsLCwsLCwpLCwsLCwsLP/AABEIAMIBAwMBIgACEQEDEQH/xAAcAAACAgMBAQAAAAAAAAAAAAAABgUHAQMEAgj/xABNEAABAwIDBAYECQgJAgcAAAABAAIDBBEFEiEGBzFBEyJRYXGBkaGxshUyMzVScnOS0RQWI0Kis8HCJENigoOTw9LwNFMlRFR0o+Hx/8QAGgEAAgMBAQAAAAAAAAAAAAAAAAMBAgQFBv/EADQRAAICAQIEAggFBAMAAAAAAAABAgMRBCESEzFBUYEUIjI0YXGhsQUjQpHBUtHw8RUz4f/aAAwDAQACEQMRAD8AuuoqGsaXuIAAuSVAvxCaf5O8UfI2vI4do+iEYi/p5+j/AKuG2YcnSWvY9oAUtT06kgiBs8w6vzPPa9zifavX5txfQHpP4qfDFmyMhgX/AM24voD1/ij83IvoD1/imCyxlRkMEB+bkX0B6/xR+bkX0B+1+Kn8qMqMhggPzci+gP2vxR+bcX0B6T+Kn8qMqMhggPzbi+gPSfxR+bkX0B6T+Kn7LNkZDAv/AJuRfQHr/FH5txfQHpP4pgssWRkMEB+bkX0B6/xR+bkX0B6Xfip/KjKjIYFyfZqMiwbbvBN/Wk/H9k6lhL4JnEDXIcuU/slw9fkrTMa55aW6tGbi8lZQUlgoOXE6qJg6ZzmvLnAaMIsALcBY6laH47PZrjK7rX4NZyNtdFcuNbMRztIc0a87e0f8KrzHti3QtBAe9rb2yuA0JvzGp7uPiurRfTPaSSZyNRRdX60W2hffj07HZS9zrHsbr6lvq9o5mu0vZwDgAAcodqBe2tlzVHQZ3dJFK51zcteAOOmltCvdaYwW9V9ixtus0WHAA3GptzW9VQ8Ecx3T2y3+51UWNSvljBebFzQRYC4JF1v2rxiWGRjYnBoc25u1p1uRzHcovDPl4/rt94Lft4P00VjY5R7xUSqh4Imq6fMScmcLtq6jT9IP8tvq6q9SbVTj+s/+Npv38AomZrwPjEjvGnnotnS6WPqcq8qHgjZzJeIz41jb2shMUl3FpL8hGpswi9wbcXKGO0lQHdaRzRrxDSO63VWzEsNjZDTycC9ri6/D9Ww08SofQOJBbw4ge2/NTyoeCK12Sa6sbNncclkM2d4fkZmbcAa3PINC6/hyX+x90/7lEbMPFqi1vkjwN+F+a5jWP7B6FaNVfeJkusu4/Vk15jbQ7xZ6eRrXnMw8usba24G+ngR5qz9ntpIquPMwi9tRe/cSO0X07RzXzzWSOc4E2Fh2Dt71JbIbRSUtQDfQuAPYOQOg1HI25HuCw6nSRacoLDOppNVNJKx5Poq6Fpo6oSRtkbwcAfDtHkdELi4OyQez/WZnPF7nvPm4/gmFgS/s18izz94pharMhGUIQoJBCFgoAysEpZ2g3g01MejBM0t7COLrG/Y53AHu1Pcl+R2MV/ACjiPaS15HedZD6Gp8aW1l7L4iJXpPEd38B4xLHoKcXmljj7nOAJ8G8T5BKmI73qVlxG2WU9oGRvpfr6lpw/dDCDnqJZZnHU26gJ7zq4+lM9BshRw/J08QPaWh7vvOuVf8iPXMvoin58umI/ViHJvYqpTanpB3aSTH9gALwdpcbk1bA9vhTgfvLq1mMAFgLDsGg9CzZTz4LpWvPcjkTfWb+xUxq8eP6s3kyAeqy1uxzHI9XMmI74GO91qt2yMqn0ld4R/Yj0V/1v8AcqGPetWxG08MZ7Q5kkLvb/BMGF74Kd5AmjkhJ5j9Iz0izvUnuena8ZXta4HiHAOB8ilTGt2VHOCWMMD/AKUWjb98Z6p8rKVZRP2o4+RDrvh7Ms/MZMPxSKdmeGRsje1pB8j2HuK6lReK4FWYTKJWOIbezZY75XdjXtPA9zrjsurE2H2/bWDopbMnAvYfFkA4uZ2Htb7RwrbpuGPHB5iTVqeKXBNYY3PjuuOpogRa3iu9YIWQ2Fd7R7BRynO1tnd2hPdfn4FI2LYaIyBK22UZWjPa9uWrePcr2lguoDHNnWTNLXtB77f8ut2n1kqtnujn6rQxu9ZbMp3D3M6aPK0g52cSDzHcFv20beeIH6P85UlXbKvpqiMgEszt77DMNe8d/LmuHbGmc6aMta4gN1sCbdc9i7EbI2LiizgyqlVZwyOJ2HRCJz7cjbS2vI2B7VtqaBghzlutgTYnXS54lYdC78mc3K69+GV1+XcuqrpyILWcSWgWsb6DwWnb6GJznlbv2jXhmJyFjWxuytacrQQw8BmP6vZ3rrbjTndIGuOZgJ1ay1x5dyjsIaWgZmvHXJ1DuGS1/i9qxRNIdPdrxmDstw/W97W0VFjCGTi3J/D+4xVlReKVpvdscgJ0AJA42A0SL+VO7ufJOcsmZswAcbxyW0drpyuEltopb/JSfdcolhdBmlWU+PxPL5HOPK48l5YX2IAB49p1W92GvB1jf5NJ9Y0XmPDZAdGScT+q72WVDcnFItPANoJPyWLXixp8zqfWShReCNtTRA8Qxt76G9kLz80uJnfg/VQ/7NfIs8/eKYWpe2a+RZ5+8UwtSGNRlCClra/a4UjWxRjpKmXSKMa6nQOdblfgOfpImMXJ4REpKKyyaxHFYoGh80jI2k5QXkNBNibXPOwPoXBNUQ18EkUNQCDZr3wuBc0E3tccCQCPNR23ezc1dTRxRlge17XuzkgWyOabWB5uWrd7snNQslExYTI5hbkJd8UEG9wO1NUYcvi4vW8BLnN2cPD6viTGCbK01ILQxNB5vPWefF518hYKXQspLk5PLHqKisIFi6Lqv962OT035P0Er48/S5sttbZLXuO8+lXqrdklFFLbFXHiZYN0JS3Z4pLPRGSZ7pHdK9t3WvYBthp4lNt1E4OEnF9ia5qcVJdwQsZlm6oXIzHdoYaNjZJ3FrXOyghrndaxPBo7AV5wPaWCra50Di4MIDrtc2xIuPjDsSpvl/6SH7b/AE3ri3RQZ6WqZe2ZwbccRmjIuFrVEeRze+TG75c/l9sDjJjNLU5qdxa9r+qQQcrr8Bfv5Hnpa6p3abBn4dW2Y4jKRJC/nlvpc8yCCD2+asuk2Ym6cucAA4nMbgsa3NC68IvmDj0QBzAcQb9XrRW+ajBhgl5tkczyc3N7WhN0k1CxQXRitTByrc31Q6bNY0KqljnGmdvWH0XjqvH3gVKKvtzdSTSysP6ktx/eY0n1g+lWCsl0OCxxNdE+OtSBa5IrrYhKHEPiGGteCHC4/wCajsKrjbPCKuIZ6aQ5Re7QGku79Qet3c7aaq3Xsuo+togQQRcHiE2q2VbyhNtMLFiSPnin2krHkgTHTta0fyrq+Eq7/vepv+1OG1mxAa508I1Pxh2+Pf38+falImS9ujl58476W7l3qLY2xyjz+qrlTPCSx5Gl2M1oNumP3Qf5UMxetPCY/dA/lXsvksT0cnpj7fBd1FGTfMwjhbMW+rKFoUcsyTt4I5wvoR0mL1o4zH7oPsasNxmtJsJj90f7VI1rCLZWOPG+Qt7uOYLiEklgejk1tzj/AAUuKQQtco5wvoBxKu/73qb/ALVpkx6saCTNw7m/7V0B8lyOjk5c4+/uXBWfEd4FVaReMnnDS+g94LMX08T3m7nMaSe0ka8ELzs6P6JD9mz2IXnZ+0z00YrCLB2a+RZ5+8UwtS9s18izz94pgakMeiP2hxplJTvnfwYNBzc46NaO8m3rSbu4wp9RJJidT1pJC5sV+DQNHOaOQ/UHYGntUfvgxRz5YaRvIdIR2vcSyMHw633lZGE4eIII4W8I2Nb6BYnzNz5rU/y6U+8vt/6ZU+Zc/CP3FHe3UvjpIjG9zCZgCWuLTbo5NLg+C5d0FY+SOo6R732fHbO5zrdV3C50W7fH/wBHF9sP3ci5Ny/yVT9eP3SnKK9Eb+P8iW36Wl8BR21xaZuIVLWzStaJDYCR4AFm8ADYLedmMWy5rVBFr6T3Nu4dJcqN27+car7Q+6FflMOo3wb7An3W8mEOFLdGeqrm2Ty3syn9g9tp2VUcE0j5I5XCO0hLnMcTZpa468bAjvUvvp4Uv+N/ppIw35yj/wDdM/fhO++rhTf43+mrShGOog0uq/giM5PTzTfRins7gldKwPphL0QfY5JcjcwILurmHLuVgbxNunUlqeC3TPGZzjr0bDoLDgXGx48F73RfN5+2k9jFXG30xfiVSTyflHg1rWj1BVwr9Q1JbRz5/Mtl06dOL3l9DopdncSq2flAEzwdQ58uUu72BzgbeCkNkNu56WcQVLnuizZHiQkuhN7XBOtgeLfFdEG9uoY1rG00Ia0AAXk4AWHqSjj+Juqp3zuYGF9swbe1w0Nvr4JsYyszGyKS7fAVKUa8Srk2+5Zu+Q/0SH7b/Teufcx8jUfaM9xc+8SYuwmic7i4xE+JgdddG5j5Go+0Z7iytY0jXx/k1J51afw/gsdVpvmxEZIIAdS50h7gBkb6SXehWBimKR08TppXBrGC5PsAHMk6AKhsYxKXEK0vDSXSuDI2fRbwY3+JPeSlaKpynxvohmttShwLqyxtzlIW0ksh/rJTbwY0D2l3oT+o7Z/CBS00UDdcjQCfpOOrnebiSpFZrp8djkaqYcFaiCEIShoLy5t16QgCOrKMEHRV9tPsyG3kY0HtH8PwKtBzVG11GCDom1WyqkpREX0QuhwTKVjAJIyNFr8e5ckVY2T4rQ23rThtLs1lcZG3seNu3v7/AGpOp4n65yO6xH8F6Sm9XRTR5G/S+jycZeRl9Y2OwLQ7Nw/55roqpWxgksbprouWeJ5tlI77kfxXRVwmxyEHTS5HFPyzO4x2/wA/0eopmuYJAxtibd/NQ9RwKlYoTkGY9a5uA4W52UbNC6x0KrLcbUkpPHiOuBj+jRfUb7FhZwUWp4gdCGN9iF5mftM9dH2UP+zXyLPP3imAJf2a+RZ5+8UwNSGaUU1ti++OtzcBJSDy/Rn2kq5lS+9alMeI9INOkZG9p/tM6nqyt9KtnAsWbU08c7eEjQT3O4Oae8OBHktupWaq5LpjBh0zxbZF+ORT3wxk0UZA0bM2/cCx4HrIHmuLcv8AJVP14/dKsCvw9k0bopWhzHCzmngfwPeozZrZKKh6QQl5EhaSHkHLlBAAIANteaWr1yHV3GOh89Wdimdu/nGq+0PuhX7TfEb9VvsCUsW3XU1RNJO98wdIS4hrmAAkAaXaexN8cdgB2AD0K2oujZCCj2I09Mq5Tcu58+Yb85R/+6b+/CfN9FO4x08gHVa6RpPYXBpbfxylS8G6ymbOJw+bM2QSAFzLZg/Pb4nC6asRw6OeN0UrA9juLTw/+j3ptmqi7ITj2FV6WSrnGXcq3d9t1BSU5gmEmYyFwLW5gQ8NGuuhBCj96eCuirTNbqTgOB7HgBr2+OgPn3JzO6OkzZg6cWIIGdpAtrzbf1psxLCo6iMxTMD2Hke3kQeII7QoeprjbzIZ36gtPZOrlz7dBLwLetTGFoqM7JGtAdZjntcQLZmlvC/YeHeswb24HVIjyObCdOldoQ8nQlnJnK/HuRUbm6Ym7JZmDs6jreBIv6bqWwDd1S0rxIGukkHB8hDsp7WtADQe+1+9RN6bDayWjHU7J4Ire/CTRRuA0bM0nuBY9oPpIHmuTcyf0FR9oz3FYVVRskY6ORocxws5rtQR2EKOwPZmGjEggDmiQhxBcXAECwtfUBKV65DqfiMdD5ysXgUvtDtJUYhMGuuRmtHFGCQDw0HFzu/2BWRu/wBgvyQdPOAZ3CwHEQtPEA83nmR4DmTP4FslT0lzDGMx4vd1nn+8eA7hYKZV7tVxR5dawvuVp02Jcyx5YIQhYjaCEIQAIQhAAvL2XXpCAIbEqAOBBGhVZ43smGyktvZ1zxAHlcekK4ZY7hLuNYUJGFpFwb+yy0UXuqWUZdTp1fDhfkVj+bB7/vN/Ba34AGkAmxPAF7fDsUFtPg35JNlIfkdfKbk8OLb5uP8AAhTOwrWujkNjo9vEn6PiV6CFqmso8zfpJVJtyZHVE8LHOa4yXaSDwOoNivAqoO2X0Bc+MSETS/omnru1Ifr1jrxWhrzr+jb+33f2lfiJVEcZ3/csHCnAwRlt7ZRa/G1uayvGCn+jxaW6jdOzTvQvOzfrP5np60lBfIftmvkWefvFMLeCXtmvkWefvFMLVnY9CdvO2aNTSiSMXkgu4AcXMI67R2nQOH1e9IOwW3BonmOS7oHm5tqY3cM7RzB5jna4143eQqz253ZlznVFGBc3L4tBc83R8rnm30di3aa2DjybOhg1NU1Lm19e5YtFXMmYJInNex3BzTcH/nYuhfOeGY1UUch6J74nA9Zp4E9j43aX8RdO+Gb5XgAVEAd/aidlP3HXHrU2aCcd4boK9dB7T2ZaqEmUm9iid8Z0sf1oyfWzMpCPeFQH/wAyweIe32tWR02LrFmpX1vpJDGhQB29oP8A1UXpP4LTJvGoB/5hp+q2R3sao5U/6X+xbmwX6l+4yoSVU72qJvxelf8AVjt63kKErt9H/Zp/OR/8rR/FNjpbpdIipaqqP6izyVy1+KRQNzTSMjb2vcG+i/HyVK4jvLrprgSiIHlE0NP3jd3rS1PUOe7M9znOPNxLifM6rVD8Ol+t4Ms/xCP6FktjHN70LLtpmGV30nXZGO+3xnegeKhtiNp6irxRhnkJGSWzB1WN6vJo9pue9LuC7CVdTYtiLGH9eW7G27ges7yCs3ZDd1HRPEznukmsRf4rGhwsQ1vE+JPoVrVp6YOMd5fuUqeoumpPZDeFlAQuUdYEIQgAQhCABCEIAEIQgAXNVQXC6UEIAr/bLZptRC5pGvEHmCOBHh7LhJexdAYWzRuIzB7b2+rp6RqrixCl0SFjOD5ZQ9ri0Ei9uDrcA71+ldDR3cMuF9Gcz8Rpc6m49SucZnb0soJk+O7gG/SPBaGTM11fw7G9oXZjNT+llHRMIzu/qhc9bjnGveudlRx/Rt/ywPL/AJ2Lso4/6UPGDH+jxWvbI3jx4dyFnBz/AEeLl1G6AWtp2ckLz8/aZ6SvHCvkPuzXyLPP3imFqXtmvkWefvFMDVnY5HpFlgvWs1bBxe37wUYyGURmObK01WP00YLuTx1XjweNfI3CRcU3NG96ecdzZW/zs/2q0A8HgvV0+vUWV+yxNmnrs3kiiqvdpXs/qQ8dsb2O9RIPqUZLsnWN40s4/wAN59gK+iELWvxGxdUjK/w6t9Gz5w+AKn/08/8AlSf7Vtj2Wq3cKac/4Tx7Qvoq6Fb/AJKf9KK/8dDxKDp93te/hTPHe8sZ7XXUxR7oKt3yj4Yx4uefQ0W9auSyEqX4ha+mEMjoKl1yyvcP3OQN1mlkk7mgRt/ifWmvCtk6Wm1hgY0/SIzP++65UuhZZ32T9pmmFFcPZRiyyi601dWyJhkkc1jG6lziABy1JSh3Q3IUfQ7QU8zskM0UjgL2Y9rjYaE2HLUKQUtNdSE0+gIQhQSCEIQAIQhAAhCEACEXQgDxIy4S7jFBcEH/APDyKZVx11PcKUQ1k+e9q6aWCd/WfZxLm2JFrnrDTsPqso6Opfr1ncDzPaFaO2+C9JEXNaC5uoB4Ejlp28PR2KtWVbteoOHYfRxXe0tvMhv1RwdXVy5bLZj1ghvTRE6nI3j4IRg5vTxHh1G6eSFyJ+0zsQ9lbdh+2a+RZ5+8UwtS9s18izz94phakMcuhSG8+dxxKVpc7KGxWFzYXjaTYcBqSuPDt3tZPE2aOJpY8ZmkvYCR22J0XRvN+dJvCL901WrsJ82032Tf4rsTulTRBx7/ANjjwpjdfNS7f3KcqaKtw54J6WAn4rmu6jrd7SWu8CrS3ebZGtjcyWwmitmI0D2ng8DkbixHh2rzvVy/Bzs1r54snbmza2/u5km7nr/l0nZ0Lr/fjt/FLm1fQ7Gt0XgnReoJ7MuS6xdVpt3vJfFK6mpSAWaSSEBxDubWA6acyeeg4XSeMaxIt6YS1mTjnHSZPG4GW3qWevRTlHibS+ZpnrYRlwpZL7usqrdiN5kjpWU9WQ4PIayWwBDj8UPtoQeF+0jjxDVvBx+WkpOlhyh5kYy7hmsCHEkDt0SpaecZqD6sbHUQlBzXYZ7ouqGbtXiVQSGTVDyOIhaRa/C4jboiXaDE6YgyS1TL8OlzkHykBBWj0CXTiWTP6fHrwvBfSg9rdpfyKn6fJ0nWawNzZdXX1JsezsUVsBtqa6N8cgaJowCbaB7ToHgcjfQjw7VXm1VPibI7VplMWYalzHMza5finTml06bNnBPbH1+Qy3U4r44d/oWFsLtw+vkma+NkYjDC3KXOJzFwNybdg5KV20wp9TRSwxWzuy5cxyjqva468tAVS+zhrMz/AMi6a9m9J0XG1zlzed1Yja6siwSaSd0rKhrjlc+2cNMjAPUXJt+nVdicGuq2E06jmVtTT6Pc5t32xFTSVZmmDA3o3t0eHHM4ttoPAqybqq92O0dTPWOjmmfI3onus4gi4cwAjTvPpWreRtLUw15jinkjYI4zlaQBc5rngospstu4ZNZwTVdXVTxRTxktoFYJUPsdVvloKeSRxc90bS5x4k8LlKW9fHZ6d9OIJXxhzZC7KQLkFgF/SfSstdLnZy11Nc7lCvjZYt0XSju3xWWehMkzzI4SSDM7jYWIHrKras3g18zrNmc3MbBkTQ3noBYFxPmmQ0s5zcVjYVPVRhFS8S97rN1Qs+L4nABJJJWMHbJ0mX9oWXQ7eRiErWxNf1uF44x0jz6Dr9UBO9An1TTQv06HdMvG6566tETC8gngABa7nOcGtaL6XJIGtlRtTjWJw2fJLVx3OhkzhpPG1nDKfBPuxO1LsRifTzm00eR7XtAGYBwLX5eGZrw244G470uzSSrjx5TXwLV6uNj4MYfxJ/BNqhUOylhbe2U3JBu0vaDdoIJaHEcQcrtRbWfCgME2VFO4HM2zbEMY0tbnDOj6R13ElxZpyGpJudVPhZZ4z6pqhxY9YFhzbhZQqlxdxejuCO1U9tFgTYp3EvDA+5AIdxuM2o7zf+8r3r4LtVcbc4N0kTso6w1b4jl5i49C16S3lz36GPV1cyvbqcWD2FPGAcwDG68L6cdUIwdpbTxNOhDGgjyQlzb4nt3G1tKC+Q/bNfIs8/eKYWpe2a+RZ5+8UwNSWOXQo3ed85zeEX7pq04bvFrIImQxvjDGDK0FjSQPHmt28350m8Iv3TVZ+w9Gx2HUxLGk9E3i0Ht7QuzOyEKIOUc/6ONCuU7pqMsFRVeI1uJPaHdJOR8VrG9Vt+dmjKPEqz9gtkDQwvklsZpBdwGoY1tyGA8zfUnw7LlwZGALAADsGgWJ2XaR2gj0iyw26p2R4IrCNtWlUHxt5Z85YfOx1Qx9RcsMjXy6EktLsz9OJvqPNW83elQAWDpABoB0TrAdgHYqgwyBn5RGye4jztZLrYhubK435W/grcZuooTraX/MP4Ldq+TmPMz02wYtJzcPgx8clT4/PE6plfT3EZcXR6ZbA62APCzr28ArM3mTl+EwvPFz4HHxMbifau126eh5iX/MP4Ln3rQBmGxsb8VssLR4NY8BKd8LLK1Ds+41Uzrrscu6Ircr8aq8IfbKm3eJAHYZUXHxWhw7nBzbEf8AOaU9yvxqrwh9sicNv/m2p+z/AJmpN/vXmv4HUe7eT/krfdI8jECO2GS/k5hCct7g/wDD/wDFj9j0mbpvnH/Cl9rE573Pm/8AxY/506/3uPkJp91l5kBuXH6Wp+pF7z04bxh/4ZUfVZ+8Yk/csf0tT9SL3npx3jfNlR4M/eMSr/evNDaPdfJlfbofnB32MnvxrRvW+cj9nF/Mt+6H5wd9jJ78a072G2xEntiiI/aH8FtXvfkYn7p5lm7B/NtL9k32lJW+n5Sm+rL70acd38wdhtNY3szKe4tcQQk3fSf0lN9WX3o1h03vPmzdqN9N5InN0/zc77WX2NVYbKfOFN9vF74Vn7p/m132kvsaqw2U+cKb7eL3wtdPtXf54mSz2Ki9NpYA6iqGuFwYpfUwkesKmt3DyMTp7cy8HwMT7q6ce/6Sf7GX925Upu5+c6b6zv3T1n0n/TZ8v4H6tfnV/wCdy2dv4Q7Dam44MzDuLSCD6lW26d9sRA7YpQf2T/BWbt3821X2Tv4Ksd1Hzk37OX2NU6b3aYaj3iBdiEIXMOmCEIQB5e24slnG6S9wmgqFxoKUQxCijyDINA3S3Yhban47vErCvkrhDjs18izz94pgal/Zr5Fnn7xTAFRlkU9vD2dqZcRlkjglexwis5rHOBtG0HUd4Vk7GUzo6CnZI0tc2Noc12hB10I5FTNllPsvlOEYNdBFdChOU0+oLBCyhZzQVht1u1kfK6ppAHZzmkiuAc3NzCdDfiR23t2JThOJwjomCtYBoGgS2HcNLDyV92RZbYayUY8Mkn8zDPRxlLii2ilMN2TxKqlY6bpg0Oa4uqHuGgIOjHEknTsT1vQw6WaiDIY3SOErHFrAXG1ngmw8QnCyzZLlqZSmp4WwyOmUYOOXuVzukweaA1BmikjzCINztLb2Ml7X42uPSmrbWlfJQVDI2l73Ms1rRck3BsBz4Kbss2VJ3OdnM7jIUqFfLKk3ZYBUQ12eWCWNvRyDM9paLktsLnmnrbnAnVdE+Jls4LXsB0u5pvlvyuLjzTBlWVay+U7FZ3RWvTxhW6+xQWHQYjRvcYYqiNzhldaIuuAbji0hPQFZU4JOJ2Sunc7qtLMr3MD4yLNAF/1uXJWFZFkyzVueHwrOciq9JwJrieCqd12A1ENa58sMsbeieMz2louXMsATxOhTFvE2JdWNbLDbpowW2JsJGE3y35EG9r9p4J0ss2VJambs5i2YyOmiq+W90UFT0eJUt2Rsq4r8QxshaT29UFt+9ZlwPEqpwMkVTIRwMgcAL8bF9gOSvuyCE/095zwrJn9BXTieBW3f4FLS0XRTNDXl73WDg6wcAACRpfRVrs3stVsrqdzqaZrWzRlzixwADXgkk8LWCtTa3aGSkYww07p3PcRlbm6oAvclrTzsFORkkAkWNhcdh5hKjqJw4pY9obKiE+GOfZOXGYi6mma0Xc6ORoA4klhAA81UewezdVHiED5KeZjWlxc5zHNAHRuGpPeQrpusJdV7rjKKXUZZQrJRk30IfbGmdJQVDGNLnOjcGtGpJ7AOZVebtNn6iKvEksEsbBHIMz2Foucthc81bZKgNlNopavpTJTugDCAzNmu+9yTZzRwAb6Vau2Ua5RS2fUrZVGVsZN7jChaKyrEcb5DwY1zj4NBJ9ih9jdpzXQGYxdEA8sAzZ72a0k3sO23kkKLceLsaHJKXD3J9C85kv1e0ksYmJhY7opI4wGyOJeZOjIsCwW6r/SLc7qEs9AckuoxFQuNL3hOPiollY1vUYIyx979IHZwSBbQBzHDib2XjGkYae4JprKEep+O7xKEVI67vEoVgHDZr5Fnn7xTC1LuzhtEBzBc0+IcbphYVVko9IQhQSCEIQAIQhAAhCEACEIQAIQhAAhCEACEIQAIQgoAQdssUl+FKKlikewOLXSBji3MDJqHW49VjvSVyY/VVNVi5oYKiSBjWAuLL6EMzuJsQSes0cV6pmmfaR7uIgYR4ERhvvSH0I2FHTYtX1PIFzWnxksP2Yx6V0ViEc+Efq2c15nLHjL6JGnCKiqo8Xjon1L6iORtznJNrse4HrElpBZyNiCubGcXmnxSWllrH0cbDljy3aHcMtyCPjXJuTbku7CP020NRLraBjgOPFrWRe0vUdtZtbQ1kLmyQTsqGgiMljWva7k1xvq2/EEeGqst5rbss4S2b7lXtB793jruhpZS1FDRVT5qp1Rljc6IuBDmHK4cSSSS4t58lBYftRNTYL+UvkdJNLK9sZkJfbUtvrxADHm3auatkmh2eDJ8wdJI1rA6+YRF+doN9Row2HYQs7XYJIMGog1pcIg10oA1Gdly4jsBcQezMqxhHpLDzL7ItKUusc7R+5rxzAqtmHurJ66Yue1uaK7spEpDch6wHB2vVtouiPHH4fglP0VhNUF5aSAcoc5zi+x0Jy5QL6a+nj2z24iraRlPTMlzl7CWlvJoNmjKTc5svoXbvGwZ0cFC7IZIacBkrRfQWj424AhpF+WiYsvhjYure3Tothb24pV9kt/n1I7Fn1dJEyqGJCaTM3PE2TOBe5tlzEOaCLHqjjorQw+Nk0LJjG28oimOn64awsPeRZtj/ZCreiqcJnkZFBQSvc9zW/rAMBIBLiJDoL3PgrWhiDWhrRYNAAHYALAehZtRLZJrD8l9jTplu3nK839zTS4fHF8mxrNA3qi3VaXFo8AXO9JUdjSmioPGnLIbOiEmp+O7xKwtz6VziXAGxJ9tkKxA0uHQVLmH4spMjPrH47fTqpqnqAQvOJ4a2ZmV2h4tcOLXciEvvqZKc5ZhpwEg+I7x+ie5V6kjWCspcbjWmhus/DfejAZGK6Lpd+Gu9Hw13owGRiuhLvw13o+Gu9GAyMSEvfDfesfDfejAZGJF0u/Dfej4b70YDIxXRdLvw33o+Gu9GCcjFdCXfhrvR8Nd6MEZGJCXfhvvR8N96ME5GJYS98N96PhrvRggYAEBqX/hrvR8N96MMNhgDVgxi97C/bz9KgPhvvR8Nd6MMNhgIWUvfDXes/DXejAbE62IDgAPCwXshL3w13o+Gu9GGGxPsjA4ADw0Xq6XvhrvWHY13owBOVFSGhK2L1t9BqToBzJPALxUYsXHK27nHgG6n1KVwTAi1wmm+P8Aqt4hnffm72KegdTuwzDRFCxhAJA1P9o6u9ZKF32Qq5JwZK8OaDodQeIPAoQgGJG09M1j+o1rdf1QB7FB3QhMRULouhCAC6LoQgAui6EIIC6LoQpALoQhAAi6EKABF0IQAIQhAAhCEACEIQAIQhSAXRdCEAF1tpRd4B18UIUEliYXTNbG3K1rb8bAC/jZdqwhLZYyhCEAf//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6" name="Picture 2" descr="http://www.notebookcheck.org/uploads/tx_nbc2/intel_pentium_e5700_01.jpg"/>
          <p:cNvPicPr>
            <a:picLocks noChangeAspect="1" noChangeArrowheads="1"/>
          </p:cNvPicPr>
          <p:nvPr/>
        </p:nvPicPr>
        <p:blipFill>
          <a:blip r:embed="rId3" cstate="print"/>
          <a:srcRect/>
          <a:stretch>
            <a:fillRect/>
          </a:stretch>
        </p:blipFill>
        <p:spPr bwMode="auto">
          <a:xfrm>
            <a:off x="2915816" y="3681028"/>
            <a:ext cx="3024336" cy="2268252"/>
          </a:xfrm>
          <a:prstGeom prst="rect">
            <a:avLst/>
          </a:prstGeom>
          <a:noFill/>
        </p:spPr>
      </p:pic>
    </p:spTree>
    <p:extLst>
      <p:ext uri="{BB962C8B-B14F-4D97-AF65-F5344CB8AC3E}">
        <p14:creationId xmlns:p14="http://schemas.microsoft.com/office/powerpoint/2010/main" val="298560526"/>
      </p:ext>
    </p:extLst>
  </p:cSld>
  <p:clrMapOvr>
    <a:masterClrMapping/>
  </p:clrMapOvr>
  <mc:AlternateContent xmlns:mc="http://schemas.openxmlformats.org/markup-compatibility/2006" xmlns:p14="http://schemas.microsoft.com/office/powerpoint/2010/main">
    <mc:Choice Requires="p14">
      <p:transition spd="slow" p14:dur="1400" advClick="0" advTm="8000">
        <p14:ripple/>
      </p:transition>
    </mc:Choice>
    <mc:Fallback xmlns="">
      <p:transition spd="slow" advClick="0" advTm="8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1"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90"/>
                                          </p:val>
                                        </p:tav>
                                        <p:tav tm="100000">
                                          <p:val>
                                            <p:fltVal val="0"/>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4" name="3 CuadroTexto"/>
          <p:cNvSpPr txBox="1"/>
          <p:nvPr/>
        </p:nvSpPr>
        <p:spPr>
          <a:xfrm>
            <a:off x="3484919" y="437763"/>
            <a:ext cx="1893467" cy="830997"/>
          </a:xfrm>
          <a:prstGeom prst="rect">
            <a:avLst/>
          </a:prstGeom>
          <a:ln w="38100"/>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s-ES" sz="4800" dirty="0" smtClean="0">
                <a:solidFill>
                  <a:srgbClr val="7030A0"/>
                </a:solidFill>
                <a:latin typeface="Snap ITC" pitchFamily="82" charset="0"/>
              </a:rPr>
              <a:t>MP4</a:t>
            </a:r>
            <a:endParaRPr lang="es-ES" sz="4800" dirty="0">
              <a:solidFill>
                <a:srgbClr val="7030A0"/>
              </a:solidFill>
              <a:latin typeface="Snap ITC" pitchFamily="82" charset="0"/>
            </a:endParaRPr>
          </a:p>
        </p:txBody>
      </p:sp>
      <p:sp>
        <p:nvSpPr>
          <p:cNvPr id="5" name="4 CuadroTexto"/>
          <p:cNvSpPr txBox="1"/>
          <p:nvPr/>
        </p:nvSpPr>
        <p:spPr>
          <a:xfrm>
            <a:off x="1043608" y="1556792"/>
            <a:ext cx="7128792" cy="2677656"/>
          </a:xfrm>
          <a:prstGeom prst="rect">
            <a:avLst/>
          </a:prstGeom>
          <a:noFill/>
        </p:spPr>
        <p:txBody>
          <a:bodyPr wrap="square" rtlCol="0">
            <a:spAutoFit/>
          </a:bodyPr>
          <a:lstStyle/>
          <a:p>
            <a:pPr algn="just"/>
            <a:r>
              <a:rPr lang="es-MX" sz="2400" b="1" dirty="0">
                <a:latin typeface="Goudy Old Style" pitchFamily="18" charset="0"/>
              </a:rPr>
              <a:t>MP4 es un formato de codificación de audio asociado video y la terminación MP4.</a:t>
            </a:r>
          </a:p>
          <a:p>
            <a:pPr algn="just"/>
            <a:r>
              <a:rPr lang="es-MX" sz="2400" b="1" dirty="0">
                <a:latin typeface="Goudy Old Style" pitchFamily="18" charset="0"/>
              </a:rPr>
              <a:t>La extensión m4a ha sido popularizada por Apple quien inició el uso de la extensión “.m4a” en su software “iTunes” y en sus populares reproductores de audio “iPod” para distinguir entre archivos MPEG-4 de audio y video</a:t>
            </a:r>
            <a:r>
              <a:rPr lang="es-MX" sz="2400" b="1" dirty="0" smtClean="0">
                <a:latin typeface="Goudy Old Style" pitchFamily="18" charset="0"/>
              </a:rPr>
              <a:t>.</a:t>
            </a:r>
            <a:endParaRPr lang="es-ES" sz="2400" b="1" dirty="0" smtClean="0">
              <a:latin typeface="Goudy Old Style" pitchFamily="18" charset="0"/>
            </a:endParaRPr>
          </a:p>
        </p:txBody>
      </p:sp>
      <p:sp>
        <p:nvSpPr>
          <p:cNvPr id="3" name="AutoShape 2" descr="data:image/jpeg;base64,/9j/4AAQSkZJRgABAQAAAQABAAD/2wCEAAkGBhQQDxMQEBAQDxQQERAVEQ8WEBAUFhIYFBAVFBQaEhgYHCYeFyUjGxUSHy8gJCopLC0sFR4xNjAqNSYtLCkBCQoKBQUFDQUFDSkYEhgpKSkpKSkpKSkpKSkpKSkpKSkpKSkpKSkpKSkpKSkpKSkpKSkpKSkpKSkpKSkpKSkpKf/AABEIAOEA4QMBIgACEQEDEQH/xAAcAAEAAgIDAQAAAAAAAAAAAAAABwgFBgEDBAL/xABXEAABAwICBQYFDQsHDQAAAAABAAIDBBEFEgYHEyExCEFRYXGBFCIjMlQYQlVygpGTlKGxstLTFiUzNUNSYnSSosIVc4OEs8HRFyQmNEVTY2WjpLTD4//EABQBAQAAAAAAAAAAAAAAAAAAAAD/xAAUEQEAAAAAAAAAAAAAAAAAAAAA/9oADAMBAAIRAxEAPwCcUREBERAREQEREBERAREQEREBERAREQEREBERAREQEREBERAREQEREBERAREQEREBERAREQEREBERAREQEREBERAREQEREBERAREQEREBERAREQEREBERAREQEREBERAREQEREBERAREQEREBERAREQEREBERARaNpnrepMKqRSzxVMjzG2S8TYi0BxcADme038W/DnCwPqj8P9Hr/g6f7VBK6KKPVH4f6PX/AAdP9qt60O0vixSl8Kp2SsZtHsyyBgddtr7mucOcc6DOoi1fTnWJTYQyJ1SJXmdzgyOJrC6zRdzjmc0WF2jj65BtCKKPVH4f6PX/AAdP9qnqj8P9Hr/g6f7VBK6LUtBtZMGMGYU0NTGIBHndK2NoOfNYNyvdfzStqmmDGue42DWlzj0AC5QfaKKPVH4f6PX/AAdP9qnqj8P9Hr/g6f7VBK6KKPVH4f6PX/B0/wBqnqj8P9Hr/g6f7VBK6LQcK144XO4NM76cu4baJzR3uF2t7SQFvcMzXtDmOa9rgC1wIIcDwII3FB9oiICIiAiizTLX3BQ1Jp6eDw4suJZBOI2NcD5rTkdntvudwHXvtgfVNf8AK/8Avv8A4IJxRYfRHHnV1DDVvh8HM7S8RbTaZW5iGnNlbe4APDnWYQEREBERARFjdJMVFJRVFSfyEEsgHSWsJA7zYIKrazsX8KxislFyBM6Nu/1sIEQt25L961dcudc3JuTxPSsjguDGpM1jYU9NNO89UYAFu17mDsJQY1WX5Ph+8x/Wp/oxqtCsryeT953frc30IkEmONhcmwHE9CqXrQ0vOJ4lLM03hj8lTjmyMJ8b3Ru7vHQpv15aY+BYcYI3Wmrs0Y372x28q73iG+7vzKsaAiyGO4SaSc0777SNke1G7xXujD3N3fm5sp62lY9BZXk+4RscIMx41U8jxut4rLRAde9jz7pZ7W1jHguC1bx50kYhbvsfLOEZIPU1zj3LNaJ4R4JQU1NzwwRNcbWu4MGc263Zj3qLeUnjBbBSUg/KySTP380bQxgI57mRx9wggREW36p8CFZjFNE9gkjY50srSLtyxNLhmHOC4MFufMg1BFcqTQ2hcLOoKIg8xpYPqqAdeuiNPQVkLqRjYW1MTnOhb5rXMda7R60G/Dh4pQRmpn5O2lkgqJMNe4uidG6WEE/g3tcM4Z1ODiSOll7byoYUmcn2iL8Zz2NoaaZxPN42WMA/tn3kFl0RddRUNjY58jmsaxpc57iA1oAuS4ncAEH051hckADiehQHrW10mYvocNfaLe2asad8vM5sJ5m8xd67m3b3Y/WtridXZqOhc6Om4SS72uqOrpazq4nn6FG+E4RLVSiGCMyPIcSBuDWtF3OcTuaAOJKDxLtpaZ0sjI2C7pHtY0dJcQAPfK6luWqHBvCsapWluZsTzO/q2IztJ92Ix3oLTYThzaanhp2bmwRRxt48GMDR8y9VkXKDiyLlEBERAUba/sX2ODOi33qpoo93Q07Vx/6YHulJKr9ykcXz1dLSi/kYXyO6LzPyjvAi/eQQ6pL1cYP95caqyB/q2xYefcNpJ/6VGisJgODeDaFzXADqilqJ3259p5hP9GI/eQV7VkOTxKP5HluQA2smuejyMJ3qt6kPBdMfAtGZ6aNxbNXV0zG24tiFPT7Z3C28EM92bcEGH1maXfyniUs7STEzyVOP+Gwmx90S53urcyyWpzRYVmIbeYf5vQN28xPAltzE07+ctLui0ZHOtCVgp8H/AJD0Sna4WqKqMbbfYh9SWxlvP5kZI3cS0nnQQRi+ImpqZqhws6eWSRwvexkeXEX71l9XeEeF4tRwbrOnY5wIvdsV5XjvaxwWuqW+Tlg+0xCepNiKaANG7g6Z1gQebxWSDvQWIVYNe+MbfGpIxfLSxRQjfuvl2jiOjfIR7lWckkDWlztwaCSegAXKpbjuKGqqp6l17zzSyWJvbO8uA7r27kHhUkak9JqLDqmoqK6YwuMTI4fJzPuHPzSeY02tkj49Pao3RBZvE9fuGRMJifNUu5mMhey/aZA0Ae/2KAdNNL5cUrHVUwDbgMjjG8RxtJLWg8/EknnJPDgMEuyCndI4MY1z3ONmsa0uc49AA3lB1qxvJ+0SdTUL6yVpa+tLTGDxELL5DYjdmJcesBhWqatdRssr2VWJsMMTbOZSHz5ecbUesb+ifGO8EDnnLFsVhoqd9RO9sMMLQXOtuA3BoaBxJJAAHEkBB319fHBE+aZ7Yo42lz5HGwaB0qtOtPWw/FHmnpy6KjY7c3g6cg7nS9QO8N7zvtbwax9Z8+LSlozQ0rHeRp7jfbg+YjznHo4N4DnJxOhehk2KVIghsxrbGad3mQtvxPSTvs0bz1AEgPPovorUYlUCnpWZ3He55uGRt53SOt4o+U8ACVOePaLQaP6O1bYgJJp4hDLUEAOldMRGbfmtAc8hvVzm5W86I6L0uF0wp6bKOBklJbnldbznn+7gOZRpykcbtBSUjSDtJJJn2dw2bQxgI577R/7KCBlNXJswe81XWFvmMjhY7m8d2eQDsyRftKFVZ/UbhjabBYnOs11TJLM4FwvvdkZ77GMPegkNcrgFcoCIiAiIgKo2tHF/CsZrJQSQ2YxN380IEW7qOQnvVqNIsVFLR1FSd4gglkt0ljCQB2kAd6pe95cS5xJJJJJ3kk7ySg7aGjdNLHCze6WRjGD9J7g0fKQrX6dUTYMAqoWCzIaFzGDoayPKPkAUAamcG8JxumuAWwF07782ybdhH9IY1YjWQPvNX/qk/wBAoKgLm64RBIWpPQ/w/E2yvbeGiyzSdDn38i3jzuBd0WjI51vHKTxjLDSUg/KSSTP3/wC7aGM3c99o/wDZW86q9D/5MwyOJ7bTS+WqOkPeB4vE+a0Nbu3XBPOoO17Yvt8akYPNpY4oRv58u0d+9IR7lBHqsnyesI2WEunNr1U8jgbetjtEAfdNk99VsVy9D8I8Ew6lpja8NPE19vzsoLz+0XIMVrWxfwXBqyQE3fEYm2NjeYiK47A4nuVSVP3KSxfLTUlIL3lmfK7siZkAPaZD+yoBQdkEDnvaxgzOe4Na3pLjYD31a6i1S4YyJjHUMEjmMY1zyHEuIaASd/Od6r5qlwbwrGqRhBLY5Ns/qEIMgv2uDB3q2iDVmar8LabjDqbvZf5ys1heA09KCKamgpweOzijZfdbflAvwC9yICiflF41s8PhpQbOqp7kb97IW5j++6JSwo61m6q5cZnikFWynZBEWtjMLnnM513OvmHEBgt+igrEimv1NEnsjH8Wd9onqaJPZGP4s77RBCiKaZeTY9rS52JRgNBJPgztwAufyihZAXuwLDDVVUFML3nmijuOIzvDSe69+5ZDQjRN+KVrKNjxHnbI50pbmDGsYTci4vc5R7pTToTqJOH18NY+sZOIC8iMQFtyY3NG8uPAuv3IJZijDWhrRYNAAHQALBfSIg5ui4RByiIg0HXZJMcIfBTQzzvqZYoy2Jj3ua0O2ji4NF7eIG+7VcvuNrvY+t+KT/VVylyghXk9aJy076upqaeWBxbHFFtI3scQSXyWDgDbxYt/UpL0+p3SYVWsY1z3PpJw1jWlznExmwaBvJ6lnlygpp9xtd7H1vxSf6q3fVDq3nmxNk1XTTQQ0lpSJYZGbR4PkmtzAXs7xjx3MseKsoiD5e+wJPMCenh0KoeNaP19TVT1Bw+uvPNLIR4LPuzvLreb1q31kQVO0L0Dq5cSpGS0VTHH4RE6R8lPMxgYxwe+5LbC4aQOshWxREFddeGH1dZix2NHWSx08MUTXtp5nMcd8ji0gEHfJb3PUo++42u9j634pP8AVVy0QQbyfNEZoampqqmnngLYWRRiSN8ebaPzPIDgCbbNu/8ASU5IiAiIgIiICIiDWdZVVJHhNXsI5ZZZIjExkbXOfeUiMlobv3BxPcqtfcbXex9b8Un+qrlogg7k+aIzQ1FVVVNPNAWxMii2kb4820fmfYOAvbZs3/pKcURAREQEREBFFOnOvmGjkfT0cQq5YyWvlLssTHC4IFt8hB42sOtRLjet/E6vMHVb4Gut5OACENtzBzfH99x4oLUVdfHC0vmljiaBcue9rAO0uK1rENa+FwDx8Qgd1Rl039mCqnVNU+VxfI98jjxe5xc49pO9dSCytdyhcNjNmCrqOO9kLWjv2j2n5Fhq3lKwj8DQTP8A5yZkf0Q5QGt11UUdDUV4pcSh2jagBsEm1ljySC5DTkcL5+G/nDekoNwq+UrOQdlQQMPMXyySAdoAbf31i5OUTiR4RULeyGb++Ur4106t48MkiqKOMsppvELMzn7OUAm2ZxJ8ZoJHtHdS7NTOrCPEtrU1rHOp2eTjYHPZtJNxcQ5pBs0busv6ig8U2vvFXcJYGdbadn8V1j365sXPGvd3QUw+aNdGs6mooK91NhsRZHT+JLJtXybSS/j2zONg3ze0O6ljtBsMjqsTpKedueOadjZG5nNuCd4uCCO5BkpNbeKu44hN3Nib8zV5H6ycTPHEazumePmUga69XlDhtFBLRwGJ76kMc7azPu3ZPdaz3EDeAobQZ52nuInjiVf8bqB8zl8HTjEPZKv+OVH1lM+r/VRhtVhNNVVFM58kkTnSPE9Q29nuHBr7DcBwWNw7R7RiveKanllhlk3RkyVLCSdwDDMCwm5FhxKCKvu3xD2Sr/jlR9ZfTdPMRH+0q/45UH+JbBrK1Ty4RaZj/CKZ7soly2dGSTlbKOHDg4biQdw3A6Eg2NmsbEhwxKs76iQ/OV6ota+Kt4YhOe3I76TSpO1WarcOrsIgqqqmMkshnzv287b5Z3tbua8AbgOZYTEZNFthLsWybXZybL8Y+fkOTibcbcdyDU2a5MWHCvf3w0x+di91Pr3xVosZ4pOt1PF/CAo9W2avdXc2MTuZG4QxRAGaoLcwbmvla1txmcbHdcCwNzwuGyRcofEm8WUT+2GT+GQLI0fKTqQPLUVNIelj5Y/kcXrYMT0O0cwfLFXEyyloNnyVD5CDzuZDYNG7cSAuMN0N0dxcOjoSYpQ0mzJKhkgA9cGTXDhvFyAg89Hyloz+Gw+RnWyoa/5HMaszRcojDnm0kdZD+k6KNzf3Hl3yKGtYerybB6hrHuEsUtzBOBbNa2YOHrXC43cN47tTQWyw/W7hU/m18TD0SNki+V7QFsuH4xBUNzU9RDO08HRyseOji0noPvKlC+mPLSCCQRwINiOxBeBFUfBtaGJUltlXTOFwckpEzT1eUvYdllKGh/KIbI5sWJQthzG3hUWYsFzuzxm7mjhvBPYEE0IvB90FN6TB8Kz/ABRBWLTzVVV4ZI9wjfPTXcWVLG5gG7z5YAeIQOJIt0FaSrx2Wr47qzw6tJdPRRZybmRl4nk2tdzoyM3fdBURFYTFuTfSvuaarqKck7g9rJmjqAGV3yrVsR5OFY38BVUsw3+dtIj1WFnDp50ESL6jkLXBzSWlpBa4Eggg3BBHBbvWalMWjJHge1A9eyaBwPYC4O+RYSr0CxCI2fh9YOsU8rh+00EIJ/0cxKPSbAnwzFrZi0xTG19nMwXjlA3XB8V9vbNvuXXpxjUejuCR0tKcsrmGGm83Ne15ZiOkZi6/5z2qDtF9KK3BJnyxRmMysyPjmikDHb7tJbdu8b7HrPSvHpdplUYpUCoqnNJa0MYxgLWMaOZoJJ3m5JJJ39AAAYQlbNqx/HVD+sx/OtYXuwTF30dTFVRBpfA8PYHAltxwuARdBPPKR/F1N+uD+wkVeFuGmetGrxaFkNU2na2OTaN2cb2m+Vzd93HdZxWnoLX6rB/o/SfzEn9pIq+aN6tcQqqhkbKWop/GaXVEkUkTYhfzszgLkcbDeslgGuquoqWKkhbS7OFpawuieXWLi7ec4HOeZeis1+YpIwtbJTwk+vZA3MOzOXD5EEp6+cbihwh9M97TLVOiEUe7MQyVr3ut0ANtfpcFWZevE8VlqpXTVEsk0j/Oe9xcePAX4DoA3BeRBabUf+Iab21T/wCTItK0h07M1HUQjRqogMsEzBP4PbZZoyM58iLW48eZaToxrkrcOpWUlOymMcReWl8b3O8d5ebkPA4uPMvdW6/cRmifE5lHllY9jrQyXs9pabeU6CgjZTzyb8bi2FTREhsu1EzQSLvY6NrDl5zlLBf24UDLvoq18MjZYnview3ZIxxa5p6iOCCSdbmruubiU9VHBNVQ1L87JI2OkLbgeI9rQS21rA8LW38w+tUOryuOJQVclPLSw0zy58krXRl3iEBsbXAOde9ieFr777j58O5QGJxMDH+C1BH5SWF2Y9uzc0fIu2p164tVNMcDIYnH18FPI547M7nge8g2jlIY3EYqaiBDpRIZnAW8RmRzG5ujMXG3tD1KCFsLtFMSq5TIaKvmfIbukdBOS49LnuHzlZSm1NYtJa1C5oPO6anZbtBff5EGlIpXoOTnXPPlp6SFvU6SR3vBoHTzrZ8K5NkDd9VWzTbx4sUbIh2EuLyfkQQCtk0S1fVmJvAp4XCMnxql4LYmi9j43rrdDblTphGjOA0T5csLHSUzc8z54qmXZBmY5jtGlreDiCAL5d17LeafHqd00dMyWMySQCeOJvPETYPFhYBBFfqa4PTp/g41ypkRByiIgIiICIiDgtB4i68s+EwybpIIX34h0THX7bhetEGBfoDhx44bQd1JAPmavLNqwwx3HDqUe1jy/RstoRBplRqdwl/GgYPayTs+i8LzHUfhHoZ+M1X2i3xEGgnUZhPorx/Waj66+DqJwn0eT4xN9ZSCiCPv8hGFejy/GJv8VyNRWE+jSH+sz/WUgIg0MajsI9Dcf6zVfXXfBqZwlnChafbTVD/pPK3VEGrQ6rsLbww6mPazN9Ilepmr/Dhww2h76WA/O1Z9EHhpcCp4gBFTU8QHAMhjaB2ABexrAOAA7BZfSICIiAlkRBrWJ6JumdXnaMy19PTxNaWk5NkJA4u3+MDtBu6lj9GtXXgdY2p2+1yMqomNLbFkDjD4NE09EbYnjrMhK3VEBERAREQEREBERAREQEREBERAREQEREBERAREQEREBERAREQEREBERAREQEREBERAREQEREBERAREQEREBERAREQEREBERAREQEREBERAREQEREBERAREQEREBERAREQEREBERAREQEREBERAREQEREBERAREQEREBERAREQEREBERAREQEREBERAREQEREBERAREQEREBERB/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8196" name="Picture 4" descr="http://www.brandsoftheworld.com/sites/default/files/styles/logo-original-577x577/public/112012/mp4_vide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64608">
            <a:off x="3808096" y="4234448"/>
            <a:ext cx="3312368" cy="221888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560526"/>
      </p:ext>
    </p:extLst>
  </p:cSld>
  <p:clrMapOvr>
    <a:masterClrMapping/>
  </p:clrMapOvr>
  <mc:AlternateContent xmlns:mc="http://schemas.openxmlformats.org/markup-compatibility/2006" xmlns:p14="http://schemas.microsoft.com/office/powerpoint/2010/main">
    <mc:Choice Requires="p14">
      <p:transition spd="slow" p14:dur="1400" advClick="0" advTm="10000">
        <p14:ripple/>
      </p:transition>
    </mc:Choice>
    <mc:Fallback xmlns="">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6" presetClass="entr" presetSubtype="16" fill="hold" nodeType="afterEffect">
                                  <p:stCondLst>
                                    <p:cond delay="0"/>
                                  </p:stCondLst>
                                  <p:childTnLst>
                                    <p:set>
                                      <p:cBhvr>
                                        <p:cTn id="18" dur="1" fill="hold">
                                          <p:stCondLst>
                                            <p:cond delay="0"/>
                                          </p:stCondLst>
                                        </p:cTn>
                                        <p:tgtEl>
                                          <p:spTgt spid="8196"/>
                                        </p:tgtEl>
                                        <p:attrNameLst>
                                          <p:attrName>style.visibility</p:attrName>
                                        </p:attrNameLst>
                                      </p:cBhvr>
                                      <p:to>
                                        <p:strVal val="visible"/>
                                      </p:to>
                                    </p:set>
                                    <p:animEffect transition="in" filter="circle(in)">
                                      <p:cBhvr>
                                        <p:cTn id="19" dur="20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4" name="3 CuadroTexto"/>
          <p:cNvSpPr txBox="1"/>
          <p:nvPr/>
        </p:nvSpPr>
        <p:spPr>
          <a:xfrm>
            <a:off x="3480911" y="437763"/>
            <a:ext cx="1901483" cy="830997"/>
          </a:xfrm>
          <a:prstGeom prst="rect">
            <a:avLst/>
          </a:prstGeom>
          <a:ln w="38100"/>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s-ES" sz="4800" dirty="0" smtClean="0">
                <a:solidFill>
                  <a:srgbClr val="7030A0"/>
                </a:solidFill>
                <a:latin typeface="Snap ITC" pitchFamily="82" charset="0"/>
              </a:rPr>
              <a:t>MPG</a:t>
            </a:r>
            <a:endParaRPr lang="es-ES" sz="4800" dirty="0">
              <a:solidFill>
                <a:srgbClr val="7030A0"/>
              </a:solidFill>
              <a:latin typeface="Snap ITC" pitchFamily="82" charset="0"/>
            </a:endParaRPr>
          </a:p>
        </p:txBody>
      </p:sp>
      <p:sp>
        <p:nvSpPr>
          <p:cNvPr id="5" name="4 CuadroTexto"/>
          <p:cNvSpPr txBox="1"/>
          <p:nvPr/>
        </p:nvSpPr>
        <p:spPr>
          <a:xfrm>
            <a:off x="971600" y="1556792"/>
            <a:ext cx="7128792" cy="2677656"/>
          </a:xfrm>
          <a:prstGeom prst="rect">
            <a:avLst/>
          </a:prstGeom>
          <a:noFill/>
        </p:spPr>
        <p:txBody>
          <a:bodyPr wrap="square" rtlCol="0">
            <a:spAutoFit/>
          </a:bodyPr>
          <a:lstStyle/>
          <a:p>
            <a:pPr algn="just" fontAlgn="base"/>
            <a:r>
              <a:rPr lang="es-MX" sz="2400" b="1" dirty="0">
                <a:latin typeface="Goudy Old Style" pitchFamily="18" charset="0"/>
              </a:rPr>
              <a:t>MPEG son las siglas de </a:t>
            </a:r>
            <a:r>
              <a:rPr lang="es-MX" sz="2400" b="1" dirty="0" err="1">
                <a:latin typeface="Goudy Old Style" pitchFamily="18" charset="0"/>
              </a:rPr>
              <a:t>Moving</a:t>
            </a:r>
            <a:r>
              <a:rPr lang="es-MX" sz="2400" b="1" dirty="0">
                <a:latin typeface="Goudy Old Style" pitchFamily="18" charset="0"/>
              </a:rPr>
              <a:t> Picture </a:t>
            </a:r>
            <a:r>
              <a:rPr lang="es-MX" sz="2400" b="1" dirty="0" err="1">
                <a:latin typeface="Goudy Old Style" pitchFamily="18" charset="0"/>
              </a:rPr>
              <a:t>Experts</a:t>
            </a:r>
            <a:r>
              <a:rPr lang="es-MX" sz="2400" b="1" dirty="0">
                <a:latin typeface="Goudy Old Style" pitchFamily="18" charset="0"/>
              </a:rPr>
              <a:t> </a:t>
            </a:r>
            <a:r>
              <a:rPr lang="es-MX" sz="2400" b="1" dirty="0" err="1">
                <a:latin typeface="Goudy Old Style" pitchFamily="18" charset="0"/>
              </a:rPr>
              <a:t>Group</a:t>
            </a:r>
            <a:r>
              <a:rPr lang="es-MX" sz="2400" b="1" dirty="0">
                <a:latin typeface="Goudy Old Style" pitchFamily="18" charset="0"/>
              </a:rPr>
              <a:t> y se pronuncia m-</a:t>
            </a:r>
            <a:r>
              <a:rPr lang="es-MX" sz="2400" b="1" dirty="0" err="1">
                <a:latin typeface="Goudy Old Style" pitchFamily="18" charset="0"/>
              </a:rPr>
              <a:t>peg</a:t>
            </a:r>
            <a:r>
              <a:rPr lang="es-MX" sz="2400" b="1" dirty="0">
                <a:latin typeface="Goudy Old Style" pitchFamily="18" charset="0"/>
              </a:rPr>
              <a:t>. MPEG es un grupo de la ISO y la familia de estándares de compresión y de formatos de archivo de video digital desarrollados por el grupo.</a:t>
            </a:r>
          </a:p>
          <a:p>
            <a:pPr algn="just" fontAlgn="base"/>
            <a:r>
              <a:rPr lang="es-MX" sz="2400" b="1" dirty="0">
                <a:latin typeface="Goudy Old Style" pitchFamily="18" charset="0"/>
              </a:rPr>
              <a:t>El MPEG produce generalmente vídeos de mejor calidad que otros formatos, como vídeo para Windows, </a:t>
            </a:r>
            <a:r>
              <a:rPr lang="es-MX" sz="2400" b="1" dirty="0" err="1">
                <a:latin typeface="Goudy Old Style" pitchFamily="18" charset="0"/>
              </a:rPr>
              <a:t>Indeo</a:t>
            </a:r>
            <a:r>
              <a:rPr lang="es-MX" sz="2400" b="1" dirty="0">
                <a:latin typeface="Goudy Old Style" pitchFamily="18" charset="0"/>
              </a:rPr>
              <a:t> y QuickTime</a:t>
            </a:r>
            <a:r>
              <a:rPr lang="es-MX" sz="2400" b="1" dirty="0" smtClean="0">
                <a:latin typeface="Goudy Old Style" pitchFamily="18" charset="0"/>
              </a:rPr>
              <a:t>.</a:t>
            </a:r>
            <a:endParaRPr lang="es-ES" sz="2400" b="1" dirty="0" smtClean="0">
              <a:latin typeface="Goudy Old Style" pitchFamily="18" charset="0"/>
            </a:endParaRPr>
          </a:p>
        </p:txBody>
      </p:sp>
      <p:pic>
        <p:nvPicPr>
          <p:cNvPr id="15362" name="Picture 2" descr="http://tecnolatino.com/wp-content/uploads/2011/02/Windows-Movie-Maker-e129734215567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364326">
            <a:off x="3347864" y="3846455"/>
            <a:ext cx="3810000" cy="269557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3700631"/>
      </p:ext>
    </p:extLst>
  </p:cSld>
  <p:clrMapOvr>
    <a:masterClrMapping/>
  </p:clrMapOvr>
  <mc:AlternateContent xmlns:mc="http://schemas.openxmlformats.org/markup-compatibility/2006" xmlns:p14="http://schemas.microsoft.com/office/powerpoint/2010/main">
    <mc:Choice Requires="p14">
      <p:transition spd="slow" p14:dur="1400" advClick="0" advTm="10000">
        <p14:ripple/>
      </p:transition>
    </mc:Choice>
    <mc:Fallback xmlns="">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8" presetClass="emph" presetSubtype="0" fill="hold" nodeType="afterEffect">
                                  <p:stCondLst>
                                    <p:cond delay="0"/>
                                  </p:stCondLst>
                                  <p:childTnLst>
                                    <p:animRot by="21600000">
                                      <p:cBhvr>
                                        <p:cTn id="18" dur="2000" fill="hold"/>
                                        <p:tgtEl>
                                          <p:spTgt spid="1536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4" name="3 CuadroTexto"/>
          <p:cNvSpPr txBox="1"/>
          <p:nvPr/>
        </p:nvSpPr>
        <p:spPr>
          <a:xfrm>
            <a:off x="3472896" y="437763"/>
            <a:ext cx="1917513" cy="830997"/>
          </a:xfrm>
          <a:prstGeom prst="rect">
            <a:avLst/>
          </a:prstGeom>
          <a:ln w="38100"/>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s-ES" sz="4800" dirty="0" smtClean="0">
                <a:solidFill>
                  <a:srgbClr val="7030A0"/>
                </a:solidFill>
                <a:latin typeface="Snap ITC" pitchFamily="82" charset="0"/>
              </a:rPr>
              <a:t>OGM</a:t>
            </a:r>
            <a:endParaRPr lang="es-ES" sz="4800" dirty="0">
              <a:solidFill>
                <a:srgbClr val="7030A0"/>
              </a:solidFill>
              <a:latin typeface="Snap ITC" pitchFamily="82" charset="0"/>
            </a:endParaRPr>
          </a:p>
        </p:txBody>
      </p:sp>
      <p:sp>
        <p:nvSpPr>
          <p:cNvPr id="5" name="4 CuadroTexto"/>
          <p:cNvSpPr txBox="1"/>
          <p:nvPr/>
        </p:nvSpPr>
        <p:spPr>
          <a:xfrm>
            <a:off x="971600" y="1556792"/>
            <a:ext cx="7128792" cy="1569660"/>
          </a:xfrm>
          <a:prstGeom prst="rect">
            <a:avLst/>
          </a:prstGeom>
          <a:noFill/>
        </p:spPr>
        <p:txBody>
          <a:bodyPr wrap="square" rtlCol="0">
            <a:spAutoFit/>
          </a:bodyPr>
          <a:lstStyle/>
          <a:p>
            <a:pPr algn="just" fontAlgn="base"/>
            <a:r>
              <a:rPr lang="es-MX" sz="2400" b="1" dirty="0">
                <a:latin typeface="Goudy Old Style" pitchFamily="18" charset="0"/>
              </a:rPr>
              <a:t>E</a:t>
            </a:r>
            <a:r>
              <a:rPr lang="es-MX" sz="2400" b="1" dirty="0" smtClean="0">
                <a:latin typeface="Goudy Old Style" pitchFamily="18" charset="0"/>
              </a:rPr>
              <a:t>ste </a:t>
            </a:r>
            <a:r>
              <a:rPr lang="es-MX" sz="2400" b="1" dirty="0">
                <a:latin typeface="Goudy Old Style" pitchFamily="18" charset="0"/>
              </a:rPr>
              <a:t>nuevo formato es un sustituto del popular </a:t>
            </a:r>
            <a:r>
              <a:rPr lang="es-MX" sz="2400" b="1" dirty="0" smtClean="0">
                <a:latin typeface="Goudy Old Style" pitchFamily="18" charset="0"/>
              </a:rPr>
              <a:t>AVI </a:t>
            </a:r>
            <a:r>
              <a:rPr lang="es-MX" sz="2400" b="1" dirty="0">
                <a:latin typeface="Goudy Old Style" pitchFamily="18" charset="0"/>
              </a:rPr>
              <a:t>o </a:t>
            </a:r>
            <a:r>
              <a:rPr lang="es-MX" sz="2400" b="1" dirty="0" smtClean="0">
                <a:latin typeface="Goudy Old Style" pitchFamily="18" charset="0"/>
              </a:rPr>
              <a:t>MPG.</a:t>
            </a:r>
            <a:r>
              <a:rPr lang="es-MX" sz="2400" b="1" dirty="0">
                <a:latin typeface="Goudy Old Style" pitchFamily="18" charset="0"/>
              </a:rPr>
              <a:t> En realidad se trata de un compresor de video/audio que logra una mayor tasa de compresión, lo que reduce el tamaño de los archivos.</a:t>
            </a:r>
            <a:endParaRPr lang="es-ES" sz="2400" b="1" dirty="0" smtClean="0">
              <a:latin typeface="Goudy Old Style" pitchFamily="18" charset="0"/>
            </a:endParaRPr>
          </a:p>
        </p:txBody>
      </p:sp>
      <p:pic>
        <p:nvPicPr>
          <p:cNvPr id="7170" name="Picture 2" descr="http://cdn3.portalprogramasnet.com/imagenes/programas/121/2121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8524" y="3559001"/>
            <a:ext cx="2946255" cy="260630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560526"/>
      </p:ext>
    </p:extLst>
  </p:cSld>
  <p:clrMapOvr>
    <a:masterClrMapping/>
  </p:clrMapOvr>
  <mc:AlternateContent xmlns:mc="http://schemas.openxmlformats.org/markup-compatibility/2006" xmlns:p14="http://schemas.microsoft.com/office/powerpoint/2010/main">
    <mc:Choice Requires="p14">
      <p:transition spd="slow" p14:dur="1400" advClick="0" advTm="8000">
        <p14:ripple/>
      </p:transition>
    </mc:Choice>
    <mc:Fallback xmlns="">
      <p:transition spd="slow" advClick="0" advTm="8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31" presetClass="entr" presetSubtype="0" fill="hold" nodeType="afterEffect">
                                  <p:stCondLst>
                                    <p:cond delay="0"/>
                                  </p:stCondLst>
                                  <p:childTnLst>
                                    <p:set>
                                      <p:cBhvr>
                                        <p:cTn id="18" dur="1" fill="hold">
                                          <p:stCondLst>
                                            <p:cond delay="0"/>
                                          </p:stCondLst>
                                        </p:cTn>
                                        <p:tgtEl>
                                          <p:spTgt spid="7170"/>
                                        </p:tgtEl>
                                        <p:attrNameLst>
                                          <p:attrName>style.visibility</p:attrName>
                                        </p:attrNameLst>
                                      </p:cBhvr>
                                      <p:to>
                                        <p:strVal val="visible"/>
                                      </p:to>
                                    </p:set>
                                    <p:anim calcmode="lin" valueType="num">
                                      <p:cBhvr>
                                        <p:cTn id="19" dur="1000" fill="hold"/>
                                        <p:tgtEl>
                                          <p:spTgt spid="7170"/>
                                        </p:tgtEl>
                                        <p:attrNameLst>
                                          <p:attrName>ppt_w</p:attrName>
                                        </p:attrNameLst>
                                      </p:cBhvr>
                                      <p:tavLst>
                                        <p:tav tm="0">
                                          <p:val>
                                            <p:fltVal val="0"/>
                                          </p:val>
                                        </p:tav>
                                        <p:tav tm="100000">
                                          <p:val>
                                            <p:strVal val="#ppt_w"/>
                                          </p:val>
                                        </p:tav>
                                      </p:tavLst>
                                    </p:anim>
                                    <p:anim calcmode="lin" valueType="num">
                                      <p:cBhvr>
                                        <p:cTn id="20" dur="1000" fill="hold"/>
                                        <p:tgtEl>
                                          <p:spTgt spid="7170"/>
                                        </p:tgtEl>
                                        <p:attrNameLst>
                                          <p:attrName>ppt_h</p:attrName>
                                        </p:attrNameLst>
                                      </p:cBhvr>
                                      <p:tavLst>
                                        <p:tav tm="0">
                                          <p:val>
                                            <p:fltVal val="0"/>
                                          </p:val>
                                        </p:tav>
                                        <p:tav tm="100000">
                                          <p:val>
                                            <p:strVal val="#ppt_h"/>
                                          </p:val>
                                        </p:tav>
                                      </p:tavLst>
                                    </p:anim>
                                    <p:anim calcmode="lin" valueType="num">
                                      <p:cBhvr>
                                        <p:cTn id="21" dur="1000" fill="hold"/>
                                        <p:tgtEl>
                                          <p:spTgt spid="7170"/>
                                        </p:tgtEl>
                                        <p:attrNameLst>
                                          <p:attrName>style.rotation</p:attrName>
                                        </p:attrNameLst>
                                      </p:cBhvr>
                                      <p:tavLst>
                                        <p:tav tm="0">
                                          <p:val>
                                            <p:fltVal val="90"/>
                                          </p:val>
                                        </p:tav>
                                        <p:tav tm="100000">
                                          <p:val>
                                            <p:fltVal val="0"/>
                                          </p:val>
                                        </p:tav>
                                      </p:tavLst>
                                    </p:anim>
                                    <p:animEffect transition="in" filter="fade">
                                      <p:cBhvr>
                                        <p:cTn id="22" dur="1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3" name="2 Rectángulo"/>
          <p:cNvSpPr/>
          <p:nvPr/>
        </p:nvSpPr>
        <p:spPr>
          <a:xfrm>
            <a:off x="1151620" y="1042858"/>
            <a:ext cx="6804756" cy="3970318"/>
          </a:xfrm>
          <a:prstGeom prst="rect">
            <a:avLst/>
          </a:prstGeom>
        </p:spPr>
        <p:txBody>
          <a:bodyPr wrap="square">
            <a:spAutoFit/>
          </a:bodyPr>
          <a:lstStyle/>
          <a:p>
            <a:pPr algn="just"/>
            <a:r>
              <a:rPr lang="es-MX" sz="2800" b="1" dirty="0">
                <a:latin typeface="Goudy Old Style" pitchFamily="18" charset="0"/>
              </a:rPr>
              <a:t>Este formato es ideal para almacenar videos en discos duros u otros medios con poca capacidad. Y es un tipo de archivo que se ha vuelto muy popular dentro de las redes de descarga de archivos</a:t>
            </a:r>
            <a:r>
              <a:rPr lang="es-MX" sz="2800" b="1" dirty="0" smtClean="0">
                <a:latin typeface="Goudy Old Style" pitchFamily="18" charset="0"/>
              </a:rPr>
              <a:t>.</a:t>
            </a:r>
          </a:p>
          <a:p>
            <a:pPr algn="just"/>
            <a:endParaRPr lang="es-MX" sz="2800" b="1" dirty="0">
              <a:latin typeface="Goudy Old Style" pitchFamily="18" charset="0"/>
            </a:endParaRPr>
          </a:p>
          <a:p>
            <a:pPr algn="just"/>
            <a:r>
              <a:rPr lang="es-MX" sz="2800" b="1" dirty="0" smtClean="0">
                <a:latin typeface="Goudy Old Style" pitchFamily="18" charset="0"/>
              </a:rPr>
              <a:t>Para </a:t>
            </a:r>
            <a:r>
              <a:rPr lang="es-MX" sz="2800" b="1" dirty="0">
                <a:latin typeface="Goudy Old Style" pitchFamily="18" charset="0"/>
              </a:rPr>
              <a:t>reproducir los archivos de extensión “ogm” es necesario instalar en el computador una serie de filtros que lo reproduzcan.</a:t>
            </a:r>
          </a:p>
        </p:txBody>
      </p:sp>
    </p:spTree>
    <p:extLst>
      <p:ext uri="{BB962C8B-B14F-4D97-AF65-F5344CB8AC3E}">
        <p14:creationId xmlns:p14="http://schemas.microsoft.com/office/powerpoint/2010/main" val="3893700631"/>
      </p:ext>
    </p:extLst>
  </p:cSld>
  <p:clrMapOvr>
    <a:masterClrMapping/>
  </p:clrMapOvr>
  <mc:AlternateContent xmlns:mc="http://schemas.openxmlformats.org/markup-compatibility/2006" xmlns:p14="http://schemas.microsoft.com/office/powerpoint/2010/main">
    <mc:Choice Requires="p14">
      <p:transition spd="slow" p14:dur="1400" advClick="0" advTm="10000">
        <p14:ripple/>
      </p:transition>
    </mc:Choice>
    <mc:Fallback xmlns="">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3" name="2 CuadroTexto"/>
          <p:cNvSpPr txBox="1"/>
          <p:nvPr/>
        </p:nvSpPr>
        <p:spPr>
          <a:xfrm>
            <a:off x="3682810" y="548680"/>
            <a:ext cx="1721945" cy="830997"/>
          </a:xfrm>
          <a:prstGeom prst="rect">
            <a:avLst/>
          </a:prstGeom>
          <a:ln w="38100"/>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s-ES_tradnl" sz="4800" dirty="0" smtClean="0">
                <a:solidFill>
                  <a:srgbClr val="7030A0"/>
                </a:solidFill>
                <a:latin typeface="Snap ITC" pitchFamily="82" charset="0"/>
              </a:rPr>
              <a:t>3GP</a:t>
            </a:r>
            <a:endParaRPr lang="es-ES" sz="4800" dirty="0">
              <a:solidFill>
                <a:srgbClr val="7030A0"/>
              </a:solidFill>
              <a:latin typeface="Snap ITC" pitchFamily="82" charset="0"/>
            </a:endParaRPr>
          </a:p>
        </p:txBody>
      </p:sp>
      <p:sp>
        <p:nvSpPr>
          <p:cNvPr id="4" name="3 CuadroTexto"/>
          <p:cNvSpPr txBox="1"/>
          <p:nvPr/>
        </p:nvSpPr>
        <p:spPr>
          <a:xfrm>
            <a:off x="1115616" y="1817529"/>
            <a:ext cx="6984776" cy="1569660"/>
          </a:xfrm>
          <a:prstGeom prst="rect">
            <a:avLst/>
          </a:prstGeom>
          <a:noFill/>
        </p:spPr>
        <p:txBody>
          <a:bodyPr wrap="square" rtlCol="0">
            <a:spAutoFit/>
          </a:bodyPr>
          <a:lstStyle/>
          <a:p>
            <a:pPr algn="just"/>
            <a:r>
              <a:rPr lang="es-ES" sz="2400" b="1" dirty="0" smtClean="0">
                <a:latin typeface="Goudy Old Style" pitchFamily="18" charset="0"/>
              </a:rPr>
              <a:t>Formato contenedor de multimedia</a:t>
            </a:r>
            <a:r>
              <a:rPr lang="es-ES" sz="2400" b="1" dirty="0">
                <a:latin typeface="Goudy Old Style" pitchFamily="18" charset="0"/>
              </a:rPr>
              <a:t> </a:t>
            </a:r>
            <a:r>
              <a:rPr lang="es-ES" sz="2400" b="1" dirty="0" smtClean="0">
                <a:latin typeface="Goudy Old Style" pitchFamily="18" charset="0"/>
              </a:rPr>
              <a:t>definido por Third Generation Partnership Project (3GPP) para ser usado en teléfonos celulares de tercera generación (3G).</a:t>
            </a:r>
          </a:p>
        </p:txBody>
      </p:sp>
      <p:sp>
        <p:nvSpPr>
          <p:cNvPr id="6146" name="AutoShape 2" descr="data:image/jpeg;base64,/9j/4AAQSkZJRgABAQAAAQABAAD/2wCEAAkGBhAREBAQEBIQEhAUFRARERAQEBQQEA8SFRAVFBUQFBIXHCYeFxojGRQUHy8gIycpLCwsFx4zNTAsNSYsLCkBCQoKDgwOGg8PGiklHyUpKi0pLywvKikpLTUsKSwsLS0sNSkqLC0qLCwsKikpLC8sKjAsKSosLCwsNSksLCwsLP/AABEIAKEBOgMBIgACEQEDEQH/xAAbAAEAAgMBAQAAAAAAAAAAAAAABQYCAwQHAf/EAFAQAAIBAgIFBAwKBgcJAQAAAAABAgMEESEFBhIxQRNRcXIHIiRhc4GRobGys8EUJTIzNEJSksLRFRYjgoOjNVNUYnST8ERjhJSipLTS0wj/xAAbAQEAAwEBAQEAAAAAAAAAAAAAAgMEAQUGB//EADARAQABAgMGBQIGAwAAAAAAAAABAgMEESESEzEyQVEFcYGRsQZhFCIzNMHhI6Hx/9oADAMBAAIRAxEAPwD3EAAAAAAAAAAAAAAAAA0XV/SpLGrUp01z1JxgvOwN4I39ZbL+1W3Qq9NvyJmH61WfCtGXUUp+qmdylzajulQRT1mt+HLS6lrcT9Wmz7+sVPhTu3/wdxHH70ENmXNqO6UBD/rFzWt4+mlGPrTQ/T1THKzun39q1ivPWxO7Mm3CYBCy03cZ4Wk+9t3FBY/dlIx/S93/AGaiutdv8NJjZlzbhOAg3pS8/qbVLv3NWT8nII0O90i/rWUf4daf4ondiTeQsYKpc6fvaGzKtG2qU3KMXKkqlNxcnhHGMpPJtpYpvNrIsWj71Vqamk48GnvTRyaZgiuJdIAIpgAAAAAAAAAAAAAAAAAAAAAAAAAAAAAAAOfSFzydGrUwx2ITnhz7MXLDzEJoOxg3yk4xnVcYuVScVKcpPe9p59C3JZIlNPfRbnwNb2cjh0K8n1Yegsp4Kq+MJTHDdl0ZHxzfO/KQml9J1Y14UaclDGLnKWypt5tYJPLgcta9rrD9tLPLKlSX4WWxamVE3qYnJY3IwbK5K+rrfWn92l/8zF31bjVn/LX4Ce5nuhv6fusbZi5Fd+F1f62p5Y+6I+E1P6yp9/8AI7uZ7ub+OywORg2QPLz+3U/zJ/ma539SEklVk3LDtJ4T2c2tpN58BuZN/CwNmLZDUtKVcZRbpyebi8HHLBNRlg8t+9Eha3O3ThPDDaWOCeKXjI1UTSnTcirg5dYIbVBx56lsvLdUkWaytoU04xeOefPjzFU1kqYW03zTt35LmkyY1avOU5Z444Sjn0plddM7OayiqIqyTgAKGkAAAAAAAAAAAAAAAAAAAAAAAAAAAAAAABwae+i3Pga3s5Efod5Poh7yR079FufA1vZyIzRL+V+77y2jgpr5ocOlPpsPBfiZp0hVjHZcpJJPpfkRhpmtL4dTink6Lbw3vt5cTiu5bU8OEPPNrN+JZeNkMVi6cNb256Qy4exVib+6p76/aHS60Zb20uEUs/G/cjZGrT4YL93A7NWrCnVdR1I7WGyknuzxxfmOjSmrWGMqOa+xxXRz9B8zcnGYm3v5nOJ6Rn8PqrdGFw9e6iMp7o7ZT5mu9gzVODWccWuMd7w54vj0HHJSi+KfkN1K++195b0VYXxG5Yq46dun9LsR4fRep1j16tsZJrFZrnIm8l3ZTXDkl7SRJ1WoyTWGxUx3blNb0u88U/G+Yibx920/BL2kj7zDXab1G3T1h8RibU2a5onpLbY1H8Ius92GHe/Zk1q5PG0t+ovSyCsX3Td+L2ZM6tvuS36i9LJ3+X2+HLHN7/LXrfUwsqz5uSf8+mbexlecorvvSpedT/I49d5dwXPVh7aBp7C7xje9ah6KhRMf4ap8l0TP4imPtP8AL0oAGB6QAAAAAAAAAAAAAAAAAAAAAAAAAAAAAAACO1jfcd34Cv7KRDaGl8v933kvrM+4rzwFx7KRC6Hfy/3feXW+Es93mhDacl8ZUv8ADv15EdGq9+Lzxbz4t4+879Of0jS/w79eRGSybXNij5z6hmdmiI7/AMf3L0/pqiJv35njp/v/AJC4aj1G1WxfGn6JFrKhqC/pH8L8ZbzX4V+0o9fmVviUZYmr0+IR+ktDU6ybfaz+0lv6VxKjpDQ9Sk81lwazT6GX4gNaNM0oU5UsU6jwyWexg08XzPvEMfhbM0Tcq0n5TwOIvRXFunWPhU3cYU6mO6OzU6rU1FteKb8hx3jXwynjxpLPpqSwMJ3SdOvjl+yn0Zyil52jmqSxr0fApeJVJnofT1U1Yeftm8z6jpijER3mM3fYPum6XHL2ZL6uPuS36nvZB2Kfwmv39n2aJvQUdm2oxfCOHnZ7l/h7fDxcPOvpPy5Nd38X3PVh7aBr7Cb7S961D1ah912fcFz1Ye1gYdhB9pe9ah6KhRP6FXovj9xT5S9PAB570wAAAAAAAAAAAAAAAAAAAAAAAAAAAAAAAEXrS+4bzwFf2UiD0Q/nOmPvJvWr6DeeAr+zkQGiX850r3l9vllmu80InTT+MaXgH68jj0lS2Z48JZrp3NeXPxnVpl/GFLwD9eR8vZpqMJbpSwUt7hLDKXfXBrm76R5fimG/EW9mOMawh4V4hTgsZNVfLM5T9uGvp8ZpvsfS+kfwvxlsuruFKLnUkoxXF+hLizy60v69pUbg1GTWDxSlCceDXBrmaNOkNMVq8tqrNyfBbku8ktx42H8RjDWItbM7UZ+XF9rf8LnFX97FUbE5cPL2WPTmu0p4woYwjucvry/9fFmVWpWbeLeJpcjOnTxTlJ7MFgpTwxze6EV9ab4R9Cxa8y5cvYuvXWekPVt2bGDtzOkRHGZfLn5rZ41Zxj/DptTm/vcmvE+YznDZdKot+Gzhww26jMZNyk5tbOSjCGOPJ01i1DHi8W23xbYrzypL/Xy6h+heGYScNh6aOvV+UeKY+Mdi67lPDLKElaVk6zwyeEcV+6iW0TL9hS6vvZVrS5TuKqW+Cjn3+TTJvVm62rS3cnm4b+ftmbr1GVPt8IYarOfRhrtLuC56sPawMewb8i+61D1ahjrq+4Lnqx9rAdgp9pfda39WoZ6v0qmuj9an1eqAAwPRAAAAAAAAAAAAAAAAAAAAAAAAAAAAAAAAROtrwsLzwFb2bK9op/OdK95P63/QLzwNX1GV3RcvnOle80WuWWW9zQj9OWtRXNKvGLlBQdOSjnKObeOHjOO7rKWGUotPFYriWlyNc3jvz6cztVuKpzYLmFpqmZz4qz8My2ZRjOO/Zljgu/F74voaNEqVF8Kse8pRmvOk/SWWdrTe+Efupeg556NpP6vnfvMl3w+zd1qhqw2IxmEjZsXZiO3GPac1faordGcn/vJYR+7DB/8AUaatxi03hliorJRgnvUYrKPi38cSeqaGpvc2v9d7A5qmglwl7vzL8NgrFifyxEKMZfxuL0vXJqjtwj2jKEJKucFzcP4TRWeHJN4d/lp5lgnoF8H6H6cDkjq1OVxGpJpQjTVNLHtpPbc28IvJdthv4HsRcopjR51GFqiUZY1+6rn9xvvLkU22SWrdWr8FoJRfyFm8t7b95J22hKMJVJYbcqjxm5YNPDJRUd2CWR24lFy5t6eXw32rewh9apy/R9ypvF7MfawOrsDPtL7rW/q1Dk1uzsrhf3Y+0iSXYPttined+VDzRn+ZRc0tyvt63YengAwPRAAAAAAAAAAAAAAAAAAAAAAAAAAAAAAAAQmuk8NH3fgpLy5e8rmipfOdK95Ydef6PuuovXiVvRTyn1l7zTa5ZZL3NCQbMWZJGiF9RlLYjVpSn9iNWDl91PEmhkybNbN0oGOwdcyaWYM+VtIUIPZnWoxl9mdWEZeRvEzjKMljFxkuDi1JPxo7m5k1MxZucDVy1P7dP78fzO5uZNUjXJnVOmc1SJ2HJhE6x521Vc/Jr+dAs3Yqttinc9+VPzRkVvTSxotc8qK/nwLzqPbbEKvflH0Mhen8uSdmPz5rMADE3gAAAAAAAAAAAAAAAAAAAAAAAAAAAAAAAILXj+j7nqx9pEq+iXlPp9xZtfH8X3HRT9tAq2iJZT63uNVrllkvc8eSSq0I1ISpzWMJpxksWsYtYNYrNeIp2vWp2jqOj69WFClb1acduhVpLk6nKprZSazlju478e+XOnIp2nux5RUal3bVa0Lmkp1octU+E0XKKc8HGqnhjhhinkK4KJWLVWdaVnQdfHleTp7eO/a2FtY9/HHx4la1i0pWvL2Wi7WpKlCmk7uvDKfbYYUYPg3jh4nvwJzUfWOV7aU6s4qMnHNJYLFSlF4Lmxi/KVPVuqqOndKU6mUqlSNWGP1oS2mmvFViRmdISiNZWC27GWi4Q2XbRqPjOpKcpyfPjtZeI7NCapWtk6jtoSgptNxdSU4JpNdqpN4b/Qdenra6qU1G0rwt6iljKc6KrJxw+Sk92fEp+resd/8ApG5sbqrTrKlyfbwoxp4uWzuwS4S48x3SJ4OazHFP67ScdHXsk2mqM2msmtxT9RNQNH3VlSq16LlUlHGUlVqRz25rHBSw3JFw16fxZfeBn7ij6i6Y0rCzpxtrKjWpKOEak7iMG1tzzcXJccfIcq5tXaeXRjpKznobSFpC2q1ZWly9l0KktrYe2oPDo2otPfvTxPQpTxipc6TKlDVm9u7qld6SdGHI/NUKL21F444t5rJ573n57TVmksFuWSLLcSruTDg0gsYxXPUt1/3FM9L0JbqEJbsW80uGWR5Vpy8dOjKot8HSmumNaEvcWDsP6cq3Tv6lV49vQwX2cY1PyF6mdnNyxVEVZPRwAY24AAAAAAAAAAAAAAAAAAAAAAAAAAAAAAABXtf38XXH8H/yKZU9Ezyn0r0HoGmdGRuberQk8FUi4qW/YlvjPDjhJJ+I88noDSFGT/YTlhj29CVOpCXfUXJS8TiabNUZTEsl+mdqJiHbf0Z1KU4U6s6E3hs1oKMpQaaeOEsmssGuZlfuNXdJ1YSo1tJxdGScZ8nZwhVnF5OO1jgsuYkuUvFvtrj/AJao/VTNc9LVY/Lo1Y9ehXh60SyaYlXFcx0SGh9HUrWjGjSWEYpJY73h/p+VkNrZqlG8lTr0qjt7yllTrxWKcc/2dRcVm/K96yPstZocdldM9n0o+w1kpPc0+rOMveS3ecZI7zKc3Db32n6SUJULG4wyVVVnTx77TafmNOr+rd2r6vf3fIQnV5PGnRlKaWylxfVXFk3HTcH9ryY+8+PTEOdrpiyO6S3rPWqhOtZXVGmtqpOlOMI4pbUuCxeXAi9RbCtbWkKdaOxNRScW02u2m+D/ALyJD9K0/tLzoxlpGD+vHyktjXNHeaZOutXOOpVNcrhP6y8qMHMtiFUyjdaJdyV+qvXiTPYBfaX/AFrf1ahAa01UrSti96SS5+3iTn/59+Rf9a39WoVXuRbY54eugAwPRAAAAAAAAAAAAAAAAAAAAAAAAAAAAAAAAAAAAAHxxT3+c56+jKE/l0qUutTjL0o6QBFVNVLGW+0tf8imvQjmqai6Ol/s0I9Rzp+o0TwJbU90dmmeis1Ox1o97qdWPVua3vmzlq9i+zfyal1Doqxl68JFwB3eV95Rm1RPSFErdiei/kXNwutGjL0QRx1uxJP6l5HonbNvyxqL0Ho4JRerjqjNi3PR5TedhavVwjK9pxhitrYtpbT8tQveqGqVDRtv8HouUsZOc6k8NupNpLF4ZJYJJLvE2CNVyqrjKVFumjhAACCwAAAAAAAAAAAAAAAAAAAAAAAAAAAAAAAAAAAAAAAAAAAAAAAAAAAAAAAAAAAAAAAAAAAAA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dirty="0"/>
          </a:p>
        </p:txBody>
      </p:sp>
      <p:pic>
        <p:nvPicPr>
          <p:cNvPr id="6148" name="Picture 4" descr="http://www.encoding.com/img/3gp-encoding.png"/>
          <p:cNvPicPr>
            <a:picLocks noChangeAspect="1" noChangeArrowheads="1"/>
          </p:cNvPicPr>
          <p:nvPr/>
        </p:nvPicPr>
        <p:blipFill>
          <a:blip r:embed="rId3"/>
          <a:srcRect/>
          <a:stretch>
            <a:fillRect/>
          </a:stretch>
        </p:blipFill>
        <p:spPr bwMode="auto">
          <a:xfrm rot="530499">
            <a:off x="1815243" y="3288657"/>
            <a:ext cx="5524500" cy="2828925"/>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400" advClick="0" advTm="8000">
        <p14:ripple/>
      </p:transition>
    </mc:Choice>
    <mc:Fallback xmlns="">
      <p:transition spd="slow" advClick="0" advTm="8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6" presetClass="entr" presetSubtype="0" fill="hold" nodeType="afterEffect">
                                  <p:stCondLst>
                                    <p:cond delay="0"/>
                                  </p:stCondLst>
                                  <p:childTnLst>
                                    <p:set>
                                      <p:cBhvr>
                                        <p:cTn id="18" dur="1" fill="hold">
                                          <p:stCondLst>
                                            <p:cond delay="0"/>
                                          </p:stCondLst>
                                        </p:cTn>
                                        <p:tgtEl>
                                          <p:spTgt spid="6148"/>
                                        </p:tgtEl>
                                        <p:attrNameLst>
                                          <p:attrName>style.visibility</p:attrName>
                                        </p:attrNameLst>
                                      </p:cBhvr>
                                      <p:to>
                                        <p:strVal val="visible"/>
                                      </p:to>
                                    </p:set>
                                    <p:animEffect transition="in" filter="wipe(down)">
                                      <p:cBhvr>
                                        <p:cTn id="19" dur="580">
                                          <p:stCondLst>
                                            <p:cond delay="0"/>
                                          </p:stCondLst>
                                        </p:cTn>
                                        <p:tgtEl>
                                          <p:spTgt spid="6148"/>
                                        </p:tgtEl>
                                      </p:cBhvr>
                                    </p:animEffect>
                                    <p:anim calcmode="lin" valueType="num">
                                      <p:cBhvr>
                                        <p:cTn id="20" dur="1822" tmFilter="0,0; 0.14,0.36; 0.43,0.73; 0.71,0.91; 1.0,1.0">
                                          <p:stCondLst>
                                            <p:cond delay="0"/>
                                          </p:stCondLst>
                                        </p:cTn>
                                        <p:tgtEl>
                                          <p:spTgt spid="6148"/>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6148"/>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6148"/>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6148"/>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6148"/>
                                        </p:tgtEl>
                                        <p:attrNameLst>
                                          <p:attrName>ppt_y</p:attrName>
                                        </p:attrNameLst>
                                      </p:cBhvr>
                                      <p:tavLst>
                                        <p:tav tm="0" fmla="#ppt_y-sin(pi*$)/81">
                                          <p:val>
                                            <p:fltVal val="0"/>
                                          </p:val>
                                        </p:tav>
                                        <p:tav tm="100000">
                                          <p:val>
                                            <p:fltVal val="1"/>
                                          </p:val>
                                        </p:tav>
                                      </p:tavLst>
                                    </p:anim>
                                    <p:animScale>
                                      <p:cBhvr>
                                        <p:cTn id="25" dur="26">
                                          <p:stCondLst>
                                            <p:cond delay="650"/>
                                          </p:stCondLst>
                                        </p:cTn>
                                        <p:tgtEl>
                                          <p:spTgt spid="6148"/>
                                        </p:tgtEl>
                                      </p:cBhvr>
                                      <p:to x="100000" y="60000"/>
                                    </p:animScale>
                                    <p:animScale>
                                      <p:cBhvr>
                                        <p:cTn id="26" dur="166" decel="50000">
                                          <p:stCondLst>
                                            <p:cond delay="676"/>
                                          </p:stCondLst>
                                        </p:cTn>
                                        <p:tgtEl>
                                          <p:spTgt spid="6148"/>
                                        </p:tgtEl>
                                      </p:cBhvr>
                                      <p:to x="100000" y="100000"/>
                                    </p:animScale>
                                    <p:animScale>
                                      <p:cBhvr>
                                        <p:cTn id="27" dur="26">
                                          <p:stCondLst>
                                            <p:cond delay="1312"/>
                                          </p:stCondLst>
                                        </p:cTn>
                                        <p:tgtEl>
                                          <p:spTgt spid="6148"/>
                                        </p:tgtEl>
                                      </p:cBhvr>
                                      <p:to x="100000" y="80000"/>
                                    </p:animScale>
                                    <p:animScale>
                                      <p:cBhvr>
                                        <p:cTn id="28" dur="166" decel="50000">
                                          <p:stCondLst>
                                            <p:cond delay="1338"/>
                                          </p:stCondLst>
                                        </p:cTn>
                                        <p:tgtEl>
                                          <p:spTgt spid="6148"/>
                                        </p:tgtEl>
                                      </p:cBhvr>
                                      <p:to x="100000" y="100000"/>
                                    </p:animScale>
                                    <p:animScale>
                                      <p:cBhvr>
                                        <p:cTn id="29" dur="26">
                                          <p:stCondLst>
                                            <p:cond delay="1642"/>
                                          </p:stCondLst>
                                        </p:cTn>
                                        <p:tgtEl>
                                          <p:spTgt spid="6148"/>
                                        </p:tgtEl>
                                      </p:cBhvr>
                                      <p:to x="100000" y="90000"/>
                                    </p:animScale>
                                    <p:animScale>
                                      <p:cBhvr>
                                        <p:cTn id="30" dur="166" decel="50000">
                                          <p:stCondLst>
                                            <p:cond delay="1668"/>
                                          </p:stCondLst>
                                        </p:cTn>
                                        <p:tgtEl>
                                          <p:spTgt spid="6148"/>
                                        </p:tgtEl>
                                      </p:cBhvr>
                                      <p:to x="100000" y="100000"/>
                                    </p:animScale>
                                    <p:animScale>
                                      <p:cBhvr>
                                        <p:cTn id="31" dur="26">
                                          <p:stCondLst>
                                            <p:cond delay="1808"/>
                                          </p:stCondLst>
                                        </p:cTn>
                                        <p:tgtEl>
                                          <p:spTgt spid="6148"/>
                                        </p:tgtEl>
                                      </p:cBhvr>
                                      <p:to x="100000" y="95000"/>
                                    </p:animScale>
                                    <p:animScale>
                                      <p:cBhvr>
                                        <p:cTn id="32" dur="166" decel="50000">
                                          <p:stCondLst>
                                            <p:cond delay="1834"/>
                                          </p:stCondLst>
                                        </p:cTn>
                                        <p:tgtEl>
                                          <p:spTgt spid="614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4 CuadroTexto"/>
          <p:cNvSpPr txBox="1"/>
          <p:nvPr/>
        </p:nvSpPr>
        <p:spPr>
          <a:xfrm>
            <a:off x="3748612" y="437763"/>
            <a:ext cx="1366080" cy="830997"/>
          </a:xfrm>
          <a:prstGeom prst="rect">
            <a:avLst/>
          </a:prstGeom>
          <a:ln w="38100"/>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s-ES" sz="4800" dirty="0" smtClean="0">
                <a:solidFill>
                  <a:srgbClr val="7030A0"/>
                </a:solidFill>
                <a:latin typeface="Snap ITC" pitchFamily="82" charset="0"/>
              </a:rPr>
              <a:t>RM</a:t>
            </a:r>
            <a:endParaRPr lang="es-ES" sz="4800" dirty="0">
              <a:solidFill>
                <a:srgbClr val="7030A0"/>
              </a:solidFill>
              <a:latin typeface="Snap ITC" pitchFamily="82" charset="0"/>
            </a:endParaRPr>
          </a:p>
        </p:txBody>
      </p:sp>
      <p:sp>
        <p:nvSpPr>
          <p:cNvPr id="6" name="5 CuadroTexto"/>
          <p:cNvSpPr txBox="1"/>
          <p:nvPr/>
        </p:nvSpPr>
        <p:spPr>
          <a:xfrm>
            <a:off x="971600" y="1556792"/>
            <a:ext cx="7128792" cy="1569660"/>
          </a:xfrm>
          <a:prstGeom prst="rect">
            <a:avLst/>
          </a:prstGeom>
          <a:noFill/>
        </p:spPr>
        <p:txBody>
          <a:bodyPr wrap="square" rtlCol="0">
            <a:spAutoFit/>
          </a:bodyPr>
          <a:lstStyle/>
          <a:p>
            <a:pPr algn="just" fontAlgn="base"/>
            <a:r>
              <a:rPr lang="es-MX" sz="2400" b="1" dirty="0">
                <a:latin typeface="Goudy Old Style" pitchFamily="18" charset="0"/>
              </a:rPr>
              <a:t>El formato RM es exclusivo de Real Media Player, por lo que sólo ese reproductor puede reproducirlo. Es un formato relativamente ligero, pero los videos que he probado no han tenido la calidad del formato AVI.</a:t>
            </a:r>
            <a:endParaRPr lang="es-ES" sz="2400" b="1" dirty="0" smtClean="0">
              <a:latin typeface="Goudy Old Style" pitchFamily="18" charset="0"/>
            </a:endParaRPr>
          </a:p>
        </p:txBody>
      </p:sp>
      <p:pic>
        <p:nvPicPr>
          <p:cNvPr id="16386" name="Picture 2" descr="http://media.uccdn.com/images/1/0/5/img_como_convertir_peliculas_a_real_player_501_ori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167277">
            <a:off x="3155889" y="3424588"/>
            <a:ext cx="2857500" cy="28575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633771654"/>
      </p:ext>
    </p:extLst>
  </p:cSld>
  <p:clrMapOvr>
    <a:masterClrMapping/>
  </p:clrMapOvr>
  <mc:AlternateContent xmlns:mc="http://schemas.openxmlformats.org/markup-compatibility/2006" xmlns:p14="http://schemas.microsoft.com/office/powerpoint/2010/main">
    <mc:Choice Requires="p14">
      <p:transition spd="slow" p14:dur="1400" advClick="0" advTm="9000">
        <p14:ripple/>
      </p:transition>
    </mc:Choice>
    <mc:Fallback xmlns="">
      <p:transition spd="slow" advClick="0" advTm="9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1500"/>
                            </p:stCondLst>
                            <p:childTnLst>
                              <p:par>
                                <p:cTn id="17" presetID="32" presetClass="emph" presetSubtype="0" fill="hold" nodeType="afterEffect">
                                  <p:stCondLst>
                                    <p:cond delay="0"/>
                                  </p:stCondLst>
                                  <p:childTnLst>
                                    <p:animRot by="120000">
                                      <p:cBhvr>
                                        <p:cTn id="18" dur="100" fill="hold">
                                          <p:stCondLst>
                                            <p:cond delay="0"/>
                                          </p:stCondLst>
                                        </p:cTn>
                                        <p:tgtEl>
                                          <p:spTgt spid="16386"/>
                                        </p:tgtEl>
                                        <p:attrNameLst>
                                          <p:attrName>r</p:attrName>
                                        </p:attrNameLst>
                                      </p:cBhvr>
                                    </p:animRot>
                                    <p:animRot by="-240000">
                                      <p:cBhvr>
                                        <p:cTn id="19" dur="200" fill="hold">
                                          <p:stCondLst>
                                            <p:cond delay="200"/>
                                          </p:stCondLst>
                                        </p:cTn>
                                        <p:tgtEl>
                                          <p:spTgt spid="16386"/>
                                        </p:tgtEl>
                                        <p:attrNameLst>
                                          <p:attrName>r</p:attrName>
                                        </p:attrNameLst>
                                      </p:cBhvr>
                                    </p:animRot>
                                    <p:animRot by="240000">
                                      <p:cBhvr>
                                        <p:cTn id="20" dur="200" fill="hold">
                                          <p:stCondLst>
                                            <p:cond delay="400"/>
                                          </p:stCondLst>
                                        </p:cTn>
                                        <p:tgtEl>
                                          <p:spTgt spid="16386"/>
                                        </p:tgtEl>
                                        <p:attrNameLst>
                                          <p:attrName>r</p:attrName>
                                        </p:attrNameLst>
                                      </p:cBhvr>
                                    </p:animRot>
                                    <p:animRot by="-240000">
                                      <p:cBhvr>
                                        <p:cTn id="21" dur="200" fill="hold">
                                          <p:stCondLst>
                                            <p:cond delay="600"/>
                                          </p:stCondLst>
                                        </p:cTn>
                                        <p:tgtEl>
                                          <p:spTgt spid="16386"/>
                                        </p:tgtEl>
                                        <p:attrNameLst>
                                          <p:attrName>r</p:attrName>
                                        </p:attrNameLst>
                                      </p:cBhvr>
                                    </p:animRot>
                                    <p:animRot by="120000">
                                      <p:cBhvr>
                                        <p:cTn id="22" dur="200" fill="hold">
                                          <p:stCondLst>
                                            <p:cond delay="800"/>
                                          </p:stCondLst>
                                        </p:cTn>
                                        <p:tgtEl>
                                          <p:spTgt spid="1638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4" name="3 CuadroTexto"/>
          <p:cNvSpPr txBox="1"/>
          <p:nvPr/>
        </p:nvSpPr>
        <p:spPr>
          <a:xfrm>
            <a:off x="3613223" y="437763"/>
            <a:ext cx="1636859" cy="830997"/>
          </a:xfrm>
          <a:prstGeom prst="rect">
            <a:avLst/>
          </a:prstGeom>
          <a:ln w="38100"/>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s-ES" sz="4800" dirty="0" smtClean="0">
                <a:solidFill>
                  <a:srgbClr val="7030A0"/>
                </a:solidFill>
                <a:latin typeface="Snap ITC" pitchFamily="82" charset="0"/>
              </a:rPr>
              <a:t>VOB</a:t>
            </a:r>
            <a:endParaRPr lang="es-ES" sz="4800" dirty="0">
              <a:solidFill>
                <a:srgbClr val="7030A0"/>
              </a:solidFill>
              <a:latin typeface="Snap ITC" pitchFamily="82" charset="0"/>
            </a:endParaRPr>
          </a:p>
        </p:txBody>
      </p:sp>
      <p:sp>
        <p:nvSpPr>
          <p:cNvPr id="5" name="4 CuadroTexto"/>
          <p:cNvSpPr txBox="1"/>
          <p:nvPr/>
        </p:nvSpPr>
        <p:spPr>
          <a:xfrm>
            <a:off x="971600" y="1556792"/>
            <a:ext cx="7128792" cy="3785652"/>
          </a:xfrm>
          <a:prstGeom prst="rect">
            <a:avLst/>
          </a:prstGeom>
          <a:noFill/>
        </p:spPr>
        <p:txBody>
          <a:bodyPr wrap="square" rtlCol="0">
            <a:spAutoFit/>
          </a:bodyPr>
          <a:lstStyle/>
          <a:p>
            <a:pPr algn="just" fontAlgn="base"/>
            <a:r>
              <a:rPr lang="es-MX" sz="2400" b="1" dirty="0">
                <a:latin typeface="Goudy Old Style" pitchFamily="18" charset="0"/>
              </a:rPr>
              <a:t>Un archivo VOB (Video Object) es un formato que contiene vídeos de DVD. Los VOB se basan en el formato de programación de MPEG-2 pero aporta otros aspectos. Contiene el video en sí, el audio, los subtítulos y los contenidos del menú. Si la extensión del archivo VOB </a:t>
            </a:r>
            <a:r>
              <a:rPr lang="es-MX" sz="2400" b="1" dirty="0" smtClean="0">
                <a:latin typeface="Goudy Old Style" pitchFamily="18" charset="0"/>
              </a:rPr>
              <a:t>cambia a </a:t>
            </a:r>
            <a:r>
              <a:rPr lang="es-MX" sz="2400" b="1" dirty="0">
                <a:latin typeface="Goudy Old Style" pitchFamily="18" charset="0"/>
              </a:rPr>
              <a:t>una extensión de archivo de MPEG-2 como </a:t>
            </a:r>
            <a:r>
              <a:rPr lang="es-MX" sz="2400" b="1" dirty="0" err="1" smtClean="0">
                <a:latin typeface="Goudy Old Style" pitchFamily="18" charset="0"/>
              </a:rPr>
              <a:t>mpg</a:t>
            </a:r>
            <a:r>
              <a:rPr lang="es-MX" sz="2400" b="1" dirty="0" smtClean="0">
                <a:latin typeface="Goudy Old Style" pitchFamily="18" charset="0"/>
              </a:rPr>
              <a:t> </a:t>
            </a:r>
            <a:r>
              <a:rPr lang="es-MX" sz="2400" b="1" dirty="0">
                <a:latin typeface="Goudy Old Style" pitchFamily="18" charset="0"/>
              </a:rPr>
              <a:t>o </a:t>
            </a:r>
            <a:r>
              <a:rPr lang="es-MX" sz="2400" b="1" dirty="0" err="1" smtClean="0">
                <a:latin typeface="Goudy Old Style" pitchFamily="18" charset="0"/>
              </a:rPr>
              <a:t>mpeg</a:t>
            </a:r>
            <a:r>
              <a:rPr lang="es-MX" sz="2400" b="1" dirty="0">
                <a:latin typeface="Goudy Old Style" pitchFamily="18" charset="0"/>
              </a:rPr>
              <a:t>, el archivo sigue siendo legible y sigue manteniendo toda la información aunque la mayor parte de los reproductores de MPEG-2 no soportan las pistas reservadas a los subtítulos.</a:t>
            </a:r>
            <a:endParaRPr lang="es-ES" sz="2400" b="1" dirty="0" smtClean="0">
              <a:latin typeface="Goudy Old Style" pitchFamily="18" charset="0"/>
            </a:endParaRPr>
          </a:p>
        </p:txBody>
      </p:sp>
    </p:spTree>
    <p:extLst>
      <p:ext uri="{BB962C8B-B14F-4D97-AF65-F5344CB8AC3E}">
        <p14:creationId xmlns:p14="http://schemas.microsoft.com/office/powerpoint/2010/main" val="125352056"/>
      </p:ext>
    </p:extLst>
  </p:cSld>
  <p:clrMapOvr>
    <a:masterClrMapping/>
  </p:clrMapOvr>
  <mc:AlternateContent xmlns:mc="http://schemas.openxmlformats.org/markup-compatibility/2006" xmlns:p14="http://schemas.microsoft.com/office/powerpoint/2010/main">
    <mc:Choice Requires="p14">
      <p:transition spd="slow" p14:dur="1400" advClick="0" advTm="12000">
        <p14:ripple/>
      </p:transition>
    </mc:Choice>
    <mc:Fallback xmlns="">
      <p:transition spd="slow" advClick="0" advTm="1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4" name="3 CuadroTexto"/>
          <p:cNvSpPr txBox="1"/>
          <p:nvPr/>
        </p:nvSpPr>
        <p:spPr>
          <a:xfrm>
            <a:off x="3436027" y="437763"/>
            <a:ext cx="1991250" cy="830997"/>
          </a:xfrm>
          <a:prstGeom prst="rect">
            <a:avLst/>
          </a:prstGeom>
          <a:ln w="38100"/>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s-ES" sz="4800" dirty="0" smtClean="0">
                <a:solidFill>
                  <a:srgbClr val="7030A0"/>
                </a:solidFill>
                <a:latin typeface="Snap ITC" pitchFamily="82" charset="0"/>
              </a:rPr>
              <a:t>WMV</a:t>
            </a:r>
            <a:endParaRPr lang="es-ES" sz="4800" dirty="0">
              <a:solidFill>
                <a:srgbClr val="7030A0"/>
              </a:solidFill>
              <a:latin typeface="Snap ITC" pitchFamily="82" charset="0"/>
            </a:endParaRPr>
          </a:p>
        </p:txBody>
      </p:sp>
      <p:sp>
        <p:nvSpPr>
          <p:cNvPr id="5" name="4 CuadroTexto"/>
          <p:cNvSpPr txBox="1"/>
          <p:nvPr/>
        </p:nvSpPr>
        <p:spPr>
          <a:xfrm>
            <a:off x="1043608" y="1556792"/>
            <a:ext cx="7128792" cy="4154984"/>
          </a:xfrm>
          <a:prstGeom prst="rect">
            <a:avLst/>
          </a:prstGeom>
          <a:noFill/>
        </p:spPr>
        <p:txBody>
          <a:bodyPr wrap="square" rtlCol="0">
            <a:spAutoFit/>
          </a:bodyPr>
          <a:lstStyle/>
          <a:p>
            <a:pPr algn="just" fontAlgn="base"/>
            <a:r>
              <a:rPr lang="es-MX" sz="2400" b="1" dirty="0">
                <a:latin typeface="Goudy Old Style" pitchFamily="18" charset="0"/>
              </a:rPr>
              <a:t>(Windows Media Video). Conjunto de algoritmos para la compresión de videos, propiedad de </a:t>
            </a:r>
            <a:r>
              <a:rPr lang="es-MX" sz="2400" b="1" dirty="0" smtClean="0">
                <a:latin typeface="Goudy Old Style" pitchFamily="18" charset="0"/>
              </a:rPr>
              <a:t>Microsoft. Por </a:t>
            </a:r>
            <a:r>
              <a:rPr lang="es-MX" sz="2400" b="1" dirty="0">
                <a:latin typeface="Goudy Old Style" pitchFamily="18" charset="0"/>
              </a:rPr>
              <a:t>lo general suele combinarse con el formato de </a:t>
            </a:r>
            <a:r>
              <a:rPr lang="es-MX" sz="2400" b="1" dirty="0" smtClean="0">
                <a:latin typeface="Goudy Old Style" pitchFamily="18" charset="0"/>
              </a:rPr>
              <a:t>sonido WMA</a:t>
            </a:r>
            <a:r>
              <a:rPr lang="es-MX" sz="2400" b="1" dirty="0">
                <a:latin typeface="Goudy Old Style" pitchFamily="18" charset="0"/>
              </a:rPr>
              <a:t> (Windows Media Audio</a:t>
            </a:r>
            <a:r>
              <a:rPr lang="es-MX" sz="2400" b="1" dirty="0" smtClean="0">
                <a:latin typeface="Goudy Old Style" pitchFamily="18" charset="0"/>
              </a:rPr>
              <a:t>).</a:t>
            </a:r>
          </a:p>
          <a:p>
            <a:pPr algn="just" fontAlgn="base"/>
            <a:endParaRPr lang="es-MX" sz="2400" b="1" dirty="0">
              <a:latin typeface="Goudy Old Style" pitchFamily="18" charset="0"/>
            </a:endParaRPr>
          </a:p>
          <a:p>
            <a:pPr algn="just" fontAlgn="base"/>
            <a:r>
              <a:rPr lang="es-MX" sz="2400" b="1" dirty="0" smtClean="0">
                <a:latin typeface="Goudy Old Style" pitchFamily="18" charset="0"/>
              </a:rPr>
              <a:t>WMV </a:t>
            </a:r>
            <a:r>
              <a:rPr lang="es-MX" sz="2400" b="1" dirty="0">
                <a:latin typeface="Goudy Old Style" pitchFamily="18" charset="0"/>
              </a:rPr>
              <a:t>desde la versión 7 utiliza su propia tecnología no estandarizada de </a:t>
            </a:r>
            <a:r>
              <a:rPr lang="es-MX" sz="2400" b="1" dirty="0" smtClean="0">
                <a:latin typeface="Goudy Old Style" pitchFamily="18" charset="0"/>
              </a:rPr>
              <a:t>MPEG-4.</a:t>
            </a:r>
          </a:p>
          <a:p>
            <a:pPr algn="just" fontAlgn="base"/>
            <a:endParaRPr lang="es-MX" sz="2400" b="1" dirty="0">
              <a:latin typeface="Goudy Old Style" pitchFamily="18" charset="0"/>
            </a:endParaRPr>
          </a:p>
          <a:p>
            <a:pPr algn="just" fontAlgn="base"/>
            <a:r>
              <a:rPr lang="es-MX" sz="2400" b="1" dirty="0" smtClean="0">
                <a:latin typeface="Goudy Old Style" pitchFamily="18" charset="0"/>
              </a:rPr>
              <a:t>Este </a:t>
            </a:r>
            <a:r>
              <a:rPr lang="es-MX" sz="2400" b="1" dirty="0">
                <a:latin typeface="Goudy Old Style" pitchFamily="18" charset="0"/>
              </a:rPr>
              <a:t>formato puede ser reproducido por la mayoría de los reproductores y los archivos que lo utilizan suelen tener la extensión </a:t>
            </a:r>
            <a:r>
              <a:rPr lang="es-MX" sz="2400" b="1" dirty="0" smtClean="0">
                <a:latin typeface="Goudy Old Style" pitchFamily="18" charset="0"/>
              </a:rPr>
              <a:t>"</a:t>
            </a:r>
            <a:r>
              <a:rPr lang="es-MX" sz="2400" b="1" dirty="0" err="1" smtClean="0">
                <a:latin typeface="Goudy Old Style" pitchFamily="18" charset="0"/>
              </a:rPr>
              <a:t>wmv</a:t>
            </a:r>
            <a:r>
              <a:rPr lang="es-MX" sz="2400" b="1" dirty="0">
                <a:latin typeface="Goudy Old Style" pitchFamily="18" charset="0"/>
              </a:rPr>
              <a:t>".</a:t>
            </a:r>
            <a:endParaRPr lang="es-ES" sz="2400" b="1" dirty="0" smtClean="0">
              <a:latin typeface="Goudy Old Style" pitchFamily="18" charset="0"/>
            </a:endParaRPr>
          </a:p>
        </p:txBody>
      </p:sp>
      <p:pic>
        <p:nvPicPr>
          <p:cNvPr id="18434" name="Picture 2" descr="http://www.informatica-hoy.com.ar/imagenes06/wmv.jpg"/>
          <p:cNvPicPr>
            <a:picLocks noChangeAspect="1" noChangeArrowheads="1"/>
          </p:cNvPicPr>
          <p:nvPr/>
        </p:nvPicPr>
        <p:blipFill rotWithShape="1">
          <a:blip r:embed="rId3">
            <a:extLst>
              <a:ext uri="{28A0092B-C50C-407E-A947-70E740481C1C}">
                <a14:useLocalDpi xmlns:a14="http://schemas.microsoft.com/office/drawing/2010/main" val="0"/>
              </a:ext>
            </a:extLst>
          </a:blip>
          <a:srcRect l="22543" r="30120"/>
          <a:stretch/>
        </p:blipFill>
        <p:spPr bwMode="auto">
          <a:xfrm rot="497163">
            <a:off x="5514303" y="5367462"/>
            <a:ext cx="1196784" cy="129442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52056"/>
      </p:ext>
    </p:extLst>
  </p:cSld>
  <p:clrMapOvr>
    <a:masterClrMapping/>
  </p:clrMapOvr>
  <mc:AlternateContent xmlns:mc="http://schemas.openxmlformats.org/markup-compatibility/2006" xmlns:p14="http://schemas.microsoft.com/office/powerpoint/2010/main">
    <mc:Choice Requires="p14">
      <p:transition spd="slow" p14:dur="1400" advClick="0" advTm="11000">
        <p14:ripple/>
      </p:transition>
    </mc:Choice>
    <mc:Fallback xmlns="">
      <p:transition spd="slow" advClick="0" advTm="1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par>
                          <p:cTn id="16" fill="hold">
                            <p:stCondLst>
                              <p:cond delay="1500"/>
                            </p:stCondLst>
                            <p:childTnLst>
                              <p:par>
                                <p:cTn id="17" presetID="26" presetClass="entr" presetSubtype="0" fill="hold" nodeType="afterEffect">
                                  <p:stCondLst>
                                    <p:cond delay="0"/>
                                  </p:stCondLst>
                                  <p:childTnLst>
                                    <p:set>
                                      <p:cBhvr>
                                        <p:cTn id="18" dur="1" fill="hold">
                                          <p:stCondLst>
                                            <p:cond delay="0"/>
                                          </p:stCondLst>
                                        </p:cTn>
                                        <p:tgtEl>
                                          <p:spTgt spid="18434"/>
                                        </p:tgtEl>
                                        <p:attrNameLst>
                                          <p:attrName>style.visibility</p:attrName>
                                        </p:attrNameLst>
                                      </p:cBhvr>
                                      <p:to>
                                        <p:strVal val="visible"/>
                                      </p:to>
                                    </p:set>
                                    <p:animEffect transition="in" filter="wipe(down)">
                                      <p:cBhvr>
                                        <p:cTn id="19" dur="580">
                                          <p:stCondLst>
                                            <p:cond delay="0"/>
                                          </p:stCondLst>
                                        </p:cTn>
                                        <p:tgtEl>
                                          <p:spTgt spid="18434"/>
                                        </p:tgtEl>
                                      </p:cBhvr>
                                    </p:animEffect>
                                    <p:anim calcmode="lin" valueType="num">
                                      <p:cBhvr>
                                        <p:cTn id="20" dur="1822" tmFilter="0,0; 0.14,0.36; 0.43,0.73; 0.71,0.91; 1.0,1.0">
                                          <p:stCondLst>
                                            <p:cond delay="0"/>
                                          </p:stCondLst>
                                        </p:cTn>
                                        <p:tgtEl>
                                          <p:spTgt spid="18434"/>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18434"/>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18434"/>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18434"/>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18434"/>
                                        </p:tgtEl>
                                        <p:attrNameLst>
                                          <p:attrName>ppt_y</p:attrName>
                                        </p:attrNameLst>
                                      </p:cBhvr>
                                      <p:tavLst>
                                        <p:tav tm="0" fmla="#ppt_y-sin(pi*$)/81">
                                          <p:val>
                                            <p:fltVal val="0"/>
                                          </p:val>
                                        </p:tav>
                                        <p:tav tm="100000">
                                          <p:val>
                                            <p:fltVal val="1"/>
                                          </p:val>
                                        </p:tav>
                                      </p:tavLst>
                                    </p:anim>
                                    <p:animScale>
                                      <p:cBhvr>
                                        <p:cTn id="25" dur="26">
                                          <p:stCondLst>
                                            <p:cond delay="650"/>
                                          </p:stCondLst>
                                        </p:cTn>
                                        <p:tgtEl>
                                          <p:spTgt spid="18434"/>
                                        </p:tgtEl>
                                      </p:cBhvr>
                                      <p:to x="100000" y="60000"/>
                                    </p:animScale>
                                    <p:animScale>
                                      <p:cBhvr>
                                        <p:cTn id="26" dur="166" decel="50000">
                                          <p:stCondLst>
                                            <p:cond delay="676"/>
                                          </p:stCondLst>
                                        </p:cTn>
                                        <p:tgtEl>
                                          <p:spTgt spid="18434"/>
                                        </p:tgtEl>
                                      </p:cBhvr>
                                      <p:to x="100000" y="100000"/>
                                    </p:animScale>
                                    <p:animScale>
                                      <p:cBhvr>
                                        <p:cTn id="27" dur="26">
                                          <p:stCondLst>
                                            <p:cond delay="1312"/>
                                          </p:stCondLst>
                                        </p:cTn>
                                        <p:tgtEl>
                                          <p:spTgt spid="18434"/>
                                        </p:tgtEl>
                                      </p:cBhvr>
                                      <p:to x="100000" y="80000"/>
                                    </p:animScale>
                                    <p:animScale>
                                      <p:cBhvr>
                                        <p:cTn id="28" dur="166" decel="50000">
                                          <p:stCondLst>
                                            <p:cond delay="1338"/>
                                          </p:stCondLst>
                                        </p:cTn>
                                        <p:tgtEl>
                                          <p:spTgt spid="18434"/>
                                        </p:tgtEl>
                                      </p:cBhvr>
                                      <p:to x="100000" y="100000"/>
                                    </p:animScale>
                                    <p:animScale>
                                      <p:cBhvr>
                                        <p:cTn id="29" dur="26">
                                          <p:stCondLst>
                                            <p:cond delay="1642"/>
                                          </p:stCondLst>
                                        </p:cTn>
                                        <p:tgtEl>
                                          <p:spTgt spid="18434"/>
                                        </p:tgtEl>
                                      </p:cBhvr>
                                      <p:to x="100000" y="90000"/>
                                    </p:animScale>
                                    <p:animScale>
                                      <p:cBhvr>
                                        <p:cTn id="30" dur="166" decel="50000">
                                          <p:stCondLst>
                                            <p:cond delay="1668"/>
                                          </p:stCondLst>
                                        </p:cTn>
                                        <p:tgtEl>
                                          <p:spTgt spid="18434"/>
                                        </p:tgtEl>
                                      </p:cBhvr>
                                      <p:to x="100000" y="100000"/>
                                    </p:animScale>
                                    <p:animScale>
                                      <p:cBhvr>
                                        <p:cTn id="31" dur="26">
                                          <p:stCondLst>
                                            <p:cond delay="1808"/>
                                          </p:stCondLst>
                                        </p:cTn>
                                        <p:tgtEl>
                                          <p:spTgt spid="18434"/>
                                        </p:tgtEl>
                                      </p:cBhvr>
                                      <p:to x="100000" y="95000"/>
                                    </p:animScale>
                                    <p:animScale>
                                      <p:cBhvr>
                                        <p:cTn id="32" dur="166" decel="50000">
                                          <p:stCondLst>
                                            <p:cond delay="1834"/>
                                          </p:stCondLst>
                                        </p:cTn>
                                        <p:tgtEl>
                                          <p:spTgt spid="1843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3" name="2 Rectángulo"/>
          <p:cNvSpPr/>
          <p:nvPr/>
        </p:nvSpPr>
        <p:spPr>
          <a:xfrm>
            <a:off x="1115616" y="980728"/>
            <a:ext cx="5616624" cy="4524315"/>
          </a:xfrm>
          <a:prstGeom prst="rect">
            <a:avLst/>
          </a:prstGeom>
        </p:spPr>
        <p:txBody>
          <a:bodyPr wrap="square">
            <a:spAutoFit/>
          </a:bodyPr>
          <a:lstStyle/>
          <a:p>
            <a:pPr algn="just"/>
            <a:r>
              <a:rPr lang="es-ES" sz="2400" b="1" dirty="0" smtClean="0">
                <a:latin typeface="Goudy Old Style" pitchFamily="18" charset="0"/>
              </a:rPr>
              <a:t>Puede </a:t>
            </a:r>
            <a:r>
              <a:rPr lang="es-ES" sz="2400" b="1" dirty="0">
                <a:latin typeface="Goudy Old Style" pitchFamily="18" charset="0"/>
              </a:rPr>
              <a:t>ser </a:t>
            </a:r>
            <a:r>
              <a:rPr lang="es-ES" sz="2400" b="1" dirty="0" smtClean="0">
                <a:latin typeface="Goudy Old Style" pitchFamily="18" charset="0"/>
              </a:rPr>
              <a:t>ejecutado </a:t>
            </a:r>
            <a:r>
              <a:rPr lang="es-ES" sz="2400" b="1" dirty="0">
                <a:latin typeface="Goudy Old Style" pitchFamily="18" charset="0"/>
              </a:rPr>
              <a:t>con las </a:t>
            </a:r>
            <a:r>
              <a:rPr lang="es-ES" sz="2400" b="1" dirty="0" smtClean="0">
                <a:latin typeface="Goudy Old Style" pitchFamily="18" charset="0"/>
              </a:rPr>
              <a:t>aplicaciones:</a:t>
            </a:r>
          </a:p>
          <a:p>
            <a:pPr marL="342900" indent="-342900" algn="just">
              <a:buSzPct val="90000"/>
              <a:buFont typeface="Wingdings" pitchFamily="2" charset="2"/>
              <a:buChar char="Ø"/>
            </a:pPr>
            <a:r>
              <a:rPr lang="es-ES" sz="2400" b="1" dirty="0" smtClean="0">
                <a:latin typeface="Goudy Old Style" pitchFamily="18" charset="0"/>
              </a:rPr>
              <a:t>Media Player </a:t>
            </a:r>
            <a:r>
              <a:rPr lang="es-ES" sz="2400" b="1" dirty="0" err="1" smtClean="0">
                <a:latin typeface="Goudy Old Style" pitchFamily="18" charset="0"/>
              </a:rPr>
              <a:t>Classic</a:t>
            </a:r>
            <a:endParaRPr lang="es-ES" sz="2400" b="1" dirty="0">
              <a:latin typeface="Goudy Old Style" pitchFamily="18" charset="0"/>
            </a:endParaRPr>
          </a:p>
          <a:p>
            <a:pPr marL="342900" indent="-342900" algn="just">
              <a:buSzPct val="90000"/>
              <a:buFont typeface="Wingdings" pitchFamily="2" charset="2"/>
              <a:buChar char="Ø"/>
            </a:pPr>
            <a:r>
              <a:rPr lang="es-ES" sz="2400" b="1" dirty="0" smtClean="0">
                <a:latin typeface="Goudy Old Style" pitchFamily="18" charset="0"/>
              </a:rPr>
              <a:t>VLC Player</a:t>
            </a:r>
          </a:p>
          <a:p>
            <a:pPr marL="342900" indent="-342900" algn="just">
              <a:buSzPct val="90000"/>
              <a:buFont typeface="Wingdings" pitchFamily="2" charset="2"/>
              <a:buChar char="Ø"/>
            </a:pPr>
            <a:r>
              <a:rPr lang="es-ES" sz="2400" b="1" dirty="0" smtClean="0">
                <a:latin typeface="Goudy Old Style" pitchFamily="18" charset="0"/>
              </a:rPr>
              <a:t>The </a:t>
            </a:r>
            <a:r>
              <a:rPr lang="es-ES" sz="2400" b="1" dirty="0" err="1" smtClean="0">
                <a:latin typeface="Goudy Old Style" pitchFamily="18" charset="0"/>
              </a:rPr>
              <a:t>KMPlayer</a:t>
            </a:r>
            <a:endParaRPr lang="es-ES" sz="2400" b="1" dirty="0">
              <a:latin typeface="Goudy Old Style" pitchFamily="18" charset="0"/>
            </a:endParaRPr>
          </a:p>
          <a:p>
            <a:pPr marL="342900" indent="-342900" algn="just">
              <a:buSzPct val="90000"/>
              <a:buFont typeface="Wingdings" pitchFamily="2" charset="2"/>
              <a:buChar char="Ø"/>
            </a:pPr>
            <a:r>
              <a:rPr lang="es-ES" sz="2400" b="1" dirty="0" err="1" smtClean="0">
                <a:latin typeface="Goudy Old Style" pitchFamily="18" charset="0"/>
              </a:rPr>
              <a:t>Quicktime</a:t>
            </a:r>
            <a:endParaRPr lang="es-ES" sz="2400" b="1" dirty="0">
              <a:latin typeface="Goudy Old Style" pitchFamily="18" charset="0"/>
            </a:endParaRPr>
          </a:p>
          <a:p>
            <a:pPr marL="342900" indent="-342900" algn="just">
              <a:buSzPct val="90000"/>
              <a:buFont typeface="Wingdings" pitchFamily="2" charset="2"/>
              <a:buChar char="Ø"/>
            </a:pPr>
            <a:r>
              <a:rPr lang="es-ES" sz="2400" b="1" dirty="0" err="1" smtClean="0">
                <a:latin typeface="Goudy Old Style" pitchFamily="18" charset="0"/>
              </a:rPr>
              <a:t>Realplayer</a:t>
            </a:r>
            <a:endParaRPr lang="es-ES" sz="2400" b="1" dirty="0" smtClean="0">
              <a:latin typeface="Goudy Old Style" pitchFamily="18" charset="0"/>
            </a:endParaRPr>
          </a:p>
          <a:p>
            <a:pPr marL="342900" indent="-342900" algn="just">
              <a:buSzPct val="90000"/>
              <a:buFont typeface="Wingdings" pitchFamily="2" charset="2"/>
              <a:buChar char="Ø"/>
            </a:pPr>
            <a:r>
              <a:rPr lang="es-ES" sz="2400" b="1" dirty="0" err="1" smtClean="0">
                <a:latin typeface="Goudy Old Style" pitchFamily="18" charset="0"/>
              </a:rPr>
              <a:t>Totem</a:t>
            </a:r>
            <a:endParaRPr lang="es-ES" sz="2400" b="1" dirty="0">
              <a:latin typeface="Goudy Old Style" pitchFamily="18" charset="0"/>
            </a:endParaRPr>
          </a:p>
          <a:p>
            <a:pPr marL="342900" indent="-342900" algn="just">
              <a:buSzPct val="90000"/>
              <a:buFont typeface="Wingdings" pitchFamily="2" charset="2"/>
              <a:buChar char="Ø"/>
            </a:pPr>
            <a:r>
              <a:rPr lang="es-ES" sz="2400" b="1" dirty="0" err="1" smtClean="0">
                <a:latin typeface="Goudy Old Style" pitchFamily="18" charset="0"/>
              </a:rPr>
              <a:t>JetAudio</a:t>
            </a:r>
            <a:endParaRPr lang="es-ES" sz="2400" b="1" dirty="0">
              <a:latin typeface="Goudy Old Style" pitchFamily="18" charset="0"/>
            </a:endParaRPr>
          </a:p>
          <a:p>
            <a:pPr marL="342900" indent="-342900" algn="just">
              <a:buSzPct val="90000"/>
              <a:buFont typeface="Wingdings" pitchFamily="2" charset="2"/>
              <a:buChar char="Ø"/>
            </a:pPr>
            <a:r>
              <a:rPr lang="es-ES" sz="2400" b="1" dirty="0" smtClean="0">
                <a:latin typeface="Goudy Old Style" pitchFamily="18" charset="0"/>
              </a:rPr>
              <a:t>GOM Player</a:t>
            </a:r>
          </a:p>
          <a:p>
            <a:pPr marL="342900" indent="-342900" algn="just">
              <a:buSzPct val="90000"/>
              <a:buFont typeface="Wingdings" pitchFamily="2" charset="2"/>
              <a:buChar char="Ø"/>
            </a:pPr>
            <a:r>
              <a:rPr lang="es-ES" sz="2400" b="1" dirty="0" smtClean="0">
                <a:latin typeface="Goudy Old Style" pitchFamily="18" charset="0"/>
              </a:rPr>
              <a:t>Windows </a:t>
            </a:r>
            <a:r>
              <a:rPr lang="es-ES" sz="2400" b="1" dirty="0">
                <a:latin typeface="Goudy Old Style" pitchFamily="18" charset="0"/>
              </a:rPr>
              <a:t>Media Player (A partir de la versión 12, incluida en Windows 7)</a:t>
            </a:r>
          </a:p>
          <a:p>
            <a:pPr marL="285750" indent="-285750" algn="just">
              <a:buFont typeface="Wingdings" pitchFamily="2" charset="2"/>
              <a:buChar char="Ø"/>
            </a:pPr>
            <a:endParaRPr lang="es-ES" sz="2400" b="1" dirty="0">
              <a:latin typeface="Goudy Old Style" pitchFamily="18" charset="0"/>
            </a:endParaRPr>
          </a:p>
        </p:txBody>
      </p:sp>
      <p:pic>
        <p:nvPicPr>
          <p:cNvPr id="4" name="Picture 2" descr="http://t0.gstatic.com/images?q=tbn:ANd9GcRHXl-IZxnUNmqgOz4Ge54sf_W2ZtiVXOJia0uZpHPpEsmV-4q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45877">
            <a:off x="5346200" y="2036606"/>
            <a:ext cx="2902215" cy="2026243"/>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Tree>
  </p:cSld>
  <p:clrMapOvr>
    <a:masterClrMapping/>
  </p:clrMapOvr>
  <mc:AlternateContent xmlns:mc="http://schemas.openxmlformats.org/markup-compatibility/2006" xmlns:p14="http://schemas.microsoft.com/office/powerpoint/2010/main">
    <mc:Choice Requires="p14">
      <p:transition spd="slow" p14:dur="1400" advClick="0" advTm="10000">
        <p14:ripple/>
      </p:transition>
    </mc:Choice>
    <mc:Fallback xmlns="">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6" presetClass="entr" presetSubtype="16"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3" name="2 CuadroTexto"/>
          <p:cNvSpPr txBox="1"/>
          <p:nvPr/>
        </p:nvSpPr>
        <p:spPr>
          <a:xfrm>
            <a:off x="3581159" y="561454"/>
            <a:ext cx="1670201" cy="923330"/>
          </a:xfrm>
          <a:prstGeom prst="rect">
            <a:avLst/>
          </a:prstGeom>
          <a:ln w="38100" cap="flat"/>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s-ES_tradnl" sz="5400" dirty="0" smtClean="0">
                <a:solidFill>
                  <a:srgbClr val="7030A0"/>
                </a:solidFill>
                <a:latin typeface="Snap ITC" pitchFamily="82" charset="0"/>
              </a:rPr>
              <a:t>AVI</a:t>
            </a:r>
            <a:endParaRPr lang="es-ES" sz="5400" dirty="0">
              <a:solidFill>
                <a:srgbClr val="7030A0"/>
              </a:solidFill>
              <a:latin typeface="Snap ITC" pitchFamily="82" charset="0"/>
            </a:endParaRPr>
          </a:p>
        </p:txBody>
      </p:sp>
      <p:sp>
        <p:nvSpPr>
          <p:cNvPr id="4" name="3 CuadroTexto"/>
          <p:cNvSpPr txBox="1"/>
          <p:nvPr/>
        </p:nvSpPr>
        <p:spPr>
          <a:xfrm>
            <a:off x="1187624" y="1928802"/>
            <a:ext cx="6912768" cy="1200329"/>
          </a:xfrm>
          <a:prstGeom prst="rect">
            <a:avLst/>
          </a:prstGeom>
          <a:noFill/>
        </p:spPr>
        <p:txBody>
          <a:bodyPr wrap="square" rtlCol="0">
            <a:spAutoFit/>
          </a:bodyPr>
          <a:lstStyle/>
          <a:p>
            <a:pPr algn="just"/>
            <a:r>
              <a:rPr lang="es-ES" sz="2400" b="1" dirty="0" smtClean="0">
                <a:latin typeface="Goudy Old Style" pitchFamily="18" charset="0"/>
              </a:rPr>
              <a:t>(</a:t>
            </a:r>
            <a:r>
              <a:rPr lang="es-ES" sz="2400" b="1" dirty="0">
                <a:latin typeface="Goudy Old Style" pitchFamily="18" charset="0"/>
              </a:rPr>
              <a:t>Audio Video Interleaved) Es el formato más utilizado en Windows para almacenar vídeo con sonido incorporado</a:t>
            </a:r>
            <a:r>
              <a:rPr lang="es-ES" sz="2400" b="1" dirty="0" smtClean="0">
                <a:latin typeface="Goudy Old Style" pitchFamily="18" charset="0"/>
              </a:rPr>
              <a:t>.</a:t>
            </a:r>
            <a:endParaRPr lang="es-ES" sz="2400" b="1" dirty="0">
              <a:latin typeface="Goudy Old Style" pitchFamily="18" charset="0"/>
            </a:endParaRPr>
          </a:p>
        </p:txBody>
      </p:sp>
      <p:sp>
        <p:nvSpPr>
          <p:cNvPr id="5122" name="AutoShape 2" descr="data:image/jpeg;base64,/9j/4AAQSkZJRgABAQAAAQABAAD/2wCEAAkGBhQSDxUUExQUFRQWFRsUFhcVFRYXFRUWFhgcFRQVFRUaGyYeFxojGRUUITUgJCcpLCwsGR4xNTAqNSYrLCkBCQoKDgwOGQ8PGSskHCQ1NTQpNTU1KSkzMjUvNCksKS81NTU1NTU1LCw1LTU1NTU1KTUqMzUsLC01MiwqLSwuKf/AABEIAHoAYAMBIgACEQEDEQH/xAAbAAACAgMBAAAAAAAAAAAAAAAEBwUGAAIDAf/EAD4QAAEDAgMFAwkGBAcAAAAAAAECAxEABBIhMQUGE0FRYXGRByIjUnKBobHRFCQyM1RzF0Jj4RU0Q2KywcL/xAAaAQEAAgMBAAAAAAAAAAAAAAAAAQQCAwUG/8QAMBEAAQMDAgQEBAcBAAAAAAAAAQACEQMEIRIxBRNxgUFRYZEiUqGxMjM0wdHS8RT/2gAMAwEAAhEDEQA/AHU42Z/Eod0Vrwj66vh9K6uVrRFpwj66vh9K9DJ9dXw+lbzWTRFpwD66vh9KzgH11fD6V0r0URciwfXV8PpXJaVD+ZXw+lFV4pM0RRitpltQx5pJiTyJyGdSyVTUFvEx93c7Ek+ArpYXikpQVaKSkg+7Q9vbRFNVlaocBEitqIubtaTXr1cLhzChSuiSfATRF2mvaXTvlMeDalcFvJJOquQnpVXT5drs4cNqyoqTigKckZ91TBmAsdQifBO6smkr/G6+/Qt+Ln0rP43X36Fvxc+lZ8p/yn2Kw51P5h7hOua9mkn/ABuvv0Lfi59K2Hlrv4n7C3A5y5z05VHLf5FSKjDs4Jsbwj7q57J+VDWm07f7M2lbrYhABlQyyzpXt+We6ccQ07ZtJS4rDmpfvjKpjZ21W1PNoNq0AtYSTnInmJFYlpBgqdYjUDhXaz2w2lUJdQsdih4f3qebcBEioG43aYP+mnworYtsWyU4iUcgcyOyahZo9/WhrweiX7CvlRbozoe8/KX7CvlRQdilcdu4dnuMcNJBbUMeciRM0tt37YqebASSeEdM5zOdNE7bw2DjHDSZbUMXPMUv92Ur4yMCoUGFZjWOY01rZTc5rwWRM4nZaKjA+iWnxCkCznHPpzrOF2UcVnAla0JeK14AVE40kDKFAyR2HpQze1G1Kwk+cTAwjIxr769BQu3vOl7e4MgrzVzw8026mE43BER/qGuHUoErUEjt593Wh2tpMqVAWJ7ZA+lVjae1gt8khRJUUgR0MBIFWja27ZtLNp1Y89a8K0g5oUc0ieeWvbXLueNCnUawgZPwznbK7FpwRrmlz3nbMY7LneN/ebU/1J8M/CmQ9t7ju2yeGlGF4GROeUUuNqEMXrDeakB3EgmNIEg++aYbm9AuHbdHDCCHRBA1yiqb7ltyRWbsQPsrxtf+RpozMHB9JkJkxIr23RBNcwquzB1rWt6x3Wh7z8pfsH5UQ9Qt2fRr9g/Kih2xS+c21gsHGihMcNQK+kilZsXboRcsYBCS2QpR5gzMCNPGmDfb2fcXmA2kpLa0485zGvSk7ZrKFNKSkrPD/Dn1PZQ6s6d1steXrZzTDMT0VucuSF26MzDoWqeZKpHwqKedIuQrQF8kR6uWnuFaXm3XnFhZt1AjoFaDTlQtxeuqKYYUnD2HmdZjtqaVS6aGy04XVu3cLe2o5j8kYHkUXtSwCLnjNKzHpkAiPPSZUkz1iR4VOX1vxVW6C8VNuKL7snTAnEpY6TiAiqsd4CpCmgyiCe0rEHIA99As3qhyJEQBPLp8qp3FF9d/M2Ofr/ByqVpcciiaWTIHeFYbjaHEubYklRDup0wgQkeAE0zXd4jcPWyC2lGF4GRzyik/YOrN1bqUjCnGMMjIxrnzpvPbxG4etkFtKMLwMic8oq3TAAAHh+yo1y5wc5+5MnuUzJoi1VrQs0RZ86LMro/Qd8fROewr5UW+c6Dvvyl+wr5UUO2KVB3kKdnOMcNJBaUnHnOYmZpY7vg8Zr9o8o5nXrTNO8ZTs5xjhpILSk485EiZmlnu2n07f7J5dvxq1bfnt6qpcfpndFZ8NeOKwpKjOWffXfBWYK9WZjC8g14BBIkKvbQ2TxVFxqA4IJjRfPLooRULx08WIIlUERmCYkR31ekNACAI7qE/wtHH4nCSSYOPEQQof7dDPWuNcWBcGuH4jh0eu57L0FtxZrHu0iGiSyfCNgo66QRc2pV68BPJKRmB38yetMp3eE3D1sktpRheBkA55RS92qIubQ/1Cf8AumE7vCbh22SW0owvAyAc8o51zrik2lV0MEAR9grlCs6tb8x5kn+yZU0RZ86FFFWXOqivlbXOtB3p9Ev2FfI0VdnOgr38pfsK+VFDtilWd41J2c4xw0kFpScUGRInXSl3uk4gXDZdxBIYVGEAqJnKP70xTt1abBy34My2pOLCrFmO7Wlns1LrCkq+zuOSyUYeG4IxE5zh1FZiNW5HqN1qLdVPT6K5NgrJLRQpIzhxQbcyzMapV7q2SAoSkgjs+VVNW0HVNoQqzcOBZXOFwEz/AC/hyGVbWu17hDgWLd05mRhchQ5T5vKupQvOW46qhLcQCMjzzGfZci54ZrHwNAPp4/Ve7c3rUh0tsgDCcJWRJJGsDSK0sdqXOEOKVKJgApAChOZBjkahntnOqcxcB78RMcNfMzExVo21vK6/at26LBTSWzKSEuEhMZpzTz1Jrl3N7cue3RJBOcxAXYtLS1pNhzAcdcrzaVxNzbAiFIdOIHrAIphu7wl922SW0owvAyAc8o50t7q/dur9l02q2oWCrzHCCRzJKewUyXduruHbdBaw4XQZCVdIzyrFtWpVAfVEOjKyrU6TNTaIhs4HlJmOgTHmirHU0GDRWz9TULNbXetcK7Xh86uE0ReFsdB4UFtnaCbe3ceUAQhMx1OiR7zRs1RPKhtPzGrcT56uIsJzOEGAI5yZ8KIpLdLfD7YtaFtJbWlIWADOJJ1OfePGu28e8xtLhlBaSW3TBWSQUmYOWhgEGqcdvNI2mw+0hxtvClpYWkpkAYCR1ywn3VbPKFszjWKiM1NEODu0V8DPuoiM3r28LO34oQFqKglKSYmcycugFd3b1wWfGDQLvDC+GDlnmRPYKpDt/wD4g9YM6hKAt3vT+KfckeNMO6Po1+wr/iaIq/ujvOu9KyphKEJEYgZlXq59mdWPAOg8Kpfks/yz37v/AJq6TRF7NF7O1NBUbs3U0RbXg86h8JqVrKIorAahV7qJVfC7UpZWkQlBAwCBAjnzJq31lEVU3i3ZReNJQsqThViCkgTpBGfKjW7H0IbVKhgwEnVQiCT21PVlEVI3e3Ibs3FOIUtZUnD50eaCZMR7qldp7NLzK2iVICxGJP4h3VYqyiKk7u7nJs1KKFuLChBSqMIzmQBzqc4Z6GpqsoiheGehovZyYJmj6yiL/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5124" name="Picture 4" descr="http://t0.gstatic.com/images?q=tbn:ANd9GcR43U2_yjsm7hBj2Is5m953TbG2sSGR4R0vjNIOqjrgfRg_F3Gq-w"/>
          <p:cNvPicPr>
            <a:picLocks noChangeAspect="1" noChangeArrowheads="1"/>
          </p:cNvPicPr>
          <p:nvPr/>
        </p:nvPicPr>
        <p:blipFill>
          <a:blip r:embed="rId3"/>
          <a:srcRect/>
          <a:stretch>
            <a:fillRect/>
          </a:stretch>
        </p:blipFill>
        <p:spPr bwMode="auto">
          <a:xfrm rot="20913047">
            <a:off x="3404594" y="3208435"/>
            <a:ext cx="2418655" cy="2871370"/>
          </a:xfrm>
          <a:prstGeom prst="rect">
            <a:avLst/>
          </a:prstGeom>
          <a:ln>
            <a:noFill/>
          </a:ln>
          <a:effectLst>
            <a:softEdge rad="112500"/>
          </a:effectLst>
        </p:spPr>
      </p:pic>
    </p:spTree>
  </p:cSld>
  <p:clrMapOvr>
    <a:masterClrMapping/>
  </p:clrMapOvr>
  <mc:AlternateContent xmlns:mc="http://schemas.openxmlformats.org/markup-compatibility/2006" xmlns:p14="http://schemas.microsoft.com/office/powerpoint/2010/main">
    <mc:Choice Requires="p14">
      <p:transition spd="slow" p14:dur="1400" advClick="0" advTm="8000">
        <p14:ripple/>
      </p:transition>
    </mc:Choice>
    <mc:Fallback xmlns="">
      <p:transition spd="slow" advClick="0" advTm="8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45" presetClass="entr" presetSubtype="0" fill="hold" nodeType="afterEffect">
                                  <p:stCondLst>
                                    <p:cond delay="0"/>
                                  </p:stCondLst>
                                  <p:childTnLst>
                                    <p:set>
                                      <p:cBhvr>
                                        <p:cTn id="18" dur="1" fill="hold">
                                          <p:stCondLst>
                                            <p:cond delay="0"/>
                                          </p:stCondLst>
                                        </p:cTn>
                                        <p:tgtEl>
                                          <p:spTgt spid="5124"/>
                                        </p:tgtEl>
                                        <p:attrNameLst>
                                          <p:attrName>style.visibility</p:attrName>
                                        </p:attrNameLst>
                                      </p:cBhvr>
                                      <p:to>
                                        <p:strVal val="visible"/>
                                      </p:to>
                                    </p:set>
                                    <p:animEffect transition="in" filter="fade">
                                      <p:cBhvr>
                                        <p:cTn id="19" dur="2000"/>
                                        <p:tgtEl>
                                          <p:spTgt spid="5124"/>
                                        </p:tgtEl>
                                      </p:cBhvr>
                                    </p:animEffect>
                                    <p:anim calcmode="lin" valueType="num">
                                      <p:cBhvr>
                                        <p:cTn id="20" dur="2000" fill="hold"/>
                                        <p:tgtEl>
                                          <p:spTgt spid="5124"/>
                                        </p:tgtEl>
                                        <p:attrNameLst>
                                          <p:attrName>ppt_w</p:attrName>
                                        </p:attrNameLst>
                                      </p:cBhvr>
                                      <p:tavLst>
                                        <p:tav tm="0" fmla="#ppt_w*sin(2.5*pi*$)">
                                          <p:val>
                                            <p:fltVal val="0"/>
                                          </p:val>
                                        </p:tav>
                                        <p:tav tm="100000">
                                          <p:val>
                                            <p:fltVal val="1"/>
                                          </p:val>
                                        </p:tav>
                                      </p:tavLst>
                                    </p:anim>
                                    <p:anim calcmode="lin" valueType="num">
                                      <p:cBhvr>
                                        <p:cTn id="21" dur="2000" fill="hold"/>
                                        <p:tgtEl>
                                          <p:spTgt spid="512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3" name="2 Rectángulo"/>
          <p:cNvSpPr/>
          <p:nvPr/>
        </p:nvSpPr>
        <p:spPr>
          <a:xfrm>
            <a:off x="1619672" y="836712"/>
            <a:ext cx="5832648" cy="4401205"/>
          </a:xfrm>
          <a:prstGeom prst="rect">
            <a:avLst/>
          </a:prstGeom>
        </p:spPr>
        <p:txBody>
          <a:bodyPr wrap="square">
            <a:spAutoFit/>
          </a:bodyPr>
          <a:lstStyle/>
          <a:p>
            <a:pPr algn="ctr"/>
            <a:r>
              <a:rPr lang="es-ES" sz="2800" b="1" dirty="0">
                <a:latin typeface="Goudy Old Style" pitchFamily="18" charset="0"/>
              </a:rPr>
              <a:t>Para reproducir un archivo AVI es necesario lo siguiente</a:t>
            </a:r>
            <a:r>
              <a:rPr lang="es-ES" sz="2800" b="1" dirty="0" smtClean="0">
                <a:latin typeface="Goudy Old Style" pitchFamily="18" charset="0"/>
              </a:rPr>
              <a:t>:</a:t>
            </a:r>
          </a:p>
          <a:p>
            <a:pPr algn="ctr"/>
            <a:endParaRPr lang="es-ES" sz="2800" b="1" dirty="0" smtClean="0">
              <a:latin typeface="Goudy Old Style" pitchFamily="18" charset="0"/>
            </a:endParaRPr>
          </a:p>
          <a:p>
            <a:pPr marL="457200" indent="-457200" algn="ctr">
              <a:buSzPct val="90000"/>
              <a:buFont typeface="Wingdings" pitchFamily="2" charset="2"/>
              <a:buChar char="Ø"/>
            </a:pPr>
            <a:r>
              <a:rPr lang="es-ES" sz="2800" b="1" dirty="0" smtClean="0">
                <a:latin typeface="Goudy Old Style" pitchFamily="18" charset="0"/>
              </a:rPr>
              <a:t>Un </a:t>
            </a:r>
            <a:r>
              <a:rPr lang="es-ES" sz="2800" b="1" dirty="0">
                <a:latin typeface="Goudy Old Style" pitchFamily="18" charset="0"/>
              </a:rPr>
              <a:t>reproductor de video capaz de interpretar el formato </a:t>
            </a:r>
            <a:r>
              <a:rPr lang="es-ES" sz="2800" b="1" dirty="0" smtClean="0">
                <a:latin typeface="Goudy Old Style" pitchFamily="18" charset="0"/>
              </a:rPr>
              <a:t>AVI.</a:t>
            </a:r>
          </a:p>
          <a:p>
            <a:pPr marL="457200" indent="-457200" algn="ctr">
              <a:buSzPct val="90000"/>
              <a:buFont typeface="Wingdings" pitchFamily="2" charset="2"/>
              <a:buChar char="Ø"/>
            </a:pPr>
            <a:r>
              <a:rPr lang="es-ES" sz="2800" b="1" dirty="0" smtClean="0">
                <a:latin typeface="Goudy Old Style" pitchFamily="18" charset="0"/>
              </a:rPr>
              <a:t>El </a:t>
            </a:r>
            <a:r>
              <a:rPr lang="es-ES" sz="2800" b="1" i="1" dirty="0" smtClean="0">
                <a:latin typeface="Goudy Old Style" pitchFamily="18" charset="0"/>
              </a:rPr>
              <a:t>códec</a:t>
            </a:r>
            <a:r>
              <a:rPr lang="es-ES" sz="2800" b="1" dirty="0" smtClean="0">
                <a:latin typeface="Goudy Old Style" pitchFamily="18" charset="0"/>
              </a:rPr>
              <a:t> de </a:t>
            </a:r>
            <a:r>
              <a:rPr lang="es-ES" sz="2800" b="1" dirty="0">
                <a:latin typeface="Goudy Old Style" pitchFamily="18" charset="0"/>
              </a:rPr>
              <a:t>video para interpretar el flujo de </a:t>
            </a:r>
            <a:r>
              <a:rPr lang="es-ES" sz="2800" b="1" dirty="0" smtClean="0">
                <a:latin typeface="Goudy Old Style" pitchFamily="18" charset="0"/>
              </a:rPr>
              <a:t>video.</a:t>
            </a:r>
          </a:p>
          <a:p>
            <a:pPr marL="457200" indent="-457200" algn="ctr">
              <a:buSzPct val="90000"/>
              <a:buFont typeface="Wingdings" pitchFamily="2" charset="2"/>
              <a:buChar char="Ø"/>
            </a:pPr>
            <a:r>
              <a:rPr lang="es-ES" sz="2800" b="1" dirty="0" smtClean="0">
                <a:latin typeface="Goudy Old Style" pitchFamily="18" charset="0"/>
              </a:rPr>
              <a:t>El </a:t>
            </a:r>
            <a:r>
              <a:rPr lang="es-ES" sz="2800" b="1" i="1" dirty="0" smtClean="0">
                <a:latin typeface="Goudy Old Style" pitchFamily="18" charset="0"/>
              </a:rPr>
              <a:t>códec</a:t>
            </a:r>
            <a:r>
              <a:rPr lang="es-ES" sz="2800" b="1" dirty="0" smtClean="0">
                <a:latin typeface="Goudy Old Style" pitchFamily="18" charset="0"/>
              </a:rPr>
              <a:t> de audio </a:t>
            </a:r>
            <a:r>
              <a:rPr lang="es-ES" sz="2800" b="1" dirty="0">
                <a:latin typeface="Goudy Old Style" pitchFamily="18" charset="0"/>
              </a:rPr>
              <a:t>para interpretar el flujo de audio.</a:t>
            </a:r>
          </a:p>
          <a:p>
            <a:pPr algn="just"/>
            <a:endParaRPr lang="es-ES" sz="2800" b="1" dirty="0">
              <a:latin typeface="Goudy Old Style"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400" advClick="0" advTm="8000">
        <p14:ripple/>
      </p:transition>
    </mc:Choice>
    <mc:Fallback xmlns="">
      <p:transition spd="slow" advClick="0" advTm="8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4" name="3 CuadroTexto"/>
          <p:cNvSpPr txBox="1"/>
          <p:nvPr/>
        </p:nvSpPr>
        <p:spPr>
          <a:xfrm>
            <a:off x="3427213" y="509771"/>
            <a:ext cx="2008883" cy="830997"/>
          </a:xfrm>
          <a:prstGeom prst="rect">
            <a:avLst/>
          </a:prstGeom>
          <a:ln w="38100"/>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s-ES_tradnl" sz="4800" dirty="0" smtClean="0">
                <a:solidFill>
                  <a:srgbClr val="7030A0"/>
                </a:solidFill>
                <a:latin typeface="Snap ITC" pitchFamily="82" charset="0"/>
              </a:rPr>
              <a:t>DIVX</a:t>
            </a:r>
            <a:endParaRPr lang="es-ES" sz="4800" dirty="0">
              <a:solidFill>
                <a:srgbClr val="7030A0"/>
              </a:solidFill>
              <a:latin typeface="Snap ITC" pitchFamily="82" charset="0"/>
            </a:endParaRPr>
          </a:p>
        </p:txBody>
      </p:sp>
      <p:sp>
        <p:nvSpPr>
          <p:cNvPr id="5" name="4 CuadroTexto"/>
          <p:cNvSpPr txBox="1"/>
          <p:nvPr/>
        </p:nvSpPr>
        <p:spPr>
          <a:xfrm>
            <a:off x="899592" y="1556792"/>
            <a:ext cx="7200800" cy="2677656"/>
          </a:xfrm>
          <a:prstGeom prst="rect">
            <a:avLst/>
          </a:prstGeom>
          <a:noFill/>
        </p:spPr>
        <p:txBody>
          <a:bodyPr wrap="square" rtlCol="0">
            <a:spAutoFit/>
          </a:bodyPr>
          <a:lstStyle/>
          <a:p>
            <a:pPr algn="just"/>
            <a:r>
              <a:rPr lang="es-ES" sz="2400" b="1" dirty="0" smtClean="0">
                <a:latin typeface="Goudy Old Style" pitchFamily="18" charset="0"/>
              </a:rPr>
              <a:t>Conjunto </a:t>
            </a:r>
            <a:r>
              <a:rPr lang="es-ES" sz="2400" b="1" dirty="0">
                <a:latin typeface="Goudy Old Style" pitchFamily="18" charset="0"/>
              </a:rPr>
              <a:t>de productos de software desarrollados por DivX, Inc. para los sistemas operativos Windows y Mac OS, el más representativo es el códec por lo que la mayoría de las personas se refieren a éste cuando hablan de DivX. Inicialmente era sólo un códec de vídeo un formato de vídeo comprimido, basado en los estándares MPEG-4. En la actualidad DivX</a:t>
            </a:r>
            <a:endParaRPr lang="es-ES" sz="2400" b="1" dirty="0" smtClean="0">
              <a:latin typeface="Goudy Old Style" pitchFamily="18" charset="0"/>
            </a:endParaRPr>
          </a:p>
        </p:txBody>
      </p:sp>
      <p:pic>
        <p:nvPicPr>
          <p:cNvPr id="4100" name="Picture 4" descr="http://3.bp.blogspot.com/-PDxjoT3yrug/TVXXpDBbsiI/AAAAAAAABgU/AIRIqaOlDa8/s1600/DivX.jpg"/>
          <p:cNvPicPr>
            <a:picLocks noChangeAspect="1" noChangeArrowheads="1"/>
          </p:cNvPicPr>
          <p:nvPr/>
        </p:nvPicPr>
        <p:blipFill>
          <a:blip r:embed="rId3"/>
          <a:srcRect/>
          <a:stretch>
            <a:fillRect/>
          </a:stretch>
        </p:blipFill>
        <p:spPr bwMode="auto">
          <a:xfrm rot="442357">
            <a:off x="5388006" y="4188763"/>
            <a:ext cx="2971757" cy="16865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xmlns:p14="http://schemas.microsoft.com/office/powerpoint/2010/main">
    <mc:Choice Requires="p14">
      <p:transition spd="slow" p14:dur="1400" advClick="0" advTm="10000">
        <p14:ripple/>
      </p:transition>
    </mc:Choice>
    <mc:Fallback xmlns="">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6" presetClass="entr" presetSubtype="16" fill="hold" nodeType="afterEffect">
                                  <p:stCondLst>
                                    <p:cond delay="0"/>
                                  </p:stCondLst>
                                  <p:childTnLst>
                                    <p:set>
                                      <p:cBhvr>
                                        <p:cTn id="18" dur="1" fill="hold">
                                          <p:stCondLst>
                                            <p:cond delay="0"/>
                                          </p:stCondLst>
                                        </p:cTn>
                                        <p:tgtEl>
                                          <p:spTgt spid="4100"/>
                                        </p:tgtEl>
                                        <p:attrNameLst>
                                          <p:attrName>style.visibility</p:attrName>
                                        </p:attrNameLst>
                                      </p:cBhvr>
                                      <p:to>
                                        <p:strVal val="visible"/>
                                      </p:to>
                                    </p:set>
                                    <p:animEffect transition="in" filter="circle(in)">
                                      <p:cBhvr>
                                        <p:cTn id="19" dur="20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4" name="3 Rectángulo"/>
          <p:cNvSpPr/>
          <p:nvPr/>
        </p:nvSpPr>
        <p:spPr>
          <a:xfrm>
            <a:off x="1403648" y="692696"/>
            <a:ext cx="6336704" cy="4093428"/>
          </a:xfrm>
          <a:prstGeom prst="rect">
            <a:avLst/>
          </a:prstGeom>
        </p:spPr>
        <p:txBody>
          <a:bodyPr wrap="square">
            <a:spAutoFit/>
          </a:bodyPr>
          <a:lstStyle/>
          <a:p>
            <a:pPr algn="ctr"/>
            <a:r>
              <a:rPr lang="es-ES" sz="2600" b="1" dirty="0" smtClean="0">
                <a:latin typeface="Goudy Old Style" pitchFamily="18" charset="0"/>
              </a:rPr>
              <a:t>DivX es un formato de vídeo que funciona sobre los sistemas operativos:</a:t>
            </a:r>
          </a:p>
          <a:p>
            <a:pPr marL="457200" indent="-457200" algn="ctr">
              <a:buSzPct val="90000"/>
              <a:buFont typeface="Wingdings" pitchFamily="2" charset="2"/>
              <a:buChar char="Ø"/>
            </a:pPr>
            <a:r>
              <a:rPr lang="es-ES" sz="2600" b="1" dirty="0" smtClean="0">
                <a:latin typeface="Goudy Old Style" pitchFamily="18" charset="0"/>
              </a:rPr>
              <a:t>Windows</a:t>
            </a:r>
          </a:p>
          <a:p>
            <a:pPr marL="457200" indent="-457200" algn="ctr">
              <a:buSzPct val="90000"/>
              <a:buFont typeface="Wingdings" pitchFamily="2" charset="2"/>
              <a:buChar char="Ø"/>
            </a:pPr>
            <a:r>
              <a:rPr lang="es-ES" sz="2600" b="1" dirty="0" smtClean="0">
                <a:latin typeface="Goudy Old Style" pitchFamily="18" charset="0"/>
              </a:rPr>
              <a:t>MacOS</a:t>
            </a:r>
          </a:p>
          <a:p>
            <a:pPr marL="457200" indent="-457200" algn="ctr">
              <a:buSzPct val="90000"/>
              <a:buFont typeface="Wingdings" pitchFamily="2" charset="2"/>
              <a:buChar char="Ø"/>
            </a:pPr>
            <a:r>
              <a:rPr lang="es-ES" sz="2600" b="1" dirty="0" smtClean="0">
                <a:latin typeface="Goudy Old Style" pitchFamily="18" charset="0"/>
              </a:rPr>
              <a:t>GNU/Linux actuales </a:t>
            </a:r>
          </a:p>
          <a:p>
            <a:pPr algn="ctr"/>
            <a:endParaRPr lang="es-ES" sz="2600" b="1" dirty="0" smtClean="0">
              <a:latin typeface="Goudy Old Style" pitchFamily="18" charset="0"/>
            </a:endParaRPr>
          </a:p>
          <a:p>
            <a:pPr algn="ctr"/>
            <a:r>
              <a:rPr lang="es-ES" sz="2600" b="1" dirty="0" smtClean="0">
                <a:latin typeface="Goudy Old Style" pitchFamily="18" charset="0"/>
              </a:rPr>
              <a:t>Combinado con la compresión de audio MP3, consigue una alta calidad de imagen superior a la del VHS con un caudal inferior a 1 Mbit/s.</a:t>
            </a:r>
            <a:endParaRPr lang="es-ES" sz="2600" b="1" dirty="0">
              <a:latin typeface="Goudy Old Style" pitchFamily="18" charset="0"/>
            </a:endParaRPr>
          </a:p>
        </p:txBody>
      </p:sp>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2052" name="Picture 4" descr="http://2.bp.blogspot.com/-quw8s34NZoc/UGDr40d1qSI/AAAAAAAAAAg/iW6wScDmn60/s1600/mac_os_by_makrivag1.jpe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904264">
            <a:off x="422618" y="4479119"/>
            <a:ext cx="2584326" cy="1804915"/>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400" advClick="0" advTm="10000">
        <p14:ripple/>
      </p:transition>
    </mc:Choice>
    <mc:Fallback xmlns="">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5" presetClass="entr" presetSubtype="0" fill="hold" nodeType="afterEffect">
                                  <p:stCondLst>
                                    <p:cond delay="0"/>
                                  </p:stCondLst>
                                  <p:childTnLst>
                                    <p:set>
                                      <p:cBhvr>
                                        <p:cTn id="12" dur="1" fill="hold">
                                          <p:stCondLst>
                                            <p:cond delay="0"/>
                                          </p:stCondLst>
                                        </p:cTn>
                                        <p:tgtEl>
                                          <p:spTgt spid="2052"/>
                                        </p:tgtEl>
                                        <p:attrNameLst>
                                          <p:attrName>style.visibility</p:attrName>
                                        </p:attrNameLst>
                                      </p:cBhvr>
                                      <p:to>
                                        <p:strVal val="visible"/>
                                      </p:to>
                                    </p:set>
                                    <p:animEffect transition="in" filter="fade">
                                      <p:cBhvr>
                                        <p:cTn id="13" dur="2000"/>
                                        <p:tgtEl>
                                          <p:spTgt spid="2052"/>
                                        </p:tgtEl>
                                      </p:cBhvr>
                                    </p:animEffect>
                                    <p:anim calcmode="lin" valueType="num">
                                      <p:cBhvr>
                                        <p:cTn id="14" dur="2000" fill="hold"/>
                                        <p:tgtEl>
                                          <p:spTgt spid="2052"/>
                                        </p:tgtEl>
                                        <p:attrNameLst>
                                          <p:attrName>ppt_w</p:attrName>
                                        </p:attrNameLst>
                                      </p:cBhvr>
                                      <p:tavLst>
                                        <p:tav tm="0" fmla="#ppt_w*sin(2.5*pi*$)">
                                          <p:val>
                                            <p:fltVal val="0"/>
                                          </p:val>
                                        </p:tav>
                                        <p:tav tm="100000">
                                          <p:val>
                                            <p:fltVal val="1"/>
                                          </p:val>
                                        </p:tav>
                                      </p:tavLst>
                                    </p:anim>
                                    <p:anim calcmode="lin" valueType="num">
                                      <p:cBhvr>
                                        <p:cTn id="15" dur="2000" fill="hold"/>
                                        <p:tgtEl>
                                          <p:spTgt spid="205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6" name="5 CuadroTexto"/>
          <p:cNvSpPr txBox="1"/>
          <p:nvPr/>
        </p:nvSpPr>
        <p:spPr>
          <a:xfrm>
            <a:off x="3657147" y="509771"/>
            <a:ext cx="1549014" cy="830997"/>
          </a:xfrm>
          <a:prstGeom prst="rect">
            <a:avLst/>
          </a:prstGeom>
          <a:ln w="38100"/>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s-ES_tradnl" sz="4800" dirty="0" smtClean="0">
                <a:solidFill>
                  <a:srgbClr val="7030A0"/>
                </a:solidFill>
                <a:latin typeface="Snap ITC" pitchFamily="82" charset="0"/>
              </a:rPr>
              <a:t>FLV</a:t>
            </a:r>
            <a:endParaRPr lang="es-ES" sz="4800" dirty="0">
              <a:solidFill>
                <a:srgbClr val="7030A0"/>
              </a:solidFill>
              <a:latin typeface="Snap ITC" pitchFamily="82" charset="0"/>
            </a:endParaRPr>
          </a:p>
        </p:txBody>
      </p:sp>
      <p:sp>
        <p:nvSpPr>
          <p:cNvPr id="7" name="6 CuadroTexto"/>
          <p:cNvSpPr txBox="1"/>
          <p:nvPr/>
        </p:nvSpPr>
        <p:spPr>
          <a:xfrm>
            <a:off x="1043608" y="1556792"/>
            <a:ext cx="7128792" cy="2015936"/>
          </a:xfrm>
          <a:prstGeom prst="rect">
            <a:avLst/>
          </a:prstGeom>
          <a:noFill/>
        </p:spPr>
        <p:txBody>
          <a:bodyPr wrap="square" rtlCol="0">
            <a:spAutoFit/>
          </a:bodyPr>
          <a:lstStyle/>
          <a:p>
            <a:pPr algn="just"/>
            <a:r>
              <a:rPr lang="es-MX" sz="2500" b="1" dirty="0" smtClean="0">
                <a:latin typeface="Goudy Old Style" pitchFamily="18" charset="0"/>
              </a:rPr>
              <a:t>Formato</a:t>
            </a:r>
            <a:r>
              <a:rPr lang="es-MX" sz="2500" b="1" dirty="0">
                <a:latin typeface="Goudy Old Style" pitchFamily="18" charset="0"/>
              </a:rPr>
              <a:t> y </a:t>
            </a:r>
            <a:r>
              <a:rPr lang="es-MX" sz="2500" b="1" dirty="0" smtClean="0">
                <a:latin typeface="Goudy Old Style" pitchFamily="18" charset="0"/>
              </a:rPr>
              <a:t>extensión</a:t>
            </a:r>
            <a:r>
              <a:rPr lang="es-MX" sz="2500" b="1" dirty="0">
                <a:latin typeface="Goudy Old Style" pitchFamily="18" charset="0"/>
              </a:rPr>
              <a:t> </a:t>
            </a:r>
            <a:r>
              <a:rPr lang="es-MX" sz="2500" b="1" dirty="0" smtClean="0">
                <a:latin typeface="Goudy Old Style" pitchFamily="18" charset="0"/>
              </a:rPr>
              <a:t>de</a:t>
            </a:r>
            <a:r>
              <a:rPr lang="es-MX" sz="2500" b="1" dirty="0">
                <a:latin typeface="Goudy Old Style" pitchFamily="18" charset="0"/>
              </a:rPr>
              <a:t> </a:t>
            </a:r>
            <a:r>
              <a:rPr lang="es-MX" sz="2500" b="1" dirty="0" smtClean="0">
                <a:latin typeface="Goudy Old Style" pitchFamily="18" charset="0"/>
              </a:rPr>
              <a:t>archivo</a:t>
            </a:r>
            <a:r>
              <a:rPr lang="es-MX" sz="2500" b="1" dirty="0">
                <a:latin typeface="Goudy Old Style" pitchFamily="18" charset="0"/>
              </a:rPr>
              <a:t> </a:t>
            </a:r>
            <a:r>
              <a:rPr lang="es-MX" sz="2500" b="1" dirty="0" smtClean="0">
                <a:latin typeface="Goudy Old Style" pitchFamily="18" charset="0"/>
              </a:rPr>
              <a:t>que </a:t>
            </a:r>
            <a:r>
              <a:rPr lang="es-MX" sz="2500" b="1" dirty="0">
                <a:latin typeface="Goudy Old Style" pitchFamily="18" charset="0"/>
              </a:rPr>
              <a:t>es utilizado para </a:t>
            </a:r>
            <a:r>
              <a:rPr lang="es-MX" sz="2500" b="1" dirty="0" smtClean="0">
                <a:latin typeface="Goudy Old Style" pitchFamily="18" charset="0"/>
              </a:rPr>
              <a:t>transmitir video</a:t>
            </a:r>
            <a:r>
              <a:rPr lang="es-MX" sz="2500" b="1" dirty="0">
                <a:latin typeface="Goudy Old Style" pitchFamily="18" charset="0"/>
              </a:rPr>
              <a:t> </a:t>
            </a:r>
            <a:r>
              <a:rPr lang="es-MX" sz="2500" b="1" dirty="0" smtClean="0">
                <a:latin typeface="Goudy Old Style" pitchFamily="18" charset="0"/>
              </a:rPr>
              <a:t>por internet</a:t>
            </a:r>
            <a:r>
              <a:rPr lang="es-MX" sz="2500" b="1" dirty="0">
                <a:latin typeface="Goudy Old Style" pitchFamily="18" charset="0"/>
              </a:rPr>
              <a:t> empleando </a:t>
            </a:r>
            <a:r>
              <a:rPr lang="es-MX" sz="2500" b="1" dirty="0" smtClean="0">
                <a:latin typeface="Goudy Old Style" pitchFamily="18" charset="0"/>
              </a:rPr>
              <a:t>el reproductor</a:t>
            </a:r>
            <a:r>
              <a:rPr lang="es-MX" sz="2500" b="1" dirty="0">
                <a:latin typeface="Goudy Old Style" pitchFamily="18" charset="0"/>
              </a:rPr>
              <a:t> Adobe </a:t>
            </a:r>
            <a:r>
              <a:rPr lang="es-MX" sz="2500" b="1" dirty="0" smtClean="0">
                <a:latin typeface="Goudy Old Style" pitchFamily="18" charset="0"/>
              </a:rPr>
              <a:t>Flash  Player (antiguamente</a:t>
            </a:r>
            <a:r>
              <a:rPr lang="es-MX" sz="2500" b="1" dirty="0">
                <a:latin typeface="Goudy Old Style" pitchFamily="18" charset="0"/>
              </a:rPr>
              <a:t> </a:t>
            </a:r>
            <a:r>
              <a:rPr lang="es-MX" sz="2500" b="1" dirty="0" smtClean="0">
                <a:latin typeface="Goudy Old Style" pitchFamily="18" charset="0"/>
              </a:rPr>
              <a:t>Macromedia</a:t>
            </a:r>
            <a:r>
              <a:rPr lang="es-MX" sz="2500" b="1" dirty="0">
                <a:latin typeface="Goudy Old Style" pitchFamily="18" charset="0"/>
              </a:rPr>
              <a:t> Flash Player). Los FLV pueden estar integrados también dentro de los archivos SWF.</a:t>
            </a:r>
            <a:endParaRPr lang="es-ES" sz="2500" b="1" dirty="0" smtClean="0">
              <a:latin typeface="Goudy Old Style" pitchFamily="18" charset="0"/>
            </a:endParaRPr>
          </a:p>
        </p:txBody>
      </p:sp>
      <p:sp>
        <p:nvSpPr>
          <p:cNvPr id="3" name="AutoShape 2" descr="data:image/jpeg;base64,/9j/4AAQSkZJRgABAQAAAQABAAD/2wCEAAkGBhAQEBIQEBIVDxQQFBQPEBAVDw8PDw8QFBAVFRQQFBQXHCYeFxklHRQUHzMgJCcpLS0sFR4xNTAqNSYtLCkBCQoKDgwOFw8PGikcHhwpKSkpLCkpNSksKSkpNiktKSkpKSwpKTUsKSk1KSkpNSwsLCk1LDUpKTApNSkyKSkpKf/AABEIAOEA4QMBIgACEQEDEQH/xAAcAAACAgMBAQAAAAAAAAAAAAAABQQHAgMGAQj/xABKEAABAwIBCAUGCggEBwAAAAABAAIDBBEFBgcSITFBUWETInGBkRQyQlKhsSMzQ2JygpKywcIkRFNzs9HS8GODlKIVFzQ1dKPh/8QAGgEAAgMBAQAAAAAAAAAAAAAAAAMCBAUBBv/EACwRAAICAQQBAwMCBwAAAAAAAAABAgMRBBIhMUEFEyJRcdEUIzIzQmGBkaH/2gAMAwEAAhEDEQA/ALxQhCABCEIAEIQgAQhCABC8JWt04CDqWTavLqI+rWh9ao7kTVbYxLwvOkCVOrlia7mub0TVLHHSBGmEm8u5rNtdzXN6O+yxuCvUrbWreysUtyFutomoWltQCtgdddyQaaMkIQunAQhCABCEIAEIQgAQhCABCEIAEIQgAQhYufZAHpK0yTgLRPVJdUViW54H11ORMlrFClrVyOUGX9PTEsB6aQfJsIs0/Pfsb2azyXA4rllW1Nxp9Cw+hHdurm/zj7ElzNKnRuXgtTFMqaeD46ZkZ9Uuu8/VFz7FzFbnTpxcRskl52EbT9rX7FXcdGSeJPeSfxXUYPm4rqixEXRNPpy/Bi3EN84+Chuz1yX/ANLCpZsaX3Ns+dGoPmQMb9J73n2WUR2cauOwRD/LcfzLs6DM3GLGeoJ4tjYGj7Tr+5OIc1mGt2iR/bKR7rKeyT8FeWo0kesv7IrRucau4RH/AC3D8ykw50KkefDG7sdIw+26sZ2bDDD8m8dk0n81Bqs0NC7zJJYzu1sePAj8Ue3I4tVpX9V/g52jzqQn42KSPmNGRv4H2LpMLyxpZ7CKZpPqE6D/ALLrErnMSzNztuYJo5vmuBid+I9y4vF8l6imNp4XR8HEXYex41HxUXmPY2NdN38uSL0irVNirFQWGZUVlLYMkL2j5OS7224C+tvcV3OAZx4JiGTfo7zq6xvE48n7ux1lKMytdo3HwWhFUAreCuep63ZrTKCqTozTMydLiMELBkl1mmFcEIQgAQhCABCEIAEIQgAQhYvdZAHj32UCpqkVVSuaygygipY3SymwGprR5z3bmtG8pUpFumncSMWxmOFjpJXhjW7XH2ADeeSqzKLLqaqJjhvDEdV9ksg5keaOQ8UrxrG5q6TTk1NHxcQPVjH4nmsKeluQALk6gALkk7AAq0p4PQ6bRcZZGhpV1+TGb+ers8joIf2rhrcPmN39uztXUZJZvmRhs9YA5+1kG1rOBk4nlsHNdwX91tg3BShU3zITqfUFX8KP9/gWYJktSUYHRRh7xtmf1n93Dusm5lJ3rUHL0FWUsdGJKTm90nl/3M9Je3WC9QRwe3RcrxeIDBlpFYyWc0tcA9p2tcA5pHMFBK80kBg47KHNlTzgvpbU8m3ozcwuPvZ3auSq7GMAlp3mOZhjcNx2OHFp2EcwvoG6hYxhMNXGYp26Q9Fw1PjPrNO5KlWnyuGaWn10ofGz5R/6ilcn8r6iiIaSZot8ZOto/wAN27s2K1cCyiiqYxJE7SGwjY5jvVcNxVaZU5JyUUmi7rsdfopQOq8cDwcN4SSgr5qSUSwu0SNRHovb6rhvCSpYeH2aF2mjZHfXymfQ9NVJjHJdcFktlVHVx6TOq9thJGT1mH8WncV1lLUqxGRg3UbRqhYRvus04pAhCEACEIQAIQhAHhKhVU63zyWCT1tQoTeB9MNzF+M4syGN8sjtFrBcn8AN5OyypjG8akrpjI/U0aoo76o2/wBR3lNMusojVTdDGfgoXWNtkko1F3YNg7yk1PDZVJywel0Wl8szghsrRyKyTbTtFRO28zhdjD8i07z88+xIchcBDneUyC7WG0TTsdIPS7B7+xd9010VR/qZz1DUt/sw68/gm9IvQ9RWvWxrlZyYbiSAVldaWuWYcu5ING0FF1iChdImV0ErFRK3Emx6truHDmUASnOtrKjyVzRs1+5a6XDZZutIdBu4el3Dcm8GGRM2NueJ1ldwLc8CkVTj5rSe4n3IdUuBAcNG/EEFdAAuex+W07B80feKGjkZtsxxKijqInQzDSY7xa7c9p3EKnMocBfSzOifr3sfuew7HD+9quAypNlThAq4C0fGR3fEd5O+PsPvsq1kdyz5NvQ3umW1/wAL7/JUdDXS0szZojZzdo9F7d7Hcirjybygjqomyxnbqc0+dG8bWH+9YsqgnhUnJfHjQ1AcT8FJZsw4DdIBxHuulwnkv63TeUX9STqeCudoKoEAg3B1g7QQdhTumlurcZZR5i6vDJKEITCuCEIQALxxXq1TvsEHUskKsm2rg8v8oDT05DDaSa8cfFoPnv7h7SF19bLtVJZZYr5TWvsbsh+BZwuD13d5v4BVpyNnR05aFNLCm1DSGR7I27XEN7OJ/FRIWal0OTEYEhefRbYdrt/hfxVN/KR6d/tV8Hc0gbGxsbNTWANb2Df+PepTJUnjqLqbDKrKZ56cPLGbJFvY5QY3qVG5MKskSmlbGlRhKBtP4rY2cc/BSEtMkBZLU2Yc/BaMTxaKmhfPK4NZGLknVc7A0cybBSQtpmjG8YEDbDW93mjgPWK25P4MfjptbzrDTr0eZ+d7lzOSN6+c1LiHNBu2xBaCOHJuwc1Y7WgCwUkKseODJCEmxrKqnpB8I67j5rG2L3dg3DmdSkJSb6HK4/Kua1VEOLW/xClj8v6uckUsAA46LpD3nU0KBN5dNNHLO2+iWi/wbbNDr7AeZUHJD66pZydA+RajOtUsihSz2VdyNaEMnI5XUAZOXtFmy9fkH+mPx71y9VCu7yjb0kPNh0h2bD7/AGLjpWKs+JZRv0fuVbX44O1zaY+XxmmeetBrZxdCdn2Tq7CFZVFMvnzB8RNJVRzDY11n843anDw19wV60E9wCDcbQeI4q1BnntbTtbOiY64WSj077hSFZRiNYYIQhdOAodW9Syltc5Rk+BlazI5nKnE+gp5pt7GEt+mdTR4kKlaRl9Z18TxPFWJnTrbU7Ih8rKL/AEWAu95auCpW6lSsfB6n0+vyS4mp1hMuiDzI9yURBTqYKtnk1rVlYOkp50zglSGkCbUzE6LMm2KQ1jm4a/cpLCTt8Nii08aYQsT0Z08I2RRKUyJETFKYxMSKc5mtsSqbO3jbp6mLDYjqYWvm4dK4dUHk1p0vrcla2MYiylp5amTzYWOkI9Ygam95sO9Uvm1wx+IYk6ebrXc6eUnYbu0nDsJLW9hUmcrecyfSLiyHwFtJSRsA0S5oJ4gW1A89dzzJXRLwBL8fxdtLA+Z1uqLNB3vPmj+9wKZ0im25y+5zGcXL9tBGWss+V3Va2/pW38htPcN65fJLAJKsCtrw49L144nHzxue/g3g3hyXO5NYc7G8TdNNd8EB0332PGkdCP65uTyB5K5JIuXs2JTbfJdjFQ+JBIaBotAaBqAAAA7AokzlMnjUCdiWyzWQ55EsqJ1MqQUoqgUiTNKqKZoqai4IO8Eexc1I1NKm6XytSW8mtTFRFdXGrWzfYp01HFc3dHeF3G7NQP2S1VfUN1Lq81dZZ9RCfmSgeLXflT63wZ/qFfkuCjkU8JRRO2Jq3Yr0ejylqwzJCEKQkxfsSmudtTaTYk1cdqhPofT2VJnRnvUQM9Vjn/afb8q52nbqTjOM69cBwiZ7XPKUQbAqNh7DQL4kuIJjStUCJMaQKuW7HwN6RqcUzUrpQm9KFYiZFzGMDUwgaoVOmMKsRMuxkmJqlxtWiIKXGE5FGbKuz549oQw0TDrmPTSjf0bDZje92v6ib5mcC6GiM7h1pz1T/hsJF+92kfBVflFWPxbGH9GdIPlbTwcBG12g13Yes/vX0Vh1C2CGOFmpsTGxt7GtsFxcy+wyz4VKPmRKVY50qWvrHCmpoZDGwXdIGOLXOcNdiNthq7yrOXllOSysFaueyW7GT54oc32MRAiIzQBxu4MdURgniQ3apU+RmNMYXyVUrGtFyXT1Y3bFfyRZaf8ARyqG3gsLUbpJYK2zR10s0NSZZHy2kj0S+R8haDGTYaRNl2U7Vw+ZT4iq/eRfwiu7qAlMtxfIoqWpRVNTupCUVQSJGlSxFVtS2UJrVhK5VWfZsVPghTjamOb+bRr2j9pHI3wAd+VL5luyRdbEKfm5w8Y3J9YjXLMC86Fycx7EjoDsTuHYr0Ojx165NiEITCsYv2JNXb05fsSmualz6LFPZS2cZtq8c4mfeelMB1BdBnPhtUwv9aMt72vv+Zc9TnUqVh6/QP4k6JMqPclkRTClckeS3YuB7SFOKVJKRyb0rk+JkXIbwJjCUsp3JhC5WImVYhhEUhzj5Q+RYdM9ptJMPJ4eOm8EFw7G6R7gncTlTOcrGDiOIso4jpR0t4zbWDKbdK7usGDmDxTM8FWMN0sDDMhk3pzOq3jVCLMv+0eCB4N0j9YK7kkyRwMUdJHCBZ1tOT6ZGsdwsO5OipxWEJvnvnx0uBRjmVVJRaAqZOjMl9AaL3khtrnqg22hL2ZycNOyf/1S/wBKqLOZij6/ExBD1+s2mhA2E6ejfvcXHssuj/5BN31rv9O3+tR3N9D/AGq4pb85LCZl5QO2Tf7JP5KBlLlDTT0sjI5A4kXtYjUO1cS7MMwfrrv9M3+tanZjWD9cd/p2/wBa5lhGFecrJjmU+Iqv3kX8MrvKhKMkckBhjJWCUzdK5r7lgZo6LSLbTfamlQ5LZZhy8i6pKUVZ2ppUuSirckSNOlCisSuVMatyXSlV32bFS4Iky25JNviFP9Jx8I3LRMdSn5BQ6WIMPqMkf/t0R95OrEa1/Auih3J3DsSehanMWxXoHjr3yZoQhMKx4UtrWpmoVWxRkuBtTwyqs6lHeGKUfJyaJ7Ht/m0eK4WkdqVv5Y4X09LNEBclhLPpt6zfaAO9UzRyKlYuD1Pp9ngbRFTad2tLo3KZC9Vma80PaV6cUz1z1LImkdU1jS5xDWtBc5x1AAbSUyLMu6J0NO9MYXrjW5aULBc1MfcXPPg0FLMRzpNPwVDE+eV3VY5zHWv82MdZ58FZiZNiR02XuWraCnLY3DyiYERN2mMbDMRwG7iewpbmlyGLP0uoadI9YB20Ha0Hn6R52G5a8js2VRPN5diZLpHEPEbiHFpGwv3XG5g1DfwVtwQNY0NaLAagE6MfqULLFFYj2bAkWWWNikpJJL6LiC1p3jVrd3C58E9JsqPzsZRPq6llDT3eSWtDRvLiNFvebHsAU5PCE0w3S56RhmfwQ1NbLiEg6kFxFfZ0zxYW+iz2uCud0iRZLYGygpIqZussF5HevK7W9/js5AJm+VRXA2eZyybHvUWWREkqiyyqLYyEDCaRL6h63zSpfUSpUmXK4kSqkSmqkUyplSmqlVeTNSmBAqXqBKVImeocrkpGrBEapdqXTZraTSlnl9VrYh2uOkfut8VydXIrPzcYZ0VGxxFjMTMex1g3/aAe9WK1wZvqFng7mhZsTVmxQKKNMArsOjydryz1CEKYkFpqGXC3LFwXGdTwxBWxKj8qMM8lrJGAWa89LHw0Xm9u43Hcr9rIVXecfADNB0zBeSnu/m6I+e3usHdx4qvNG1o7trRwML1LiclVJMp8b1SksHqoSU45GlPLZSMSl/Rp/wB0/wC6UtiettfN+jzfu3/dK5F8lW+GYsa5qc3tDX0j6ipY97mzuiAEr2M0QyNwuG83FWvg+S1HRi1NTxw31FzW9c9rz1j4rjcw/wD22T/ypP4USshasVweKtk9zWTwBeouuLy4zl0uHNdGCJ6i3Vga7zDuMrh5g5bT7V1vApJyeEGcfLVlBTkAgyyXbGy/nHeT80bz3b1xmbDJh+kcTqrmSW5gDvOAd50xG4nYOXaErwDJ6fEqj/iGJElriHRxEWEgHmtDfRiHDf3kmymz2SXLk0oVbY4GJmWDplC8oWDp1zcSVZJfMo0sy0vnUWWoUHIdGszmmS6omRPUJfPOlORdrrMKmZKamVbqidLpJEhvJqVQwa5XqJI9bZHqDUy2C7FFpvbHIUNC6pqI4G/KOAJ4M2ud3AFXthtMGhrWiwaA0DgALAKvs2WBGzqt41v+Di+gD1n95FvqnirQooVchE8vrbtzZPpWalJWDG2CzVlGFJ5YIQhdOAhCEAR6iK6S1tOuhIUCrgS5xyWKZ7WUJlfgBoqi7R8FKS6M7mn0o+7dy7FBglurjyiwGOpidFINTtYPpMcNjxzCpmvoJaSZ0MosW7D6L27nt5FVJwyen0Wp8MnRvRWyfAyfQd91RopbrfcEEHWCLEcQVX6ZrTjvi0vJ0Oa7OJQ4dRPhqXSB7p3yhrInPu0xxga9m1pTzEM/dK3VBTTSncXmOFt+4uPsVfx4VT/s2+0phSRRM81jW8w1oPirX6nxg88/SMvMmSMQy8xrErshHkcTtRLAY7jnK7rH6tlnk/kXDC4SznyiS+lr+La7bex848z4KTHVKTHVKDtchsdDGvofNqVsFUkjapbBVI3A6RuanmsHVKVmqWDqtG4FSMZKlRZalQX1SjS1Sg5D4UkqapS+epWmWpUSSVLbyXK6sGUst1Fkeh8ijyyLiRaSwYzS2XuB4O+tqGxC4aOtK71I76+87B2qKyN80jYoml73mzWj38hzVvZI5MtpIgwdZ7utK+3nO5chsH/1WIRwZet1OFhDrDKFrGtY0aLWgNaBsAAsAn1NFZRqSnTFrbK3CODy11m5mSEITSsCEIQAIQhAAsJGXWaEAKqqmXJ5VZLR1ceg7qubcxyAdZjvxad4XeyR3S6ppUmUS7RdtPneuoZqWUxTN0XDYdrXt9Zp3hbIp7q4MoMm4qphjlbfe1w1PYfWadyqnH8l6iiddw6SL0ZQDYcnj0T7OarThk9Hpdb4Z4yRbmypVFVKUyVIccGtGUZrgYslW5tSlrZVsEqjg44DRtWsxVpUJVl0qMsW6kM/K1g6rS/pV4ZUZYe0iY+pWl8yjGVa3SIJqBvfItD5FrfKo0tSuqOSTcYLk3SzWUaKOSaQRRNL3uNmtG/nyHNSsHwOorX6MTbNB60rtUbO/eeQVqZM5JRUjbMGk93nykdd/Lk3l70+MMGXqdalwiJkdkc2kbpOs+Z4679zR+zZy57/AGLtaSmRTUqZxQgK1GJ5y+9thFHYLahCcUW8ghCEHAQhCABCEIAEIQgAWD47rNCAF09IllVQAggi4Oogi4I4FdGWqPLTXS5RyWK7miqMfzaxvJfTHoHbdCxMLj2bWd2rkuGxHB6qlPw0bmjc8daM/WGrxsvoOaiUGegvcEajtFtR7UlwNSnWOPkoOOsW5tSFaGKZvqOYk9F0Tj6UZ6M+A6p8FzVZmseNcNR3SR/mb/JJdaNWv1D6nMCYL3pUwmzf4g3Y2OT6MoHscAorskcRH6u49j4z+ZR9ssrXQZp6VeGZb25JYgf1d3e6MfmUiHILEHbWMZ9KVv5bo9sHroC11SFpkq11lHmtld8bO1o4MYXHxdb3Lo8NzcUcVi5hnI3yO0h9kWb7FJVor2eofQrKhoaipdowRuk4kDqDtcdQ8V2uBZshcPq3dIdvRMJDOxztruwW71YNNhoaA1rQ0DYAAAOwBT4aLknRgZd2tcvIvocMaxoaxoY1uoNADWgcgmtPSKTFTWUhrLJqhgyrLnIxjistiEJpXbyCEIQcBCEIAEIQgAQhCABCEIAEIQgAQhCAMSwFaX04KkIXMHU2iA+jUd1Cm9ljohccUMVrQldQLA0PJPDGF50QUdgxXsSeQ8lm2hTjoQvREEbA99itlCtzKJT9AL2y6oog7ZMjspgt7WALJClgU5NghCF04CEIQAIQhAAhCEACEIQAIQhAAhCEACEIQAIQhAAhCEACEIQAIQhAAhCEACEIQAIQhAAhCEACEIQAIQhAAhCEACEIQB//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10" name="Picture 4" descr="http://www.dotpod.com.ar/wp-content/uploads/Adobe-Flash-Player-abandona-Android-a-partir-del-15-de-Agosto.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171514" y="3717032"/>
            <a:ext cx="2520280" cy="2376264"/>
          </a:xfrm>
          <a:prstGeom prst="rect">
            <a:avLst/>
          </a:prstGeom>
          <a:noFill/>
        </p:spPr>
      </p:pic>
    </p:spTree>
    <p:extLst>
      <p:ext uri="{BB962C8B-B14F-4D97-AF65-F5344CB8AC3E}">
        <p14:creationId xmlns:p14="http://schemas.microsoft.com/office/powerpoint/2010/main" val="2312220765"/>
      </p:ext>
    </p:extLst>
  </p:cSld>
  <p:clrMapOvr>
    <a:masterClrMapping/>
  </p:clrMapOvr>
  <mc:AlternateContent xmlns:mc="http://schemas.openxmlformats.org/markup-compatibility/2006" xmlns:p14="http://schemas.microsoft.com/office/powerpoint/2010/main">
    <mc:Choice Requires="p14">
      <p:transition spd="slow" p14:dur="1400" advClick="0" advTm="8000">
        <p14:ripple/>
      </p:transition>
    </mc:Choice>
    <mc:Fallback xmlns="">
      <p:transition spd="slow" advClick="0" advTm="8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1" presetClass="entr" presetSubtype="1"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heel(1)">
                                      <p:cBhvr>
                                        <p:cTn id="19"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lNAlcvQnXu1iaYgwIs9lyA7aQOKcA52dyxmkzXeUQN8VDkFM"/>
          <p:cNvPicPr>
            <a:picLocks noChangeAspect="1" noChangeArrowheads="1"/>
          </p:cNvPicPr>
          <p:nvPr/>
        </p:nvPicPr>
        <p:blipFill>
          <a:blip r:embed="rId2"/>
          <a:srcRect/>
          <a:stretch>
            <a:fillRect/>
          </a:stretch>
        </p:blipFill>
        <p:spPr bwMode="auto">
          <a:xfrm>
            <a:off x="0" y="0"/>
            <a:ext cx="9144000" cy="6849177"/>
          </a:xfrm>
          <a:prstGeom prst="rect">
            <a:avLst/>
          </a:prstGeom>
          <a:noFill/>
        </p:spPr>
      </p:pic>
      <p:sp>
        <p:nvSpPr>
          <p:cNvPr id="2" name="AutoShape 2" descr="data:image/jpeg;base64,/9j/4AAQSkZJRgABAQAAAQABAAD/2wCEAAkGBg8PDQ8PEA8NDQ8PDw0NDQ0ODw8NDw8PFBAVFBQQFBQXHCYeFxkjGRIUHy8gJCcpLSwsFR4xNTAqNSYrLCkBCQoKDgwOGA8PFykcHCQuKSwpKSwsMi0pKSkpMikqMCkpLCktLCksKSkpKSwsLCksKSkpKSk1LCkpKSkpLCkpLf/AABEIAMIBAwMBIgACEQEDEQH/xAAbAAACAwEBAQAAAAAAAAAAAAAAAgEDBAUGB//EAEAQAAIBAgMEBwUFBwIHAAAAAAABAgMRBBIhBTFBURMiUmFxkrFygZGh0QYVM0JTFBYyssHh8CPxB2JzgoOi4v/EABoBAQEBAQEBAQAAAAAAAAAAAAABAgMEBQb/xAAnEQEAAwABBAEDBAMAAAAAAAAAAQIREgMTITFRQXGhBCIj8IGRsf/aAAwDAQACEQMRAD8A89YLEkn6F8ZCQyQEpATE1QM6L6LJIZxHihst0REyLYItiiuCLooiJSHSBIZIiIsFhrAVEWK6/Be8tSKar6z+BqAiGQRi27LU20MMlq9X6GpnBVRwrer0XLia4xSWhJFznM6JuRcgCAACAiSAAqgAAAAAACAAAACAPJEogk6NpQyIRKCGRZSepWh4gbIEyjqLTehdlujAIF0SmBfAiHSGISGCIAAKBGeEHJ6eL7jRkbTS8L8i6lTUVZF3FTRoqK9WPchsi5lDXIuRcLkE3C4twuA1wFuFwJC5FwuBNwFuFyhrkXIuRcBrkXFuFwGuQRmADyxJBJ1aShkKSgHQyEQyA1UJGmBhoy+ptgzEwOjhtiVqqz04xlF/88U0+9N6GqH2ZxX6a88PqGx8c6eiWbModW+W7S4bufNbjv0Nouyvv4nmte8T4dq0rMeXFX2ZxX6a88PqT+7WK/TXnh9TvraPeT9495juXa7dHnv3ZxX6a88PqC+zGKv+GvPD6nofvAujjR3bnbo4D+zeISSVNc314fUV/Z3E/przw+p3p7R13i/ePeO5c7dHB/d3E/przw+ofu9iewvPD6nYxO1skXL4Lm+CMWC23KS67vq7WVtBHVvM4T0qRGsf3BiewvPD6kfcGI7C88Pqdd7R7xXtHvNc7s8KOV9wYjsLzw+ofu/iewvPD6nUW0e8ZbS7xzucKOT+7+J7C88PqQ9g4jsLzw+p13tLvMOO2nLK42fW0z5tFG2qtz/y4i95JpSHFbC4l9/i/Ui56HnWXIuJmIzFD5guQlzBsCbkOQjkK5BD5gEzAVXnSRSTo0ZEik3KHRKEuSmBdTlqbaT0OdGRtoyM2hHTpPSPhH0OlSxLaT47n48zlUnpHwj6GmlI4TDUTkukq5PTmSMi+jHj8DnjWuhRklFXWttdXzLOmXJfM5dWvZ27hP2hmu3qc3UvDl85fUG4cl8X9TzuA2jOVWtFybUZWitNOs/oVfaHarp0Msb56rVKCW/Xfb3ae8l6cImZapbnMRDubLoxxlWcmn+z07xik2s8mue/dr70dpbGwyVsj88/qZdjYT9nw9Ol+aMbzfOo9ZP4/JI4+19s1obVwdCNSUadSKc4K1pdaa1+CPHEzWN+X0OFZ8Y9ItlUF+V+ef1Er7NoqE2ou6jJrrT3pN8x+lZXiav+nP2J/wArN+flma1z0830xPTmXMGc9ePna1OuUVat34COZXmLEEyrb3+L9SLiOWr8X6jwp336I2wFqOlYGxHIJpnIRyFchdWUS5Exi3u/sCgvEuTJMhOg7/kA+YCary9yRbknoVNybi3JuA1ybiXJuUPc10JbvAw3NNGW4kwOvSfVj7MfQ0U2ZKUurH2Y+hpo6uxwlZbqEMz7uJttZGehpY0SOMmufiqyU2m+C5lX7RHn8mJj/wAR+C9DOeqseIcZny0RlTTbSSb/AImo2b8TnUZxxG2MNRveNCDryVna66y+fRmk85sv7SUMHtTGVq0asrx6GHRxjJqzhe95LsI836rIrH3er9JG3n7PrPSIoqYajKpGpKnTlUh/BUcE5x37na63v4nkaX/E7BzlGEaeLcpSjCK6OlrJuyX4nNnrzzRNben0fMLukRViai6OfsT/AJWQVYn8OfsT/lZrGZ9PN5iMwmYVyPU+Yscgim3ZahRoufcuLNaioqy974sajHGkldvV3fu1CUglLf4v1KpTLDCZSEvcEibmgKPPUlyFchXICxMbMVpkORFWZwKswEV58Li3C56VNcm4lwuA9wuJcLlD3L6UtEZcxdSeiEjs05aR9mPodHBw4nNwsbqPLLH0R16KPNYlqiXJ6FMSrHV8sbLfJO3hxZyzRixc1Kba3bvhoc3H7Q6FxvCcou+aS3RNaei/ziSeuviIcLe2SjtWjPdUinyl1H8zQsr1WV96szPW2VRnvpxvzjePoZpfZ2i93SL/ALk/VG/DPlTiVGW1tnQeVRjJ1pN2S6rctX/40e1xv2pwNH8TFUE+zCaqy8sLs+dV9gUXtLB0JubpV7xl1kpX61rO3PKe7wf2E2dSs1hoza41ZTq/KTt8j5PU5dy2fL7XQzt11Tsb7awxmK6Khh8RKilLNinG0YyW5NcE9Vq73a0PQYr8OfsT/lY9OnGMVGMYxit0YpRivBLcJivw6nsT/lZaxMe3SXkcxqw2EctZaR4LiycLg7ay38FyNjkeqZ+HytRJpKy0S4FEpDVJFLdzMMs0nq/F+pCViW7X8X6iSkdIZS5COQrkK5GgzkEWVOQyYlVjkK5C5iLmcU2YBMwDBw7hcW4XPSprhcS4ZiqbMRmFuRmAfMX03ojJc34Snrf3ISku7goWjH2Y+iOjSMGHfVj7MfQ2wZ5LDSppJt6Jas5VfEOcnL4LkhsZib9Vblv72ZritUJVxji7KDa4O/8AYT7wf6b+L+hZJ6eAmY6xK5Hwj7wf6b+L+hH3i/038X9BsxGYuycY+HF+0GNlGWGxKg1LD1oz371dStu5wt7z2EftpdJrDtppNPpOD3flPP7Swyq0ZwfFadz4MnY2EnGjCm3mcVbM1lsr6I889P8AfMzHif8Ar0V6vHpxEfR6KH2vbdlhpN/9T/5NX365Jromsya/iva+nZOfQoqK9WXpkmtfpDM9a8/VZcVyFchJTDiJyK7kSkI5G8RROWr8X6lTkFSWr8X6lTkdIhkzkK5CuQrZcDpjXK4jDBNwuJKaSu3YzVcS3otF82TFaXVXNAYMwFxcY7kXEzBmOrR7itiORGYofMRcRyIzBV1JXkkdijGyOdgKf5nx9DfGWpJYs6+G3R9mPoJjtqdF1csuCzLLbd43QkK2WEeeWPoc7aMcyXabbvztFs8nUieO19unTiJt+703qQtWsoxcnuX+xi2bic1Jc43i/du+VhNpVerl5RlUl7tF87/AWv8Ax8o+Gq9P+TjLdRr5lezS4XtqvcDZnwLXRQa4xj7wqYlWbV52um42tdcE29fcbrbKxsszXbTEQvuRmM9DEqcVJbnzLIyu3bW1lKzSt3Xel+41yjN1OM7i+lTcn3cWdGjTSVkcuhilOThHNTlTtmi7XWqd+T3fM62EWqvrZJu/G3P3nPly9Jaue2jIkryeVPct7f0BShLSMteTtr8DLOeabk9dWo34JC1LPufBreiYjROVtOJElGKTnK19VFWvbm7i1Kl4Rm99rS8f8TIxUbyzrVNLXkrehcBUjFxzRlmV7NbmmUORW5NN2taVs3itz+bIcjUQjPUlq/F+pW5EVZdZ+MvUrcjrEMHciLiZgdVR1b8FvbLgvSKa2LS0XWfyRkrYxy0XVXLi/FlOYY1ELp1W3du5FyrMTmDSy4FeYCDFmIzCZiMxtvD5iHITMQ2DD5iacczSKnI2YSnZXe9lJ8N0NFYsU7GfPYM5HPHSjPqx9mPojPWletS8Kz/9Uv6jQl1Y+zH0RnnUX7RSXHo6z+cP7nC/r/MOtY8/7YtmvocZWpflqLpIeK1/q/gW4p5qGKqdpTjH2IKy+ab95n25CSqUasNJqShfx3f53mzFU1HCzit0aUl8InCImItX6Rv5/su/ua2+s5+EYNOWBhGLcW6WVNatcNC6hRhSoxi7JJZVfVt77JLe+5GTZ+JUMHGb1UISdudpPQtwMs1NVpy3xzSlyXYjyXC298bs1WYyM95+GbVnZ+N/LJses4YGpUX5HUav2rKy+Njq7CpJYam3q5LO29buTu346nI2ZDPgKsFvcqiS77JpfI6OwMWpYeMfzU10c48Vbd8v6nLpT5r9murHi33dShhoxqSqJJOUYxb7k27fM206nAxKpwur6tLi1z+YSrONpb7O7XdxPTGa81omYa1UsrEdIU1JL+JO8ZaphTvJ2X+3exiQvnK0V3/3MvTSp7lmhy4rwHnXUqiS1jBpX5vRenqLUdm13m2Yhb0kZxzx9/cVyqCpqMJPd0jUYrm1vf8AnIpTKYqqy60val6iZvcuZVicSoylxeaWnDeY6ldy3/DgdIhMaqmL7PxZlnUu9dRMwmYrUVW5icxUpEdKlx+GpGsX3JzGbp+S+JHSvnbw0M6vFrIMgEOKnMRmEzEZi63h8xDkLmJigYtowuzcpW0MtJ2Q+Y0zMavzBmKcwZwmOth8SoKEnTVZKMf9NycE+ra9/wDNxhq7PhKbnkjdtu2eo7Xd7Xv3mVt9qXubI17U/MzjNIn3GukWmPTp1Fe3c0yvFYaNRJNJ2vvcu7gnZ7uJgu+1PzMFftT8zNTXfEwkePTXS2bBRlFRilKLTtm1927gGD2bGnuTWrteTlbwW5Pv3ma77U/Mwu+1PzMx2495DXOfltwWz405Saildvi3v5cERPZkXPOs0ZPfKnN05e+28yXfan5mSm+1PzMduMzDlO7rrYelkvzdrtyc5O268nqy5yOJd9qfmZN32p+ZliueIhmfLsQqSg3kej1cHuGniqklluoJ78qSv8EcW77U/MybvtT8zLkpkOunZWWnAmGKqJWeWfJyUW/mjka9qfmZXOq+E5+OZ3Lkpjs1Krcs03d2tFclyQlXHXg6appPNm6bO727GWxw3Ufan5mVub7UvMxMNRDZiH15+1L1KnNFGZ8W346kXOmpxWzrWRV0z8BZsETWoqm7feMiEMiGJQyFQyZDEkkXAhjFmC4qGQbwyQydyvMPAqYuzDZim5Nys4tzEZyrMGYLi3ORmKswZhpi3MNnKcwZgYuzhnKcwZimLs5OcpzBmBi/OGcozg6pDi0ZyHX5GV1LkZhq8V8qjfEVyKswXGrh8xFxcxFyaYsuFxLhcauGb1BCXJTJpixMZMruSmDFiZNyu5NyJiy4FeYAYy3C5FwuGsMh7iRJLCHuFxbkXKYa4XFJsDBcm5ABU3C4twuUw1wzCXC5NMPmDMV3IuTVw7mRcULk1cNcm4lwuDD3C4lwuDD3C4twBhrhcULgwyZNxLk3Bh7k3EuFwmLMwZhLhcGLLgJcgCkkgALEBIFRAxAFEgQAAQAAAABFQQwAKgkAIqAAAAAAKAAAgJAAAAAgCUAABIAEBIAAAAA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3" name="2 Rectángulo"/>
          <p:cNvSpPr/>
          <p:nvPr/>
        </p:nvSpPr>
        <p:spPr>
          <a:xfrm>
            <a:off x="1547664" y="836712"/>
            <a:ext cx="6048672" cy="4493538"/>
          </a:xfrm>
          <a:prstGeom prst="rect">
            <a:avLst/>
          </a:prstGeom>
        </p:spPr>
        <p:txBody>
          <a:bodyPr wrap="square">
            <a:spAutoFit/>
          </a:bodyPr>
          <a:lstStyle/>
          <a:p>
            <a:pPr algn="ctr"/>
            <a:r>
              <a:rPr lang="es-ES" sz="2600" b="1" dirty="0">
                <a:latin typeface="Goudy Old Style" pitchFamily="18" charset="0"/>
              </a:rPr>
              <a:t>Actualmente existen muchos reproductores capaces de reproducir el formato FLV. Entre ellos se </a:t>
            </a:r>
            <a:r>
              <a:rPr lang="es-ES" sz="2600" b="1" dirty="0" smtClean="0">
                <a:latin typeface="Goudy Old Style" pitchFamily="18" charset="0"/>
              </a:rPr>
              <a:t>incluyen:</a:t>
            </a:r>
          </a:p>
          <a:p>
            <a:pPr marL="457200" indent="-457200" algn="ctr">
              <a:buSzPct val="90000"/>
              <a:buFont typeface="Wingdings" pitchFamily="2" charset="2"/>
              <a:buChar char="Ø"/>
            </a:pPr>
            <a:r>
              <a:rPr lang="es-ES" sz="2600" b="1" dirty="0" smtClean="0">
                <a:latin typeface="Goudy Old Style" pitchFamily="18" charset="0"/>
              </a:rPr>
              <a:t>Flash </a:t>
            </a:r>
            <a:r>
              <a:rPr lang="es-ES" sz="2600" b="1" dirty="0">
                <a:latin typeface="Goudy Old Style" pitchFamily="18" charset="0"/>
              </a:rPr>
              <a:t>Video </a:t>
            </a:r>
            <a:r>
              <a:rPr lang="es-ES" sz="2600" b="1" dirty="0" smtClean="0">
                <a:latin typeface="Goudy Old Style" pitchFamily="18" charset="0"/>
              </a:rPr>
              <a:t>Player</a:t>
            </a:r>
          </a:p>
          <a:p>
            <a:pPr marL="457200" indent="-457200" algn="ctr">
              <a:buSzPct val="90000"/>
              <a:buFont typeface="Wingdings" pitchFamily="2" charset="2"/>
              <a:buChar char="Ø"/>
            </a:pPr>
            <a:r>
              <a:rPr lang="es-ES" sz="2600" b="1" dirty="0" smtClean="0">
                <a:latin typeface="Goudy Old Style" pitchFamily="18" charset="0"/>
              </a:rPr>
              <a:t>FLV Player</a:t>
            </a:r>
          </a:p>
          <a:p>
            <a:pPr marL="457200" indent="-457200" algn="ctr">
              <a:buSzPct val="90000"/>
              <a:buFont typeface="Wingdings" pitchFamily="2" charset="2"/>
              <a:buChar char="Ø"/>
            </a:pPr>
            <a:r>
              <a:rPr lang="es-ES" sz="2600" b="1" dirty="0" smtClean="0">
                <a:latin typeface="Goudy Old Style" pitchFamily="18" charset="0"/>
              </a:rPr>
              <a:t>BitCometFLV Player</a:t>
            </a:r>
          </a:p>
          <a:p>
            <a:pPr marL="457200" indent="-457200" algn="ctr">
              <a:buSzPct val="90000"/>
              <a:buFont typeface="Wingdings" pitchFamily="2" charset="2"/>
              <a:buChar char="Ø"/>
            </a:pPr>
            <a:r>
              <a:rPr lang="es-ES" sz="2600" b="1" dirty="0" smtClean="0">
                <a:latin typeface="Goudy Old Style" pitchFamily="18" charset="0"/>
              </a:rPr>
              <a:t>GOM Player</a:t>
            </a:r>
          </a:p>
          <a:p>
            <a:pPr marL="457200" indent="-457200" algn="ctr">
              <a:buSzPct val="90000"/>
              <a:buFont typeface="Wingdings" pitchFamily="2" charset="2"/>
              <a:buChar char="Ø"/>
            </a:pPr>
            <a:r>
              <a:rPr lang="es-ES" sz="2600" b="1" dirty="0" smtClean="0">
                <a:latin typeface="Goudy Old Style" pitchFamily="18" charset="0"/>
              </a:rPr>
              <a:t>K-Lite </a:t>
            </a:r>
            <a:r>
              <a:rPr lang="es-ES" sz="2600" b="1" dirty="0">
                <a:latin typeface="Goudy Old Style" pitchFamily="18" charset="0"/>
              </a:rPr>
              <a:t>Codec </a:t>
            </a:r>
            <a:r>
              <a:rPr lang="es-ES" sz="2600" b="1" dirty="0" smtClean="0">
                <a:latin typeface="Goudy Old Style" pitchFamily="18" charset="0"/>
              </a:rPr>
              <a:t>Pack</a:t>
            </a:r>
          </a:p>
          <a:p>
            <a:pPr marL="457200" indent="-457200" algn="ctr">
              <a:buSzPct val="90000"/>
              <a:buFont typeface="Wingdings" pitchFamily="2" charset="2"/>
              <a:buChar char="Ø"/>
            </a:pPr>
            <a:r>
              <a:rPr lang="es-ES" sz="2600" b="1" dirty="0" smtClean="0">
                <a:latin typeface="Goudy Old Style" pitchFamily="18" charset="0"/>
              </a:rPr>
              <a:t>Mplayer</a:t>
            </a:r>
            <a:endParaRPr lang="es-ES" sz="2600" b="1" dirty="0">
              <a:latin typeface="Goudy Old Style" pitchFamily="18" charset="0"/>
            </a:endParaRPr>
          </a:p>
          <a:p>
            <a:pPr marL="457200" indent="-457200" algn="ctr">
              <a:buSzPct val="90000"/>
              <a:buFont typeface="Wingdings" pitchFamily="2" charset="2"/>
              <a:buChar char="Ø"/>
            </a:pPr>
            <a:r>
              <a:rPr lang="es-ES" sz="2600" b="1" dirty="0" smtClean="0">
                <a:latin typeface="Goudy Old Style" pitchFamily="18" charset="0"/>
              </a:rPr>
              <a:t>Perian</a:t>
            </a:r>
            <a:endParaRPr lang="es-ES" sz="2600" b="1" dirty="0">
              <a:latin typeface="Goudy Old Style" pitchFamily="18" charset="0"/>
            </a:endParaRPr>
          </a:p>
          <a:p>
            <a:pPr marL="457200" indent="-457200" algn="ctr">
              <a:buSzPct val="90000"/>
              <a:buFont typeface="Wingdings" pitchFamily="2" charset="2"/>
              <a:buChar char="Ø"/>
            </a:pPr>
            <a:r>
              <a:rPr lang="es-ES" sz="2600" b="1" dirty="0" smtClean="0">
                <a:latin typeface="Goudy Old Style" pitchFamily="18" charset="0"/>
              </a:rPr>
              <a:t>JavaFX</a:t>
            </a:r>
            <a:endParaRPr lang="es-ES" sz="2600" b="1" dirty="0">
              <a:latin typeface="Goudy Old Style" pitchFamily="18" charset="0"/>
            </a:endParaRPr>
          </a:p>
        </p:txBody>
      </p:sp>
      <p:sp>
        <p:nvSpPr>
          <p:cNvPr id="4" name="AutoShape 2" descr="data:image/jpeg;base64,/9j/4AAQSkZJRgABAQAAAQABAAD/2wCEAAkGBhQRERAQEBIQEBMRERAVDxUQFhcTEBcPExAVFhQSGBYXJyYeFxkjGhUUHy8gJCcpLC0sFR4xNTAqNSYrLCkBCQoKDgwOGg8PGjUiHR8sKSosKS0pKiosLCwpLCw0LC0sKjUuKSw1LCksKSwpKSwpKS01LCwsKS0qMSkuKSw1Nf/AABEIANYA6wMBIgACEQEDEQH/xAAcAAEAAQUBAQAAAAAAAAAAAAAAAgEDBAUIBgf/xABFEAABAwEDBwgIAwYFBQAAAAABAAIDEQQSIQUTMUFRkdEGFSJSVGFxkgcUFjKBk6HSF0KxQ1NilMHwIzNEcoMkY4Ki8f/EABoBAQADAQEBAAAAAAAAAAAAAAABAgMEBQb/xAAyEQEAAgECAgYJAwUAAAAAAAAAAQIRAyESMQRBUXHB8BQiUmGBkaHR4RMyQhUjU5LS/9oADAMBAAIRAxEAPwD4aiIgIiICIiAiIgIiICIiAiIgIiICIiAiIgIiICIiAiIgIiICIiAiIgIiICIiAiIgIiICIiAiIgIiICIiAiIgIiICIiAiIgIiICIiAiIgIiICqqKqBRLqqqhBS4q5tSCkEEBF3qWY71cAUgEFoWbvVfVe/wCivgKQCDH9U7/onqff9FlAKtEGKLF3/Re7g9Dr3AH1lo/4z9y8gwYjxX0HlvBbDLEbMLSY8y3/ACb92/edWt3XS6gxovQfI7RamfLP3KbvQTMP9Sz5Z+5eo9EUdrabT60LQGnNZvP3tPTvXb3/AI/RfUjQ6lMRlEzhz+/0Iyj/AFLflnirD/Q5IP8AUN+WeK6AkhGwLFksbTqC1jRmVJ1Ih8Cf6KJB+3b5DxWNJ6NHj9s3yHivvM+T27BuWnt2T244Bax0W09bOdesPiknINw/ajyHirLuRjh+1HlPFe35UtOZmENS66aXPerUaKd1V82EVoqMLRpGm/t71y2jE4bxOYyxsoWLNPLCb1ADUYaQsZbLlA6s7vBv6LWqEiIiAiIgIrkEDnkNYC4nUFcZYXucWBpLhpCDHVVJ8RaaOBB71cnsj2UL2lt7RVBaCkFQKoQSCkFkWXJkkgJYwkBH2F7W3nNIFaV70wjMLQUwFEKYRKQCmAqAK4xtSAMSdCCgCrRX3WJ4cGlpBOgK+zI8prRh6OlThGYhhsGI8V9Q5Scu32R8cTImPrGHEuJGlxFMPBfMs2Q6hFCDivqGWpLDVnrYjMlwXbwcXXKnq6q1096hLa+j7lo62GZr42x5u5S6Sah17b/t+q+gwy4L55yOlsf+J6mGA1bnLocDru1vY00r2GYJ/NTw0rTTic7Qz1JiI3ltryUWpkskgFY5XXtQNKKUdglkpnZadzRh8dq7qx27OK1o6pX7Va2N0uqdjcT9F5rLGXG0LWsOIIJcaaRsFV7SPk/HcwrWmnvXz7lQwMLhsJCtE1tWeCd4UrExaOOObxuWso5qGV4AJboB0VwH9V4h/KmRxxYz4V4r02VrU248SYtPvV0UXi7XIwn/AA2tA241J+OheXPN6cLeVJg6QkYjD6YLEU5FBEiIiAiIgzMk2oxzRvBoQ4U8a4fWi9zJCI5LVaG4ZyNub8Zxq8AZB8F87C3s3Kpzoooi3Bhqe/8Aup3rfTvFYnPw7/M5+Dl19Gb2iY7p7sxPhj4y32Usmwh8s1ovvDXiNgaGgk3Q4k4UAFRqWVaslsnzRcHvZHCy40UvkufJdGwYAknRgvPDliS55fG1zXkOLTiL4FKjGow71BvK919znMaWOaGllOjdboFNVNVFv+ppZnsnz9vPPl/Q18RvvER3co2iPn55bWTk1ZxIXguzbI7zwMeleDbgcOi41IxGC12WslRZltogvNaXFpa6lQRTZpFCNQ1qJ5XuvghjQwNLLlOjdJqRTxx296xsrZfMzWxtaI2N0NbgKnSfoNepZXtpzE48/jz3b6dNaLRxT9er7+/zPrLAS2z2YRzNs46bnkkguIcANHvUA0d6uWuFloaAOjG6ed+HUbGxxIHwOHevHWzLRkhjiu0zdcfE1KybHyldGyJjW4xuJB21AB+g0K8a9f2zyxH0xnxZT0S0Tx1n1s2+ucd/Vz5N1DkWzzXTGHtDZWMeHUrR7qVFP0VqyZAjfnhTFr2NZj1nBv8AVYruVYoQyJrKlp6OHSaag6Ss7K2W7rGGMMBfR0l3DphxIP6HDWVH9qd+z693dstjXjaOuYxnfGN5z37x8mRasgQBhoHBzfdrSrwDi66MWjvKwsu2aCA3Iw7ONcDU6NKty8qrwIEbWl/+YRgSNf8AYAWvyplHPyGQilVXVvp4nhjs8fx53X0dPWiYm89vhjx/G0R66FjZXWac4hrDf/4gP1FxZFntTntjcyQxhrnOnOIBJcTeJ/NUYU7l5Sx5fdHC6Gla6D/fw3LLi5UAMax0bXBu0a9ula01qR19W/ft9s/GYc2p0S89WcTty5b9U9+PhE+5hZcna+d7mCgrhvK9bl/ksbS5kglDKRhpBaToJNag968VbrWJJL4aG1pgNC9BykltF9maz13Nj/LvXb141rd16FxWnMzL1KRw1iOx6XkZkE2R0hMgfnLmgUpdJ2+K+gRWlfJeR9omBlz2dp0LucrpxrSvwXqDlCQ6HOHgttG/DPLLLWpN42l7uO0jar7bWAvnvOE+p0isT5WtA0OlXTOrn+M/Jx+jW9qH0a2co8zG7HSKDx2r5dl3LYkeRXDGp7lrcqZWtDgb7pSBt0LxOUbbM51QHsaNG095Uxq8MYik789l66E87W7lzlHlO++42oYBTvOnE8Fo6DadyuPLielWtDSulQx71wXnNpl20jFYhbeVFSeoqq4iIgIiICIiAqqiqgkFUKKkEEgphQCkEFwKYKtgqYKDMs1nvBxriNA2m651P/X6rJjyfUDE1PhQG6HY1P8AEBh3rBhtBbo1Oa74trT9Srnrbqh2FQ5zhh+Z1K/oEGY2wYjpGhDDWmsltR8LwPxCjFZQ6hBcQa0FAHlwpUYmhwIKsx25wrQjEsOjW0AD9BuVPWjhgwgDAUF0eA2oKa/jr0r1OVOURiLWBodVoNSaayP6LyjpKkk6SST4lb+2SQkjO3a0wrWtK93xQbDIeWjMXAtDbt3Qa1rXgt2MoOB8DoXnMlyxAPzVK06VK7DTSsmy5TDHNc4XgCKj+q10rTE4ice9S0bZxl70AUWHaXBaqTlfBSpkDf8AcCMVZGWI5MWyMIGxwX0FtSJ/bLxZ4o5whbm3vDUF5/KNnGOC2Vqy5HoaS8/w6N685lXKchrQBv1P1XNfUthpSu7R5Rb0/h/VYauSyEmpNT3q2T4Lxbzm0y9esYjCLlRVKoqrCIiAiIgIiICqqKoQVCqFFSCCQUgoBSBQTBUwVbBUgUF0FSBVoFSBQXQVWqt1VaoJ1W4ttgMhDg4CjQMa7TxWkqs23yuvChdS6NFaVx2KBnWGDNX+kDeFMPjxW1stkZd6dXHuJA8MF5VlqLQbxdiRStf6ra2fKrdbhvC7uh1pMzN3F0u14rHA3XN8OuNh/wB3S/VYs+RYS+/SmGLW4N+ixueG9du8K2/LLes3eF2at6/xw4dOup15baJzGHBrQtRl+YEaqrFlyqOsN61Nstt46V59rZtxTLv067YwxpDioVQlFzzzdcIoiKEiIiAiIgIiICIiCtUqqIgleS+oognnFXOq2iC7n+5V9Y7lZRBe9Z7lX1nuVhEF71nuV52UidX1WGiC46auJ/VUv9ygiCV5LyiiCtUqqIgIiICIiAiIgIiICIiAiIgIiICIiAiIgIiICIiAiIgIiICIiAiIgIiICIiAiIgy+apOqPM3inNUnVHmbxWfYpg+WJhJAfJG0kaQHPAJHwK9Fy25ISZOeDnY5onuIie0hsmGp0ZNR4io7xoQeO5qk6o8zeKc1SdUeZvFZbLVXWB4kD9VPPHrM87eKDB5qk6o8zeKc1SdUeZvFZ2dPWZ528VTOnrM87eKDC5qk6o8zeKc1SdUeZvFZ2dO1nnbxTOnazzt4oMHmqTqjzN4pzVJ1R5m8Vm509ZnnbxR05GNW/BzSd1UGFzVJ1R5m8U5qk6o8zeK2uSLTC6VotUkkcVH3nRND33gw3RQkYF1AT/9F7KEUbYo7RBK+SN8j43CWMRSNka1rtDXODgQ7SDqNRoqGk5qk6o8zeKc1SdUeZvFbCzTh1SdS9NauS4jjfIZPdYDixwFb5a+pBNG4dF1De2BB4nmqTqjzN4pzVJ1R5m8V7W2cmBHG+S/W6wOpdIxDnNcK3sB0ei782wLXw5PDqiugsGs+8AduGn4oPNc1SdUeZvFOapOqPM3ivTR5OBLgDoLQMD+bbjgaHRjjgtflCkdaE4EbiKjDUcUGp5qk6o8zeKc1SdUeZvFeh5K5EkyhPmIXRsIbfe6QkARh7WkigNT0xh9Vrrc/NyyxB14RySMB0VDHloNNVaVQa/mqTqjzN4pzVJ1R5m8V6VuQHkA56y/zEP3Kvs8/wDfWX+Yh+5dPour2Of0rS9p5nmqTqjzN4pzVJ1R5m8Vvrbkp8Tb5ks7hhgyeJzse4OqtW+1U1g+BB/RY307UnFoa01K3jNZyxeapOqPM3inNUnVHmbxXr7JY7KIYXy5975LM6d921WaysDRaJos2xszHGR1Iq0Bqb2hanLzWQzlkTnlhjs72ZyheBNZ45bpLQASM5SoArTQFRdpua5OqPM3inNcnVHmbxX2Lk16NLHPYrPap7TamOlhEjwwxBjaitBeaTh4r5tyhjbZ7VaII3mRkUrmxvdgXMGhxp3INNzXJ1R5m8U5rk6o8zeK2tpBZDDIbhz5eWEF18NjN0gj3aEnSK+6RtWF68g38Xopys1wc2xTAtIINY9INR+ZXbb6M8szPMktktEj3aXPcwnw97R3LqnOjaN6Z0bRvQcn/hLlXsM29n3J+EuVewzb2fcusM6No3pnRtG9Byf+EuVewzb2fcn4S5V7DNvZ9y6wzo2jemdG0b0HJ/4SZV7DNvZ9yfhJlXsM29n3LrDOjaN6Z0bRvCDk/wDCTKvYZt7PuT8JMq9hm3s+5dYZ0bRvCZ0bRvCDlGH0VZWY5r22KYFpBbjGcQajAmhWTlD0dZanu52yTuDK3B/htaK6SGtIAJwqaY0C6lzo2jeEzo2jeEHKUXoqys3EWKbez7llfh7lrstp0NHvt0M9we9oGrZqXUedG0bwmdG0bwg5bPo7y0QQbJaCCGggubS633W0vaBqGrUon0cZY7HNjSuLNWj82pdTZ0bRvCZ0bRvCDln8N8s4/wDRz46ekzbXrbcVan9F2V3+9YpjjXSzTt95dV50bRvCZ0bRvCDlGH0VZXY4OZY52uaQWlrmAgg1BBDkl9FWVnOc91imLnElxrHi4mpPvbV1dnRtG8JnRtG8IOUfwpyt2Kfez7k/CnK3Yp/Mz7l1dnRtG8JnRtG8KcyjEOUD6KMrHTYp97PuUfwkyr2Gbez7l1jnRtG8JnRtG8KEuYrJyJy7ExsbLLMGNqGgiB1AXFxALqmlSTTvKwrZ6McsTPdJJY53vdSpJj1AADA0AAAFO5dVZ0bRvCZ0bRvCDmez8k8vsjbC2C0Ztgo1jsy5oANQKOJWrtXouyvI90kljnc97i57iWVLjpPvLqzOjaN4TOjaN4QcsWr0a5XkZDG6wyUgYWMpmw66ZHyGpvY9J7li/hJlXsM29n3LrHOjaN4TOjaN4Qa6S00BOwE7hVY1hyyyYVYcaYtODh8P6qT4iQRQ4gjRtFFZseTWxCjGEbTSrj4lBmvtQGkgeOChzg3rt3hRuHYdyXDsO5BLnBvXbvCc4N67d4Ubh2Hclw7DuQS5wb127wnODeu3eFG4dh3JcOw7kEucG9dm8Jzg3rt3hRuHYdyXDsO5BLnBvXbvCc4N67d4Ubh2Hclw7DuQS5wb127wnODeu3eFG4dh3JcOw7kEucG9du8Jzg3rt3hRuHYdyXDsO5BLnBvXbvCc4N6zN4Ubh2Hclw7DuQS5wb1mbwnODeszeFG4dh3JcOw7kEucG9Zm8K4bR8fBWbh2Hclw7DuQQgynW7eY+Mu0XqUrStMDgaA6aaFkm0LDFj6QcTI6hJaHe6CQRUAAaiRjtV0sOw7kCy5UbLeLDeDSBXVUiuCtWzlBDC67LNFG4ioD3taaVpWhOjA7lSzWER3rjS0OIJAGFQKYDUrroa6Qdyic9S9JrE+vGY9048JYntdZe02f5jOKe11l7TZ/mM4rK9X/AITuT1f+E7lXFu36fltxaHsz/tH/ACtWXlHBK4Mjmhe41o1j2udQCpwBqs7PrGEFNR3Kdw7DuVoz1sbzSZ9SMR75z4Q3KLmd/KG0AE+sWnAE/wCbJqHirFk5XTSaLTaQdYMslf1xUqOn0XM0nKSduJtNpH/LJxVv2sl7VafmS8UHTqLmL2sl7VafmS8U9rJe1Wn5kvFB06i5i9rJe1Wn5svFPayXtVp+bLxQdOouYvayXtVp+bLxT2sl7Vafmy8UHTqLmL2sl7Vafmy8U9rJe1Wn5svFB06i5i9rJe1Wn5svFPayXtVp+bLxQdOouYvayXtVp+bLxV1vKG0EAi02mh/7snFB0wi5iHKe0/mmtTRepXPPOugOnw3q6/lFaACfWLTgP3snFB0wi5qsWVrZM0vZaJQ0Eg355AQGhpe/T7rQ9lTp6WAONLsdttxv/wDUSC497XVtEmAYW334E9Ft5tdfSFAUHSCLmSTlDa2vcx08wLXuY7/GkoHNrU1rooK1R3KC1ggG0TYk/tpMKazjopj4IOm0XMU3KW1MpennxJGE0lcPj8Ve9oLR2m0/Nk4oOl0XMVn5VTyVLbTaSAQK52QVwrtW/wAk2LKFpZnIprQ5ocW1z7h0gAaULu8LLV1tPRrxaloiO2dlq1m04h9+RfDvZvKf72f+YP3J7N5U/ez/AMwfuXJ/U+h/5a/OF/0b9j7ii5ndyjnDiz1m03gSCM7JpGnWq+0Fo7RafmycV3xOd2TVuxBG0KEMIYKNAH961VFIkcdOKpcGwbgiIFwbBuCXBsG4IiBcGwbglwbBuCIgXBsG4JcGwbgiIFwbBuCXBsG4IiBcGwbglwbBuCIgXBsG4KoREEDECampxrSpu1GjDQpPFQQdYREEbK6WIFscxa0uvEXGuxw03q1Butq3QboqDQKbLTO29Sc9J5e7oMNXkgkmoxBoKjQboqDQUIgx3QvJLjIS4vLyS0El7tJOrHZRVMTzQmUmhJFWg4k4+PDDQqIgo+zOdS/IXAEnQBpNTisqqoiCMcQbW6AK6aaKrNs2VZYxdjkewVrRriBXbQIiralbxi0ZTEzHJe9obR++l87uKHlBaP30vndxRFl6PpezHyhbjt2tecTXWdJ1pVEW6j//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5124" name="Picture 4" descr="http://envato.dasilveira.nl/video-player-v2/preview.png"/>
          <p:cNvPicPr>
            <a:picLocks noChangeAspect="1" noChangeArrowheads="1"/>
          </p:cNvPicPr>
          <p:nvPr/>
        </p:nvPicPr>
        <p:blipFill rotWithShape="1">
          <a:blip r:embed="rId3">
            <a:extLst>
              <a:ext uri="{28A0092B-C50C-407E-A947-70E740481C1C}">
                <a14:useLocalDpi xmlns:a14="http://schemas.microsoft.com/office/drawing/2010/main" val="0"/>
              </a:ext>
            </a:extLst>
          </a:blip>
          <a:srcRect b="22717"/>
          <a:stretch/>
        </p:blipFill>
        <p:spPr bwMode="auto">
          <a:xfrm rot="491536">
            <a:off x="6065597" y="4027444"/>
            <a:ext cx="2790473" cy="196051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7751212"/>
      </p:ext>
    </p:extLst>
  </p:cSld>
  <p:clrMapOvr>
    <a:masterClrMapping/>
  </p:clrMapOvr>
  <mc:AlternateContent xmlns:mc="http://schemas.openxmlformats.org/markup-compatibility/2006" xmlns:p14="http://schemas.microsoft.com/office/powerpoint/2010/main">
    <mc:Choice Requires="p14">
      <p:transition spd="slow" p14:dur="1400" advClick="0" advTm="10000">
        <p14:ripple/>
      </p:transition>
    </mc:Choice>
    <mc:Fallback xmlns="">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6" presetClass="emph" presetSubtype="0" fill="hold" nodeType="afterEffect">
                                  <p:stCondLst>
                                    <p:cond delay="0"/>
                                  </p:stCondLst>
                                  <p:childTnLst>
                                    <p:animScale>
                                      <p:cBhvr>
                                        <p:cTn id="12" dur="2000" fill="hold"/>
                                        <p:tgtEl>
                                          <p:spTgt spid="512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809</Words>
  <Application>Microsoft Office PowerPoint</Application>
  <PresentationFormat>Presentación en pantalla (4:3)</PresentationFormat>
  <Paragraphs>100</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Fany</cp:lastModifiedBy>
  <cp:revision>22</cp:revision>
  <dcterms:created xsi:type="dcterms:W3CDTF">2013-02-07T17:55:59Z</dcterms:created>
  <dcterms:modified xsi:type="dcterms:W3CDTF">2013-02-13T20:06:20Z</dcterms:modified>
</cp:coreProperties>
</file>