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82" r:id="rId23"/>
    <p:sldId id="281" r:id="rId24"/>
    <p:sldId id="283" r:id="rId25"/>
    <p:sldId id="280" r:id="rId2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00"/>
    <a:srgbClr val="00FFFF"/>
    <a:srgbClr val="FFFF00"/>
    <a:srgbClr val="0099CC"/>
    <a:srgbClr val="3C9E9E"/>
    <a:srgbClr val="C95711"/>
    <a:srgbClr val="FF9933"/>
    <a:srgbClr val="66FF66"/>
    <a:srgbClr val="CC00FF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652" autoAdjust="0"/>
  </p:normalViewPr>
  <p:slideViewPr>
    <p:cSldViewPr>
      <p:cViewPr varScale="1">
        <p:scale>
          <a:sx n="44" d="100"/>
          <a:sy n="44" d="100"/>
        </p:scale>
        <p:origin x="-127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121A1-BBDB-4988-B4F0-7A62B496575D}" type="datetimeFigureOut">
              <a:rPr lang="es-ES" smtClean="0"/>
              <a:pPr/>
              <a:t>11/02/2013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B95CB-3129-48A2-BB96-E6AECF366E4D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121A1-BBDB-4988-B4F0-7A62B496575D}" type="datetimeFigureOut">
              <a:rPr lang="es-ES" smtClean="0"/>
              <a:pPr/>
              <a:t>11/02/2013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B95CB-3129-48A2-BB96-E6AECF366E4D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121A1-BBDB-4988-B4F0-7A62B496575D}" type="datetimeFigureOut">
              <a:rPr lang="es-ES" smtClean="0"/>
              <a:pPr/>
              <a:t>11/02/2013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B95CB-3129-48A2-BB96-E6AECF366E4D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121A1-BBDB-4988-B4F0-7A62B496575D}" type="datetimeFigureOut">
              <a:rPr lang="es-ES" smtClean="0"/>
              <a:pPr/>
              <a:t>11/02/2013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B95CB-3129-48A2-BB96-E6AECF366E4D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121A1-BBDB-4988-B4F0-7A62B496575D}" type="datetimeFigureOut">
              <a:rPr lang="es-ES" smtClean="0"/>
              <a:pPr/>
              <a:t>11/02/2013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B95CB-3129-48A2-BB96-E6AECF366E4D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121A1-BBDB-4988-B4F0-7A62B496575D}" type="datetimeFigureOut">
              <a:rPr lang="es-ES" smtClean="0"/>
              <a:pPr/>
              <a:t>11/02/2013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B95CB-3129-48A2-BB96-E6AECF366E4D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121A1-BBDB-4988-B4F0-7A62B496575D}" type="datetimeFigureOut">
              <a:rPr lang="es-ES" smtClean="0"/>
              <a:pPr/>
              <a:t>11/02/2013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B95CB-3129-48A2-BB96-E6AECF366E4D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121A1-BBDB-4988-B4F0-7A62B496575D}" type="datetimeFigureOut">
              <a:rPr lang="es-ES" smtClean="0"/>
              <a:pPr/>
              <a:t>11/02/2013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B95CB-3129-48A2-BB96-E6AECF366E4D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121A1-BBDB-4988-B4F0-7A62B496575D}" type="datetimeFigureOut">
              <a:rPr lang="es-ES" smtClean="0"/>
              <a:pPr/>
              <a:t>11/02/2013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B95CB-3129-48A2-BB96-E6AECF366E4D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121A1-BBDB-4988-B4F0-7A62B496575D}" type="datetimeFigureOut">
              <a:rPr lang="es-ES" smtClean="0"/>
              <a:pPr/>
              <a:t>11/02/2013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B95CB-3129-48A2-BB96-E6AECF366E4D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121A1-BBDB-4988-B4F0-7A62B496575D}" type="datetimeFigureOut">
              <a:rPr lang="es-ES" smtClean="0"/>
              <a:pPr/>
              <a:t>11/02/2013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B95CB-3129-48A2-BB96-E6AECF366E4D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99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121A1-BBDB-4988-B4F0-7A62B496575D}" type="datetimeFigureOut">
              <a:rPr lang="es-ES" smtClean="0"/>
              <a:pPr/>
              <a:t>11/02/2013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7B95CB-3129-48A2-BB96-E6AECF366E4D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3.bp.blogspot.com/-9VDvLXD771M/UMadUNBcNsI/AAAAAAAAA1Y/nU42uk07Ems/s1600/apple-logo-red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13 Grupo"/>
          <p:cNvGrpSpPr/>
          <p:nvPr/>
        </p:nvGrpSpPr>
        <p:grpSpPr>
          <a:xfrm>
            <a:off x="0" y="0"/>
            <a:ext cx="8929718" cy="6858000"/>
            <a:chOff x="0" y="0"/>
            <a:chExt cx="8929718" cy="6858000"/>
          </a:xfrm>
        </p:grpSpPr>
        <p:pic>
          <p:nvPicPr>
            <p:cNvPr id="12290" name="Picture 2" descr="http://www.fondos-iphone.es/wp-content/uploads/2009/07/gotas_de_colores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000892" y="0"/>
              <a:ext cx="1928826" cy="6858000"/>
            </a:xfrm>
            <a:prstGeom prst="rect">
              <a:avLst/>
            </a:prstGeom>
            <a:noFill/>
          </p:spPr>
        </p:pic>
        <p:cxnSp>
          <p:nvCxnSpPr>
            <p:cNvPr id="6" name="5 Conector recto"/>
            <p:cNvCxnSpPr/>
            <p:nvPr/>
          </p:nvCxnSpPr>
          <p:spPr>
            <a:xfrm>
              <a:off x="0" y="6500834"/>
              <a:ext cx="7072330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10 Conector recto"/>
            <p:cNvCxnSpPr/>
            <p:nvPr/>
          </p:nvCxnSpPr>
          <p:spPr>
            <a:xfrm>
              <a:off x="0" y="6215082"/>
              <a:ext cx="7000892" cy="1588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5" name="14 Rectángulo"/>
          <p:cNvSpPr/>
          <p:nvPr/>
        </p:nvSpPr>
        <p:spPr>
          <a:xfrm>
            <a:off x="0" y="1500174"/>
            <a:ext cx="6929454" cy="3785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8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  <a:latin typeface="Harrington" pitchFamily="82" charset="0"/>
              </a:rPr>
              <a:t>Extensiones</a:t>
            </a:r>
          </a:p>
          <a:p>
            <a:pPr algn="ctr"/>
            <a:r>
              <a:rPr lang="es-ES" sz="8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  <a:latin typeface="Harrington" pitchFamily="82" charset="0"/>
              </a:rPr>
              <a:t> de </a:t>
            </a:r>
          </a:p>
          <a:p>
            <a:pPr algn="ctr"/>
            <a:r>
              <a:rPr lang="es-ES" sz="8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  <a:latin typeface="Harrington" pitchFamily="82" charset="0"/>
              </a:rPr>
              <a:t>video</a:t>
            </a:r>
            <a:endParaRPr lang="es-ES" sz="8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reflection blurRad="12700" stA="28000" endPos="45000" dist="1000" dir="5400000" sy="-100000" algn="bl" rotWithShape="0"/>
              </a:effectLst>
              <a:latin typeface="Harrington" pitchFamily="82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843808" y="5661248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b="1" dirty="0" smtClean="0">
                <a:latin typeface="Berlin Sans FB" pitchFamily="34" charset="0"/>
              </a:rPr>
              <a:t>Nancy Elizabet Granados Gaona</a:t>
            </a:r>
            <a:endParaRPr lang="es-ES" b="1" dirty="0">
              <a:latin typeface="Berlin Sans FB" pitchFamily="34" charset="0"/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9E9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3 Grupo"/>
          <p:cNvGrpSpPr/>
          <p:nvPr/>
        </p:nvGrpSpPr>
        <p:grpSpPr>
          <a:xfrm>
            <a:off x="0" y="0"/>
            <a:ext cx="8929718" cy="6858000"/>
            <a:chOff x="0" y="0"/>
            <a:chExt cx="8929718" cy="6858000"/>
          </a:xfrm>
        </p:grpSpPr>
        <p:pic>
          <p:nvPicPr>
            <p:cNvPr id="12290" name="Picture 2" descr="http://www.fondos-iphone.es/wp-content/uploads/2009/07/gotas_de_colores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000892" y="0"/>
              <a:ext cx="1928826" cy="6858000"/>
            </a:xfrm>
            <a:prstGeom prst="rect">
              <a:avLst/>
            </a:prstGeom>
            <a:noFill/>
          </p:spPr>
        </p:pic>
        <p:cxnSp>
          <p:nvCxnSpPr>
            <p:cNvPr id="6" name="5 Conector recto"/>
            <p:cNvCxnSpPr/>
            <p:nvPr/>
          </p:nvCxnSpPr>
          <p:spPr>
            <a:xfrm>
              <a:off x="0" y="6500834"/>
              <a:ext cx="7072330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10 Conector recto"/>
            <p:cNvCxnSpPr/>
            <p:nvPr/>
          </p:nvCxnSpPr>
          <p:spPr>
            <a:xfrm>
              <a:off x="0" y="6215082"/>
              <a:ext cx="7000892" cy="1588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" name="6 Rectángulo"/>
          <p:cNvSpPr/>
          <p:nvPr/>
        </p:nvSpPr>
        <p:spPr>
          <a:xfrm>
            <a:off x="0" y="1"/>
            <a:ext cx="6858000" cy="5847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es-ES" sz="2200" dirty="0" smtClean="0">
                <a:latin typeface="Berlin Sans FB" pitchFamily="34" charset="0"/>
              </a:rPr>
              <a:t>Kmplayer</a:t>
            </a:r>
          </a:p>
          <a:p>
            <a:pPr>
              <a:buBlip>
                <a:blip r:embed="rId3"/>
              </a:buBlip>
            </a:pPr>
            <a:r>
              <a:rPr lang="es-ES" sz="2200" dirty="0" smtClean="0">
                <a:latin typeface="Berlin Sans FB" pitchFamily="34" charset="0"/>
              </a:rPr>
              <a:t>Kaffeine</a:t>
            </a:r>
          </a:p>
          <a:p>
            <a:pPr>
              <a:buBlip>
                <a:blip r:embed="rId3"/>
              </a:buBlip>
            </a:pPr>
            <a:r>
              <a:rPr lang="es-ES" sz="2200" dirty="0" smtClean="0">
                <a:latin typeface="Berlin Sans FB" pitchFamily="34" charset="0"/>
              </a:rPr>
              <a:t>RealPlayer</a:t>
            </a:r>
          </a:p>
          <a:p>
            <a:pPr>
              <a:buBlip>
                <a:blip r:embed="rId3"/>
              </a:buBlip>
            </a:pPr>
            <a:r>
              <a:rPr lang="es-ES" sz="2200" dirty="0" smtClean="0">
                <a:latin typeface="Berlin Sans FB" pitchFamily="34" charset="0"/>
              </a:rPr>
              <a:t>VLC media player</a:t>
            </a:r>
          </a:p>
          <a:p>
            <a:pPr>
              <a:buBlip>
                <a:blip r:embed="rId3"/>
              </a:buBlip>
            </a:pPr>
            <a:r>
              <a:rPr lang="es-ES" sz="2200" dirty="0" smtClean="0">
                <a:latin typeface="Berlin Sans FB" pitchFamily="34" charset="0"/>
              </a:rPr>
              <a:t>Xine</a:t>
            </a:r>
          </a:p>
          <a:p>
            <a:pPr>
              <a:buBlip>
                <a:blip r:embed="rId3"/>
              </a:buBlip>
            </a:pPr>
            <a:r>
              <a:rPr lang="es-ES" sz="2200" dirty="0" smtClean="0">
                <a:latin typeface="Berlin Sans FB" pitchFamily="34" charset="0"/>
              </a:rPr>
              <a:t>Winamp</a:t>
            </a:r>
          </a:p>
          <a:p>
            <a:pPr>
              <a:buBlip>
                <a:blip r:embed="rId3"/>
              </a:buBlip>
            </a:pPr>
            <a:r>
              <a:rPr lang="es-ES" sz="2200" dirty="0" smtClean="0">
                <a:latin typeface="Berlin Sans FB" pitchFamily="34" charset="0"/>
              </a:rPr>
              <a:t>SWF &amp; FLV Player</a:t>
            </a:r>
          </a:p>
          <a:p>
            <a:pPr>
              <a:buBlip>
                <a:blip r:embed="rId3"/>
              </a:buBlip>
            </a:pPr>
            <a:r>
              <a:rPr lang="es-ES" sz="2200" dirty="0" smtClean="0">
                <a:latin typeface="Berlin Sans FB" pitchFamily="34" charset="0"/>
              </a:rPr>
              <a:t>JetAudio</a:t>
            </a:r>
          </a:p>
          <a:p>
            <a:pPr algn="ctr">
              <a:buBlip>
                <a:blip r:embed="rId3"/>
              </a:buBlip>
            </a:pPr>
            <a:r>
              <a:rPr lang="es-ES" sz="2200" dirty="0" smtClean="0">
                <a:latin typeface="Berlin Sans FB" pitchFamily="34" charset="0"/>
              </a:rPr>
              <a:t>Ashampoo Clipfinder (www.ashampoo.com)</a:t>
            </a:r>
          </a:p>
          <a:p>
            <a:pPr algn="ctr">
              <a:buBlip>
                <a:blip r:embed="rId3"/>
              </a:buBlip>
            </a:pPr>
            <a:r>
              <a:rPr lang="es-ES" sz="2200" dirty="0" smtClean="0">
                <a:latin typeface="Berlin Sans FB" pitchFamily="34" charset="0"/>
              </a:rPr>
              <a:t>Cualquier reproductor que utilice DirectShow con ffdshow </a:t>
            </a:r>
          </a:p>
          <a:p>
            <a:pPr lvl="1" algn="ctr">
              <a:buBlip>
                <a:blip r:embed="rId3"/>
              </a:buBlip>
            </a:pPr>
            <a:r>
              <a:rPr lang="es-ES" sz="2200" dirty="0" smtClean="0">
                <a:latin typeface="Berlin Sans FB" pitchFamily="34" charset="0"/>
              </a:rPr>
              <a:t>IrfanView (FREEWARE) (http://www.irfanview.com/)</a:t>
            </a:r>
          </a:p>
          <a:p>
            <a:pPr lvl="1" algn="ctr">
              <a:buBlip>
                <a:blip r:embed="rId3"/>
              </a:buBlip>
            </a:pPr>
            <a:r>
              <a:rPr lang="es-ES" sz="2200" dirty="0" smtClean="0">
                <a:latin typeface="Berlin Sans FB" pitchFamily="34" charset="0"/>
              </a:rPr>
              <a:t>Media Player Classic</a:t>
            </a:r>
          </a:p>
          <a:p>
            <a:pPr lvl="1" algn="ctr">
              <a:buBlip>
                <a:blip r:embed="rId3"/>
              </a:buBlip>
            </a:pPr>
            <a:r>
              <a:rPr lang="es-ES" sz="2200" dirty="0" smtClean="0">
                <a:latin typeface="Berlin Sans FB" pitchFamily="34" charset="0"/>
              </a:rPr>
              <a:t>Windows Media Player</a:t>
            </a:r>
          </a:p>
          <a:p>
            <a:pPr lvl="1" algn="ctr">
              <a:buBlip>
                <a:blip r:embed="rId3"/>
              </a:buBlip>
            </a:pPr>
            <a:r>
              <a:rPr lang="es-ES" sz="2200" dirty="0" smtClean="0">
                <a:latin typeface="Berlin Sans FB" pitchFamily="34" charset="0"/>
              </a:rPr>
              <a:t>BS.Player</a:t>
            </a:r>
          </a:p>
          <a:p>
            <a:pPr lvl="1" algn="ctr">
              <a:buBlip>
                <a:blip r:embed="rId3"/>
              </a:buBlip>
            </a:pPr>
            <a:r>
              <a:rPr lang="es-ES" sz="2200" dirty="0" smtClean="0">
                <a:latin typeface="Berlin Sans FB" pitchFamily="34" charset="0"/>
              </a:rPr>
              <a:t>Ares Galaxy 2.0.9 (en adelante)</a:t>
            </a:r>
          </a:p>
        </p:txBody>
      </p:sp>
      <p:pic>
        <p:nvPicPr>
          <p:cNvPr id="19458" name="Picture 2" descr="http://images.pbidir.com/screenshots/xine1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19872" y="332656"/>
            <a:ext cx="3103488" cy="228451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9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3 Grupo"/>
          <p:cNvGrpSpPr/>
          <p:nvPr/>
        </p:nvGrpSpPr>
        <p:grpSpPr>
          <a:xfrm>
            <a:off x="0" y="0"/>
            <a:ext cx="8929718" cy="6858000"/>
            <a:chOff x="0" y="0"/>
            <a:chExt cx="8929718" cy="6858000"/>
          </a:xfrm>
        </p:grpSpPr>
        <p:pic>
          <p:nvPicPr>
            <p:cNvPr id="12290" name="Picture 2" descr="http://www.fondos-iphone.es/wp-content/uploads/2009/07/gotas_de_colores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000892" y="0"/>
              <a:ext cx="1928826" cy="6858000"/>
            </a:xfrm>
            <a:prstGeom prst="rect">
              <a:avLst/>
            </a:prstGeom>
            <a:noFill/>
          </p:spPr>
        </p:pic>
        <p:cxnSp>
          <p:nvCxnSpPr>
            <p:cNvPr id="6" name="5 Conector recto"/>
            <p:cNvCxnSpPr/>
            <p:nvPr/>
          </p:nvCxnSpPr>
          <p:spPr>
            <a:xfrm>
              <a:off x="0" y="6500834"/>
              <a:ext cx="7072330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10 Conector recto"/>
            <p:cNvCxnSpPr/>
            <p:nvPr/>
          </p:nvCxnSpPr>
          <p:spPr>
            <a:xfrm>
              <a:off x="0" y="6215082"/>
              <a:ext cx="7000892" cy="1588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" name="7 CuadroTexto"/>
          <p:cNvSpPr txBox="1"/>
          <p:nvPr/>
        </p:nvSpPr>
        <p:spPr>
          <a:xfrm>
            <a:off x="2071670" y="500042"/>
            <a:ext cx="3143272" cy="1015663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6000" dirty="0" smtClean="0">
                <a:solidFill>
                  <a:schemeClr val="accent4">
                    <a:lumMod val="75000"/>
                  </a:schemeClr>
                </a:solidFill>
                <a:latin typeface="Broadway" pitchFamily="82" charset="0"/>
              </a:rPr>
              <a:t>M4P</a:t>
            </a:r>
            <a:endParaRPr lang="es-ES" sz="6000" dirty="0">
              <a:solidFill>
                <a:schemeClr val="accent4">
                  <a:lumMod val="75000"/>
                </a:schemeClr>
              </a:solidFill>
              <a:latin typeface="Broadway" pitchFamily="82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683568" y="1772816"/>
            <a:ext cx="583264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 smtClean="0">
                <a:latin typeface="Berlin Sans FB" pitchFamily="34" charset="0"/>
              </a:rPr>
              <a:t>El formato de archivo M4V es un formato de archivo de vídeo desarrollado por Apple y está muy cerca al formato MP4. Las diferencias son la opcional de Apple DRM protección de copia, y el tratamiento de AC3 (Dolby Digital) de audio que no está estandarizada para el contenedor MP4.</a:t>
            </a:r>
            <a:endParaRPr lang="es-ES" sz="2800" dirty="0">
              <a:latin typeface="Berlin Sans FB" pitchFamily="34" charset="0"/>
            </a:endParaRPr>
          </a:p>
        </p:txBody>
      </p:sp>
      <p:pic>
        <p:nvPicPr>
          <p:cNvPr id="24578" name="Picture 2" descr="apple logo re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528" y="0"/>
            <a:ext cx="1656184" cy="165618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9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3 Grupo"/>
          <p:cNvGrpSpPr/>
          <p:nvPr/>
        </p:nvGrpSpPr>
        <p:grpSpPr>
          <a:xfrm>
            <a:off x="0" y="0"/>
            <a:ext cx="8929718" cy="6858000"/>
            <a:chOff x="0" y="0"/>
            <a:chExt cx="8929718" cy="6858000"/>
          </a:xfrm>
        </p:grpSpPr>
        <p:pic>
          <p:nvPicPr>
            <p:cNvPr id="12290" name="Picture 2" descr="http://www.fondos-iphone.es/wp-content/uploads/2009/07/gotas_de_colores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000892" y="0"/>
              <a:ext cx="1928826" cy="6858000"/>
            </a:xfrm>
            <a:prstGeom prst="rect">
              <a:avLst/>
            </a:prstGeom>
            <a:noFill/>
          </p:spPr>
        </p:pic>
        <p:cxnSp>
          <p:nvCxnSpPr>
            <p:cNvPr id="6" name="5 Conector recto"/>
            <p:cNvCxnSpPr/>
            <p:nvPr/>
          </p:nvCxnSpPr>
          <p:spPr>
            <a:xfrm>
              <a:off x="0" y="6500834"/>
              <a:ext cx="7072330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10 Conector recto"/>
            <p:cNvCxnSpPr/>
            <p:nvPr/>
          </p:nvCxnSpPr>
          <p:spPr>
            <a:xfrm>
              <a:off x="0" y="6215082"/>
              <a:ext cx="7000892" cy="1588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" name="6 Rectángulo"/>
          <p:cNvSpPr/>
          <p:nvPr/>
        </p:nvSpPr>
        <p:spPr>
          <a:xfrm>
            <a:off x="1475656" y="1412776"/>
            <a:ext cx="4572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ES" sz="3200" dirty="0" smtClean="0">
                <a:latin typeface="Berlin Sans FB" pitchFamily="34" charset="0"/>
              </a:rPr>
              <a:t>Apple utiliza los archivos de M4V para codificar series de televisión, películas y videos musicales en la tienda iTunes</a:t>
            </a:r>
            <a:endParaRPr lang="es-ES" sz="3200" dirty="0">
              <a:latin typeface="Berlin Sans FB" pitchFamily="34" charset="0"/>
            </a:endParaRPr>
          </a:p>
        </p:txBody>
      </p:sp>
      <p:pic>
        <p:nvPicPr>
          <p:cNvPr id="23554" name="Picture 2" descr="http://www.muycomputerpro.com/wp-content/uploads/2011/02/itunes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528" y="3717032"/>
            <a:ext cx="2152650" cy="274091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3 Grupo"/>
          <p:cNvGrpSpPr/>
          <p:nvPr/>
        </p:nvGrpSpPr>
        <p:grpSpPr>
          <a:xfrm>
            <a:off x="0" y="0"/>
            <a:ext cx="8929718" cy="6858000"/>
            <a:chOff x="0" y="0"/>
            <a:chExt cx="8929718" cy="6858000"/>
          </a:xfrm>
        </p:grpSpPr>
        <p:pic>
          <p:nvPicPr>
            <p:cNvPr id="12290" name="Picture 2" descr="http://www.fondos-iphone.es/wp-content/uploads/2009/07/gotas_de_colores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000892" y="0"/>
              <a:ext cx="1928826" cy="6858000"/>
            </a:xfrm>
            <a:prstGeom prst="rect">
              <a:avLst/>
            </a:prstGeom>
            <a:noFill/>
          </p:spPr>
        </p:pic>
        <p:cxnSp>
          <p:nvCxnSpPr>
            <p:cNvPr id="6" name="5 Conector recto"/>
            <p:cNvCxnSpPr/>
            <p:nvPr/>
          </p:nvCxnSpPr>
          <p:spPr>
            <a:xfrm>
              <a:off x="0" y="6500834"/>
              <a:ext cx="7072330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10 Conector recto"/>
            <p:cNvCxnSpPr/>
            <p:nvPr/>
          </p:nvCxnSpPr>
          <p:spPr>
            <a:xfrm>
              <a:off x="0" y="6215082"/>
              <a:ext cx="7000892" cy="1588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" name="7 CuadroTexto"/>
          <p:cNvSpPr txBox="1"/>
          <p:nvPr/>
        </p:nvSpPr>
        <p:spPr>
          <a:xfrm>
            <a:off x="2071670" y="500042"/>
            <a:ext cx="3143272" cy="1015663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6000" dirty="0" smtClean="0">
                <a:solidFill>
                  <a:schemeClr val="accent4">
                    <a:lumMod val="75000"/>
                  </a:schemeClr>
                </a:solidFill>
                <a:latin typeface="Broadway" pitchFamily="82" charset="0"/>
              </a:rPr>
              <a:t>MKV</a:t>
            </a:r>
            <a:endParaRPr lang="es-ES" sz="6000" dirty="0">
              <a:solidFill>
                <a:schemeClr val="accent4">
                  <a:lumMod val="75000"/>
                </a:schemeClr>
              </a:solidFill>
              <a:latin typeface="Broadway" pitchFamily="82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323528" y="1772816"/>
            <a:ext cx="655272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800" b="1" dirty="0" smtClean="0">
                <a:latin typeface="Berlin Sans FB" pitchFamily="34" charset="0"/>
              </a:rPr>
              <a:t>Matroska</a:t>
            </a:r>
            <a:r>
              <a:rPr lang="es-ES" sz="2800" dirty="0" smtClean="0">
                <a:latin typeface="Berlin Sans FB" pitchFamily="34" charset="0"/>
              </a:rPr>
              <a:t> es un formato contenedor estándar abierto, un archivo informático que puede contener un número ilimitado de vídeo, audio, imagen o pistas de subtítulos dentro de un solo archivo.</a:t>
            </a:r>
            <a:r>
              <a:rPr lang="es-ES" sz="2800" baseline="30000" dirty="0" smtClean="0">
                <a:latin typeface="Berlin Sans FB" pitchFamily="34" charset="0"/>
              </a:rPr>
              <a:t> </a:t>
            </a:r>
            <a:r>
              <a:rPr lang="es-ES" sz="2800" dirty="0" smtClean="0">
                <a:latin typeface="Berlin Sans FB" pitchFamily="34" charset="0"/>
              </a:rPr>
              <a:t>Su intención es la de servir como un formato universal para el almacenamiento de contenidos audiovisuales comunes, como películas o programas de televisión</a:t>
            </a:r>
            <a:endParaRPr lang="es-ES" sz="2800" dirty="0">
              <a:latin typeface="Berlin Sans FB" pitchFamily="34" charset="0"/>
            </a:endParaRPr>
          </a:p>
        </p:txBody>
      </p:sp>
      <p:pic>
        <p:nvPicPr>
          <p:cNvPr id="32770" name="Picture 2" descr="http://www.granma.cubaweb.cu/2012/11/09/cultura/9-30-foto-cult-urugua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248" y="3501008"/>
            <a:ext cx="1872208" cy="278856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3 Grupo"/>
          <p:cNvGrpSpPr/>
          <p:nvPr/>
        </p:nvGrpSpPr>
        <p:grpSpPr>
          <a:xfrm>
            <a:off x="0" y="0"/>
            <a:ext cx="8929718" cy="6858000"/>
            <a:chOff x="0" y="0"/>
            <a:chExt cx="8929718" cy="6858000"/>
          </a:xfrm>
        </p:grpSpPr>
        <p:pic>
          <p:nvPicPr>
            <p:cNvPr id="12290" name="Picture 2" descr="http://www.fondos-iphone.es/wp-content/uploads/2009/07/gotas_de_colores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000892" y="0"/>
              <a:ext cx="1928826" cy="6858000"/>
            </a:xfrm>
            <a:prstGeom prst="rect">
              <a:avLst/>
            </a:prstGeom>
            <a:noFill/>
          </p:spPr>
        </p:pic>
        <p:cxnSp>
          <p:nvCxnSpPr>
            <p:cNvPr id="6" name="5 Conector recto"/>
            <p:cNvCxnSpPr/>
            <p:nvPr/>
          </p:nvCxnSpPr>
          <p:spPr>
            <a:xfrm>
              <a:off x="0" y="6500834"/>
              <a:ext cx="7072330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10 Conector recto"/>
            <p:cNvCxnSpPr/>
            <p:nvPr/>
          </p:nvCxnSpPr>
          <p:spPr>
            <a:xfrm>
              <a:off x="0" y="6215082"/>
              <a:ext cx="7000892" cy="1588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2" name="21 Rectángulo"/>
          <p:cNvSpPr/>
          <p:nvPr/>
        </p:nvSpPr>
        <p:spPr>
          <a:xfrm>
            <a:off x="0" y="404664"/>
            <a:ext cx="7236296" cy="6586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800" b="1" dirty="0" smtClean="0">
                <a:latin typeface="Berlin Sans FB" pitchFamily="34" charset="0"/>
              </a:rPr>
              <a:t>Reproductores</a:t>
            </a:r>
          </a:p>
          <a:p>
            <a:pPr algn="ctr"/>
            <a:r>
              <a:rPr lang="es-ES" sz="2000" dirty="0" smtClean="0">
                <a:latin typeface="Berlin Sans FB" pitchFamily="34" charset="0"/>
              </a:rPr>
              <a:t>El listado siguiente corresponde a una serie de programas, o software, que presentan soporte nativo Matroska.</a:t>
            </a:r>
          </a:p>
          <a:p>
            <a:pPr algn="ctr"/>
            <a:endParaRPr lang="es-ES" sz="2000" dirty="0" smtClean="0">
              <a:latin typeface="Berlin Sans FB" pitchFamily="34" charset="0"/>
            </a:endParaRPr>
          </a:p>
          <a:p>
            <a:pPr algn="ctr">
              <a:buBlip>
                <a:blip r:embed="rId3"/>
              </a:buBlip>
            </a:pPr>
            <a:r>
              <a:rPr lang="es-ES" sz="2000" dirty="0" smtClean="0">
                <a:latin typeface="Berlin Sans FB" pitchFamily="34" charset="0"/>
              </a:rPr>
              <a:t>ALShow</a:t>
            </a:r>
          </a:p>
          <a:p>
            <a:pPr algn="ctr">
              <a:buBlip>
                <a:blip r:embed="rId3"/>
              </a:buBlip>
            </a:pPr>
            <a:r>
              <a:rPr lang="es-ES" sz="2000" dirty="0" smtClean="0">
                <a:latin typeface="Berlin Sans FB" pitchFamily="34" charset="0"/>
              </a:rPr>
              <a:t>Avidemux</a:t>
            </a:r>
          </a:p>
          <a:p>
            <a:pPr algn="ctr">
              <a:buBlip>
                <a:blip r:embed="rId3"/>
              </a:buBlip>
            </a:pPr>
            <a:r>
              <a:rPr lang="es-ES" sz="2000" dirty="0" smtClean="0">
                <a:latin typeface="Berlin Sans FB" pitchFamily="34" charset="0"/>
              </a:rPr>
              <a:t>BS.Player</a:t>
            </a:r>
          </a:p>
          <a:p>
            <a:pPr algn="ctr">
              <a:buBlip>
                <a:blip r:embed="rId3"/>
              </a:buBlip>
            </a:pPr>
            <a:r>
              <a:rPr lang="es-ES" sz="2000" dirty="0" smtClean="0">
                <a:latin typeface="Berlin Sans FB" pitchFamily="34" charset="0"/>
              </a:rPr>
              <a:t>Chameleo</a:t>
            </a:r>
          </a:p>
          <a:p>
            <a:pPr algn="ctr">
              <a:buBlip>
                <a:blip r:embed="rId3"/>
              </a:buBlip>
            </a:pPr>
            <a:r>
              <a:rPr lang="es-ES" sz="2000" dirty="0" smtClean="0">
                <a:latin typeface="Berlin Sans FB" pitchFamily="34" charset="0"/>
              </a:rPr>
              <a:t>The Core Media Player</a:t>
            </a:r>
          </a:p>
          <a:p>
            <a:pPr algn="ctr">
              <a:buBlip>
                <a:blip r:embed="rId3"/>
              </a:buBlip>
            </a:pPr>
            <a:r>
              <a:rPr lang="es-ES" sz="2000" dirty="0" smtClean="0">
                <a:latin typeface="Berlin Sans FB" pitchFamily="34" charset="0"/>
              </a:rPr>
              <a:t>DivX</a:t>
            </a:r>
          </a:p>
          <a:p>
            <a:pPr algn="ctr">
              <a:buBlip>
                <a:blip r:embed="rId3"/>
              </a:buBlip>
            </a:pPr>
            <a:r>
              <a:rPr lang="es-ES" sz="2000" dirty="0" smtClean="0">
                <a:latin typeface="Berlin Sans FB" pitchFamily="34" charset="0"/>
              </a:rPr>
              <a:t>The Core Pocket Media Player</a:t>
            </a:r>
          </a:p>
          <a:p>
            <a:pPr algn="ctr">
              <a:buBlip>
                <a:blip r:embed="rId3"/>
              </a:buBlip>
            </a:pPr>
            <a:r>
              <a:rPr lang="es-ES" sz="2000" dirty="0" smtClean="0">
                <a:latin typeface="Berlin Sans FB" pitchFamily="34" charset="0"/>
              </a:rPr>
              <a:t>foobar2000 (v0.9.6)</a:t>
            </a:r>
          </a:p>
          <a:p>
            <a:pPr algn="ctr">
              <a:buBlip>
                <a:blip r:embed="rId3"/>
              </a:buBlip>
            </a:pPr>
            <a:r>
              <a:rPr lang="es-ES" sz="2000" dirty="0" smtClean="0">
                <a:latin typeface="Berlin Sans FB" pitchFamily="34" charset="0"/>
              </a:rPr>
              <a:t>GOM Player (Hace que el audio suene lento, con códec opcional reproduce perfecto)</a:t>
            </a:r>
          </a:p>
          <a:p>
            <a:pPr algn="ctr">
              <a:buBlip>
                <a:blip r:embed="rId3"/>
              </a:buBlip>
            </a:pPr>
            <a:r>
              <a:rPr lang="es-ES" sz="2000" dirty="0" smtClean="0">
                <a:latin typeface="Berlin Sans FB" pitchFamily="34" charset="0"/>
              </a:rPr>
              <a:t>Reproductores basados en Gstreamer  (Tótem tc.)</a:t>
            </a:r>
          </a:p>
          <a:p>
            <a:pPr algn="ctr">
              <a:buBlip>
                <a:blip r:embed="rId3"/>
              </a:buBlip>
            </a:pPr>
            <a:r>
              <a:rPr lang="es-ES" sz="2000" dirty="0" smtClean="0">
                <a:latin typeface="Berlin Sans FB" pitchFamily="34" charset="0"/>
              </a:rPr>
              <a:t>HandBrake</a:t>
            </a:r>
          </a:p>
          <a:p>
            <a:pPr algn="ctr">
              <a:buBlip>
                <a:blip r:embed="rId3"/>
              </a:buBlip>
            </a:pPr>
            <a:r>
              <a:rPr lang="es-ES" sz="2000" dirty="0" smtClean="0">
                <a:latin typeface="Berlin Sans FB" pitchFamily="34" charset="0"/>
              </a:rPr>
              <a:t>jetAudio</a:t>
            </a:r>
          </a:p>
          <a:p>
            <a:pPr algn="ctr">
              <a:buBlip>
                <a:blip r:embed="rId3"/>
              </a:buBlip>
            </a:pPr>
            <a:r>
              <a:rPr lang="es-ES" sz="2000" dirty="0" smtClean="0">
                <a:latin typeface="Berlin Sans FB" pitchFamily="34" charset="0"/>
              </a:rPr>
              <a:t>Kaffeine</a:t>
            </a:r>
          </a:p>
          <a:p>
            <a:pPr>
              <a:buBlip>
                <a:blip r:embed="rId3"/>
              </a:buBlip>
            </a:pPr>
            <a:endParaRPr lang="es-ES" dirty="0" smtClean="0"/>
          </a:p>
          <a:p>
            <a:pPr>
              <a:buBlip>
                <a:blip r:embed="rId3"/>
              </a:buBlip>
            </a:pPr>
            <a:endParaRPr lang="es-ES" dirty="0" smtClean="0"/>
          </a:p>
          <a:p>
            <a:pPr>
              <a:buBlip>
                <a:blip r:embed="rId3"/>
              </a:buBlip>
            </a:pPr>
            <a:endParaRPr lang="es-ES" dirty="0"/>
          </a:p>
        </p:txBody>
      </p:sp>
    </p:spTree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3 Grupo"/>
          <p:cNvGrpSpPr/>
          <p:nvPr/>
        </p:nvGrpSpPr>
        <p:grpSpPr>
          <a:xfrm>
            <a:off x="0" y="0"/>
            <a:ext cx="8929718" cy="6858000"/>
            <a:chOff x="0" y="0"/>
            <a:chExt cx="8929718" cy="6858000"/>
          </a:xfrm>
        </p:grpSpPr>
        <p:pic>
          <p:nvPicPr>
            <p:cNvPr id="12290" name="Picture 2" descr="http://www.fondos-iphone.es/wp-content/uploads/2009/07/gotas_de_colores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000892" y="0"/>
              <a:ext cx="1928826" cy="6858000"/>
            </a:xfrm>
            <a:prstGeom prst="rect">
              <a:avLst/>
            </a:prstGeom>
            <a:noFill/>
          </p:spPr>
        </p:pic>
        <p:cxnSp>
          <p:nvCxnSpPr>
            <p:cNvPr id="6" name="5 Conector recto"/>
            <p:cNvCxnSpPr/>
            <p:nvPr/>
          </p:nvCxnSpPr>
          <p:spPr>
            <a:xfrm>
              <a:off x="0" y="6500834"/>
              <a:ext cx="7072330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10 Conector recto"/>
            <p:cNvCxnSpPr/>
            <p:nvPr/>
          </p:nvCxnSpPr>
          <p:spPr>
            <a:xfrm>
              <a:off x="0" y="6215082"/>
              <a:ext cx="7000892" cy="1588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" name="6 Rectángulo"/>
          <p:cNvSpPr/>
          <p:nvPr/>
        </p:nvSpPr>
        <p:spPr>
          <a:xfrm>
            <a:off x="0" y="612845"/>
            <a:ext cx="7236296" cy="5632311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pPr algn="ctr">
              <a:buBlip>
                <a:blip r:embed="rId3"/>
              </a:buBlip>
            </a:pPr>
            <a:r>
              <a:rPr lang="es-ES" sz="2400" dirty="0" smtClean="0">
                <a:latin typeface="Berlin Sans FB" pitchFamily="34" charset="0"/>
              </a:rPr>
              <a:t>Mezzmo Media Player</a:t>
            </a:r>
          </a:p>
          <a:p>
            <a:pPr algn="ctr">
              <a:buBlip>
                <a:blip r:embed="rId3"/>
              </a:buBlip>
            </a:pPr>
            <a:r>
              <a:rPr lang="es-ES" sz="2400" dirty="0" smtClean="0">
                <a:latin typeface="Berlin Sans FB" pitchFamily="34" charset="0"/>
              </a:rPr>
              <a:t>Mirillis Splash Pro</a:t>
            </a:r>
          </a:p>
          <a:p>
            <a:pPr algn="ctr">
              <a:buBlip>
                <a:blip r:embed="rId3"/>
              </a:buBlip>
            </a:pPr>
            <a:r>
              <a:rPr lang="es-ES" sz="2400" dirty="0" smtClean="0">
                <a:latin typeface="Berlin Sans FB" pitchFamily="34" charset="0"/>
              </a:rPr>
              <a:t>MPlayer</a:t>
            </a:r>
          </a:p>
          <a:p>
            <a:pPr algn="ctr">
              <a:buBlip>
                <a:blip r:embed="rId3"/>
              </a:buBlip>
            </a:pPr>
            <a:r>
              <a:rPr lang="es-ES" sz="2400" dirty="0" smtClean="0">
                <a:latin typeface="Berlin Sans FB" pitchFamily="34" charset="0"/>
              </a:rPr>
              <a:t>MythTV</a:t>
            </a:r>
          </a:p>
          <a:p>
            <a:pPr algn="ctr">
              <a:buBlip>
                <a:blip r:embed="rId3"/>
              </a:buBlip>
            </a:pPr>
            <a:r>
              <a:rPr lang="es-ES" sz="2400" dirty="0" smtClean="0">
                <a:latin typeface="Berlin Sans FB" pitchFamily="34" charset="0"/>
              </a:rPr>
              <a:t>Perian Plugin de Quicktime  </a:t>
            </a:r>
          </a:p>
          <a:p>
            <a:pPr algn="ctr"/>
            <a:r>
              <a:rPr lang="es-ES" sz="2400" dirty="0" smtClean="0">
                <a:latin typeface="Berlin Sans FB" pitchFamily="34" charset="0"/>
              </a:rPr>
              <a:t>para Mac OS X</a:t>
            </a:r>
            <a:r>
              <a:rPr lang="es-ES" sz="2400" baseline="30000" dirty="0" smtClean="0">
                <a:latin typeface="Berlin Sans FB" pitchFamily="34" charset="0"/>
              </a:rPr>
              <a:t>[</a:t>
            </a:r>
            <a:endParaRPr lang="es-ES" sz="2400" dirty="0" smtClean="0">
              <a:latin typeface="Berlin Sans FB" pitchFamily="34" charset="0"/>
            </a:endParaRPr>
          </a:p>
          <a:p>
            <a:pPr algn="ctr">
              <a:buBlip>
                <a:blip r:embed="rId3"/>
              </a:buBlip>
            </a:pPr>
            <a:r>
              <a:rPr lang="es-ES" sz="2400" dirty="0" smtClean="0">
                <a:latin typeface="Berlin Sans FB" pitchFamily="34" charset="0"/>
              </a:rPr>
              <a:t>SubEdit-Player</a:t>
            </a:r>
          </a:p>
          <a:p>
            <a:pPr algn="ctr">
              <a:buBlip>
                <a:blip r:embed="rId3"/>
              </a:buBlip>
            </a:pPr>
            <a:r>
              <a:rPr lang="es-ES" sz="2400" dirty="0" smtClean="0">
                <a:latin typeface="Berlin Sans FB" pitchFamily="34" charset="0"/>
              </a:rPr>
              <a:t>Xilisoft</a:t>
            </a:r>
          </a:p>
          <a:p>
            <a:pPr algn="ctr">
              <a:buBlip>
                <a:blip r:embed="rId3"/>
              </a:buBlip>
            </a:pPr>
            <a:r>
              <a:rPr lang="es-ES" sz="2400" dirty="0" smtClean="0">
                <a:latin typeface="Berlin Sans FB" pitchFamily="34" charset="0"/>
              </a:rPr>
              <a:t>Target Longlife Media Player</a:t>
            </a:r>
          </a:p>
          <a:p>
            <a:pPr algn="ctr">
              <a:buBlip>
                <a:blip r:embed="rId3"/>
              </a:buBlip>
            </a:pPr>
            <a:r>
              <a:rPr lang="es-ES" sz="2400" dirty="0" smtClean="0">
                <a:latin typeface="Berlin Sans FB" pitchFamily="34" charset="0"/>
              </a:rPr>
              <a:t>Tótem Movie Player</a:t>
            </a:r>
          </a:p>
          <a:p>
            <a:pPr algn="ctr">
              <a:buBlip>
                <a:blip r:embed="rId3"/>
              </a:buBlip>
            </a:pPr>
            <a:r>
              <a:rPr lang="es-ES" sz="2400" dirty="0" smtClean="0">
                <a:latin typeface="Berlin Sans FB" pitchFamily="34" charset="0"/>
              </a:rPr>
              <a:t>VirtualDubMod</a:t>
            </a:r>
          </a:p>
          <a:p>
            <a:pPr algn="ctr">
              <a:buBlip>
                <a:blip r:embed="rId3"/>
              </a:buBlip>
            </a:pPr>
            <a:r>
              <a:rPr lang="es-ES" sz="2400" dirty="0" smtClean="0">
                <a:latin typeface="Berlin Sans FB" pitchFamily="34" charset="0"/>
              </a:rPr>
              <a:t>VLC media player</a:t>
            </a:r>
          </a:p>
          <a:p>
            <a:pPr algn="ctr">
              <a:buBlip>
                <a:blip r:embed="rId3"/>
              </a:buBlip>
            </a:pPr>
            <a:r>
              <a:rPr lang="es-ES" sz="2400" dirty="0" smtClean="0">
                <a:latin typeface="Berlin Sans FB" pitchFamily="34" charset="0"/>
              </a:rPr>
              <a:t>VSO Software</a:t>
            </a:r>
          </a:p>
          <a:p>
            <a:pPr algn="ctr">
              <a:buBlip>
                <a:blip r:embed="rId3"/>
              </a:buBlip>
            </a:pPr>
            <a:r>
              <a:rPr lang="es-ES" sz="2400" dirty="0" smtClean="0">
                <a:latin typeface="Berlin Sans FB" pitchFamily="34" charset="0"/>
              </a:rPr>
              <a:t>VuzeMedia Player</a:t>
            </a:r>
          </a:p>
          <a:p>
            <a:pPr algn="ctr">
              <a:buBlip>
                <a:blip r:embed="rId3"/>
              </a:buBlip>
            </a:pPr>
            <a:r>
              <a:rPr lang="es-ES" sz="2400" dirty="0" smtClean="0">
                <a:latin typeface="Berlin Sans FB" pitchFamily="34" charset="0"/>
              </a:rPr>
              <a:t>Winamp</a:t>
            </a:r>
          </a:p>
          <a:p>
            <a:pPr algn="ctr">
              <a:buBlip>
                <a:blip r:embed="rId3"/>
              </a:buBlip>
            </a:pPr>
            <a:r>
              <a:rPr lang="es-ES" sz="2400" dirty="0" smtClean="0">
                <a:latin typeface="Berlin Sans FB" pitchFamily="34" charset="0"/>
              </a:rPr>
              <a:t>xine</a:t>
            </a:r>
          </a:p>
          <a:p>
            <a:pPr algn="ctr">
              <a:buBlip>
                <a:blip r:embed="rId3"/>
              </a:buBlip>
            </a:pPr>
            <a:r>
              <a:rPr lang="es-ES" sz="2400" dirty="0" smtClean="0">
                <a:latin typeface="Berlin Sans FB" pitchFamily="34" charset="0"/>
              </a:rPr>
              <a:t>Zoom Player</a:t>
            </a:r>
          </a:p>
          <a:p>
            <a:pPr algn="ctr">
              <a:buBlip>
                <a:blip r:embed="rId3"/>
              </a:buBlip>
            </a:pPr>
            <a:r>
              <a:rPr lang="es-ES" sz="2400" dirty="0" smtClean="0">
                <a:latin typeface="Berlin Sans FB" pitchFamily="34" charset="0"/>
              </a:rPr>
              <a:t>plexapp</a:t>
            </a:r>
          </a:p>
          <a:p>
            <a:pPr algn="ctr">
              <a:buBlip>
                <a:blip r:embed="rId3"/>
              </a:buBlip>
            </a:pPr>
            <a:r>
              <a:rPr lang="es-ES" sz="2400" dirty="0" smtClean="0">
                <a:latin typeface="Berlin Sans FB" pitchFamily="34" charset="0"/>
              </a:rPr>
              <a:t>XBMC</a:t>
            </a:r>
          </a:p>
          <a:p>
            <a:pPr algn="ctr">
              <a:buBlip>
                <a:blip r:embed="rId3"/>
              </a:buBlip>
            </a:pPr>
            <a:r>
              <a:rPr lang="es-ES" sz="2400" dirty="0" smtClean="0">
                <a:latin typeface="Berlin Sans FB" pitchFamily="34" charset="0"/>
              </a:rPr>
              <a:t>Boxee</a:t>
            </a:r>
          </a:p>
          <a:p>
            <a:pPr algn="ctr">
              <a:buBlip>
                <a:blip r:embed="rId3"/>
              </a:buBlip>
            </a:pPr>
            <a:r>
              <a:rPr lang="es-ES" sz="2400" dirty="0" smtClean="0">
                <a:latin typeface="Berlin Sans FB" pitchFamily="34" charset="0"/>
              </a:rPr>
              <a:t>iVerio Software</a:t>
            </a:r>
          </a:p>
          <a:p>
            <a:pPr algn="ctr">
              <a:buBlip>
                <a:blip r:embed="rId3"/>
              </a:buBlip>
            </a:pPr>
            <a:r>
              <a:rPr lang="es-ES" sz="2400" dirty="0" smtClean="0"/>
              <a:t>The KMPlayer</a:t>
            </a:r>
          </a:p>
          <a:p>
            <a:pPr algn="ctr">
              <a:buBlip>
                <a:blip r:embed="rId3"/>
              </a:buBlip>
            </a:pPr>
            <a:r>
              <a:rPr lang="es-ES" sz="2400" dirty="0" smtClean="0"/>
              <a:t>Media Player Classic</a:t>
            </a:r>
          </a:p>
          <a:p>
            <a:pPr algn="ctr">
              <a:buBlip>
                <a:blip r:embed="rId3"/>
              </a:buBlip>
            </a:pPr>
            <a:r>
              <a:rPr lang="es-ES" sz="2400" dirty="0" smtClean="0"/>
              <a:t>Media Player Classic - Home Cinema</a:t>
            </a:r>
          </a:p>
          <a:p>
            <a:pPr algn="ctr">
              <a:buBlip>
                <a:blip r:embed="rId3"/>
              </a:buBlip>
            </a:pPr>
            <a:r>
              <a:rPr lang="es-ES" sz="2400" dirty="0" smtClean="0"/>
              <a:t>MediaPortal</a:t>
            </a:r>
          </a:p>
          <a:p>
            <a:pPr algn="ctr">
              <a:buBlip>
                <a:blip r:embed="rId3"/>
              </a:buBlip>
            </a:pPr>
            <a:endParaRPr lang="es-ES" sz="2400" dirty="0" smtClean="0">
              <a:latin typeface="Berlin Sans FB" pitchFamily="34" charset="0"/>
            </a:endParaRPr>
          </a:p>
        </p:txBody>
      </p:sp>
    </p:spTree>
  </p:cSld>
  <p:clrMapOvr>
    <a:masterClrMapping/>
  </p:clrMapOvr>
  <p:transition spd="slow">
    <p:pull dir="r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3 Grupo"/>
          <p:cNvGrpSpPr/>
          <p:nvPr/>
        </p:nvGrpSpPr>
        <p:grpSpPr>
          <a:xfrm>
            <a:off x="0" y="0"/>
            <a:ext cx="8929718" cy="6858000"/>
            <a:chOff x="0" y="0"/>
            <a:chExt cx="8929718" cy="6858000"/>
          </a:xfrm>
        </p:grpSpPr>
        <p:pic>
          <p:nvPicPr>
            <p:cNvPr id="12290" name="Picture 2" descr="http://www.fondos-iphone.es/wp-content/uploads/2009/07/gotas_de_colores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000892" y="0"/>
              <a:ext cx="1928826" cy="6858000"/>
            </a:xfrm>
            <a:prstGeom prst="rect">
              <a:avLst/>
            </a:prstGeom>
            <a:noFill/>
          </p:spPr>
        </p:pic>
        <p:cxnSp>
          <p:nvCxnSpPr>
            <p:cNvPr id="6" name="5 Conector recto"/>
            <p:cNvCxnSpPr/>
            <p:nvPr/>
          </p:nvCxnSpPr>
          <p:spPr>
            <a:xfrm>
              <a:off x="0" y="6500834"/>
              <a:ext cx="7072330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10 Conector recto"/>
            <p:cNvCxnSpPr/>
            <p:nvPr/>
          </p:nvCxnSpPr>
          <p:spPr>
            <a:xfrm>
              <a:off x="0" y="6215082"/>
              <a:ext cx="7000892" cy="1588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" name="7 CuadroTexto"/>
          <p:cNvSpPr txBox="1"/>
          <p:nvPr/>
        </p:nvSpPr>
        <p:spPr>
          <a:xfrm>
            <a:off x="2071670" y="500042"/>
            <a:ext cx="3143272" cy="1015663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6000" dirty="0" smtClean="0">
                <a:solidFill>
                  <a:schemeClr val="accent4">
                    <a:lumMod val="75000"/>
                  </a:schemeClr>
                </a:solidFill>
                <a:latin typeface="Broadway" pitchFamily="82" charset="0"/>
              </a:rPr>
              <a:t>MOV</a:t>
            </a:r>
            <a:endParaRPr lang="es-ES" sz="6000" dirty="0">
              <a:solidFill>
                <a:schemeClr val="accent4">
                  <a:lumMod val="75000"/>
                </a:schemeClr>
              </a:solidFill>
              <a:latin typeface="Broadway" pitchFamily="82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611560" y="2204864"/>
            <a:ext cx="610242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200" dirty="0" smtClean="0">
                <a:latin typeface="Berlin Sans FB" pitchFamily="34" charset="0"/>
              </a:rPr>
              <a:t>Es una instrucción en el lenjuage ensamblador de la mayoría de procesadores, cuyo propósito es la transferencia de datos entre registros de procesador o registro y memoria.</a:t>
            </a:r>
            <a:endParaRPr lang="es-ES" sz="3200" dirty="0">
              <a:latin typeface="Berlin Sans FB" pitchFamily="34" charset="0"/>
            </a:endParaRPr>
          </a:p>
        </p:txBody>
      </p:sp>
    </p:spTree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3 Grupo"/>
          <p:cNvGrpSpPr/>
          <p:nvPr/>
        </p:nvGrpSpPr>
        <p:grpSpPr>
          <a:xfrm>
            <a:off x="0" y="0"/>
            <a:ext cx="8929718" cy="6858000"/>
            <a:chOff x="0" y="0"/>
            <a:chExt cx="8929718" cy="6858000"/>
          </a:xfrm>
        </p:grpSpPr>
        <p:pic>
          <p:nvPicPr>
            <p:cNvPr id="12290" name="Picture 2" descr="http://www.fondos-iphone.es/wp-content/uploads/2009/07/gotas_de_colores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000892" y="0"/>
              <a:ext cx="1928826" cy="6858000"/>
            </a:xfrm>
            <a:prstGeom prst="rect">
              <a:avLst/>
            </a:prstGeom>
            <a:noFill/>
          </p:spPr>
        </p:pic>
        <p:cxnSp>
          <p:nvCxnSpPr>
            <p:cNvPr id="6" name="5 Conector recto"/>
            <p:cNvCxnSpPr/>
            <p:nvPr/>
          </p:nvCxnSpPr>
          <p:spPr>
            <a:xfrm>
              <a:off x="0" y="6500834"/>
              <a:ext cx="7072330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10 Conector recto"/>
            <p:cNvCxnSpPr/>
            <p:nvPr/>
          </p:nvCxnSpPr>
          <p:spPr>
            <a:xfrm>
              <a:off x="0" y="6215082"/>
              <a:ext cx="7000892" cy="1588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" name="6 Rectángulo"/>
          <p:cNvSpPr/>
          <p:nvPr/>
        </p:nvSpPr>
        <p:spPr>
          <a:xfrm>
            <a:off x="395536" y="908720"/>
            <a:ext cx="658822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200" dirty="0" smtClean="0">
                <a:latin typeface="Berlin Sans FB" pitchFamily="34" charset="0"/>
              </a:rPr>
              <a:t>Está disponible en procesadores intel pentium, amd y sparc entre muchos otros, es a la práctica, una instrucción de ensamblador básica en cualquier procesador.</a:t>
            </a:r>
            <a:endParaRPr lang="es-ES" sz="3200" dirty="0">
              <a:latin typeface="Berlin Sans FB" pitchFamily="34" charset="0"/>
            </a:endParaRPr>
          </a:p>
        </p:txBody>
      </p:sp>
      <p:pic>
        <p:nvPicPr>
          <p:cNvPr id="28674" name="Picture 2" descr="http://www.notebookcheck.org/uploads/tx_nbc2/intel_pentium_e5700_0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3573016"/>
            <a:ext cx="3024336" cy="226825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3 Grupo"/>
          <p:cNvGrpSpPr/>
          <p:nvPr/>
        </p:nvGrpSpPr>
        <p:grpSpPr>
          <a:xfrm>
            <a:off x="0" y="0"/>
            <a:ext cx="8929718" cy="6858000"/>
            <a:chOff x="0" y="0"/>
            <a:chExt cx="8929718" cy="6858000"/>
          </a:xfrm>
        </p:grpSpPr>
        <p:pic>
          <p:nvPicPr>
            <p:cNvPr id="12290" name="Picture 2" descr="http://www.fondos-iphone.es/wp-content/uploads/2009/07/gotas_de_colores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000892" y="0"/>
              <a:ext cx="1928826" cy="6858000"/>
            </a:xfrm>
            <a:prstGeom prst="rect">
              <a:avLst/>
            </a:prstGeom>
            <a:noFill/>
          </p:spPr>
        </p:pic>
        <p:cxnSp>
          <p:nvCxnSpPr>
            <p:cNvPr id="6" name="5 Conector recto"/>
            <p:cNvCxnSpPr/>
            <p:nvPr/>
          </p:nvCxnSpPr>
          <p:spPr>
            <a:xfrm>
              <a:off x="0" y="6500834"/>
              <a:ext cx="7072330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10 Conector recto"/>
            <p:cNvCxnSpPr/>
            <p:nvPr/>
          </p:nvCxnSpPr>
          <p:spPr>
            <a:xfrm>
              <a:off x="0" y="6215082"/>
              <a:ext cx="7000892" cy="1588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" name="6 CuadroTexto"/>
          <p:cNvSpPr txBox="1"/>
          <p:nvPr/>
        </p:nvSpPr>
        <p:spPr>
          <a:xfrm>
            <a:off x="2071670" y="500042"/>
            <a:ext cx="3143272" cy="1015663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6000" dirty="0" smtClean="0">
                <a:solidFill>
                  <a:schemeClr val="accent4">
                    <a:lumMod val="75000"/>
                  </a:schemeClr>
                </a:solidFill>
                <a:latin typeface="Broadway" pitchFamily="82" charset="0"/>
              </a:rPr>
              <a:t>MP4</a:t>
            </a:r>
            <a:endParaRPr lang="es-ES" sz="6000" dirty="0">
              <a:solidFill>
                <a:schemeClr val="accent4">
                  <a:lumMod val="75000"/>
                </a:schemeClr>
              </a:solidFill>
              <a:latin typeface="Broadway" pitchFamily="82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827584" y="2204864"/>
            <a:ext cx="576064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600" dirty="0" smtClean="0">
                <a:latin typeface="Berlin Sans FB" pitchFamily="34" charset="0"/>
              </a:rPr>
              <a:t>Es un término de marketing para el reproductor multimedia digital que cumple con ciertos estándares y formatos.</a:t>
            </a:r>
            <a:endParaRPr lang="es-ES" sz="3600" dirty="0">
              <a:latin typeface="Berlin Sans FB" pitchFamily="34" charset="0"/>
            </a:endParaRPr>
          </a:p>
        </p:txBody>
      </p:sp>
      <p:pic>
        <p:nvPicPr>
          <p:cNvPr id="27650" name="Picture 2" descr="http://morelia.nexolocal.com.mx/nl_imagenes/nl_posting/x/30_11_2012_1354302775_572734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5868144" y="3573016"/>
            <a:ext cx="2722612" cy="276225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3 Grupo"/>
          <p:cNvGrpSpPr/>
          <p:nvPr/>
        </p:nvGrpSpPr>
        <p:grpSpPr>
          <a:xfrm>
            <a:off x="0" y="0"/>
            <a:ext cx="8929718" cy="6858000"/>
            <a:chOff x="0" y="0"/>
            <a:chExt cx="8929718" cy="6858000"/>
          </a:xfrm>
        </p:grpSpPr>
        <p:pic>
          <p:nvPicPr>
            <p:cNvPr id="12290" name="Picture 2" descr="http://www.fondos-iphone.es/wp-content/uploads/2009/07/gotas_de_colores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000892" y="0"/>
              <a:ext cx="1928826" cy="6858000"/>
            </a:xfrm>
            <a:prstGeom prst="rect">
              <a:avLst/>
            </a:prstGeom>
            <a:noFill/>
          </p:spPr>
        </p:pic>
        <p:cxnSp>
          <p:nvCxnSpPr>
            <p:cNvPr id="6" name="5 Conector recto"/>
            <p:cNvCxnSpPr/>
            <p:nvPr/>
          </p:nvCxnSpPr>
          <p:spPr>
            <a:xfrm>
              <a:off x="0" y="6500834"/>
              <a:ext cx="7072330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10 Conector recto"/>
            <p:cNvCxnSpPr/>
            <p:nvPr/>
          </p:nvCxnSpPr>
          <p:spPr>
            <a:xfrm>
              <a:off x="0" y="6215082"/>
              <a:ext cx="7000892" cy="1588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" name="7 Rectángulo"/>
          <p:cNvSpPr/>
          <p:nvPr/>
        </p:nvSpPr>
        <p:spPr>
          <a:xfrm>
            <a:off x="2555776" y="692696"/>
            <a:ext cx="3326552" cy="280076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 algn="ctr"/>
            <a:r>
              <a:rPr lang="es-ES" sz="3600" b="1" dirty="0" smtClean="0">
                <a:latin typeface="Berlin Sans FB" pitchFamily="34" charset="0"/>
              </a:rPr>
              <a:t>Reproductores</a:t>
            </a:r>
          </a:p>
          <a:p>
            <a:pPr marL="514350" indent="-514350" algn="ctr">
              <a:buBlip>
                <a:blip r:embed="rId3"/>
              </a:buBlip>
            </a:pPr>
            <a:endParaRPr lang="es-ES" sz="2800" b="1" dirty="0" smtClean="0">
              <a:latin typeface="Berlin Sans FB" pitchFamily="34" charset="0"/>
            </a:endParaRPr>
          </a:p>
          <a:p>
            <a:pPr marL="514350" indent="-514350" algn="ctr">
              <a:buBlip>
                <a:blip r:embed="rId3"/>
              </a:buBlip>
            </a:pPr>
            <a:r>
              <a:rPr lang="es-ES" sz="2800" b="1" dirty="0" smtClean="0">
                <a:latin typeface="Berlin Sans FB" pitchFamily="34" charset="0"/>
              </a:rPr>
              <a:t>Anyka</a:t>
            </a:r>
          </a:p>
          <a:p>
            <a:pPr marL="514350" indent="-514350" algn="ctr">
              <a:buBlip>
                <a:blip r:embed="rId3"/>
              </a:buBlip>
            </a:pPr>
            <a:r>
              <a:rPr lang="es-ES" sz="2800" b="1" dirty="0" smtClean="0">
                <a:latin typeface="Berlin Sans FB" pitchFamily="34" charset="0"/>
              </a:rPr>
              <a:t>Rockchip</a:t>
            </a:r>
          </a:p>
          <a:p>
            <a:pPr marL="514350" indent="-514350" algn="ctr">
              <a:buBlip>
                <a:blip r:embed="rId3"/>
              </a:buBlip>
            </a:pPr>
            <a:r>
              <a:rPr lang="es-ES" sz="2800" b="1" dirty="0" smtClean="0">
                <a:latin typeface="Berlin Sans FB" pitchFamily="34" charset="0"/>
              </a:rPr>
              <a:t>AMV</a:t>
            </a:r>
          </a:p>
          <a:p>
            <a:pPr marL="514350" indent="-514350" algn="ctr">
              <a:buBlip>
                <a:blip r:embed="rId3"/>
              </a:buBlip>
            </a:pPr>
            <a:r>
              <a:rPr lang="es-ES" sz="2800" b="1" dirty="0" smtClean="0">
                <a:latin typeface="Berlin Sans FB" pitchFamily="34" charset="0"/>
              </a:rPr>
              <a:t>MTV</a:t>
            </a:r>
            <a:endParaRPr lang="es-ES" sz="2800" dirty="0">
              <a:latin typeface="Berlin Sans FB" pitchFamily="34" charset="0"/>
            </a:endParaRPr>
          </a:p>
        </p:txBody>
      </p:sp>
      <p:pic>
        <p:nvPicPr>
          <p:cNvPr id="33794" name="Picture 2" descr="http://www.mympxplayer.org/pafiledb/images/screenshots/2_4_in_screen_display_MP4_Player_with_1_3_mega_pixels_camera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536" y="2852936"/>
            <a:ext cx="3028950" cy="302895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3 Grupo"/>
          <p:cNvGrpSpPr/>
          <p:nvPr/>
        </p:nvGrpSpPr>
        <p:grpSpPr>
          <a:xfrm>
            <a:off x="0" y="0"/>
            <a:ext cx="8929718" cy="6858000"/>
            <a:chOff x="0" y="0"/>
            <a:chExt cx="8929718" cy="6858000"/>
          </a:xfrm>
        </p:grpSpPr>
        <p:pic>
          <p:nvPicPr>
            <p:cNvPr id="12290" name="Picture 2" descr="http://www.fondos-iphone.es/wp-content/uploads/2009/07/gotas_de_colores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000892" y="0"/>
              <a:ext cx="1928826" cy="6858000"/>
            </a:xfrm>
            <a:prstGeom prst="rect">
              <a:avLst/>
            </a:prstGeom>
            <a:noFill/>
          </p:spPr>
        </p:pic>
        <p:cxnSp>
          <p:nvCxnSpPr>
            <p:cNvPr id="6" name="5 Conector recto"/>
            <p:cNvCxnSpPr/>
            <p:nvPr/>
          </p:nvCxnSpPr>
          <p:spPr>
            <a:xfrm>
              <a:off x="0" y="6500834"/>
              <a:ext cx="7072330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10 Conector recto"/>
            <p:cNvCxnSpPr/>
            <p:nvPr/>
          </p:nvCxnSpPr>
          <p:spPr>
            <a:xfrm>
              <a:off x="0" y="6215082"/>
              <a:ext cx="7000892" cy="1588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" name="6 Rectángulo"/>
          <p:cNvSpPr/>
          <p:nvPr/>
        </p:nvSpPr>
        <p:spPr>
          <a:xfrm>
            <a:off x="0" y="1714488"/>
            <a:ext cx="678661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000" dirty="0">
                <a:latin typeface="Berlin Sans FB" pitchFamily="34" charset="0"/>
              </a:rPr>
              <a:t> </a:t>
            </a:r>
            <a:r>
              <a:rPr lang="es-ES" sz="2400" dirty="0" smtClean="0">
                <a:latin typeface="Berlin Sans FB" pitchFamily="34" charset="0"/>
              </a:rPr>
              <a:t>Es </a:t>
            </a:r>
            <a:r>
              <a:rPr lang="es-ES" sz="2400" dirty="0">
                <a:latin typeface="Berlin Sans FB" pitchFamily="34" charset="0"/>
              </a:rPr>
              <a:t>un formato </a:t>
            </a:r>
            <a:r>
              <a:rPr lang="es-ES" sz="2400" dirty="0" smtClean="0">
                <a:latin typeface="Berlin Sans FB" pitchFamily="34" charset="0"/>
              </a:rPr>
              <a:t>contenedor</a:t>
            </a:r>
            <a:r>
              <a:rPr lang="es-ES" sz="2400" dirty="0">
                <a:latin typeface="Berlin Sans FB" pitchFamily="34" charset="0"/>
              </a:rPr>
              <a:t> usado por teléfonos móviles para almacenar información de medios múltiples (audio y video). Este formato de archivo, creado por 3GPP (3rd Generation Partnership Project), es una versión simplificada del "ISO 14496-1 Media Format", que es similar al formato de </a:t>
            </a:r>
            <a:r>
              <a:rPr lang="es-ES" sz="2400" u="sng" dirty="0">
                <a:latin typeface="Berlin Sans FB" pitchFamily="34" charset="0"/>
              </a:rPr>
              <a:t>Quicktime</a:t>
            </a:r>
            <a:r>
              <a:rPr lang="es-ES" sz="2400" dirty="0">
                <a:latin typeface="Berlin Sans FB" pitchFamily="34" charset="0"/>
              </a:rPr>
              <a:t>. 3GP guarda video como MPEG-4 o </a:t>
            </a:r>
            <a:r>
              <a:rPr lang="es-ES" sz="2400" dirty="0" smtClean="0">
                <a:latin typeface="Berlin Sans FB" pitchFamily="34" charset="0"/>
              </a:rPr>
              <a:t>H.263. </a:t>
            </a:r>
            <a:r>
              <a:rPr lang="es-ES" sz="2400" dirty="0">
                <a:latin typeface="Berlin Sans FB" pitchFamily="34" charset="0"/>
              </a:rPr>
              <a:t>El audio es almacenado en los formatos </a:t>
            </a:r>
            <a:r>
              <a:rPr lang="es-ES" sz="2400" dirty="0" smtClean="0">
                <a:latin typeface="Berlin Sans FB" pitchFamily="34" charset="0"/>
              </a:rPr>
              <a:t>AMR-NB o AAC-LC</a:t>
            </a:r>
            <a:r>
              <a:rPr lang="es-ES" sz="2400" dirty="0">
                <a:latin typeface="Berlin Sans FB" pitchFamily="34" charset="0"/>
              </a:rPr>
              <a:t>.</a:t>
            </a:r>
          </a:p>
          <a:p>
            <a:pPr algn="ctr"/>
            <a:r>
              <a:rPr lang="es-ES" sz="2400" dirty="0">
                <a:latin typeface="Berlin Sans FB" pitchFamily="34" charset="0"/>
              </a:rPr>
              <a:t>Este formato guarda los valores como big-endian</a:t>
            </a:r>
            <a:r>
              <a:rPr lang="es-ES" sz="2000" dirty="0">
                <a:latin typeface="Berlin Sans FB" pitchFamily="34" charset="0"/>
              </a:rPr>
              <a:t>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071670" y="500042"/>
            <a:ext cx="3143272" cy="1015663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6000" dirty="0" smtClean="0">
                <a:solidFill>
                  <a:schemeClr val="accent4">
                    <a:lumMod val="75000"/>
                  </a:schemeClr>
                </a:solidFill>
                <a:latin typeface="Broadway" pitchFamily="82" charset="0"/>
              </a:rPr>
              <a:t>3GP</a:t>
            </a:r>
            <a:endParaRPr lang="es-ES" sz="6000" dirty="0">
              <a:solidFill>
                <a:schemeClr val="accent4">
                  <a:lumMod val="75000"/>
                </a:schemeClr>
              </a:solidFill>
              <a:latin typeface="Broadway" pitchFamily="82" charset="0"/>
            </a:endParaRPr>
          </a:p>
        </p:txBody>
      </p:sp>
      <p:pic>
        <p:nvPicPr>
          <p:cNvPr id="5124" name="Picture 4" descr="http://static.mercadoshops.com/celulares-lg-gm360-wifi-camara-mpx-con-flash-fulltouch_iZ32XvZxXpZ1XfZ80994752-404206742-1.jpgXsZ80994752xIM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38850" y="3140968"/>
            <a:ext cx="3105150" cy="310515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3 Grupo"/>
          <p:cNvGrpSpPr/>
          <p:nvPr/>
        </p:nvGrpSpPr>
        <p:grpSpPr>
          <a:xfrm>
            <a:off x="0" y="0"/>
            <a:ext cx="8929718" cy="6858000"/>
            <a:chOff x="0" y="0"/>
            <a:chExt cx="8929718" cy="6858000"/>
          </a:xfrm>
        </p:grpSpPr>
        <p:pic>
          <p:nvPicPr>
            <p:cNvPr id="12290" name="Picture 2" descr="http://www.fondos-iphone.es/wp-content/uploads/2009/07/gotas_de_colores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000892" y="0"/>
              <a:ext cx="1928826" cy="6858000"/>
            </a:xfrm>
            <a:prstGeom prst="rect">
              <a:avLst/>
            </a:prstGeom>
            <a:noFill/>
          </p:spPr>
        </p:pic>
        <p:cxnSp>
          <p:nvCxnSpPr>
            <p:cNvPr id="6" name="5 Conector recto"/>
            <p:cNvCxnSpPr/>
            <p:nvPr/>
          </p:nvCxnSpPr>
          <p:spPr>
            <a:xfrm>
              <a:off x="0" y="6500834"/>
              <a:ext cx="7072330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10 Conector recto"/>
            <p:cNvCxnSpPr/>
            <p:nvPr/>
          </p:nvCxnSpPr>
          <p:spPr>
            <a:xfrm>
              <a:off x="0" y="6215082"/>
              <a:ext cx="7000892" cy="1588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" name="8 CuadroTexto"/>
          <p:cNvSpPr txBox="1"/>
          <p:nvPr/>
        </p:nvSpPr>
        <p:spPr>
          <a:xfrm>
            <a:off x="2267744" y="548680"/>
            <a:ext cx="3143272" cy="1015663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6000" dirty="0" smtClean="0">
                <a:solidFill>
                  <a:schemeClr val="accent4">
                    <a:lumMod val="75000"/>
                  </a:schemeClr>
                </a:solidFill>
                <a:latin typeface="Broadway" pitchFamily="82" charset="0"/>
              </a:rPr>
              <a:t>MPG</a:t>
            </a:r>
            <a:endParaRPr lang="es-ES" sz="6000" dirty="0">
              <a:solidFill>
                <a:schemeClr val="accent4">
                  <a:lumMod val="75000"/>
                </a:schemeClr>
              </a:solidFill>
              <a:latin typeface="Broadway" pitchFamily="82" charset="0"/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467544" y="1700808"/>
            <a:ext cx="6390456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800" dirty="0" smtClean="0">
                <a:latin typeface="Berlin Sans FB" pitchFamily="34" charset="0"/>
              </a:rPr>
              <a:t>MPG mpg o puede referirse a:</a:t>
            </a:r>
            <a:br>
              <a:rPr lang="es-ES" sz="2800" dirty="0" smtClean="0">
                <a:latin typeface="Berlin Sans FB" pitchFamily="34" charset="0"/>
              </a:rPr>
            </a:br>
            <a:r>
              <a:rPr lang="es-ES" sz="2800" dirty="0" smtClean="0">
                <a:latin typeface="Berlin Sans FB" pitchFamily="34" charset="0"/>
              </a:rPr>
              <a:t/>
            </a:r>
            <a:br>
              <a:rPr lang="es-ES" sz="2800" dirty="0" smtClean="0">
                <a:latin typeface="Berlin Sans FB" pitchFamily="34" charset="0"/>
              </a:rPr>
            </a:br>
            <a:r>
              <a:rPr lang="es-ES" sz="2800" dirty="0" smtClean="0">
                <a:latin typeface="Berlin Sans FB" pitchFamily="34" charset="0"/>
              </a:rPr>
              <a:t>. mpg, uno de un número de extensiones de archivo de audio MPEG-1 o MPEG 2-y la compresión de vídeo</a:t>
            </a:r>
            <a:br>
              <a:rPr lang="es-ES" sz="2800" dirty="0" smtClean="0">
                <a:latin typeface="Berlin Sans FB" pitchFamily="34" charset="0"/>
              </a:rPr>
            </a:br>
            <a:r>
              <a:rPr lang="es-ES" sz="2800" dirty="0" smtClean="0">
                <a:latin typeface="Berlin Sans FB" pitchFamily="34" charset="0"/>
              </a:rPr>
              <a:t>General Motors Milford Proving Ground</a:t>
            </a:r>
            <a:br>
              <a:rPr lang="es-ES" sz="2800" dirty="0" smtClean="0">
                <a:latin typeface="Berlin Sans FB" pitchFamily="34" charset="0"/>
              </a:rPr>
            </a:br>
            <a:r>
              <a:rPr lang="es-ES" sz="2800" dirty="0" smtClean="0">
                <a:latin typeface="Berlin Sans FB" pitchFamily="34" charset="0"/>
              </a:rPr>
              <a:t>Havas Media, anteriormente conocido como Media Planning Group, una división de medios de Havas</a:t>
            </a:r>
            <a:br>
              <a:rPr lang="es-ES" sz="2800" dirty="0" smtClean="0">
                <a:latin typeface="Berlin Sans FB" pitchFamily="34" charset="0"/>
              </a:rPr>
            </a:br>
            <a:r>
              <a:rPr lang="es-ES" sz="2800" dirty="0" smtClean="0">
                <a:latin typeface="Berlin Sans FB" pitchFamily="34" charset="0"/>
              </a:rPr>
              <a:t>M.P.G., un álbum de Marvin Gaye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3 Grupo"/>
          <p:cNvGrpSpPr/>
          <p:nvPr/>
        </p:nvGrpSpPr>
        <p:grpSpPr>
          <a:xfrm>
            <a:off x="0" y="0"/>
            <a:ext cx="8929718" cy="6858000"/>
            <a:chOff x="0" y="0"/>
            <a:chExt cx="8929718" cy="6858000"/>
          </a:xfrm>
        </p:grpSpPr>
        <p:pic>
          <p:nvPicPr>
            <p:cNvPr id="12290" name="Picture 2" descr="http://www.fondos-iphone.es/wp-content/uploads/2009/07/gotas_de_colores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000892" y="0"/>
              <a:ext cx="1928826" cy="6858000"/>
            </a:xfrm>
            <a:prstGeom prst="rect">
              <a:avLst/>
            </a:prstGeom>
            <a:noFill/>
          </p:spPr>
        </p:pic>
        <p:cxnSp>
          <p:nvCxnSpPr>
            <p:cNvPr id="6" name="5 Conector recto"/>
            <p:cNvCxnSpPr/>
            <p:nvPr/>
          </p:nvCxnSpPr>
          <p:spPr>
            <a:xfrm>
              <a:off x="0" y="6500834"/>
              <a:ext cx="7072330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10 Conector recto"/>
            <p:cNvCxnSpPr/>
            <p:nvPr/>
          </p:nvCxnSpPr>
          <p:spPr>
            <a:xfrm>
              <a:off x="0" y="6215082"/>
              <a:ext cx="7000892" cy="1588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" name="6 Rectángulo"/>
          <p:cNvSpPr/>
          <p:nvPr/>
        </p:nvSpPr>
        <p:spPr>
          <a:xfrm>
            <a:off x="0" y="0"/>
            <a:ext cx="709228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dirty="0" smtClean="0">
                <a:latin typeface="Berlin Sans FB" pitchFamily="34" charset="0"/>
              </a:rPr>
              <a:t>Manual del generador de impulsos, un dispositivo asociado normalmente con maquinaria controlada numéricamente</a:t>
            </a:r>
            <a:br>
              <a:rPr lang="es-ES" sz="2400" dirty="0" smtClean="0">
                <a:latin typeface="Berlin Sans FB" pitchFamily="34" charset="0"/>
              </a:rPr>
            </a:br>
            <a:r>
              <a:rPr lang="es-ES" sz="2400" dirty="0" smtClean="0">
                <a:latin typeface="Berlin Sans FB" pitchFamily="34" charset="0"/>
              </a:rPr>
              <a:t>Mark-Paul Gosselaar (nacido en 1974), un actor estadounidense</a:t>
            </a:r>
            <a:br>
              <a:rPr lang="es-ES" sz="2400" dirty="0" smtClean="0">
                <a:latin typeface="Berlin Sans FB" pitchFamily="34" charset="0"/>
              </a:rPr>
            </a:br>
            <a:r>
              <a:rPr lang="es-ES" sz="2400" dirty="0" smtClean="0">
                <a:latin typeface="Berlin Sans FB" pitchFamily="34" charset="0"/>
              </a:rPr>
              <a:t>Sociedad Max Planck (Max-Planck-Gesellschaft), un alemán sin ánimo de lucro de investigación</a:t>
            </a:r>
            <a:br>
              <a:rPr lang="es-ES" sz="2400" dirty="0" smtClean="0">
                <a:latin typeface="Berlin Sans FB" pitchFamily="34" charset="0"/>
              </a:rPr>
            </a:br>
            <a:r>
              <a:rPr lang="es-ES" sz="2400" dirty="0" smtClean="0">
                <a:latin typeface="Berlin Sans FB" pitchFamily="34" charset="0"/>
              </a:rPr>
              <a:t>Millas por galón, un combustible de motor medición del consumo</a:t>
            </a:r>
            <a:br>
              <a:rPr lang="es-ES" sz="2400" dirty="0" smtClean="0">
                <a:latin typeface="Berlin Sans FB" pitchFamily="34" charset="0"/>
              </a:rPr>
            </a:br>
            <a:r>
              <a:rPr lang="es-ES" sz="2400" dirty="0" smtClean="0">
                <a:latin typeface="Berlin Sans FB" pitchFamily="34" charset="0"/>
              </a:rPr>
              <a:t>Minutos por juego en el baloncesto</a:t>
            </a:r>
            <a:br>
              <a:rPr lang="es-ES" sz="2400" dirty="0" smtClean="0">
                <a:latin typeface="Berlin Sans FB" pitchFamily="34" charset="0"/>
              </a:rPr>
            </a:br>
            <a:r>
              <a:rPr lang="es-ES" sz="2400" dirty="0" smtClean="0">
                <a:latin typeface="Berlin Sans FB" pitchFamily="34" charset="0"/>
              </a:rPr>
              <a:t>Motor Press Guild, una asociación sin fines de lucro para profesionales de la prensa del motor</a:t>
            </a:r>
            <a:br>
              <a:rPr lang="es-ES" sz="2400" dirty="0" smtClean="0">
                <a:latin typeface="Berlin Sans FB" pitchFamily="34" charset="0"/>
              </a:rPr>
            </a:br>
            <a:r>
              <a:rPr lang="es-ES" sz="2400" dirty="0" smtClean="0">
                <a:latin typeface="Berlin Sans FB" pitchFamily="34" charset="0"/>
              </a:rPr>
              <a:t>juego multijugador</a:t>
            </a:r>
            <a:br>
              <a:rPr lang="es-ES" sz="2400" dirty="0" smtClean="0">
                <a:latin typeface="Berlin Sans FB" pitchFamily="34" charset="0"/>
              </a:rPr>
            </a:br>
            <a:r>
              <a:rPr lang="es-ES" sz="2400" dirty="0" smtClean="0">
                <a:latin typeface="Berlin Sans FB" pitchFamily="34" charset="0"/>
              </a:rPr>
              <a:t>Multi-Touch, la física y los gestos, un tipo de pantalla de ordenador táctil</a:t>
            </a:r>
            <a:br>
              <a:rPr lang="es-ES" sz="2400" dirty="0" smtClean="0">
                <a:latin typeface="Berlin Sans FB" pitchFamily="34" charset="0"/>
              </a:rPr>
            </a:br>
            <a:r>
              <a:rPr lang="es-ES" sz="2400" dirty="0" smtClean="0">
                <a:latin typeface="Berlin Sans FB" pitchFamily="34" charset="0"/>
              </a:rPr>
              <a:t>El Sindicato de Productores de Música (Reino Unido)</a:t>
            </a:r>
            <a:endParaRPr lang="es-ES" sz="2400" dirty="0">
              <a:latin typeface="Berlin Sans FB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3 Grupo"/>
          <p:cNvGrpSpPr/>
          <p:nvPr/>
        </p:nvGrpSpPr>
        <p:grpSpPr>
          <a:xfrm>
            <a:off x="0" y="0"/>
            <a:ext cx="8929718" cy="6858000"/>
            <a:chOff x="0" y="0"/>
            <a:chExt cx="8929718" cy="6858000"/>
          </a:xfrm>
        </p:grpSpPr>
        <p:pic>
          <p:nvPicPr>
            <p:cNvPr id="12290" name="Picture 2" descr="http://www.fondos-iphone.es/wp-content/uploads/2009/07/gotas_de_colores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000892" y="0"/>
              <a:ext cx="1928826" cy="6858000"/>
            </a:xfrm>
            <a:prstGeom prst="rect">
              <a:avLst/>
            </a:prstGeom>
            <a:noFill/>
          </p:spPr>
        </p:pic>
        <p:cxnSp>
          <p:nvCxnSpPr>
            <p:cNvPr id="6" name="5 Conector recto"/>
            <p:cNvCxnSpPr/>
            <p:nvPr/>
          </p:nvCxnSpPr>
          <p:spPr>
            <a:xfrm>
              <a:off x="0" y="6500834"/>
              <a:ext cx="7072330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10 Conector recto"/>
            <p:cNvCxnSpPr/>
            <p:nvPr/>
          </p:nvCxnSpPr>
          <p:spPr>
            <a:xfrm>
              <a:off x="0" y="6215082"/>
              <a:ext cx="7000892" cy="1588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" name="7 CuadroTexto"/>
          <p:cNvSpPr txBox="1"/>
          <p:nvPr/>
        </p:nvSpPr>
        <p:spPr>
          <a:xfrm>
            <a:off x="2267744" y="548680"/>
            <a:ext cx="3143272" cy="1015663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6000" dirty="0" smtClean="0">
                <a:solidFill>
                  <a:schemeClr val="accent4">
                    <a:lumMod val="75000"/>
                  </a:schemeClr>
                </a:solidFill>
                <a:latin typeface="Broadway" pitchFamily="82" charset="0"/>
              </a:rPr>
              <a:t>OGM</a:t>
            </a:r>
            <a:endParaRPr lang="es-ES" sz="6000" dirty="0">
              <a:solidFill>
                <a:schemeClr val="accent4">
                  <a:lumMod val="75000"/>
                </a:schemeClr>
              </a:solidFill>
              <a:latin typeface="Broadway" pitchFamily="82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0" y="1556792"/>
            <a:ext cx="702027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ctr"/>
            <a:r>
              <a:rPr lang="es-ES" sz="2400" dirty="0" smtClean="0">
                <a:latin typeface="Berlin Sans FB" pitchFamily="34" charset="0"/>
                <a:cs typeface="Arial" pitchFamily="34" charset="0"/>
              </a:rPr>
              <a:t>OGM</a:t>
            </a:r>
            <a:r>
              <a:rPr lang="es-ES" sz="2400" dirty="0" smtClean="0">
                <a:latin typeface="Berlin Sans FB" pitchFamily="34" charset="0"/>
                <a:cs typeface="Arial" pitchFamily="34" charset="0"/>
              </a:rPr>
              <a:t> es un formato comprimido de archivo de video que utiliza compresión </a:t>
            </a:r>
            <a:r>
              <a:rPr lang="es-ES" sz="2400" dirty="0" smtClean="0">
                <a:latin typeface="Berlin Sans FB" pitchFamily="34" charset="0"/>
                <a:cs typeface="Arial" pitchFamily="34" charset="0"/>
              </a:rPr>
              <a:t>Ogg</a:t>
            </a:r>
            <a:r>
              <a:rPr lang="es-ES" sz="2400" dirty="0" smtClean="0">
                <a:latin typeface="Berlin Sans FB" pitchFamily="34" charset="0"/>
                <a:cs typeface="Arial" pitchFamily="34" charset="0"/>
              </a:rPr>
              <a:t> </a:t>
            </a:r>
            <a:r>
              <a:rPr lang="es-ES" sz="2400" dirty="0" smtClean="0">
                <a:latin typeface="Berlin Sans FB" pitchFamily="34" charset="0"/>
                <a:cs typeface="Arial" pitchFamily="34" charset="0"/>
              </a:rPr>
              <a:t>Vorbis</a:t>
            </a:r>
            <a:r>
              <a:rPr lang="es-ES" sz="2400" dirty="0" smtClean="0">
                <a:latin typeface="Berlin Sans FB" pitchFamily="34" charset="0"/>
                <a:cs typeface="Arial" pitchFamily="34" charset="0"/>
              </a:rPr>
              <a:t>; contiene en general audio </a:t>
            </a:r>
            <a:r>
              <a:rPr lang="es-ES" sz="2400" dirty="0" smtClean="0">
                <a:latin typeface="Berlin Sans FB" pitchFamily="34" charset="0"/>
                <a:cs typeface="Arial" pitchFamily="34" charset="0"/>
              </a:rPr>
              <a:t>Ogg</a:t>
            </a:r>
            <a:r>
              <a:rPr lang="es-ES" sz="2400" dirty="0" smtClean="0">
                <a:latin typeface="Berlin Sans FB" pitchFamily="34" charset="0"/>
                <a:cs typeface="Arial" pitchFamily="34" charset="0"/>
              </a:rPr>
              <a:t> </a:t>
            </a:r>
            <a:r>
              <a:rPr lang="es-ES" sz="2400" dirty="0" smtClean="0">
                <a:latin typeface="Berlin Sans FB" pitchFamily="34" charset="0"/>
                <a:cs typeface="Arial" pitchFamily="34" charset="0"/>
              </a:rPr>
              <a:t>Vorbis</a:t>
            </a:r>
            <a:r>
              <a:rPr lang="es-ES" sz="2400" dirty="0" smtClean="0">
                <a:latin typeface="Berlin Sans FB" pitchFamily="34" charset="0"/>
                <a:cs typeface="Arial" pitchFamily="34" charset="0"/>
              </a:rPr>
              <a:t> 5.1 y un canal de vídeo (archivos de sólo audio usan la extensión </a:t>
            </a:r>
            <a:r>
              <a:rPr lang="es-ES" sz="2400" dirty="0" smtClean="0">
                <a:latin typeface="Berlin Sans FB" pitchFamily="34" charset="0"/>
                <a:cs typeface="Arial" pitchFamily="34" charset="0"/>
              </a:rPr>
              <a:t>OGG</a:t>
            </a:r>
            <a:r>
              <a:rPr lang="es-ES" sz="2400" dirty="0" smtClean="0">
                <a:latin typeface="Berlin Sans FB" pitchFamily="34" charset="0"/>
                <a:cs typeface="Arial" pitchFamily="34" charset="0"/>
              </a:rPr>
              <a:t>), también pueden incluir hasta 65.000 subtítulos intercambiables</a:t>
            </a:r>
          </a:p>
          <a:p>
            <a:pPr marL="285750" indent="-285750" algn="ctr"/>
            <a:r>
              <a:rPr lang="es-ES" sz="2400" dirty="0" smtClean="0">
                <a:latin typeface="Berlin Sans FB" pitchFamily="34" charset="0"/>
                <a:cs typeface="Arial" pitchFamily="34" charset="0"/>
              </a:rPr>
              <a:t>Estos archivos pueden ser codificados con </a:t>
            </a:r>
            <a:r>
              <a:rPr lang="es-ES" sz="2400" dirty="0" smtClean="0">
                <a:latin typeface="Berlin Sans FB" pitchFamily="34" charset="0"/>
                <a:cs typeface="Arial" pitchFamily="34" charset="0"/>
              </a:rPr>
              <a:t>DivX</a:t>
            </a:r>
            <a:r>
              <a:rPr lang="es-ES" sz="2400" dirty="0" smtClean="0">
                <a:latin typeface="Berlin Sans FB" pitchFamily="34" charset="0"/>
                <a:cs typeface="Arial" pitchFamily="34" charset="0"/>
              </a:rPr>
              <a:t>, </a:t>
            </a:r>
            <a:r>
              <a:rPr lang="es-ES" sz="2400" dirty="0" smtClean="0">
                <a:latin typeface="Berlin Sans FB" pitchFamily="34" charset="0"/>
                <a:cs typeface="Arial" pitchFamily="34" charset="0"/>
              </a:rPr>
              <a:t>XviD</a:t>
            </a:r>
            <a:r>
              <a:rPr lang="es-ES" sz="2400" dirty="0" smtClean="0">
                <a:latin typeface="Berlin Sans FB" pitchFamily="34" charset="0"/>
                <a:cs typeface="Arial" pitchFamily="34" charset="0"/>
              </a:rPr>
              <a:t>, </a:t>
            </a:r>
            <a:r>
              <a:rPr lang="es-ES" sz="2400" dirty="0" smtClean="0">
                <a:latin typeface="Berlin Sans FB" pitchFamily="34" charset="0"/>
                <a:cs typeface="Arial" pitchFamily="34" charset="0"/>
              </a:rPr>
              <a:t>Theora</a:t>
            </a:r>
            <a:r>
              <a:rPr lang="es-ES" sz="2400" dirty="0" smtClean="0">
                <a:latin typeface="Berlin Sans FB" pitchFamily="34" charset="0"/>
                <a:cs typeface="Arial" pitchFamily="34" charset="0"/>
              </a:rPr>
              <a:t>, u otros </a:t>
            </a:r>
            <a:r>
              <a:rPr lang="es-ES" sz="2400" dirty="0" smtClean="0">
                <a:latin typeface="Berlin Sans FB" pitchFamily="34" charset="0"/>
                <a:cs typeface="Arial" pitchFamily="34" charset="0"/>
              </a:rPr>
              <a:t>codecs</a:t>
            </a:r>
            <a:r>
              <a:rPr lang="es-ES" sz="2400" dirty="0" smtClean="0">
                <a:latin typeface="Berlin Sans FB" pitchFamily="34" charset="0"/>
                <a:cs typeface="Arial" pitchFamily="34" charset="0"/>
              </a:rPr>
              <a:t>, lo que significa que el reproductor de vídeo también debe soportar el </a:t>
            </a:r>
            <a:r>
              <a:rPr lang="es-ES" sz="2400" dirty="0" smtClean="0">
                <a:latin typeface="Berlin Sans FB" pitchFamily="34" charset="0"/>
                <a:cs typeface="Arial" pitchFamily="34" charset="0"/>
              </a:rPr>
              <a:t>codec</a:t>
            </a:r>
            <a:r>
              <a:rPr lang="es-ES" sz="2400" dirty="0" smtClean="0">
                <a:latin typeface="Berlin Sans FB" pitchFamily="34" charset="0"/>
                <a:cs typeface="Arial" pitchFamily="34" charset="0"/>
              </a:rPr>
              <a:t> adecuado para reproducir el archivo.</a:t>
            </a:r>
            <a:endParaRPr lang="es-ES" sz="2400" dirty="0">
              <a:latin typeface="Berlin Sans FB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3 Grupo"/>
          <p:cNvGrpSpPr/>
          <p:nvPr/>
        </p:nvGrpSpPr>
        <p:grpSpPr>
          <a:xfrm>
            <a:off x="0" y="0"/>
            <a:ext cx="8929718" cy="6858000"/>
            <a:chOff x="0" y="0"/>
            <a:chExt cx="8929718" cy="6858000"/>
          </a:xfrm>
        </p:grpSpPr>
        <p:pic>
          <p:nvPicPr>
            <p:cNvPr id="12290" name="Picture 2" descr="http://www.fondos-iphone.es/wp-content/uploads/2009/07/gotas_de_colores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000892" y="0"/>
              <a:ext cx="1928826" cy="6858000"/>
            </a:xfrm>
            <a:prstGeom prst="rect">
              <a:avLst/>
            </a:prstGeom>
            <a:noFill/>
          </p:spPr>
        </p:pic>
        <p:cxnSp>
          <p:nvCxnSpPr>
            <p:cNvPr id="6" name="5 Conector recto"/>
            <p:cNvCxnSpPr/>
            <p:nvPr/>
          </p:nvCxnSpPr>
          <p:spPr>
            <a:xfrm>
              <a:off x="0" y="6500834"/>
              <a:ext cx="7072330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10 Conector recto"/>
            <p:cNvCxnSpPr/>
            <p:nvPr/>
          </p:nvCxnSpPr>
          <p:spPr>
            <a:xfrm>
              <a:off x="0" y="6215082"/>
              <a:ext cx="7000892" cy="1588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" name="6 CuadroTexto"/>
          <p:cNvSpPr txBox="1"/>
          <p:nvPr/>
        </p:nvSpPr>
        <p:spPr>
          <a:xfrm>
            <a:off x="2267744" y="548680"/>
            <a:ext cx="3143272" cy="1015663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6000" dirty="0" smtClean="0">
                <a:solidFill>
                  <a:schemeClr val="accent4">
                    <a:lumMod val="75000"/>
                  </a:schemeClr>
                </a:solidFill>
                <a:latin typeface="Broadway" pitchFamily="82" charset="0"/>
              </a:rPr>
              <a:t>REM</a:t>
            </a:r>
            <a:endParaRPr lang="es-ES" sz="6000" dirty="0">
              <a:solidFill>
                <a:schemeClr val="accent4">
                  <a:lumMod val="75000"/>
                </a:schemeClr>
              </a:solidFill>
              <a:latin typeface="Broadway" pitchFamily="82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611560" y="1844824"/>
            <a:ext cx="612068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ctr"/>
            <a:r>
              <a:rPr lang="es-ES" sz="2800" dirty="0" smtClean="0">
                <a:latin typeface="Berlin Sans FB" pitchFamily="34" charset="0"/>
                <a:cs typeface="Arial" pitchFamily="34" charset="0"/>
              </a:rPr>
              <a:t>El formato </a:t>
            </a:r>
            <a:r>
              <a:rPr lang="es-ES" sz="2800" dirty="0" smtClean="0">
                <a:latin typeface="Berlin Sans FB" pitchFamily="34" charset="0"/>
                <a:cs typeface="Arial" pitchFamily="34" charset="0"/>
              </a:rPr>
              <a:t>RM</a:t>
            </a:r>
            <a:r>
              <a:rPr lang="es-ES" sz="2800" dirty="0" smtClean="0">
                <a:latin typeface="Berlin Sans FB" pitchFamily="34" charset="0"/>
                <a:cs typeface="Arial" pitchFamily="34" charset="0"/>
              </a:rPr>
              <a:t> es exclusivo de Real Media Player, por lo que sólo ese reproductor puede reproducirlo. Es un formato relativamente </a:t>
            </a:r>
            <a:r>
              <a:rPr lang="es-ES" sz="2800" dirty="0" smtClean="0">
                <a:latin typeface="Berlin Sans FB" pitchFamily="34" charset="0"/>
                <a:cs typeface="Arial" pitchFamily="34" charset="0"/>
              </a:rPr>
              <a:t>ligero que </a:t>
            </a:r>
            <a:r>
              <a:rPr lang="es-ES" sz="2800" dirty="0" smtClean="0">
                <a:latin typeface="Berlin Sans FB" pitchFamily="34" charset="0"/>
                <a:cs typeface="Arial" pitchFamily="34" charset="0"/>
              </a:rPr>
              <a:t>se ocupa mayormente en video </a:t>
            </a:r>
            <a:r>
              <a:rPr lang="es-ES" sz="2800" dirty="0" smtClean="0">
                <a:latin typeface="Berlin Sans FB" pitchFamily="34" charset="0"/>
                <a:cs typeface="Arial" pitchFamily="34" charset="0"/>
              </a:rPr>
              <a:t>streaming</a:t>
            </a:r>
            <a:r>
              <a:rPr lang="es-ES" sz="2800" dirty="0" smtClean="0">
                <a:latin typeface="Berlin Sans FB" pitchFamily="34" charset="0"/>
                <a:cs typeface="Arial" pitchFamily="34" charset="0"/>
              </a:rPr>
              <a:t>, es decir para sitios de internet</a:t>
            </a:r>
            <a:r>
              <a:rPr lang="es-ES" sz="3600" dirty="0" smtClean="0">
                <a:latin typeface="Berlin Sans FB" pitchFamily="34" charset="0"/>
                <a:cs typeface="Arial" pitchFamily="34" charset="0"/>
              </a:rPr>
              <a:t>.</a:t>
            </a:r>
          </a:p>
        </p:txBody>
      </p:sp>
      <p:pic>
        <p:nvPicPr>
          <p:cNvPr id="3074" name="Picture 2" descr="http://cdn.coolest-gadgets.com/wp-content/uploads/real_win_0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4509120"/>
            <a:ext cx="2123728" cy="1595831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3 Grupo"/>
          <p:cNvGrpSpPr/>
          <p:nvPr/>
        </p:nvGrpSpPr>
        <p:grpSpPr>
          <a:xfrm>
            <a:off x="0" y="0"/>
            <a:ext cx="8929718" cy="6858000"/>
            <a:chOff x="0" y="0"/>
            <a:chExt cx="8929718" cy="6858000"/>
          </a:xfrm>
        </p:grpSpPr>
        <p:pic>
          <p:nvPicPr>
            <p:cNvPr id="12290" name="Picture 2" descr="http://www.fondos-iphone.es/wp-content/uploads/2009/07/gotas_de_colores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000892" y="0"/>
              <a:ext cx="1928826" cy="6858000"/>
            </a:xfrm>
            <a:prstGeom prst="rect">
              <a:avLst/>
            </a:prstGeom>
            <a:noFill/>
          </p:spPr>
        </p:pic>
        <p:cxnSp>
          <p:nvCxnSpPr>
            <p:cNvPr id="6" name="5 Conector recto"/>
            <p:cNvCxnSpPr/>
            <p:nvPr/>
          </p:nvCxnSpPr>
          <p:spPr>
            <a:xfrm>
              <a:off x="0" y="6500834"/>
              <a:ext cx="7072330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10 Conector recto"/>
            <p:cNvCxnSpPr/>
            <p:nvPr/>
          </p:nvCxnSpPr>
          <p:spPr>
            <a:xfrm>
              <a:off x="0" y="6215082"/>
              <a:ext cx="7000892" cy="1588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" name="6 CuadroTexto"/>
          <p:cNvSpPr txBox="1"/>
          <p:nvPr/>
        </p:nvSpPr>
        <p:spPr>
          <a:xfrm>
            <a:off x="2267744" y="332656"/>
            <a:ext cx="3143272" cy="1015663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6000" dirty="0" smtClean="0">
                <a:solidFill>
                  <a:schemeClr val="accent4">
                    <a:lumMod val="75000"/>
                  </a:schemeClr>
                </a:solidFill>
                <a:latin typeface="Broadway" pitchFamily="82" charset="0"/>
              </a:rPr>
              <a:t>VOB</a:t>
            </a:r>
            <a:endParaRPr lang="es-ES" sz="6000" dirty="0">
              <a:solidFill>
                <a:schemeClr val="accent4">
                  <a:lumMod val="75000"/>
                </a:schemeClr>
              </a:solidFill>
              <a:latin typeface="Broadway" pitchFamily="82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683568" y="1556792"/>
            <a:ext cx="6192688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200" dirty="0" smtClean="0">
                <a:latin typeface="Berlin Sans FB" pitchFamily="34" charset="0"/>
                <a:cs typeface="Arial" pitchFamily="34" charset="0"/>
              </a:rPr>
              <a:t>VOB</a:t>
            </a:r>
            <a:r>
              <a:rPr lang="es-ES" sz="2200" dirty="0" smtClean="0">
                <a:latin typeface="Berlin Sans FB" pitchFamily="34" charset="0"/>
                <a:cs typeface="Arial" pitchFamily="34" charset="0"/>
              </a:rPr>
              <a:t> (DVD-Video </a:t>
            </a:r>
            <a:r>
              <a:rPr lang="es-ES" sz="2200" dirty="0" smtClean="0">
                <a:latin typeface="Berlin Sans FB" pitchFamily="34" charset="0"/>
                <a:cs typeface="Arial" pitchFamily="34" charset="0"/>
              </a:rPr>
              <a:t>Object</a:t>
            </a:r>
            <a:r>
              <a:rPr lang="es-ES" sz="2200" dirty="0" smtClean="0">
                <a:latin typeface="Berlin Sans FB" pitchFamily="34" charset="0"/>
                <a:cs typeface="Arial" pitchFamily="34" charset="0"/>
              </a:rPr>
              <a:t> o </a:t>
            </a:r>
            <a:r>
              <a:rPr lang="es-ES" sz="2200" dirty="0" smtClean="0">
                <a:latin typeface="Berlin Sans FB" pitchFamily="34" charset="0"/>
                <a:cs typeface="Arial" pitchFamily="34" charset="0"/>
              </a:rPr>
              <a:t>Versioned</a:t>
            </a:r>
            <a:r>
              <a:rPr lang="es-ES" sz="2200" dirty="0" smtClean="0">
                <a:latin typeface="Berlin Sans FB" pitchFamily="34" charset="0"/>
                <a:cs typeface="Arial" pitchFamily="34" charset="0"/>
              </a:rPr>
              <a:t> </a:t>
            </a:r>
            <a:r>
              <a:rPr lang="es-ES" sz="2200" dirty="0" smtClean="0">
                <a:latin typeface="Berlin Sans FB" pitchFamily="34" charset="0"/>
                <a:cs typeface="Arial" pitchFamily="34" charset="0"/>
              </a:rPr>
              <a:t>Object</a:t>
            </a:r>
            <a:r>
              <a:rPr lang="es-ES" sz="2200" dirty="0" smtClean="0">
                <a:latin typeface="Berlin Sans FB" pitchFamily="34" charset="0"/>
                <a:cs typeface="Arial" pitchFamily="34" charset="0"/>
              </a:rPr>
              <a:t> Base) es un tipo de fichero contenido en los DVD-Video. Incluye el video, audio, subtítulos y menús en forma de </a:t>
            </a:r>
            <a:r>
              <a:rPr lang="es-ES" sz="2200" i="1" dirty="0" smtClean="0">
                <a:latin typeface="Berlin Sans FB" pitchFamily="34" charset="0"/>
                <a:cs typeface="Arial" pitchFamily="34" charset="0"/>
              </a:rPr>
              <a:t>stream</a:t>
            </a:r>
            <a:r>
              <a:rPr lang="es-ES" sz="2200" dirty="0" smtClean="0">
                <a:latin typeface="Berlin Sans FB" pitchFamily="34" charset="0"/>
                <a:cs typeface="Arial" pitchFamily="34" charset="0"/>
              </a:rPr>
              <a:t>.</a:t>
            </a:r>
          </a:p>
          <a:p>
            <a:pPr algn="ctr"/>
            <a:r>
              <a:rPr lang="es-ES" sz="2200" dirty="0" smtClean="0">
                <a:latin typeface="Berlin Sans FB" pitchFamily="34" charset="0"/>
                <a:cs typeface="Arial" pitchFamily="34" charset="0"/>
              </a:rPr>
              <a:t>Los ficheros </a:t>
            </a:r>
            <a:r>
              <a:rPr lang="es-ES" sz="2200" dirty="0" smtClean="0">
                <a:latin typeface="Berlin Sans FB" pitchFamily="34" charset="0"/>
                <a:cs typeface="Arial" pitchFamily="34" charset="0"/>
              </a:rPr>
              <a:t>VOB</a:t>
            </a:r>
            <a:r>
              <a:rPr lang="es-ES" sz="2200" dirty="0" smtClean="0">
                <a:latin typeface="Berlin Sans FB" pitchFamily="34" charset="0"/>
                <a:cs typeface="Arial" pitchFamily="34" charset="0"/>
              </a:rPr>
              <a:t> están codificados normalmente siguiendo el estándar MPEG-2. Si cambiamos la extensión de .</a:t>
            </a:r>
            <a:r>
              <a:rPr lang="es-ES" sz="2200" dirty="0" smtClean="0">
                <a:latin typeface="Berlin Sans FB" pitchFamily="34" charset="0"/>
                <a:cs typeface="Arial" pitchFamily="34" charset="0"/>
              </a:rPr>
              <a:t>vob</a:t>
            </a:r>
            <a:r>
              <a:rPr lang="es-ES" sz="2200" dirty="0" smtClean="0">
                <a:latin typeface="Berlin Sans FB" pitchFamily="34" charset="0"/>
                <a:cs typeface="Arial" pitchFamily="34" charset="0"/>
              </a:rPr>
              <a:t> a .</a:t>
            </a:r>
            <a:r>
              <a:rPr lang="es-ES" sz="2200" dirty="0" smtClean="0">
                <a:latin typeface="Berlin Sans FB" pitchFamily="34" charset="0"/>
                <a:cs typeface="Arial" pitchFamily="34" charset="0"/>
              </a:rPr>
              <a:t>mpg</a:t>
            </a:r>
            <a:r>
              <a:rPr lang="es-ES" sz="2200" dirty="0" smtClean="0">
                <a:latin typeface="Berlin Sans FB" pitchFamily="34" charset="0"/>
                <a:cs typeface="Arial" pitchFamily="34" charset="0"/>
              </a:rPr>
              <a:t> o .</a:t>
            </a:r>
            <a:r>
              <a:rPr lang="es-ES" sz="2200" dirty="0" smtClean="0">
                <a:latin typeface="Berlin Sans FB" pitchFamily="34" charset="0"/>
                <a:cs typeface="Arial" pitchFamily="34" charset="0"/>
              </a:rPr>
              <a:t>mpeg</a:t>
            </a:r>
            <a:r>
              <a:rPr lang="es-ES" sz="2200" dirty="0" smtClean="0">
                <a:latin typeface="Berlin Sans FB" pitchFamily="34" charset="0"/>
                <a:cs typeface="Arial" pitchFamily="34" charset="0"/>
              </a:rPr>
              <a:t>, el fichero es legible y continúa teniendo toda la información, aunque algunos visualizadores no soportan las pistas de subtítulos.</a:t>
            </a:r>
          </a:p>
          <a:p>
            <a:pPr algn="ctr"/>
            <a:r>
              <a:rPr lang="es-ES" sz="2200" dirty="0" smtClean="0">
                <a:latin typeface="Berlin Sans FB" pitchFamily="34" charset="0"/>
                <a:cs typeface="Arial" pitchFamily="34" charset="0"/>
              </a:rPr>
              <a:t>Para grabar los ficheros </a:t>
            </a:r>
            <a:r>
              <a:rPr lang="es-ES" sz="2200" dirty="0" smtClean="0">
                <a:latin typeface="Berlin Sans FB" pitchFamily="34" charset="0"/>
                <a:cs typeface="Arial" pitchFamily="34" charset="0"/>
              </a:rPr>
              <a:t>VOB</a:t>
            </a:r>
            <a:r>
              <a:rPr lang="es-ES" sz="2200" dirty="0" smtClean="0">
                <a:latin typeface="Berlin Sans FB" pitchFamily="34" charset="0"/>
                <a:cs typeface="Arial" pitchFamily="34" charset="0"/>
              </a:rPr>
              <a:t> en un disco </a:t>
            </a:r>
            <a:r>
              <a:rPr lang="es-ES" sz="2200" dirty="0" smtClean="0">
                <a:latin typeface="Berlin Sans FB" pitchFamily="34" charset="0"/>
                <a:cs typeface="Arial" pitchFamily="34" charset="0"/>
              </a:rPr>
              <a:t>DVD±R</a:t>
            </a:r>
            <a:r>
              <a:rPr lang="es-ES" sz="2200" dirty="0" smtClean="0">
                <a:latin typeface="Berlin Sans FB" pitchFamily="34" charset="0"/>
                <a:cs typeface="Arial" pitchFamily="34" charset="0"/>
              </a:rPr>
              <a:t>, son necesarios además otros ficheros DVD-Video, por ejemplo los </a:t>
            </a:r>
            <a:r>
              <a:rPr lang="es-ES" sz="2200" dirty="0" smtClean="0">
                <a:latin typeface="Berlin Sans FB" pitchFamily="34" charset="0"/>
                <a:cs typeface="Arial" pitchFamily="34" charset="0"/>
              </a:rPr>
              <a:t>IFO</a:t>
            </a:r>
            <a:r>
              <a:rPr lang="es-ES" sz="2200" dirty="0" smtClean="0">
                <a:latin typeface="Berlin Sans FB" pitchFamily="34" charset="0"/>
                <a:cs typeface="Arial" pitchFamily="34" charset="0"/>
              </a:rPr>
              <a:t> y BUP.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3 Grupo"/>
          <p:cNvGrpSpPr/>
          <p:nvPr/>
        </p:nvGrpSpPr>
        <p:grpSpPr>
          <a:xfrm>
            <a:off x="0" y="0"/>
            <a:ext cx="8929718" cy="6858000"/>
            <a:chOff x="0" y="0"/>
            <a:chExt cx="8929718" cy="6858000"/>
          </a:xfrm>
        </p:grpSpPr>
        <p:pic>
          <p:nvPicPr>
            <p:cNvPr id="12290" name="Picture 2" descr="http://www.fondos-iphone.es/wp-content/uploads/2009/07/gotas_de_colores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000892" y="0"/>
              <a:ext cx="1928826" cy="6858000"/>
            </a:xfrm>
            <a:prstGeom prst="rect">
              <a:avLst/>
            </a:prstGeom>
            <a:noFill/>
          </p:spPr>
        </p:pic>
        <p:cxnSp>
          <p:nvCxnSpPr>
            <p:cNvPr id="6" name="5 Conector recto"/>
            <p:cNvCxnSpPr/>
            <p:nvPr/>
          </p:nvCxnSpPr>
          <p:spPr>
            <a:xfrm>
              <a:off x="0" y="6500834"/>
              <a:ext cx="7072330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10 Conector recto"/>
            <p:cNvCxnSpPr/>
            <p:nvPr/>
          </p:nvCxnSpPr>
          <p:spPr>
            <a:xfrm>
              <a:off x="0" y="6215082"/>
              <a:ext cx="7000892" cy="1588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" name="6 Rectángulo"/>
          <p:cNvSpPr/>
          <p:nvPr/>
        </p:nvSpPr>
        <p:spPr>
          <a:xfrm>
            <a:off x="251520" y="260648"/>
            <a:ext cx="658822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ctr"/>
            <a:r>
              <a:rPr lang="es-ES" sz="2400" dirty="0" smtClean="0">
                <a:latin typeface="Berlin Sans FB" pitchFamily="34" charset="0"/>
                <a:cs typeface="Arial" pitchFamily="34" charset="0"/>
              </a:rPr>
              <a:t>Windows Media Video (</a:t>
            </a:r>
            <a:r>
              <a:rPr lang="es-ES" sz="2400" dirty="0" smtClean="0">
                <a:latin typeface="Berlin Sans FB" pitchFamily="34" charset="0"/>
                <a:cs typeface="Arial" pitchFamily="34" charset="0"/>
              </a:rPr>
              <a:t>WMV</a:t>
            </a:r>
            <a:r>
              <a:rPr lang="es-ES" sz="2400" dirty="0" smtClean="0">
                <a:latin typeface="Berlin Sans FB" pitchFamily="34" charset="0"/>
                <a:cs typeface="Arial" pitchFamily="34" charset="0"/>
              </a:rPr>
              <a:t>) es un nombre genérico que se da al conjunto </a:t>
            </a:r>
            <a:r>
              <a:rPr lang="es-ES" sz="2400" dirty="0" smtClean="0">
                <a:latin typeface="Berlin Sans FB" pitchFamily="34" charset="0"/>
                <a:cs typeface="Arial" pitchFamily="34" charset="0"/>
              </a:rPr>
              <a:t>dealgoritmos</a:t>
            </a:r>
            <a:r>
              <a:rPr lang="es-ES" sz="2400" dirty="0" smtClean="0">
                <a:latin typeface="Berlin Sans FB" pitchFamily="34" charset="0"/>
                <a:cs typeface="Arial" pitchFamily="34" charset="0"/>
              </a:rPr>
              <a:t> de compresión ubicados en el set propietario de tecnologías de vídeo desarrolladas por Microsoft, que forma parte del </a:t>
            </a:r>
            <a:r>
              <a:rPr lang="es-ES" sz="2400" dirty="0" smtClean="0">
                <a:latin typeface="Berlin Sans FB" pitchFamily="34" charset="0"/>
                <a:cs typeface="Arial" pitchFamily="34" charset="0"/>
              </a:rPr>
              <a:t>framework</a:t>
            </a:r>
            <a:r>
              <a:rPr lang="es-ES" sz="2400" dirty="0" smtClean="0">
                <a:latin typeface="Berlin Sans FB" pitchFamily="34" charset="0"/>
                <a:cs typeface="Arial" pitchFamily="34" charset="0"/>
              </a:rPr>
              <a:t> Windows </a:t>
            </a:r>
            <a:r>
              <a:rPr lang="es-ES" sz="2400" dirty="0" smtClean="0">
                <a:latin typeface="Berlin Sans FB" pitchFamily="34" charset="0"/>
                <a:cs typeface="Arial" pitchFamily="34" charset="0"/>
              </a:rPr>
              <a:t>Media.</a:t>
            </a:r>
          </a:p>
          <a:p>
            <a:pPr algn="ctr"/>
            <a:r>
              <a:rPr lang="es-ES" sz="2400" dirty="0" smtClean="0">
                <a:latin typeface="Berlin Sans FB" pitchFamily="34" charset="0"/>
                <a:cs typeface="Arial" pitchFamily="34" charset="0"/>
              </a:rPr>
              <a:t>El formato </a:t>
            </a:r>
            <a:r>
              <a:rPr lang="es-ES" sz="2400" dirty="0" smtClean="0">
                <a:latin typeface="Berlin Sans FB" pitchFamily="34" charset="0"/>
                <a:cs typeface="Arial" pitchFamily="34" charset="0"/>
              </a:rPr>
              <a:t>WMV</a:t>
            </a:r>
            <a:r>
              <a:rPr lang="es-ES" sz="2400" dirty="0" smtClean="0">
                <a:latin typeface="Berlin Sans FB" pitchFamily="34" charset="0"/>
                <a:cs typeface="Arial" pitchFamily="34" charset="0"/>
              </a:rPr>
              <a:t> es reproducido por una amplia gama de reproductores, </a:t>
            </a:r>
            <a:r>
              <a:rPr lang="es-ES" sz="2400" dirty="0" smtClean="0">
                <a:latin typeface="Berlin Sans FB" pitchFamily="34" charset="0"/>
                <a:cs typeface="Arial" pitchFamily="34" charset="0"/>
              </a:rPr>
              <a:t>comoBS.Player</a:t>
            </a:r>
            <a:r>
              <a:rPr lang="es-ES" sz="2400" dirty="0" smtClean="0">
                <a:latin typeface="Berlin Sans FB" pitchFamily="34" charset="0"/>
                <a:cs typeface="Arial" pitchFamily="34" charset="0"/>
              </a:rPr>
              <a:t>, </a:t>
            </a:r>
            <a:r>
              <a:rPr lang="es-ES" sz="2400" dirty="0" smtClean="0">
                <a:latin typeface="Berlin Sans FB" pitchFamily="34" charset="0"/>
                <a:cs typeface="Arial" pitchFamily="34" charset="0"/>
              </a:rPr>
              <a:t>Mplayer</a:t>
            </a:r>
            <a:r>
              <a:rPr lang="es-ES" sz="2400" dirty="0" smtClean="0">
                <a:latin typeface="Berlin Sans FB" pitchFamily="34" charset="0"/>
                <a:cs typeface="Arial" pitchFamily="34" charset="0"/>
              </a:rPr>
              <a:t> o</a:t>
            </a:r>
            <a:r>
              <a:rPr lang="es-ES" sz="2400" dirty="0" smtClean="0">
                <a:latin typeface="Berlin Sans FB" pitchFamily="34" charset="0"/>
                <a:cs typeface="Arial" pitchFamily="34" charset="0"/>
              </a:rPr>
              <a:t> Windows Media Player, el último sólo disponible en </a:t>
            </a:r>
            <a:r>
              <a:rPr lang="es-ES" sz="2400" dirty="0" smtClean="0">
                <a:latin typeface="Berlin Sans FB" pitchFamily="34" charset="0"/>
                <a:cs typeface="Arial" pitchFamily="34" charset="0"/>
              </a:rPr>
              <a:t>plataformasWindows</a:t>
            </a:r>
            <a:r>
              <a:rPr lang="es-ES" sz="2400" dirty="0" smtClean="0">
                <a:latin typeface="Berlin Sans FB" pitchFamily="34" charset="0"/>
                <a:cs typeface="Arial" pitchFamily="34" charset="0"/>
              </a:rPr>
              <a:t> y </a:t>
            </a:r>
            <a:r>
              <a:rPr lang="es-ES" sz="2400" dirty="0" smtClean="0">
                <a:latin typeface="Berlin Sans FB" pitchFamily="34" charset="0"/>
                <a:cs typeface="Arial" pitchFamily="34" charset="0"/>
              </a:rPr>
              <a:t>Macintosh (</a:t>
            </a:r>
            <a:r>
              <a:rPr lang="es-ES" sz="2400" dirty="0" smtClean="0">
                <a:latin typeface="Berlin Sans FB" pitchFamily="34" charset="0"/>
                <a:cs typeface="Arial" pitchFamily="34" charset="0"/>
              </a:rPr>
              <a:t>sin compatibilidad completa)</a:t>
            </a:r>
          </a:p>
        </p:txBody>
      </p:sp>
      <p:pic>
        <p:nvPicPr>
          <p:cNvPr id="2050" name="Picture 2" descr="http://3.bp.blogspot.com/_iRK5e_e2to4/TSKKl_XCy5I/AAAAAAAAAE4/QyTWMn2zvcA/s1600/windows-media-center-2008-concep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4365104"/>
            <a:ext cx="3312368" cy="2073491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3 Grupo"/>
          <p:cNvGrpSpPr/>
          <p:nvPr/>
        </p:nvGrpSpPr>
        <p:grpSpPr>
          <a:xfrm>
            <a:off x="0" y="0"/>
            <a:ext cx="8929718" cy="6858000"/>
            <a:chOff x="0" y="0"/>
            <a:chExt cx="8929718" cy="6858000"/>
          </a:xfrm>
        </p:grpSpPr>
        <p:pic>
          <p:nvPicPr>
            <p:cNvPr id="12290" name="Picture 2" descr="http://www.fondos-iphone.es/wp-content/uploads/2009/07/gotas_de_colores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000892" y="0"/>
              <a:ext cx="1928826" cy="6858000"/>
            </a:xfrm>
            <a:prstGeom prst="rect">
              <a:avLst/>
            </a:prstGeom>
            <a:noFill/>
          </p:spPr>
        </p:pic>
        <p:cxnSp>
          <p:nvCxnSpPr>
            <p:cNvPr id="6" name="5 Conector recto"/>
            <p:cNvCxnSpPr/>
            <p:nvPr/>
          </p:nvCxnSpPr>
          <p:spPr>
            <a:xfrm>
              <a:off x="0" y="6500834"/>
              <a:ext cx="7072330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10 Conector recto"/>
            <p:cNvCxnSpPr/>
            <p:nvPr/>
          </p:nvCxnSpPr>
          <p:spPr>
            <a:xfrm>
              <a:off x="0" y="6215082"/>
              <a:ext cx="7000892" cy="1588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" name="6 CuadroTexto"/>
          <p:cNvSpPr txBox="1"/>
          <p:nvPr/>
        </p:nvSpPr>
        <p:spPr>
          <a:xfrm>
            <a:off x="395536" y="548680"/>
            <a:ext cx="633670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>
                <a:latin typeface="Berlin Sans FB" pitchFamily="34" charset="0"/>
              </a:rPr>
              <a:t>Este formato se puede reproducir desde los siguientes reproductores:</a:t>
            </a:r>
          </a:p>
          <a:p>
            <a:pPr marL="457200" indent="-457200">
              <a:buBlip>
                <a:blip r:embed="rId3"/>
              </a:buBlip>
            </a:pPr>
            <a:r>
              <a:rPr lang="es-ES" sz="2800" dirty="0" smtClean="0">
                <a:latin typeface="Berlin Sans FB" pitchFamily="34" charset="0"/>
              </a:rPr>
              <a:t>VLC media player</a:t>
            </a:r>
          </a:p>
          <a:p>
            <a:pPr marL="457200" indent="-457200">
              <a:buBlip>
                <a:blip r:embed="rId3"/>
              </a:buBlip>
            </a:pPr>
            <a:r>
              <a:rPr lang="es-ES" sz="2800" dirty="0" smtClean="0">
                <a:latin typeface="Berlin Sans FB" pitchFamily="34" charset="0"/>
              </a:rPr>
              <a:t>Totem</a:t>
            </a:r>
          </a:p>
          <a:p>
            <a:pPr marL="457200" indent="-457200">
              <a:buBlip>
                <a:blip r:embed="rId3"/>
              </a:buBlip>
            </a:pPr>
            <a:r>
              <a:rPr lang="es-ES" sz="2800" dirty="0" smtClean="0">
                <a:latin typeface="Berlin Sans FB" pitchFamily="34" charset="0"/>
              </a:rPr>
              <a:t>Media Player Classic</a:t>
            </a:r>
          </a:p>
          <a:p>
            <a:pPr marL="457200" indent="-457200">
              <a:buBlip>
                <a:blip r:embed="rId3"/>
              </a:buBlip>
            </a:pPr>
            <a:r>
              <a:rPr lang="es-ES" sz="2800" dirty="0" smtClean="0">
                <a:latin typeface="Berlin Sans FB" pitchFamily="34" charset="0"/>
              </a:rPr>
              <a:t>The KMPlayer</a:t>
            </a:r>
          </a:p>
          <a:p>
            <a:pPr marL="457200" indent="-457200">
              <a:buBlip>
                <a:blip r:embed="rId3"/>
              </a:buBlip>
            </a:pPr>
            <a:r>
              <a:rPr lang="es-ES" sz="2800" dirty="0" smtClean="0">
                <a:latin typeface="Berlin Sans FB" pitchFamily="34" charset="0"/>
              </a:rPr>
              <a:t>QuickTime</a:t>
            </a:r>
          </a:p>
          <a:p>
            <a:pPr marL="457200" indent="-457200">
              <a:buBlip>
                <a:blip r:embed="rId3"/>
              </a:buBlip>
            </a:pPr>
            <a:r>
              <a:rPr lang="es-ES" sz="2800" dirty="0" smtClean="0">
                <a:latin typeface="Berlin Sans FB" pitchFamily="34" charset="0"/>
              </a:rPr>
              <a:t>RealPlayer</a:t>
            </a:r>
          </a:p>
          <a:p>
            <a:pPr marL="457200" indent="-457200">
              <a:buBlip>
                <a:blip r:embed="rId3"/>
              </a:buBlip>
            </a:pPr>
            <a:r>
              <a:rPr lang="es-ES" sz="2800" dirty="0" smtClean="0">
                <a:latin typeface="Berlin Sans FB" pitchFamily="34" charset="0"/>
              </a:rPr>
              <a:t>JetAudio</a:t>
            </a:r>
          </a:p>
          <a:p>
            <a:pPr marL="457200" indent="-457200">
              <a:buBlip>
                <a:blip r:embed="rId3"/>
              </a:buBlip>
            </a:pPr>
            <a:r>
              <a:rPr lang="es-ES" sz="2800" dirty="0" smtClean="0">
                <a:latin typeface="Berlin Sans FB" pitchFamily="34" charset="0"/>
              </a:rPr>
              <a:t>GOM Player</a:t>
            </a:r>
          </a:p>
          <a:p>
            <a:pPr marL="457200" indent="-457200">
              <a:buBlip>
                <a:blip r:embed="rId3"/>
              </a:buBlip>
            </a:pPr>
            <a:r>
              <a:rPr lang="es-ES" sz="2800" dirty="0" smtClean="0">
                <a:latin typeface="Berlin Sans FB" pitchFamily="34" charset="0"/>
              </a:rPr>
              <a:t>Windows Media Player (A partir de la versión 12, incluida en Windows 7)</a:t>
            </a:r>
            <a:endParaRPr lang="es-ES" sz="2800" dirty="0">
              <a:latin typeface="Berlin Sans FB" pitchFamily="34" charset="0"/>
            </a:endParaRPr>
          </a:p>
        </p:txBody>
      </p:sp>
      <p:pic>
        <p:nvPicPr>
          <p:cNvPr id="4098" name="Picture 2" descr="http://www.rinero.it/public/Windows_Media_Player_1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473737">
            <a:off x="4247699" y="2664067"/>
            <a:ext cx="2612830" cy="174904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3 Grupo"/>
          <p:cNvGrpSpPr/>
          <p:nvPr/>
        </p:nvGrpSpPr>
        <p:grpSpPr>
          <a:xfrm>
            <a:off x="0" y="0"/>
            <a:ext cx="8929718" cy="6858000"/>
            <a:chOff x="0" y="0"/>
            <a:chExt cx="8929718" cy="6858000"/>
          </a:xfrm>
        </p:grpSpPr>
        <p:pic>
          <p:nvPicPr>
            <p:cNvPr id="12290" name="Picture 2" descr="http://www.fondos-iphone.es/wp-content/uploads/2009/07/gotas_de_colores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000892" y="0"/>
              <a:ext cx="1928826" cy="6858000"/>
            </a:xfrm>
            <a:prstGeom prst="rect">
              <a:avLst/>
            </a:prstGeom>
            <a:noFill/>
          </p:spPr>
        </p:pic>
        <p:cxnSp>
          <p:nvCxnSpPr>
            <p:cNvPr id="6" name="5 Conector recto"/>
            <p:cNvCxnSpPr/>
            <p:nvPr/>
          </p:nvCxnSpPr>
          <p:spPr>
            <a:xfrm>
              <a:off x="0" y="6500834"/>
              <a:ext cx="7072330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10 Conector recto"/>
            <p:cNvCxnSpPr/>
            <p:nvPr/>
          </p:nvCxnSpPr>
          <p:spPr>
            <a:xfrm>
              <a:off x="0" y="6215082"/>
              <a:ext cx="7000892" cy="1588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" name="7 CuadroTexto"/>
          <p:cNvSpPr txBox="1"/>
          <p:nvPr/>
        </p:nvSpPr>
        <p:spPr>
          <a:xfrm>
            <a:off x="2071670" y="500042"/>
            <a:ext cx="3143272" cy="1015663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6000" dirty="0" smtClean="0">
                <a:solidFill>
                  <a:schemeClr val="accent4">
                    <a:lumMod val="75000"/>
                  </a:schemeClr>
                </a:solidFill>
                <a:latin typeface="Broadway" pitchFamily="82" charset="0"/>
              </a:rPr>
              <a:t>AVI</a:t>
            </a:r>
            <a:endParaRPr lang="es-ES" sz="6000" dirty="0">
              <a:solidFill>
                <a:schemeClr val="accent4">
                  <a:lumMod val="75000"/>
                </a:schemeClr>
              </a:solidFill>
              <a:latin typeface="Broadway" pitchFamily="82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1043608" y="2132856"/>
            <a:ext cx="547260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 smtClean="0">
                <a:latin typeface="Berlin Sans FB" pitchFamily="34" charset="0"/>
              </a:rPr>
              <a:t>Siglas en inglés de </a:t>
            </a:r>
            <a:r>
              <a:rPr lang="es-ES" sz="3200" i="1" dirty="0" smtClean="0">
                <a:latin typeface="Berlin Sans FB" pitchFamily="34" charset="0"/>
              </a:rPr>
              <a:t>Audio Video Interleave</a:t>
            </a:r>
            <a:r>
              <a:rPr lang="es-ES" sz="3200" dirty="0" smtClean="0">
                <a:latin typeface="Berlin Sans FB" pitchFamily="34" charset="0"/>
              </a:rPr>
              <a:t>  es un formato contenedor de audio y video lanzado por Microsoft en 1992.</a:t>
            </a:r>
            <a:endParaRPr lang="es-ES" sz="3200" dirty="0">
              <a:latin typeface="Berlin Sans FB" pitchFamily="34" charset="0"/>
            </a:endParaRPr>
          </a:p>
        </p:txBody>
      </p:sp>
      <p:sp>
        <p:nvSpPr>
          <p:cNvPr id="3074" name="AutoShape 2" descr="data:image/jpeg;base64,/9j/4AAQSkZJRgABAQAAAQABAAD/2wCEAAkGBhIQERAREhMWFBEWFxcVGRIVEhQUEhYXFRMVFRMUFhUXGyYeFxkjHRQSHzshIycpLSwtFyoxNzAqNSYrLCkBCQoKDgwOGg8PFi0fHyQ1LCkuLCopKjUrNS4qLDUsLzUqLy01LTUqKSwsNSkwLCk1NSopKSk1KSwpLCksLCw1Mv/AABEIAMkA+wMBIgACEQEDEQH/xAAcAAEAAgMBAQEAAAAAAAAAAAAABgcEBQgDAQL/xABLEAACAgEBBQUFBAYFBw0AAAABAgADEQQFBhIhMQcTQVFhIjJxgZEUI0KhUmJygrHRCBVjlKIXJDNDkuHwFlRkc4OTo7PBwtLT8f/EABsBAQACAwEBAAAAAAAAAAAAAAABBQMEBgIH/8QAKhEBAAIBAwMCBQUBAAAAAAAAAAECAwQRIQUSMUFREzJhkcEiI3GB8Ab/2gAMAwEAAhEDEQA/ALxiIgIiICIiAiIgIiICIiAnwz7NXvBtT7PSzfiPsqPU+Pyni94pWbS90pN7RWvmWLZvKi6g1H3Pd4vJv5eE3qmVObM9Zutkb1WUAKw408s+0PgZV4ddzMZPC71HSpisTi8x5T+JpdNvbpn6vwHyYY/PpNrTqVdQykFT0PgZZ1y0tzEqW+K+P56zD1ifOKfZ73YyIiSEREBERAREQEREBERAREQEREBERAREQEREBET5AEyuN59rd/ccH2E9kevmZNtsbYr04Tj/ABHHy8T8JAdv7HOnbiX2qG5q46DPPBmlr8eT4cTEcLXo+TD8ea2n9XowOKOOeXFPhaUTsO1l6ShrXWtebEgf8en8pL9XaKwlKH2UGM+Z8TNbu9phRS2pb3m9lP8A3H/0+U8WvJ5+M19dfspGGPM8z+I/Lhes6z4uTsrPEM9dpunusR88j85stnb0gsEt9kk4D/gJ8Af0TIy1sx72BB4vdxzz0x4zX0mqy6e29Z49vRS0vas+Vn5n2aDcvVWWaZTZk4JCsfeKA+znzI6Z9Jv529Ld1Yt7t6J3IiJ7SREQEREBERAREQEREBERAREQEREBERAT8u+ASegn6kT37253VYpU+3Z19F8frMmPHOS0Vhjy5Ix1myL7xbY+0XMwPsD2VHoPH5z9bJ3kNSmq1e9oP4D1HwzNCbJ+C8v5xUmnZMcKOLWi3dE8pQ+xdLdz02oCE/6qz2cegzPuj3PvNihuEpkZZXU4Hn1z5yLLzIA5k8gPjJ/sPTfZtPnJ4rOg9B+LHmevwxOX6tg0uhxTntH8R7uj0XVNZl/a7uHhty9g4rCMtdY4V5EDl45xj85rO9kkTaLj8WfjPj1U3cmUI5/GowD+0OhnCRqtNqbzMzNLT78x9/T7GbQX+aJ3RovPzRpW1FqUr+I5Y+SjnMvamzWoJz08x0PkQfIyQbmbJ4EN7e+/T0X/AH/wAlnodHN82144r5aFMc93KQ6XTLWioowqgAD4T2iJ1rcIiICIiAiIgIiICIiAiIgIiICIiAiIgIiICVp2j7AtrsOtr4rKiALaxlmTh6WoPLGMj0yPHNlz8ugIweY8pkx5Jx27oeL0i8bSoau8MAykFTzBByCPMGfeOTvb3ZXW7NbpH7h2OTXjNTHqTweB+GJF7tyNoVnDVq4/SQn68PP+MtKaylvPCsvpbxPHLN3S2T39nE3uDJPwHvfX3fr5SUazVcbkj3RyA8gJiWWDQUJUUcPYMsQuQqjkFJ8/5zF0u067DhXBP6PRvoec+c/9PqcuozdkVnsr9ON1907DGKm8+ZZ4M9Fnis9eLAJPT/jnON2mZ2ha7s7ScN/+b2AkYLAjqAMZGfI5x/8AkktaAAAcgOWJqt3tBwIbGGHfn6hfwr8fH4mbefUenae2DT1ped52/wBH9KbJaLXmYIiJvsZERAREQEREBERAREQEREBERAREQEREBERAREQERED8tWD1APxE1O091dNqB7dYB8GX2WB8wRNxEiYiY2kQDVaC3RMFsY2UE4W4jmpPRbP/AJTY7P0nfWKn4Fwz/DPsr8yPoPWSjVaVbUZHAZWGCD4gzH2VspdOnCpzzySep5YA+QAEpI6Nhrqoz14iOdvq2Jz2mnbLNAn2Il41yIiAiIgIiICIiAiIgIiICIiAiIgIiICIiAiIgIiICIiAiIgIiICIiAiIgIiICIiAiIgIiICIiAiJBNp9tGzdPdbQ5uL1u1bFaSy8SnDAEHnggj5QJ3Erv/Lvsv8At/7u385Otl7RTU003157u1FsXIweF1DLkeBwRAyokY3s7RtHsx669QX43UsFrQuQoOMtjpk5+hmi/wAu+y/+kf3dv5wLEiRDS9qWhs0eo1w70ael1rYmohi7lQFVc5Pvr9ZqT28bL/t/7u384FixPLTXixEcAgMoYAjBAYZAI8DznrAREQEREBERAREQEREBERAREQEREBEwdsbbo0dRu1Fq1VjlxMep8AB1Y+g5yG2duWygf9JaR+kNPbj8wDAsCJ5abUCxEdc8LKGGRg4YZGR4HnPWAiIgeOs1Iqrssb3UVmPwUEn+E5Bt1JtZrW96xmsPxsYufzJnSna3tPuNk6wg+1YopH/bMEP+EsflOaYTBOodxNUqbI2fYxARdJUWYnkAlQyT9DOXpae8+9Xc7vbL0aH7zU0IG8xSgHH/ALR4V+BPlBKBb17wttDWajVNnDt7AP4al5VLjw9nBPqxmpifHUkYUEseQA5kk8lAHnkiEro3Z3Oq1OwNNRfqRphfadUWymXHG3dr7fhjuj8pj6fsU2ezKv8AWRsyR92DRlvNfZ58/SRvtiC16jRaEAcGk0laAdeb8j+VafWY3Y7s9DtRLmwtenqtvZ8YC4XgBY+A9tj+76Qh0mBgY8JpNfvxs+hilus06OOqm5OIfEA5Eo3tA7Ubtou9VDNVoeYCD2XuH6Vp68J/Q8uufDSbs7h63aCs2lpBrXINjMK6yw6opPvN8BgeJEDpTZW9Wj1ZK6fU02sPwpajN/sg5m1nHuo0z1WMrqa7qnII6OjoeeCOhBHUH1EundDtKst2PtB724tTpKz7ZPOwOhFDN+txAqf2c+MIWV/X+l/5xT/31f8AOe1m0qlr71rUFWM94XUJjz4icTj1NMoAHCD64EzdpbUe/uhc/EK0WupDyStVAUKi9B0GfEmE7OtdBtOnUVi2mxLajkCyt1dDg4OGU4OCDNLtDtE2ZQxSzW0BhyKiwMwPkQucGc86/e+59Jp9BWTVpKk4WRTg3O2Wte0jqCxb2emOuT09t0+zzWbSVm0yItSnh721ilZYdVXhVixHoMCB0NsnfnZ+rYJRq6Xc9EFgDn4KcEzezkjb+wbtFe+m1ChbUweRypB5q6NyyOvPlzB8pcfY9v8AvfRqNPqnLvpk7xbCcu9IByGJ95lIxnxDDPPmQszX7RqoQ2XWJVWOr2OEUfNjiRu7tW2SpwdbUf2eJx9VBE543k3nu2lcdTe2SfcrzlKlPMIg+mT1OJKtz+yK7aWlGqXU1VKxcKhRrG9hip4yGHAcg8ufLB8cALs2Vvzs/VMEo1dLueiCwBz8FOCZvZyBrtmWVWWVPWxat2Q8KOy8SMVJVscxkcjLy3C38NOxX1WtLsdO7VAsD3tvumlRxYLN7ark+WSepgWTfqFrUu7BEHMsxCqB5knkJGr+1HZKHB11JP6r8Y+q5E583t3x1O07TZqH+7BylAP3NY6DA/E2PxHn16DlNtsPsn2lrKBqK0rRGHEi22FLHHgVUKcA+HERA6D2PvNpNZn7NqKrsdQlisw+K9RMvVa+qrHeWImenG6rnHXGTz8JyRXZbp7uJS1WoqcjiB4bK3UlWGR4gggjofUSbbffaG8VWlvr0veDTVvVawelV74sGdgLHBwaxQ3oXIzygeXbDvL9s2i1avxUacBEwQULsA1rgjqfaC5/UmN2d7kUbSe46m/uaa+EYDIr2M2SQC/RQBzwPxdRiQ9CMDHTHKbzZe4Gv1lQ1FGkNtJLAWcdCg8DFWwHcHkQR08IG+7W9vtbtO1KbXFVNdVQ7u1ghPD3jEcBwf8ASAfuyRdg+ow+uuvv5AV1oLbieftPYQHbpjupUaAY5Yx6dJKN3uzTW6w6W4aUnS2PWTcXpx3XeDjbhL8WMcXhA6Y1Gvqr4TZYiBuQ4nVc/DJ5z2zIHvds+/viULqrMhFtdNluahV3bab7oEqQzWWjiHCWK5DAESVbuaZq9NWrqUOXIrJBNaNYzVVHh5ZVCi4BIHDyJEIVt/SE2linRaYHm1j3EelaFBn52/lKWSlnKonvuQi/tOQq/mRJ7237T73ahrBytFSV48mfNj/PDV/Sansx2T9p2rokIyqOb2+FI4l/x93CWBvnoF0+0NZSnJa3VB8qq/8AfNXq9azisuciutal/VrTJVf8TH5zf9pQxtbaP/Wj/wAquZPZdut/WG0K1cZopxdZ5HB+6Q/tMM/BTA1u8myPsaaKhhi9qftFw8Q17fdVny4UrAx5sfOevZ/s37TtPQVYyveixvhSDb9Moo+c+9oe0vtG1NfYDkC01j4UgVcvTKMfnN52Qlabdo69vd0mkdv3rCSPnilh84Ee352n9p2lrrfA3Oi/s1fdL9eDPznrs240bM11i8jqb6dHn9REbUXD4MCin4yOVg4GevifXxMsba+7TruzoLwvS9tTZ6V394iMfgDT8B8IEA0ula2yqpeTWOlanyNjhAfqwnWmxdkV6SirT1Lw11qFA+A5k+ZJySfMzk/ZeuOnvovAyarK7OH9LgcMV+eMfOXRvN256X7Kw0XeNqnXC8dTItJI5uxYYYjwC5yfSCUl2p2T7M1N1uotpc22NxMwvuUE4xnhVgB0EhHajuxo9k7PavSIyPq7aq2zbZZlaS1342OBkeHnIMvaVtckBdbczEgBVSosxJwqqBXzJOBibLtR1GpX+rtLq7Wt1NdDXWseHAfUPyQcIA9lasZx4+sCH7N2e+ouqoqGbLXVF8sscZPoBkn0EtvtE3d02xtkCjT1jvtQ6U2agqptccLWWkseYBCEYHIcUi/YpszvtrI5GRRVZb6Bjipc/Kx/p6SxO3fZTW7OS1RnuLlsYAZ9hlatj8BxqSfIQKCqoZ2VF992VF/adgq/mROtdhbHr0enp01QwlahR6ke8x8yTkk+ZnJul1JqsqtXm1bpYAehKOHAP0l8a3t20C6cvULH1BXlpzW6YbHR7COAKD4gn0BglA+3TVq+1Aq4zXRWrEdclrHAPwVlP70diOzmu19rcLGg6a6trAp4DxvUODj6cXU49JEv+U1hvt1VtenuusY2M19Peqp/VUtgAAADOeQEm+1O0fbWhXSi0UVd9SLVT7Lw8K8TKEI4uTABCR4cYECK717g6vZjstlbPQCeDUIpasoPdLkD7tsYyGx44JE1Gzds30Hi0+otqycnurWUE4xkqDhvmDJ/sLts1n2mn7Y9f2Tixbwaf2gpU4PIkn2uHoOk3vaRtPYN+jueptO+rK/dNpwvfcf4S5Qck8+LlAi273bRtDTuO/YaqnPNXRFtA8eCxABn9oH4ibLts3oXVjZqUtmh6vtXTGTZ7FZI8CB3o+cq9mABJ6CTPfrdi7SaTY1likcWnNbZ/A/G1y1ny9mxh+4YGr3D2ENdtHSadxmssXsHLBSpS7Kc+DEKvwadThcDA6eU5a3C3kXZ+vo1TgmscSOFGWCWLgsB4kEKceQMs7fTtt032d69ns732AqLTW9aVAjBf7wAsw8ABjPWBVW+erW3aO0LE9xtRbjHQ8LcBb5lS3zk17PtotpdhbbvBx7RRD/aPRWi49c2JK00mjexkqqQvYxCIi9WY9AP5+HWWt2hbKGyth6LZ4INltwe1h+JlBusPwDd2vwAgVJyUegH8BOigDsvdvwWyvR/+NavP4nvLJQexNn/AGjU6bT4z3t1aEfqs44/8PEZd/bzru72bVSBytvrU+i1q1v8a1ECgSOFcDmQMAeZxyE633b2YNLpNLpx/qqq6/UlUAJPqTkzlTZdyJqNO9oJqS2p3AGTwJYrPgeJwDynUe629+m2lW9mmLMiNwEtWye1whsYb0I+sEt1ERCFQ7wdiGo1eq1OpOtrHfWM/CaGPCDyRc95zwoUfKbzs57LG2VfdfZetzNWK14ainCC3E/VjnPCn0lhRAqfezsVt1ut1OqXVJWtrBuA0sxGEVOocZ93PTxks7PtxRsrTWV8YsvsYu9oXhBwMVqBkkKo9epPnJZECk7P6P2oZmZtdWWZixP2d+ZYlmP+k8yZINl9kdtGzddoRqU73VOpN3dMAEXgynDxZOcP4/ilmRAo9v6POo5/59X/AHd//slwabYtS6VNIyK1K1CkoR7LIECEEeRE2EQKV3g7AbA7Nob1KE5FN/ECvoLVB4gPVc+ZPWavSdgu0WbFlumrX9IPZY3yXgX+Mv6IEH3I7J9Ls1hcxOo1Q6XOoATIwe6T8HjzJJ59Zo98+x7UbR1t2r+1oivwhUalmKKigBchxnnxH96WpECDdmvZw2yTqWe5bnt4BlUKBVTiOMEnqWk1voWxWR1DIwKspGVIIwQR4giekQKZ3j7Ajxs+guVUPMUXcWF9FtXJ4fQqT6+Wio7CdpswDNpkXxbvbGx8FFYz9ROg4gV1ub2L6bROt2of7VepyvEgWlCDkMteTlhy5sT05ASS747k6falIqvBDKSa7UwLKyeuCeRB5ZB5H5CSCIFC7S7A9ch+4vouX9fjpf05YcH6iYdfYbtQnB+zqPM3uR+VeZ0NEG6sNzexGrS2Jfq7RqLEIZawnDQrDBDEEkuQemcD0zJ/t3YVOtofT6hOOt+o6EEdGU/hYHnmbCIFF7Y7AdUjE6W+u1M8hdxVWAeRZVZWPyWYmh7Btou2LbNPUv6QZ7W+S8Kj85f8QIhuT2ZaXZeXXNupIwb7AMgeK1qOVY+HM+JMwO0js3u2tbp2TUJSlSsvC1TOSzsCzZDDwVR9ZPogVVud2LPodbRq7NSloqLMEWkoSxRkBJLHpxZ+Um++e6FW1NMdPaWTDB0sXHEjrkAjPIjBYEeIM30QKRb+j1fnlrqyPXTMD9O8llbgbo/1Xoxpi4sfjexrAvCGLHlyJPRQo6+EkkQEREBERAREQEREBERAREQEREBERAREQEREBERAREQEREBERAREQEREBERAREQEREBERAREQEREBERAREQEREBERAREQEREBERAREQEREBERAREQEREBERAREQEREBERAREQEREBERAREQEREBERAREQEREBERAREQERED/2Q=="/>
          <p:cNvSpPr>
            <a:spLocks noChangeAspect="1" noChangeArrowheads="1"/>
          </p:cNvSpPr>
          <p:nvPr/>
        </p:nvSpPr>
        <p:spPr bwMode="auto">
          <a:xfrm>
            <a:off x="0" y="-914400"/>
            <a:ext cx="2390775" cy="19145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 dirty="0"/>
          </a:p>
        </p:txBody>
      </p:sp>
      <p:sp>
        <p:nvSpPr>
          <p:cNvPr id="3076" name="AutoShape 4" descr="data:image/jpeg;base64,/9j/4AAQSkZJRgABAQAAAQABAAD/2wCEAAkGBhIQERAREhMWFBEWFxcVGRIVEhQUEhYXFRMVFRMUFhUXGyYeFxkjHRQSHzshIycpLSwtFyoxNzAqNSYrLCkBCQoKDgwOGg8PFi0fHyQ1LCkuLCopKjUrNS4qLDUsLzUqLy01LTUqKSwsNSkwLCk1NSopKSk1KSwpLCksLCw1Mv/AABEIAMkA+wMBIgACEQEDEQH/xAAcAAEAAgMBAQEAAAAAAAAAAAAABgcEBQgDAQL/xABLEAACAgEBBQUFBAYFBw0AAAABAgADEQQFBhIhMQcTQVFhIjJxgZEUI0KhUmJygrHRCBVjlKIXJDNDkuHwFlRkc4OTo7PBwtLT8f/EABsBAQACAwEBAAAAAAAAAAAAAAABBQMEBgIH/8QAKhEBAAIBAwMCBQUBAAAAAAAAAAECAwQRIQUSMUFREzJhkcEiI3GB8Ab/2gAMAwEAAhEDEQA/ALxiIgIiICIiAiIgIiICIiAnwz7NXvBtT7PSzfiPsqPU+Pyni94pWbS90pN7RWvmWLZvKi6g1H3Pd4vJv5eE3qmVObM9Zutkb1WUAKw408s+0PgZV4ddzMZPC71HSpisTi8x5T+JpdNvbpn6vwHyYY/PpNrTqVdQykFT0PgZZ1y0tzEqW+K+P56zD1ifOKfZ73YyIiSEREBERAREQEREBERAREQEREBERAREQEREBET5AEyuN59rd/ccH2E9kevmZNtsbYr04Tj/ABHHy8T8JAdv7HOnbiX2qG5q46DPPBmlr8eT4cTEcLXo+TD8ea2n9XowOKOOeXFPhaUTsO1l6ShrXWtebEgf8en8pL9XaKwlKH2UGM+Z8TNbu9phRS2pb3m9lP8A3H/0+U8WvJ5+M19dfspGGPM8z+I/Lhes6z4uTsrPEM9dpunusR88j85stnb0gsEt9kk4D/gJ8Af0TIy1sx72BB4vdxzz0x4zX0mqy6e29Z49vRS0vas+Vn5n2aDcvVWWaZTZk4JCsfeKA+znzI6Z9Jv529Ld1Yt7t6J3IiJ7SREQEREBERAREQEREBERAREQEREBERAT8u+ASegn6kT37253VYpU+3Z19F8frMmPHOS0Vhjy5Ix1myL7xbY+0XMwPsD2VHoPH5z9bJ3kNSmq1e9oP4D1HwzNCbJ+C8v5xUmnZMcKOLWi3dE8pQ+xdLdz02oCE/6qz2cegzPuj3PvNihuEpkZZXU4Hn1z5yLLzIA5k8gPjJ/sPTfZtPnJ4rOg9B+LHmevwxOX6tg0uhxTntH8R7uj0XVNZl/a7uHhty9g4rCMtdY4V5EDl45xj85rO9kkTaLj8WfjPj1U3cmUI5/GowD+0OhnCRqtNqbzMzNLT78x9/T7GbQX+aJ3RovPzRpW1FqUr+I5Y+SjnMvamzWoJz08x0PkQfIyQbmbJ4EN7e+/T0X/AH/wAlnodHN82144r5aFMc93KQ6XTLWioowqgAD4T2iJ1rcIiICIiAiIgIiICIiAiIgIiICIiAiIgIiICVp2j7AtrsOtr4rKiALaxlmTh6WoPLGMj0yPHNlz8ugIweY8pkx5Jx27oeL0i8bSoau8MAykFTzBByCPMGfeOTvb3ZXW7NbpH7h2OTXjNTHqTweB+GJF7tyNoVnDVq4/SQn68PP+MtKaylvPCsvpbxPHLN3S2T39nE3uDJPwHvfX3fr5SUazVcbkj3RyA8gJiWWDQUJUUcPYMsQuQqjkFJ8/5zF0u067DhXBP6PRvoec+c/9PqcuozdkVnsr9ON1907DGKm8+ZZ4M9Fnis9eLAJPT/jnON2mZ2ha7s7ScN/+b2AkYLAjqAMZGfI5x/8AkktaAAAcgOWJqt3tBwIbGGHfn6hfwr8fH4mbefUenae2DT1ped52/wBH9KbJaLXmYIiJvsZERAREQEREBERAREQEREBERAREQEREBERAREQERED8tWD1APxE1O091dNqB7dYB8GX2WB8wRNxEiYiY2kQDVaC3RMFsY2UE4W4jmpPRbP/AJTY7P0nfWKn4Fwz/DPsr8yPoPWSjVaVbUZHAZWGCD4gzH2VspdOnCpzzySep5YA+QAEpI6Nhrqoz14iOdvq2Jz2mnbLNAn2Il41yIiAiIgIiICIiAiIgIiICIiAiIgIiICIiAiIgIiICIiAiIgIiICIiAiIgIiICIiAiIgIiICIiAiJBNp9tGzdPdbQ5uL1u1bFaSy8SnDAEHnggj5QJ3Erv/Lvsv8At/7u385Otl7RTU003157u1FsXIweF1DLkeBwRAyokY3s7RtHsx669QX43UsFrQuQoOMtjpk5+hmi/wAu+y/+kf3dv5wLEiRDS9qWhs0eo1w70ael1rYmohi7lQFVc5Pvr9ZqT28bL/t/7u384FixPLTXixEcAgMoYAjBAYZAI8DznrAREQEREBERAREQEREBERAREQEREBEwdsbbo0dRu1Fq1VjlxMep8AB1Y+g5yG2duWygf9JaR+kNPbj8wDAsCJ5abUCxEdc8LKGGRg4YZGR4HnPWAiIgeOs1Iqrssb3UVmPwUEn+E5Bt1JtZrW96xmsPxsYufzJnSna3tPuNk6wg+1YopH/bMEP+EsflOaYTBOodxNUqbI2fYxARdJUWYnkAlQyT9DOXpae8+9Xc7vbL0aH7zU0IG8xSgHH/ALR4V+BPlBKBb17wttDWajVNnDt7AP4al5VLjw9nBPqxmpifHUkYUEseQA5kk8lAHnkiEro3Z3Oq1OwNNRfqRphfadUWymXHG3dr7fhjuj8pj6fsU2ezKv8AWRsyR92DRlvNfZ58/SRvtiC16jRaEAcGk0laAdeb8j+VafWY3Y7s9DtRLmwtenqtvZ8YC4XgBY+A9tj+76Qh0mBgY8JpNfvxs+hilus06OOqm5OIfEA5Eo3tA7Ubtou9VDNVoeYCD2XuH6Vp68J/Q8uufDSbs7h63aCs2lpBrXINjMK6yw6opPvN8BgeJEDpTZW9Wj1ZK6fU02sPwpajN/sg5m1nHuo0z1WMrqa7qnII6OjoeeCOhBHUH1EundDtKst2PtB724tTpKz7ZPOwOhFDN+txAqf2c+MIWV/X+l/5xT/31f8AOe1m0qlr71rUFWM94XUJjz4icTj1NMoAHCD64EzdpbUe/uhc/EK0WupDyStVAUKi9B0GfEmE7OtdBtOnUVi2mxLajkCyt1dDg4OGU4OCDNLtDtE2ZQxSzW0BhyKiwMwPkQucGc86/e+59Jp9BWTVpKk4WRTg3O2Wte0jqCxb2emOuT09t0+zzWbSVm0yItSnh721ilZYdVXhVixHoMCB0NsnfnZ+rYJRq6Xc9EFgDn4KcEzezkjb+wbtFe+m1ChbUweRypB5q6NyyOvPlzB8pcfY9v8AvfRqNPqnLvpk7xbCcu9IByGJ95lIxnxDDPPmQszX7RqoQ2XWJVWOr2OEUfNjiRu7tW2SpwdbUf2eJx9VBE543k3nu2lcdTe2SfcrzlKlPMIg+mT1OJKtz+yK7aWlGqXU1VKxcKhRrG9hip4yGHAcg8ufLB8cALs2Vvzs/VMEo1dLueiCwBz8FOCZvZyBrtmWVWWVPWxat2Q8KOy8SMVJVscxkcjLy3C38NOxX1WtLsdO7VAsD3tvumlRxYLN7ark+WSepgWTfqFrUu7BEHMsxCqB5knkJGr+1HZKHB11JP6r8Y+q5E583t3x1O07TZqH+7BylAP3NY6DA/E2PxHn16DlNtsPsn2lrKBqK0rRGHEi22FLHHgVUKcA+HERA6D2PvNpNZn7NqKrsdQlisw+K9RMvVa+qrHeWImenG6rnHXGTz8JyRXZbp7uJS1WoqcjiB4bK3UlWGR4gggjofUSbbffaG8VWlvr0veDTVvVawelV74sGdgLHBwaxQ3oXIzygeXbDvL9s2i1avxUacBEwQULsA1rgjqfaC5/UmN2d7kUbSe46m/uaa+EYDIr2M2SQC/RQBzwPxdRiQ9CMDHTHKbzZe4Gv1lQ1FGkNtJLAWcdCg8DFWwHcHkQR08IG+7W9vtbtO1KbXFVNdVQ7u1ghPD3jEcBwf8ASAfuyRdg+ow+uuvv5AV1oLbieftPYQHbpjupUaAY5Yx6dJKN3uzTW6w6W4aUnS2PWTcXpx3XeDjbhL8WMcXhA6Y1Gvqr4TZYiBuQ4nVc/DJ5z2zIHvds+/viULqrMhFtdNluahV3bab7oEqQzWWjiHCWK5DAESVbuaZq9NWrqUOXIrJBNaNYzVVHh5ZVCi4BIHDyJEIVt/SE2linRaYHm1j3EelaFBn52/lKWSlnKonvuQi/tOQq/mRJ7237T73ahrBytFSV48mfNj/PDV/Sansx2T9p2rokIyqOb2+FI4l/x93CWBvnoF0+0NZSnJa3VB8qq/8AfNXq9azisuciutal/VrTJVf8TH5zf9pQxtbaP/Wj/wAquZPZdut/WG0K1cZopxdZ5HB+6Q/tMM/BTA1u8myPsaaKhhi9qftFw8Q17fdVny4UrAx5sfOevZ/s37TtPQVYyveixvhSDb9Moo+c+9oe0vtG1NfYDkC01j4UgVcvTKMfnN52Qlabdo69vd0mkdv3rCSPnilh84Ee352n9p2lrrfA3Oi/s1fdL9eDPznrs240bM11i8jqb6dHn9REbUXD4MCin4yOVg4GevifXxMsba+7TruzoLwvS9tTZ6V394iMfgDT8B8IEA0ula2yqpeTWOlanyNjhAfqwnWmxdkV6SirT1Lw11qFA+A5k+ZJySfMzk/ZeuOnvovAyarK7OH9LgcMV+eMfOXRvN256X7Kw0XeNqnXC8dTItJI5uxYYYjwC5yfSCUl2p2T7M1N1uotpc22NxMwvuUE4xnhVgB0EhHajuxo9k7PavSIyPq7aq2zbZZlaS1342OBkeHnIMvaVtckBdbczEgBVSosxJwqqBXzJOBibLtR1GpX+rtLq7Wt1NdDXWseHAfUPyQcIA9lasZx4+sCH7N2e+ouqoqGbLXVF8sscZPoBkn0EtvtE3d02xtkCjT1jvtQ6U2agqptccLWWkseYBCEYHIcUi/YpszvtrI5GRRVZb6Bjipc/Kx/p6SxO3fZTW7OS1RnuLlsYAZ9hlatj8BxqSfIQKCqoZ2VF992VF/adgq/mROtdhbHr0enp01QwlahR6ke8x8yTkk+ZnJul1JqsqtXm1bpYAehKOHAP0l8a3t20C6cvULH1BXlpzW6YbHR7COAKD4gn0BglA+3TVq+1Aq4zXRWrEdclrHAPwVlP70diOzmu19rcLGg6a6trAp4DxvUODj6cXU49JEv+U1hvt1VtenuusY2M19Peqp/VUtgAAADOeQEm+1O0fbWhXSi0UVd9SLVT7Lw8K8TKEI4uTABCR4cYECK717g6vZjstlbPQCeDUIpasoPdLkD7tsYyGx44JE1Gzds30Hi0+otqycnurWUE4xkqDhvmDJ/sLts1n2mn7Y9f2Tixbwaf2gpU4PIkn2uHoOk3vaRtPYN+jueptO+rK/dNpwvfcf4S5Qck8+LlAi273bRtDTuO/YaqnPNXRFtA8eCxABn9oH4ibLts3oXVjZqUtmh6vtXTGTZ7FZI8CB3o+cq9mABJ6CTPfrdi7SaTY1likcWnNbZ/A/G1y1ny9mxh+4YGr3D2ENdtHSadxmssXsHLBSpS7Kc+DEKvwadThcDA6eU5a3C3kXZ+vo1TgmscSOFGWCWLgsB4kEKceQMs7fTtt032d69ns732AqLTW9aVAjBf7wAsw8ABjPWBVW+erW3aO0LE9xtRbjHQ8LcBb5lS3zk17PtotpdhbbvBx7RRD/aPRWi49c2JK00mjexkqqQvYxCIi9WY9AP5+HWWt2hbKGyth6LZ4INltwe1h+JlBusPwDd2vwAgVJyUegH8BOigDsvdvwWyvR/+NavP4nvLJQexNn/AGjU6bT4z3t1aEfqs44/8PEZd/bzru72bVSBytvrU+i1q1v8a1ECgSOFcDmQMAeZxyE633b2YNLpNLpx/qqq6/UlUAJPqTkzlTZdyJqNO9oJqS2p3AGTwJYrPgeJwDynUe629+m2lW9mmLMiNwEtWye1whsYb0I+sEt1ERCFQ7wdiGo1eq1OpOtrHfWM/CaGPCDyRc95zwoUfKbzs57LG2VfdfZetzNWK14ainCC3E/VjnPCn0lhRAqfezsVt1ut1OqXVJWtrBuA0sxGEVOocZ93PTxks7PtxRsrTWV8YsvsYu9oXhBwMVqBkkKo9epPnJZECk7P6P2oZmZtdWWZixP2d+ZYlmP+k8yZINl9kdtGzddoRqU73VOpN3dMAEXgynDxZOcP4/ilmRAo9v6POo5/59X/AHd//slwabYtS6VNIyK1K1CkoR7LIECEEeRE2EQKV3g7AbA7Nob1KE5FN/ECvoLVB4gPVc+ZPWavSdgu0WbFlumrX9IPZY3yXgX+Mv6IEH3I7J9Ls1hcxOo1Q6XOoATIwe6T8HjzJJ59Zo98+x7UbR1t2r+1oivwhUalmKKigBchxnnxH96WpECDdmvZw2yTqWe5bnt4BlUKBVTiOMEnqWk1voWxWR1DIwKspGVIIwQR4giekQKZ3j7Ajxs+guVUPMUXcWF9FtXJ4fQqT6+Wio7CdpswDNpkXxbvbGx8FFYz9ROg4gV1ub2L6bROt2of7VepyvEgWlCDkMteTlhy5sT05ASS747k6falIqvBDKSa7UwLKyeuCeRB5ZB5H5CSCIFC7S7A9ch+4vouX9fjpf05YcH6iYdfYbtQnB+zqPM3uR+VeZ0NEG6sNzexGrS2Jfq7RqLEIZawnDQrDBDEEkuQemcD0zJ/t3YVOtofT6hOOt+o6EEdGU/hYHnmbCIFF7Y7AdUjE6W+u1M8hdxVWAeRZVZWPyWYmh7Btou2LbNPUv6QZ7W+S8Kj85f8QIhuT2ZaXZeXXNupIwb7AMgeK1qOVY+HM+JMwO0js3u2tbp2TUJSlSsvC1TOSzsCzZDDwVR9ZPogVVud2LPodbRq7NSloqLMEWkoSxRkBJLHpxZ+Um++e6FW1NMdPaWTDB0sXHEjrkAjPIjBYEeIM30QKRb+j1fnlrqyPXTMD9O8llbgbo/1Xoxpi4sfjexrAvCGLHlyJPRQo6+EkkQEREBERAREQEREBERAREQEREBERAREQEREBERAREQEREBERAREQEREBERAREQEREBERAREQEREBERAREQEREBERAREQEREBERAREQEREBERAREQEREBERAREQEREBERAREQEREBERAREQEREBERAREQEREBERAREQERED/2Q=="/>
          <p:cNvSpPr>
            <a:spLocks noChangeAspect="1" noChangeArrowheads="1"/>
          </p:cNvSpPr>
          <p:nvPr/>
        </p:nvSpPr>
        <p:spPr bwMode="auto">
          <a:xfrm>
            <a:off x="0" y="-914400"/>
            <a:ext cx="2390775" cy="19145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 dirty="0"/>
          </a:p>
        </p:txBody>
      </p:sp>
      <p:pic>
        <p:nvPicPr>
          <p:cNvPr id="3078" name="Picture 6" descr="http://www.revistasumma.com/media/images/width/800/3468-microsoft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3968" y="4221088"/>
            <a:ext cx="2393100" cy="191683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3 Grupo"/>
          <p:cNvGrpSpPr/>
          <p:nvPr/>
        </p:nvGrpSpPr>
        <p:grpSpPr>
          <a:xfrm>
            <a:off x="0" y="0"/>
            <a:ext cx="8929718" cy="6858000"/>
            <a:chOff x="0" y="0"/>
            <a:chExt cx="8929718" cy="6858000"/>
          </a:xfrm>
        </p:grpSpPr>
        <p:pic>
          <p:nvPicPr>
            <p:cNvPr id="12290" name="Picture 2" descr="http://www.fondos-iphone.es/wp-content/uploads/2009/07/gotas_de_colores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000892" y="0"/>
              <a:ext cx="1928826" cy="6858000"/>
            </a:xfrm>
            <a:prstGeom prst="rect">
              <a:avLst/>
            </a:prstGeom>
            <a:noFill/>
          </p:spPr>
        </p:pic>
        <p:cxnSp>
          <p:nvCxnSpPr>
            <p:cNvPr id="6" name="5 Conector recto"/>
            <p:cNvCxnSpPr/>
            <p:nvPr/>
          </p:nvCxnSpPr>
          <p:spPr>
            <a:xfrm>
              <a:off x="0" y="6500834"/>
              <a:ext cx="7072330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10 Conector recto"/>
            <p:cNvCxnSpPr/>
            <p:nvPr/>
          </p:nvCxnSpPr>
          <p:spPr>
            <a:xfrm>
              <a:off x="0" y="6215082"/>
              <a:ext cx="7000892" cy="1588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" name="6 CuadroTexto"/>
          <p:cNvSpPr txBox="1"/>
          <p:nvPr/>
        </p:nvSpPr>
        <p:spPr>
          <a:xfrm>
            <a:off x="539552" y="404664"/>
            <a:ext cx="6336704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latin typeface="Berlin Sans FB" pitchFamily="34" charset="0"/>
              </a:rPr>
              <a:t>Cómo se reproduce un archivo AVI</a:t>
            </a:r>
          </a:p>
          <a:p>
            <a:pPr algn="ctr"/>
            <a:r>
              <a:rPr lang="es-ES" sz="2400" dirty="0" smtClean="0">
                <a:latin typeface="Berlin Sans FB" pitchFamily="34" charset="0"/>
              </a:rPr>
              <a:t>Para reproducir un archivo AVI es necesario lo siguiente:</a:t>
            </a:r>
          </a:p>
          <a:p>
            <a:pPr algn="ctr">
              <a:buBlip>
                <a:blip r:embed="rId3"/>
              </a:buBlip>
            </a:pPr>
            <a:r>
              <a:rPr lang="es-ES" sz="2400" dirty="0" smtClean="0">
                <a:latin typeface="Berlin Sans FB" pitchFamily="34" charset="0"/>
              </a:rPr>
              <a:t>Un reproductor de video capaz de interpretar el formato AVI.</a:t>
            </a:r>
          </a:p>
          <a:p>
            <a:pPr algn="ctr">
              <a:buBlip>
                <a:blip r:embed="rId3"/>
              </a:buBlip>
            </a:pPr>
            <a:r>
              <a:rPr lang="es-ES" sz="2400" dirty="0" smtClean="0">
                <a:latin typeface="Berlin Sans FB" pitchFamily="34" charset="0"/>
              </a:rPr>
              <a:t>El </a:t>
            </a:r>
            <a:r>
              <a:rPr lang="es-ES" sz="2400" i="1" dirty="0" smtClean="0">
                <a:latin typeface="Berlin Sans FB" pitchFamily="34" charset="0"/>
              </a:rPr>
              <a:t>códec</a:t>
            </a:r>
            <a:r>
              <a:rPr lang="es-ES" sz="2400" dirty="0" smtClean="0">
                <a:latin typeface="Berlin Sans FB" pitchFamily="34" charset="0"/>
              </a:rPr>
              <a:t> de video para interpretar el flujo de video.</a:t>
            </a:r>
          </a:p>
          <a:p>
            <a:pPr algn="ctr">
              <a:buBlip>
                <a:blip r:embed="rId3"/>
              </a:buBlip>
            </a:pPr>
            <a:r>
              <a:rPr lang="es-ES" sz="2400" dirty="0" smtClean="0">
                <a:latin typeface="Berlin Sans FB" pitchFamily="34" charset="0"/>
              </a:rPr>
              <a:t>El </a:t>
            </a:r>
            <a:r>
              <a:rPr lang="es-ES" sz="2400" i="1" dirty="0" smtClean="0">
                <a:latin typeface="Berlin Sans FB" pitchFamily="34" charset="0"/>
              </a:rPr>
              <a:t>códec</a:t>
            </a:r>
            <a:r>
              <a:rPr lang="es-ES" sz="2400" dirty="0" smtClean="0">
                <a:latin typeface="Berlin Sans FB" pitchFamily="34" charset="0"/>
              </a:rPr>
              <a:t> de audio para interpretar el flujo de audio.</a:t>
            </a:r>
          </a:p>
          <a:p>
            <a:pPr algn="ctr"/>
            <a:r>
              <a:rPr lang="es-ES" sz="2400" dirty="0" smtClean="0">
                <a:latin typeface="Berlin Sans FB" pitchFamily="34" charset="0"/>
              </a:rPr>
              <a:t>La etiqueta FourCC permite identificar el </a:t>
            </a:r>
            <a:r>
              <a:rPr lang="es-ES" sz="2400" i="1" dirty="0" smtClean="0">
                <a:latin typeface="Berlin Sans FB" pitchFamily="34" charset="0"/>
              </a:rPr>
              <a:t>códec</a:t>
            </a:r>
            <a:r>
              <a:rPr lang="es-ES" sz="2400" dirty="0" smtClean="0">
                <a:latin typeface="Berlin Sans FB" pitchFamily="34" charset="0"/>
              </a:rPr>
              <a:t> necesario para interpretar un flujo de audio o video. Cada codec tiene asociados el conjunto de etiquetas que es capaz de reproducir. De esta manera, el reproductor de video es capaz de elegir el </a:t>
            </a:r>
            <a:r>
              <a:rPr lang="es-ES" sz="2400" i="1" dirty="0" smtClean="0">
                <a:latin typeface="Berlin Sans FB" pitchFamily="34" charset="0"/>
              </a:rPr>
              <a:t>codec</a:t>
            </a:r>
            <a:r>
              <a:rPr lang="es-ES" sz="2400" dirty="0" smtClean="0">
                <a:latin typeface="Berlin Sans FB" pitchFamily="34" charset="0"/>
              </a:rPr>
              <a:t> pertinente sin intervención del usuario.</a:t>
            </a:r>
          </a:p>
          <a:p>
            <a:endParaRPr lang="es-ES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3 Grupo"/>
          <p:cNvGrpSpPr/>
          <p:nvPr/>
        </p:nvGrpSpPr>
        <p:grpSpPr>
          <a:xfrm>
            <a:off x="0" y="0"/>
            <a:ext cx="8929718" cy="6858000"/>
            <a:chOff x="0" y="0"/>
            <a:chExt cx="8929718" cy="6858000"/>
          </a:xfrm>
        </p:grpSpPr>
        <p:pic>
          <p:nvPicPr>
            <p:cNvPr id="12290" name="Picture 2" descr="http://www.fondos-iphone.es/wp-content/uploads/2009/07/gotas_de_colores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000892" y="0"/>
              <a:ext cx="1928826" cy="6858000"/>
            </a:xfrm>
            <a:prstGeom prst="rect">
              <a:avLst/>
            </a:prstGeom>
            <a:noFill/>
          </p:spPr>
        </p:pic>
        <p:cxnSp>
          <p:nvCxnSpPr>
            <p:cNvPr id="6" name="5 Conector recto"/>
            <p:cNvCxnSpPr/>
            <p:nvPr/>
          </p:nvCxnSpPr>
          <p:spPr>
            <a:xfrm>
              <a:off x="0" y="6500834"/>
              <a:ext cx="7072330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10 Conector recto"/>
            <p:cNvCxnSpPr/>
            <p:nvPr/>
          </p:nvCxnSpPr>
          <p:spPr>
            <a:xfrm>
              <a:off x="0" y="6215082"/>
              <a:ext cx="7000892" cy="1588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" name="7 CuadroTexto"/>
          <p:cNvSpPr txBox="1"/>
          <p:nvPr/>
        </p:nvSpPr>
        <p:spPr>
          <a:xfrm>
            <a:off x="2071670" y="500042"/>
            <a:ext cx="3143272" cy="1015663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6000" dirty="0" smtClean="0">
                <a:solidFill>
                  <a:schemeClr val="accent4">
                    <a:lumMod val="75000"/>
                  </a:schemeClr>
                </a:solidFill>
                <a:latin typeface="Broadway" pitchFamily="82" charset="0"/>
              </a:rPr>
              <a:t>DIVX</a:t>
            </a:r>
            <a:endParaRPr lang="es-ES" sz="6000" dirty="0">
              <a:solidFill>
                <a:schemeClr val="accent4">
                  <a:lumMod val="75000"/>
                </a:schemeClr>
              </a:solidFill>
              <a:latin typeface="Broadway" pitchFamily="82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95536" y="1700808"/>
            <a:ext cx="640871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 smtClean="0">
                <a:latin typeface="Berlin Sans FB" pitchFamily="34" charset="0"/>
              </a:rPr>
              <a:t>Se refiere a un conjunto de productos de software desarrollados por DivX, Inc. para los sistemas operativos Windows y Mac OS, el más representativo es el códec por lo que la mayoría de las personas se refieren a éste cuando hablan de DivX. Inicialmente era sólo un códec de vídeo un formato de vídeo comprimido, basado en los estándares MPEG-4. En la actualidad DivX</a:t>
            </a:r>
            <a:endParaRPr lang="es-ES" sz="2800" dirty="0">
              <a:latin typeface="Berlin Sans FB" pitchFamily="34" charset="0"/>
            </a:endParaRPr>
          </a:p>
        </p:txBody>
      </p:sp>
      <p:pic>
        <p:nvPicPr>
          <p:cNvPr id="1026" name="Picture 2" descr="http://4.bp.blogspot.com/-JYT6_0hfW6M/T5_jJGdT4tI/AAAAAAAAAaU/-voR2jesfMM/s1600/Mac_OS_Wallpaper_2vtfj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760398">
            <a:off x="116652" y="501169"/>
            <a:ext cx="1535300" cy="115324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3 Grupo"/>
          <p:cNvGrpSpPr/>
          <p:nvPr/>
        </p:nvGrpSpPr>
        <p:grpSpPr>
          <a:xfrm>
            <a:off x="0" y="0"/>
            <a:ext cx="8929718" cy="6858000"/>
            <a:chOff x="0" y="0"/>
            <a:chExt cx="8929718" cy="6858000"/>
          </a:xfrm>
        </p:grpSpPr>
        <p:pic>
          <p:nvPicPr>
            <p:cNvPr id="12290" name="Picture 2" descr="http://www.fondos-iphone.es/wp-content/uploads/2009/07/gotas_de_colores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000892" y="0"/>
              <a:ext cx="1928826" cy="6858000"/>
            </a:xfrm>
            <a:prstGeom prst="rect">
              <a:avLst/>
            </a:prstGeom>
            <a:noFill/>
          </p:spPr>
        </p:pic>
        <p:cxnSp>
          <p:nvCxnSpPr>
            <p:cNvPr id="6" name="5 Conector recto"/>
            <p:cNvCxnSpPr/>
            <p:nvPr/>
          </p:nvCxnSpPr>
          <p:spPr>
            <a:xfrm>
              <a:off x="0" y="6500834"/>
              <a:ext cx="7072330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10 Conector recto"/>
            <p:cNvCxnSpPr/>
            <p:nvPr/>
          </p:nvCxnSpPr>
          <p:spPr>
            <a:xfrm>
              <a:off x="0" y="6215082"/>
              <a:ext cx="7000892" cy="1588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" name="6 Rectángulo"/>
          <p:cNvSpPr/>
          <p:nvPr/>
        </p:nvSpPr>
        <p:spPr>
          <a:xfrm>
            <a:off x="1187624" y="1052736"/>
            <a:ext cx="489654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800" dirty="0" smtClean="0">
                <a:latin typeface="Berlin Sans FB" pitchFamily="34" charset="0"/>
              </a:rPr>
              <a:t>Técnicamente, DivX es un formato de vídeo que funciona sobre los sistemas operativos Windows, MacOS y GNU/Linux actuales y que, combinado con la compresión de audio MP3, consigue una alta calidad de imagen superior a la del VHS con un caudal inferior a 1 Mbit/s.</a:t>
            </a:r>
            <a:endParaRPr lang="es-ES" sz="2800" dirty="0">
              <a:latin typeface="Berlin Sans FB" pitchFamily="34" charset="0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9E9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3 Grupo"/>
          <p:cNvGrpSpPr/>
          <p:nvPr/>
        </p:nvGrpSpPr>
        <p:grpSpPr>
          <a:xfrm>
            <a:off x="0" y="0"/>
            <a:ext cx="8929718" cy="6858000"/>
            <a:chOff x="0" y="0"/>
            <a:chExt cx="8929718" cy="6858000"/>
          </a:xfrm>
        </p:grpSpPr>
        <p:pic>
          <p:nvPicPr>
            <p:cNvPr id="12290" name="Picture 2" descr="http://www.fondos-iphone.es/wp-content/uploads/2009/07/gotas_de_colores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000892" y="0"/>
              <a:ext cx="1928826" cy="6858000"/>
            </a:xfrm>
            <a:prstGeom prst="rect">
              <a:avLst/>
            </a:prstGeom>
            <a:noFill/>
          </p:spPr>
        </p:pic>
        <p:cxnSp>
          <p:nvCxnSpPr>
            <p:cNvPr id="6" name="5 Conector recto"/>
            <p:cNvCxnSpPr/>
            <p:nvPr/>
          </p:nvCxnSpPr>
          <p:spPr>
            <a:xfrm>
              <a:off x="0" y="6500834"/>
              <a:ext cx="7072330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10 Conector recto"/>
            <p:cNvCxnSpPr/>
            <p:nvPr/>
          </p:nvCxnSpPr>
          <p:spPr>
            <a:xfrm>
              <a:off x="0" y="6215082"/>
              <a:ext cx="7000892" cy="1588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" name="6 CuadroTexto"/>
          <p:cNvSpPr txBox="1"/>
          <p:nvPr/>
        </p:nvSpPr>
        <p:spPr>
          <a:xfrm>
            <a:off x="2071670" y="500042"/>
            <a:ext cx="3143272" cy="1015663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6000" dirty="0" smtClean="0">
                <a:solidFill>
                  <a:schemeClr val="accent4">
                    <a:lumMod val="75000"/>
                  </a:schemeClr>
                </a:solidFill>
                <a:latin typeface="Broadway" pitchFamily="82" charset="0"/>
              </a:rPr>
              <a:t>FLV</a:t>
            </a:r>
            <a:endParaRPr lang="es-ES" sz="6000" dirty="0">
              <a:solidFill>
                <a:schemeClr val="accent4">
                  <a:lumMod val="75000"/>
                </a:schemeClr>
              </a:solidFill>
              <a:latin typeface="Broadway" pitchFamily="82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827584" y="2132856"/>
            <a:ext cx="496855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 smtClean="0">
                <a:latin typeface="Berlin Sans FB" pitchFamily="34" charset="0"/>
              </a:rPr>
              <a:t>Es un formato contenedor propietario usado para transmitir video por Internet usando Adobe Flash Player</a:t>
            </a:r>
            <a:endParaRPr lang="es-ES" sz="3200" dirty="0">
              <a:latin typeface="Berlin Sans FB" pitchFamily="34" charset="0"/>
            </a:endParaRPr>
          </a:p>
        </p:txBody>
      </p:sp>
      <p:pic>
        <p:nvPicPr>
          <p:cNvPr id="21508" name="Picture 4" descr="http://www.dotpod.com.ar/wp-content/uploads/Adobe-Flash-Player-abandona-Android-a-partir-del-15-de-Agosto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4008" y="4077072"/>
            <a:ext cx="2160240" cy="208823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9E9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3 Grupo"/>
          <p:cNvGrpSpPr/>
          <p:nvPr/>
        </p:nvGrpSpPr>
        <p:grpSpPr>
          <a:xfrm>
            <a:off x="0" y="0"/>
            <a:ext cx="8929718" cy="6858000"/>
            <a:chOff x="0" y="0"/>
            <a:chExt cx="8929718" cy="6858000"/>
          </a:xfrm>
        </p:grpSpPr>
        <p:pic>
          <p:nvPicPr>
            <p:cNvPr id="12290" name="Picture 2" descr="http://www.fondos-iphone.es/wp-content/uploads/2009/07/gotas_de_colores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000892" y="0"/>
              <a:ext cx="1928826" cy="6858000"/>
            </a:xfrm>
            <a:prstGeom prst="rect">
              <a:avLst/>
            </a:prstGeom>
            <a:noFill/>
          </p:spPr>
        </p:pic>
        <p:cxnSp>
          <p:nvCxnSpPr>
            <p:cNvPr id="6" name="5 Conector recto"/>
            <p:cNvCxnSpPr/>
            <p:nvPr/>
          </p:nvCxnSpPr>
          <p:spPr>
            <a:xfrm>
              <a:off x="0" y="6500834"/>
              <a:ext cx="7072330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10 Conector recto"/>
            <p:cNvCxnSpPr/>
            <p:nvPr/>
          </p:nvCxnSpPr>
          <p:spPr>
            <a:xfrm>
              <a:off x="0" y="6215082"/>
              <a:ext cx="7000892" cy="1588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" name="6 Rectángulo"/>
          <p:cNvSpPr/>
          <p:nvPr/>
        </p:nvSpPr>
        <p:spPr>
          <a:xfrm>
            <a:off x="827584" y="476672"/>
            <a:ext cx="576064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600" b="1" dirty="0" smtClean="0">
                <a:latin typeface="Bauhaus 93" pitchFamily="82" charset="0"/>
              </a:rPr>
              <a:t>Reproductores FLV</a:t>
            </a:r>
          </a:p>
          <a:p>
            <a:pPr algn="ctr"/>
            <a:endParaRPr lang="es-ES" sz="3600" b="1" dirty="0" smtClean="0">
              <a:latin typeface="Bauhaus 93" pitchFamily="82" charset="0"/>
            </a:endParaRPr>
          </a:p>
          <a:p>
            <a:pPr algn="ctr"/>
            <a:r>
              <a:rPr lang="es-ES" sz="2400" dirty="0" smtClean="0">
                <a:latin typeface="Berlin Sans FB" pitchFamily="34" charset="0"/>
              </a:rPr>
              <a:t>Actualmente existen muchos reproductores capaces de reproducir el formato FLV. Entre ellos se incluyen:</a:t>
            </a:r>
          </a:p>
          <a:p>
            <a:pPr algn="ctr">
              <a:buBlip>
                <a:blip r:embed="rId3"/>
              </a:buBlip>
            </a:pPr>
            <a:r>
              <a:rPr lang="es-ES" sz="2400" dirty="0" smtClean="0">
                <a:latin typeface="Berlin Sans FB" pitchFamily="34" charset="0"/>
              </a:rPr>
              <a:t>Flash Video Player</a:t>
            </a:r>
          </a:p>
          <a:p>
            <a:pPr algn="ctr">
              <a:buBlip>
                <a:blip r:embed="rId3"/>
              </a:buBlip>
            </a:pPr>
            <a:r>
              <a:rPr lang="es-ES" sz="2400" dirty="0" smtClean="0">
                <a:latin typeface="Berlin Sans FB" pitchFamily="34" charset="0"/>
              </a:rPr>
              <a:t>FLV Player</a:t>
            </a:r>
          </a:p>
          <a:p>
            <a:pPr algn="ctr">
              <a:buBlip>
                <a:blip r:embed="rId3"/>
              </a:buBlip>
            </a:pPr>
            <a:r>
              <a:rPr lang="es-ES" sz="2400" dirty="0" smtClean="0">
                <a:latin typeface="Berlin Sans FB" pitchFamily="34" charset="0"/>
              </a:rPr>
              <a:t>BitCometFLV Player</a:t>
            </a:r>
          </a:p>
          <a:p>
            <a:pPr algn="ctr">
              <a:buBlip>
                <a:blip r:embed="rId3"/>
              </a:buBlip>
            </a:pPr>
            <a:r>
              <a:rPr lang="es-ES" sz="2400" dirty="0" smtClean="0">
                <a:latin typeface="Berlin Sans FB" pitchFamily="34" charset="0"/>
              </a:rPr>
              <a:t>GOM Player</a:t>
            </a:r>
          </a:p>
          <a:p>
            <a:pPr algn="ctr">
              <a:buBlip>
                <a:blip r:embed="rId3"/>
              </a:buBlip>
            </a:pPr>
            <a:r>
              <a:rPr lang="es-ES" sz="2400" dirty="0" smtClean="0">
                <a:latin typeface="Berlin Sans FB" pitchFamily="34" charset="0"/>
              </a:rPr>
              <a:t>K-Lite Codec Pack</a:t>
            </a:r>
          </a:p>
          <a:p>
            <a:pPr algn="ctr">
              <a:buBlip>
                <a:blip r:embed="rId3"/>
              </a:buBlip>
            </a:pPr>
            <a:r>
              <a:rPr lang="es-ES" sz="2400" dirty="0" smtClean="0">
                <a:latin typeface="Berlin Sans FB" pitchFamily="34" charset="0"/>
              </a:rPr>
              <a:t>MPlayer</a:t>
            </a:r>
          </a:p>
          <a:p>
            <a:pPr algn="ctr">
              <a:buBlip>
                <a:blip r:embed="rId3"/>
              </a:buBlip>
            </a:pPr>
            <a:r>
              <a:rPr lang="es-ES" sz="2400" dirty="0" smtClean="0">
                <a:latin typeface="Berlin Sans FB" pitchFamily="34" charset="0"/>
              </a:rPr>
              <a:t>Perian</a:t>
            </a:r>
          </a:p>
          <a:p>
            <a:pPr algn="ctr">
              <a:buBlip>
                <a:blip r:embed="rId3"/>
              </a:buBlip>
            </a:pPr>
            <a:r>
              <a:rPr lang="es-ES" sz="2400" dirty="0" smtClean="0">
                <a:latin typeface="Berlin Sans FB" pitchFamily="34" charset="0"/>
              </a:rPr>
              <a:t>JavaFX</a:t>
            </a:r>
            <a:endParaRPr lang="es-ES" sz="2400" dirty="0">
              <a:latin typeface="Berlin Sans FB" pitchFamily="34" charset="0"/>
            </a:endParaRPr>
          </a:p>
        </p:txBody>
      </p:sp>
    </p:spTree>
  </p:cSld>
  <p:clrMapOvr>
    <a:masterClrMapping/>
  </p:clrMapOvr>
  <p:transition spd="slow">
    <p:pull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872</Words>
  <Application>Microsoft Office PowerPoint</Application>
  <PresentationFormat>Presentación en pantalla (4:3)</PresentationFormat>
  <Paragraphs>128</Paragraphs>
  <Slides>25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26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COMPUTO</dc:creator>
  <cp:lastModifiedBy>OEM</cp:lastModifiedBy>
  <cp:revision>23</cp:revision>
  <dcterms:created xsi:type="dcterms:W3CDTF">2013-02-06T17:49:00Z</dcterms:created>
  <dcterms:modified xsi:type="dcterms:W3CDTF">2013-02-11T22:57:13Z</dcterms:modified>
</cp:coreProperties>
</file>