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4" r:id="rId9"/>
    <p:sldId id="263" r:id="rId10"/>
    <p:sldId id="265" r:id="rId11"/>
    <p:sldId id="266"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00CCFF"/>
    <a:srgbClr val="CC66FF"/>
    <a:srgbClr val="00FF00"/>
    <a:srgbClr val="FF66CC"/>
    <a:srgbClr val="9933FF"/>
    <a:srgbClr val="1BAFF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943A0F-22A4-49BC-8A14-D38D005CD04D}" type="datetimeFigureOut">
              <a:rPr lang="es-MX" smtClean="0"/>
              <a:t>12/02/2013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EF8B09-44C8-42B6-BEFB-090234DC9C99}"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4180F7B0-8A6B-4500-B4D3-7EAE06832442}"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AD3364-DEF8-41A5-9405-E7B8C9FBABE1}"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180F7B0-8A6B-4500-B4D3-7EAE06832442}"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AD3364-DEF8-41A5-9405-E7B8C9FBABE1}"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180F7B0-8A6B-4500-B4D3-7EAE06832442}"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AD3364-DEF8-41A5-9405-E7B8C9FBABE1}"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4180F7B0-8A6B-4500-B4D3-7EAE06832442}"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AD3364-DEF8-41A5-9405-E7B8C9FBABE1}"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180F7B0-8A6B-4500-B4D3-7EAE06832442}" type="datetimeFigureOut">
              <a:rPr lang="es-ES" smtClean="0"/>
              <a:pPr/>
              <a:t>12/02/2013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9AD3364-DEF8-41A5-9405-E7B8C9FBABE1}"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180F7B0-8A6B-4500-B4D3-7EAE06832442}" type="datetimeFigureOut">
              <a:rPr lang="es-ES" smtClean="0"/>
              <a:pPr/>
              <a:t>12/02/2013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9AD3364-DEF8-41A5-9405-E7B8C9FBABE1}"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4180F7B0-8A6B-4500-B4D3-7EAE06832442}" type="datetimeFigureOut">
              <a:rPr lang="es-ES" smtClean="0"/>
              <a:pPr/>
              <a:t>12/02/2013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9AD3364-DEF8-41A5-9405-E7B8C9FBABE1}"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4180F7B0-8A6B-4500-B4D3-7EAE06832442}" type="datetimeFigureOut">
              <a:rPr lang="es-ES" smtClean="0"/>
              <a:pPr/>
              <a:t>12/02/2013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9AD3364-DEF8-41A5-9405-E7B8C9FBABE1}"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180F7B0-8A6B-4500-B4D3-7EAE06832442}" type="datetimeFigureOut">
              <a:rPr lang="es-ES" smtClean="0"/>
              <a:pPr/>
              <a:t>12/02/2013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9AD3364-DEF8-41A5-9405-E7B8C9FBABE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180F7B0-8A6B-4500-B4D3-7EAE06832442}" type="datetimeFigureOut">
              <a:rPr lang="es-ES" smtClean="0"/>
              <a:pPr/>
              <a:t>12/02/2013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9AD3364-DEF8-41A5-9405-E7B8C9FBABE1}"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180F7B0-8A6B-4500-B4D3-7EAE06832442}" type="datetimeFigureOut">
              <a:rPr lang="es-ES" smtClean="0"/>
              <a:pPr/>
              <a:t>12/02/2013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9AD3364-DEF8-41A5-9405-E7B8C9FBABE1}"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80F7B0-8A6B-4500-B4D3-7EAE06832442}" type="datetimeFigureOut">
              <a:rPr lang="es-ES" smtClean="0"/>
              <a:pPr/>
              <a:t>12/02/2013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D3364-DEF8-41A5-9405-E7B8C9FBABE1}"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fondos-escritorio.org/wallpapers/2011/12/1280x768/fondo-de-mac-burbujas-98.jpg"/>
          <p:cNvPicPr>
            <a:picLocks noChangeAspect="1" noChangeArrowheads="1"/>
          </p:cNvPicPr>
          <p:nvPr/>
        </p:nvPicPr>
        <p:blipFill>
          <a:blip r:embed="rId2"/>
          <a:srcRect/>
          <a:stretch>
            <a:fillRect/>
          </a:stretch>
        </p:blipFill>
        <p:spPr bwMode="auto">
          <a:xfrm>
            <a:off x="0" y="0"/>
            <a:ext cx="9167838" cy="6858000"/>
          </a:xfrm>
          <a:prstGeom prst="rect">
            <a:avLst/>
          </a:prstGeom>
          <a:noFill/>
        </p:spPr>
      </p:pic>
      <p:sp>
        <p:nvSpPr>
          <p:cNvPr id="5" name="4 CuadroTexto"/>
          <p:cNvSpPr txBox="1"/>
          <p:nvPr/>
        </p:nvSpPr>
        <p:spPr>
          <a:xfrm>
            <a:off x="500034" y="2071678"/>
            <a:ext cx="8072494" cy="2031325"/>
          </a:xfrm>
          <a:prstGeom prst="rect">
            <a:avLst/>
          </a:prstGeom>
          <a:solidFill>
            <a:srgbClr val="FF66CC"/>
          </a:solidFill>
        </p:spPr>
        <p:txBody>
          <a:bodyPr wrap="square" rtlCol="0">
            <a:spAutoFit/>
          </a:bodyPr>
          <a:lstStyle/>
          <a:p>
            <a:r>
              <a:rPr lang="es-ES" b="1" dirty="0" smtClean="0">
                <a:solidFill>
                  <a:schemeClr val="bg1"/>
                </a:solidFill>
                <a:latin typeface="Century Gothic" pitchFamily="34" charset="0"/>
              </a:rPr>
              <a:t>3GP es un formato contenedor usado por teléfonos móviles para almacenar información de medios múltiples (audio y video). Este formato de archivo, creado por 3GPP (3rd Generation Partnership Project), es una versión simplificada del "ISO 14496-1 Media Format", que es similar al formato de Quicktime. 3GP guarda video como MPEG-4 o H.263. El audio es almacenado en los formatos AMR-NB </a:t>
            </a:r>
            <a:r>
              <a:rPr lang="es-ES" b="1" dirty="0" err="1" smtClean="0">
                <a:solidFill>
                  <a:schemeClr val="bg1"/>
                </a:solidFill>
                <a:latin typeface="Century Gothic" pitchFamily="34" charset="0"/>
              </a:rPr>
              <a:t>oAAC</a:t>
            </a:r>
            <a:r>
              <a:rPr lang="es-ES" b="1" dirty="0" smtClean="0">
                <a:solidFill>
                  <a:schemeClr val="bg1"/>
                </a:solidFill>
                <a:latin typeface="Century Gothic" pitchFamily="34" charset="0"/>
              </a:rPr>
              <a:t>-LC.</a:t>
            </a:r>
            <a:endParaRPr lang="es-ES" b="1" dirty="0">
              <a:solidFill>
                <a:schemeClr val="bg1"/>
              </a:solidFill>
              <a:latin typeface="Century Gothic" pitchFamily="34" charset="0"/>
            </a:endParaRPr>
          </a:p>
        </p:txBody>
      </p:sp>
      <p:sp>
        <p:nvSpPr>
          <p:cNvPr id="6" name="5 Corazón"/>
          <p:cNvSpPr/>
          <p:nvPr/>
        </p:nvSpPr>
        <p:spPr>
          <a:xfrm>
            <a:off x="142844" y="5214950"/>
            <a:ext cx="1071570" cy="1357322"/>
          </a:xfrm>
          <a:prstGeom prst="heart">
            <a:avLst/>
          </a:prstGeom>
          <a:solidFill>
            <a:srgbClr val="FF99FF"/>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w="18415" cmpd="sng">
                <a:noFill/>
                <a:prstDash val="solid"/>
              </a:ln>
              <a:noFill/>
              <a:effectLst>
                <a:outerShdw blurRad="63500" dir="3600000" algn="tl" rotWithShape="0">
                  <a:srgbClr val="000000">
                    <a:alpha val="70000"/>
                  </a:srgbClr>
                </a:outerShdw>
              </a:effectLst>
            </a:endParaRPr>
          </a:p>
        </p:txBody>
      </p:sp>
      <p:sp>
        <p:nvSpPr>
          <p:cNvPr id="8" name="7 CuadroTexto"/>
          <p:cNvSpPr txBox="1"/>
          <p:nvPr/>
        </p:nvSpPr>
        <p:spPr>
          <a:xfrm>
            <a:off x="500034" y="428604"/>
            <a:ext cx="8215370" cy="923330"/>
          </a:xfrm>
          <a:prstGeom prst="rect">
            <a:avLst/>
          </a:prstGeom>
          <a:solidFill>
            <a:srgbClr val="FF99FF"/>
          </a:solidFill>
        </p:spPr>
        <p:txBody>
          <a:bodyPr wrap="square" rtlCol="0">
            <a:spAutoFit/>
          </a:bodyPr>
          <a:lstStyle/>
          <a:p>
            <a:pPr algn="ctr"/>
            <a:r>
              <a:rPr lang="es-ES_tradnl" sz="5400" dirty="0" smtClean="0"/>
              <a:t>EXTENSION </a:t>
            </a:r>
            <a:r>
              <a:rPr lang="es-ES_tradnl" sz="5400" dirty="0" smtClean="0"/>
              <a:t>3GP</a:t>
            </a:r>
            <a:endParaRPr lang="es-ES" sz="5400" dirty="0"/>
          </a:p>
        </p:txBody>
      </p:sp>
      <p:grpSp>
        <p:nvGrpSpPr>
          <p:cNvPr id="10" name="9 Grupo"/>
          <p:cNvGrpSpPr/>
          <p:nvPr/>
        </p:nvGrpSpPr>
        <p:grpSpPr>
          <a:xfrm rot="741518">
            <a:off x="5723113" y="4734149"/>
            <a:ext cx="2420787" cy="1836963"/>
            <a:chOff x="5723113" y="4734149"/>
            <a:chExt cx="2420787" cy="1836963"/>
          </a:xfrm>
        </p:grpSpPr>
        <p:sp>
          <p:nvSpPr>
            <p:cNvPr id="7" name="6 Elipse"/>
            <p:cNvSpPr/>
            <p:nvPr/>
          </p:nvSpPr>
          <p:spPr>
            <a:xfrm>
              <a:off x="5723113" y="4734149"/>
              <a:ext cx="2413323" cy="1836963"/>
            </a:xfrm>
            <a:prstGeom prst="ellipse">
              <a:avLst/>
            </a:prstGeom>
            <a:solidFill>
              <a:srgbClr val="1BAFF1"/>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CuadroTexto"/>
            <p:cNvSpPr txBox="1"/>
            <p:nvPr/>
          </p:nvSpPr>
          <p:spPr>
            <a:xfrm>
              <a:off x="5929322" y="5000636"/>
              <a:ext cx="2214578" cy="1200329"/>
            </a:xfrm>
            <a:prstGeom prst="rect">
              <a:avLst/>
            </a:prstGeom>
            <a:noFill/>
          </p:spPr>
          <p:txBody>
            <a:bodyPr wrap="square" rtlCol="0">
              <a:spAutoFit/>
            </a:bodyPr>
            <a:lstStyle/>
            <a:p>
              <a:r>
                <a:rPr lang="es-MX" dirty="0" smtClean="0"/>
                <a:t>Es usada por los celulares y puede ser reproducida por programa QuickTime.</a:t>
              </a:r>
              <a:endParaRPr lang="es-MX" dirty="0"/>
            </a:p>
          </p:txBody>
        </p:sp>
      </p:grpSp>
      <p:pic>
        <p:nvPicPr>
          <p:cNvPr id="6146" name="Picture 2" descr="https://encrypted-tbn1.gstatic.com/images?q=tbn:ANd9GcTPXclIePmVyslBtg1i_d-Y24UIn_UTBYtj92iWL1DmPlLymZzg"/>
          <p:cNvPicPr>
            <a:picLocks noChangeAspect="1" noChangeArrowheads="1"/>
          </p:cNvPicPr>
          <p:nvPr/>
        </p:nvPicPr>
        <p:blipFill>
          <a:blip r:embed="rId3"/>
          <a:srcRect l="36291" t="7352" r="36491" b="11764"/>
          <a:stretch>
            <a:fillRect/>
          </a:stretch>
        </p:blipFill>
        <p:spPr bwMode="auto">
          <a:xfrm>
            <a:off x="2143108" y="4429132"/>
            <a:ext cx="1143008" cy="192088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fondos-escritorio.org/wallpapers/2011/12/1280x768/fondo-de-mac-burbujas-98.jpg"/>
          <p:cNvPicPr>
            <a:picLocks noChangeAspect="1" noChangeArrowheads="1"/>
          </p:cNvPicPr>
          <p:nvPr/>
        </p:nvPicPr>
        <p:blipFill>
          <a:blip r:embed="rId2"/>
          <a:srcRect/>
          <a:stretch>
            <a:fillRect/>
          </a:stretch>
        </p:blipFill>
        <p:spPr bwMode="auto">
          <a:xfrm>
            <a:off x="0" y="0"/>
            <a:ext cx="9167838" cy="6858000"/>
          </a:xfrm>
          <a:prstGeom prst="rect">
            <a:avLst/>
          </a:prstGeom>
          <a:noFill/>
        </p:spPr>
      </p:pic>
      <p:sp>
        <p:nvSpPr>
          <p:cNvPr id="3" name="2 CuadroTexto"/>
          <p:cNvSpPr txBox="1"/>
          <p:nvPr/>
        </p:nvSpPr>
        <p:spPr>
          <a:xfrm>
            <a:off x="500034" y="1714488"/>
            <a:ext cx="8001056" cy="4401205"/>
          </a:xfrm>
          <a:prstGeom prst="rect">
            <a:avLst/>
          </a:prstGeom>
          <a:noFill/>
        </p:spPr>
        <p:txBody>
          <a:bodyPr wrap="square" rtlCol="0">
            <a:spAutoFit/>
          </a:bodyPr>
          <a:lstStyle/>
          <a:p>
            <a:r>
              <a:rPr lang="es-MX" sz="2800" b="1" dirty="0" smtClean="0"/>
              <a:t>VOB</a:t>
            </a:r>
            <a:r>
              <a:rPr lang="es-MX" sz="2800" b="1" dirty="0" smtClean="0"/>
              <a:t> (DVD-Video </a:t>
            </a:r>
            <a:r>
              <a:rPr lang="es-MX" sz="2800" b="1" dirty="0" err="1" smtClean="0"/>
              <a:t>Object</a:t>
            </a:r>
            <a:r>
              <a:rPr lang="es-MX" sz="2800" b="1" dirty="0" smtClean="0"/>
              <a:t> o </a:t>
            </a:r>
            <a:r>
              <a:rPr lang="es-MX" sz="2800" b="1" dirty="0" err="1" smtClean="0"/>
              <a:t>Versioned</a:t>
            </a:r>
            <a:r>
              <a:rPr lang="es-MX" sz="2800" b="1" dirty="0" smtClean="0"/>
              <a:t> </a:t>
            </a:r>
            <a:r>
              <a:rPr lang="es-MX" sz="2800" b="1" dirty="0" err="1" smtClean="0"/>
              <a:t>Object</a:t>
            </a:r>
            <a:r>
              <a:rPr lang="es-MX" sz="2800" b="1" dirty="0" smtClean="0"/>
              <a:t> Base) es un tipo de fichero contenido en los DVD-Video. Incluye el video, audio, subtítulos y menús en forma de </a:t>
            </a:r>
            <a:r>
              <a:rPr lang="es-MX" sz="2800" b="1" dirty="0" err="1" smtClean="0"/>
              <a:t>stream</a:t>
            </a:r>
            <a:r>
              <a:rPr lang="es-MX" sz="2800" b="1" dirty="0" smtClean="0"/>
              <a:t>.</a:t>
            </a:r>
          </a:p>
          <a:p>
            <a:r>
              <a:rPr lang="es-MX" sz="2800" b="1" dirty="0" smtClean="0"/>
              <a:t>Los ficheros VOB están codificados normalmente siguiendo el estándar MPEG-2. Si cambiamos la extensión de .</a:t>
            </a:r>
            <a:r>
              <a:rPr lang="es-MX" sz="2800" b="1" dirty="0" err="1" smtClean="0"/>
              <a:t>vob</a:t>
            </a:r>
            <a:r>
              <a:rPr lang="es-MX" sz="2800" b="1" dirty="0" smtClean="0"/>
              <a:t> a .</a:t>
            </a:r>
            <a:r>
              <a:rPr lang="es-MX" sz="2800" b="1" dirty="0" err="1" smtClean="0"/>
              <a:t>mpg</a:t>
            </a:r>
            <a:r>
              <a:rPr lang="es-MX" sz="2800" b="1" dirty="0" smtClean="0"/>
              <a:t> o .</a:t>
            </a:r>
            <a:r>
              <a:rPr lang="es-MX" sz="2800" b="1" dirty="0" err="1" smtClean="0"/>
              <a:t>mpeg</a:t>
            </a:r>
            <a:r>
              <a:rPr lang="es-MX" sz="2800" b="1" dirty="0" smtClean="0"/>
              <a:t>, el fichero es legible y continúa teniendo toda la información, aunque algunos visualizadores no soportan las pistas de subtítulos.</a:t>
            </a:r>
            <a:endParaRPr lang="es-MX" sz="2800" b="1" dirty="0"/>
          </a:p>
        </p:txBody>
      </p:sp>
      <p:sp>
        <p:nvSpPr>
          <p:cNvPr id="4" name="3 CuadroTexto"/>
          <p:cNvSpPr txBox="1"/>
          <p:nvPr/>
        </p:nvSpPr>
        <p:spPr>
          <a:xfrm>
            <a:off x="642910" y="642918"/>
            <a:ext cx="7643866" cy="923330"/>
          </a:xfrm>
          <a:prstGeom prst="rect">
            <a:avLst/>
          </a:prstGeom>
          <a:solidFill>
            <a:srgbClr val="00CCFF"/>
          </a:solidFill>
        </p:spPr>
        <p:txBody>
          <a:bodyPr wrap="square" rtlCol="0">
            <a:spAutoFit/>
          </a:bodyPr>
          <a:lstStyle/>
          <a:p>
            <a:pPr algn="ctr"/>
            <a:r>
              <a:rPr lang="es-MX" sz="5400" dirty="0" smtClean="0">
                <a:solidFill>
                  <a:schemeClr val="bg1"/>
                </a:solidFill>
              </a:rPr>
              <a:t>EXTENSION VOB</a:t>
            </a:r>
            <a:endParaRPr lang="es-MX" sz="5400" dirty="0">
              <a:solidFill>
                <a:schemeClr val="bg1"/>
              </a:solidFill>
            </a:endParaRPr>
          </a:p>
        </p:txBody>
      </p:sp>
      <p:sp>
        <p:nvSpPr>
          <p:cNvPr id="5" name="4 Corazón"/>
          <p:cNvSpPr/>
          <p:nvPr/>
        </p:nvSpPr>
        <p:spPr>
          <a:xfrm>
            <a:off x="214282" y="357166"/>
            <a:ext cx="1857388" cy="1214446"/>
          </a:xfrm>
          <a:prstGeom prst="heart">
            <a:avLst/>
          </a:prstGeom>
          <a:solidFill>
            <a:srgbClr val="FF66CC"/>
          </a:solidFill>
          <a:ln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w="18415" cmpd="sng">
                <a:noFill/>
                <a:prstDash val="solid"/>
              </a:ln>
              <a:noFill/>
              <a:effectLst>
                <a:outerShdw blurRad="63500" dir="3600000" algn="tl" rotWithShape="0">
                  <a:srgbClr val="000000">
                    <a:alpha val="70000"/>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images2.layoutsparks.com/1/221184/pastel-friends-double-lin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2 CuadroTexto"/>
          <p:cNvSpPr txBox="1"/>
          <p:nvPr/>
        </p:nvSpPr>
        <p:spPr>
          <a:xfrm>
            <a:off x="214282" y="285728"/>
            <a:ext cx="8358246" cy="769441"/>
          </a:xfrm>
          <a:prstGeom prst="rect">
            <a:avLst/>
          </a:prstGeom>
          <a:solidFill>
            <a:srgbClr val="FF99FF"/>
          </a:solidFill>
        </p:spPr>
        <p:txBody>
          <a:bodyPr wrap="square" rtlCol="0">
            <a:spAutoFit/>
          </a:bodyPr>
          <a:lstStyle/>
          <a:p>
            <a:pPr algn="ctr"/>
            <a:r>
              <a:rPr lang="es-MX" sz="4400" dirty="0" smtClean="0"/>
              <a:t>EXTENSION WMV</a:t>
            </a:r>
            <a:endParaRPr lang="es-MX" sz="4400" dirty="0"/>
          </a:p>
        </p:txBody>
      </p:sp>
      <p:sp>
        <p:nvSpPr>
          <p:cNvPr id="6" name="5 CuadroTexto"/>
          <p:cNvSpPr txBox="1"/>
          <p:nvPr/>
        </p:nvSpPr>
        <p:spPr>
          <a:xfrm>
            <a:off x="500034" y="1428736"/>
            <a:ext cx="8072494" cy="2800767"/>
          </a:xfrm>
          <a:prstGeom prst="rect">
            <a:avLst/>
          </a:prstGeom>
          <a:noFill/>
        </p:spPr>
        <p:txBody>
          <a:bodyPr wrap="square" rtlCol="0">
            <a:spAutoFit/>
          </a:bodyPr>
          <a:lstStyle/>
          <a:p>
            <a:r>
              <a:rPr lang="es-MX" sz="2200" b="1" dirty="0" smtClean="0"/>
              <a:t>Windows Media Video (WMV) es un nombre genérico que se da al conjunto de algoritmos de compresión ubicados en el set propietario de tecnologías de vídeo desarrolladas por Microsoft, que forma parte del </a:t>
            </a:r>
            <a:r>
              <a:rPr lang="es-MX" sz="2200" b="1" dirty="0" err="1" smtClean="0"/>
              <a:t>framework</a:t>
            </a:r>
            <a:r>
              <a:rPr lang="es-MX" sz="2200" b="1" dirty="0" smtClean="0"/>
              <a:t> Windows Media.</a:t>
            </a:r>
          </a:p>
          <a:p>
            <a:r>
              <a:rPr lang="es-MX" sz="2200" b="1" dirty="0" smtClean="0"/>
              <a:t>WMV no se construye sólo con tecnología interna de Microsoft. Desde la versión 7 (WMV1), Microsoft ha utilizado su propia versión no estandarizada de MPEG-4. El vídeo a menudo se combina con sonido en formato Windows Media Audio</a:t>
            </a:r>
            <a:endParaRPr lang="es-MX" sz="2200" b="1" dirty="0"/>
          </a:p>
        </p:txBody>
      </p:sp>
      <p:sp>
        <p:nvSpPr>
          <p:cNvPr id="9" name="8 CuadroTexto"/>
          <p:cNvSpPr txBox="1"/>
          <p:nvPr/>
        </p:nvSpPr>
        <p:spPr>
          <a:xfrm>
            <a:off x="2143076" y="4929198"/>
            <a:ext cx="7000924" cy="1200329"/>
          </a:xfrm>
          <a:prstGeom prst="rect">
            <a:avLst/>
          </a:prstGeom>
          <a:noFill/>
        </p:spPr>
        <p:txBody>
          <a:bodyPr wrap="square" rtlCol="0">
            <a:spAutoFit/>
          </a:bodyPr>
          <a:lstStyle/>
          <a:p>
            <a:r>
              <a:rPr lang="es-MX" sz="2400" b="1" dirty="0" smtClean="0"/>
              <a:t>El formato WMV es reproducido por una amplia gama de reproductores, como </a:t>
            </a:r>
            <a:r>
              <a:rPr lang="es-MX" sz="2400" b="1" dirty="0" err="1" smtClean="0"/>
              <a:t>BS.Player</a:t>
            </a:r>
            <a:r>
              <a:rPr lang="es-MX" sz="2400" b="1" dirty="0" smtClean="0"/>
              <a:t>, </a:t>
            </a:r>
            <a:r>
              <a:rPr lang="es-MX" sz="2400" b="1" dirty="0" err="1" smtClean="0"/>
              <a:t>MPlayer</a:t>
            </a:r>
            <a:r>
              <a:rPr lang="es-MX" sz="2400" b="1" dirty="0" smtClean="0"/>
              <a:t> o Windows Media Player</a:t>
            </a:r>
            <a:r>
              <a:rPr lang="es-MX" dirty="0" smtClean="0"/>
              <a:t>,</a:t>
            </a:r>
            <a:endParaRPr lang="es-MX" dirty="0"/>
          </a:p>
        </p:txBody>
      </p:sp>
      <p:sp>
        <p:nvSpPr>
          <p:cNvPr id="10" name="9 Corazón"/>
          <p:cNvSpPr/>
          <p:nvPr/>
        </p:nvSpPr>
        <p:spPr>
          <a:xfrm>
            <a:off x="142844" y="5357826"/>
            <a:ext cx="1857388" cy="1214446"/>
          </a:xfrm>
          <a:prstGeom prst="heart">
            <a:avLst/>
          </a:prstGeom>
          <a:solidFill>
            <a:srgbClr val="FF66CC"/>
          </a:solidFill>
          <a:ln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w="18415" cmpd="sng">
                <a:noFill/>
                <a:prstDash val="solid"/>
              </a:ln>
              <a:noFill/>
              <a:effectLst>
                <a:outerShdw blurRad="63500" dir="3600000" algn="tl" rotWithShape="0">
                  <a:srgbClr val="000000">
                    <a:alpha val="7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0" name="Picture 4" descr="http://farm5.static.flickr.com/4036/4275962952_a30036181f_o.jpg"/>
          <p:cNvPicPr>
            <a:picLocks noChangeAspect="1" noChangeArrowheads="1"/>
          </p:cNvPicPr>
          <p:nvPr/>
        </p:nvPicPr>
        <p:blipFill>
          <a:blip r:embed="rId2"/>
          <a:srcRect/>
          <a:stretch>
            <a:fillRect/>
          </a:stretch>
        </p:blipFill>
        <p:spPr bwMode="auto">
          <a:xfrm>
            <a:off x="-886" y="0"/>
            <a:ext cx="9144886" cy="6858000"/>
          </a:xfrm>
          <a:prstGeom prst="rect">
            <a:avLst/>
          </a:prstGeom>
          <a:noFill/>
        </p:spPr>
      </p:pic>
      <p:sp>
        <p:nvSpPr>
          <p:cNvPr id="3" name="2 CuadroTexto"/>
          <p:cNvSpPr txBox="1"/>
          <p:nvPr/>
        </p:nvSpPr>
        <p:spPr>
          <a:xfrm>
            <a:off x="1000100" y="428604"/>
            <a:ext cx="7500990" cy="1323439"/>
          </a:xfrm>
          <a:prstGeom prst="rect">
            <a:avLst/>
          </a:prstGeom>
          <a:noFill/>
        </p:spPr>
        <p:txBody>
          <a:bodyPr wrap="square" rtlCol="0">
            <a:spAutoFit/>
          </a:bodyPr>
          <a:lstStyle/>
          <a:p>
            <a:r>
              <a:rPr lang="es-MX" sz="8000" dirty="0" smtClean="0"/>
              <a:t>EXTENSION AVI</a:t>
            </a:r>
            <a:endParaRPr lang="es-MX" sz="8000" dirty="0"/>
          </a:p>
        </p:txBody>
      </p:sp>
      <p:sp>
        <p:nvSpPr>
          <p:cNvPr id="5" name="4 CuadroTexto"/>
          <p:cNvSpPr txBox="1"/>
          <p:nvPr/>
        </p:nvSpPr>
        <p:spPr>
          <a:xfrm>
            <a:off x="866748" y="1938326"/>
            <a:ext cx="7786742" cy="369332"/>
          </a:xfrm>
          <a:prstGeom prst="rect">
            <a:avLst/>
          </a:prstGeom>
          <a:noFill/>
        </p:spPr>
        <p:txBody>
          <a:bodyPr wrap="square" rtlCol="0">
            <a:spAutoFit/>
          </a:bodyPr>
          <a:lstStyle/>
          <a:p>
            <a:endParaRPr lang="es-MX" dirty="0"/>
          </a:p>
        </p:txBody>
      </p:sp>
      <p:sp>
        <p:nvSpPr>
          <p:cNvPr id="6" name="5 CuadroTexto"/>
          <p:cNvSpPr txBox="1"/>
          <p:nvPr/>
        </p:nvSpPr>
        <p:spPr>
          <a:xfrm>
            <a:off x="1000100" y="1785926"/>
            <a:ext cx="7786742" cy="1938992"/>
          </a:xfrm>
          <a:prstGeom prst="rect">
            <a:avLst/>
          </a:prstGeom>
          <a:solidFill>
            <a:srgbClr val="9933FF"/>
          </a:solidFill>
        </p:spPr>
        <p:txBody>
          <a:bodyPr wrap="square" rtlCol="0">
            <a:spAutoFit/>
          </a:bodyPr>
          <a:lstStyle/>
          <a:p>
            <a:r>
              <a:rPr lang="es-MX" sz="2400" b="1" dirty="0" smtClean="0"/>
              <a:t>AVI (siglas en inglés de Audio Video </a:t>
            </a:r>
            <a:r>
              <a:rPr lang="es-MX" sz="2400" b="1" dirty="0" err="1" smtClean="0"/>
              <a:t>Interleave</a:t>
            </a:r>
            <a:r>
              <a:rPr lang="es-MX" sz="2400" b="1" dirty="0" smtClean="0"/>
              <a:t>) es un formato contenedor de audio y video lanzado por Microsoft en 1992. </a:t>
            </a:r>
            <a:r>
              <a:rPr lang="es-MX" sz="2400" b="1" dirty="0" smtClean="0"/>
              <a:t>El </a:t>
            </a:r>
            <a:r>
              <a:rPr lang="es-MX" sz="2400" b="1" dirty="0" smtClean="0"/>
              <a:t>formato </a:t>
            </a:r>
            <a:r>
              <a:rPr lang="es-MX" sz="2400" b="1" dirty="0" err="1" smtClean="0"/>
              <a:t>avi</a:t>
            </a:r>
            <a:r>
              <a:rPr lang="es-MX" sz="2400" b="1" dirty="0" smtClean="0"/>
              <a:t> permite almacenar simultáneamente un flujo de datos de video y varios flujos de audio.</a:t>
            </a:r>
            <a:endParaRPr lang="es-MX" sz="2400" b="1" dirty="0"/>
          </a:p>
        </p:txBody>
      </p:sp>
      <p:grpSp>
        <p:nvGrpSpPr>
          <p:cNvPr id="9" name="8 Grupo"/>
          <p:cNvGrpSpPr/>
          <p:nvPr/>
        </p:nvGrpSpPr>
        <p:grpSpPr>
          <a:xfrm rot="21252555">
            <a:off x="6072198" y="4929198"/>
            <a:ext cx="2714644" cy="1643074"/>
            <a:chOff x="6072198" y="4929198"/>
            <a:chExt cx="2714644" cy="1643074"/>
          </a:xfrm>
        </p:grpSpPr>
        <p:sp>
          <p:nvSpPr>
            <p:cNvPr id="7" name="6 Proceso alternativo"/>
            <p:cNvSpPr/>
            <p:nvPr/>
          </p:nvSpPr>
          <p:spPr>
            <a:xfrm>
              <a:off x="6072198" y="4929198"/>
              <a:ext cx="2714644" cy="1643074"/>
            </a:xfrm>
            <a:prstGeom prst="flowChartAlternateProcess">
              <a:avLst/>
            </a:prstGeom>
            <a:solidFill>
              <a:srgbClr val="FF99FF"/>
            </a:solidFill>
            <a:ln>
              <a:solidFill>
                <a:srgbClr val="9933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CuadroTexto"/>
            <p:cNvSpPr txBox="1"/>
            <p:nvPr/>
          </p:nvSpPr>
          <p:spPr>
            <a:xfrm>
              <a:off x="6143636" y="5214950"/>
              <a:ext cx="2571768" cy="1015663"/>
            </a:xfrm>
            <a:prstGeom prst="rect">
              <a:avLst/>
            </a:prstGeom>
            <a:noFill/>
          </p:spPr>
          <p:txBody>
            <a:bodyPr wrap="square" rtlCol="0">
              <a:spAutoFit/>
            </a:bodyPr>
            <a:lstStyle/>
            <a:p>
              <a:r>
                <a:rPr lang="es-MX" sz="2000" dirty="0" smtClean="0"/>
                <a:t>Se pueden reproducir en </a:t>
              </a:r>
              <a:r>
                <a:rPr lang="es-MX" sz="2000" dirty="0" smtClean="0"/>
                <a:t>Windows Media </a:t>
              </a:r>
              <a:r>
                <a:rPr lang="es-MX" sz="2000" dirty="0" smtClean="0"/>
                <a:t>Player.</a:t>
              </a:r>
              <a:endParaRPr lang="es-MX" sz="2000" dirty="0"/>
            </a:p>
          </p:txBody>
        </p:sp>
      </p:grpSp>
      <p:sp>
        <p:nvSpPr>
          <p:cNvPr id="10" name="9 Corazón"/>
          <p:cNvSpPr/>
          <p:nvPr/>
        </p:nvSpPr>
        <p:spPr>
          <a:xfrm>
            <a:off x="142844" y="5214950"/>
            <a:ext cx="1071570" cy="1357322"/>
          </a:xfrm>
          <a:prstGeom prst="heart">
            <a:avLst/>
          </a:prstGeom>
          <a:solidFill>
            <a:srgbClr val="FF99FF"/>
          </a:solidFill>
          <a:ln>
            <a:solidFill>
              <a:srgbClr val="FF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w="18415" cmpd="sng">
                <a:noFill/>
                <a:prstDash val="solid"/>
              </a:ln>
              <a:noFill/>
              <a:effectLst>
                <a:outerShdw blurRad="63500" dir="3600000" algn="tl" rotWithShape="0">
                  <a:srgbClr val="000000">
                    <a:alpha val="70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kiobolas.com/enchula/imagenes/img/2da_ed_x_gURcMhcABve2.gif"/>
          <p:cNvPicPr>
            <a:picLocks noChangeAspect="1" noChangeArrowheads="1"/>
          </p:cNvPicPr>
          <p:nvPr/>
        </p:nvPicPr>
        <p:blipFill>
          <a:blip r:embed="rId2"/>
          <a:srcRect/>
          <a:stretch>
            <a:fillRect/>
          </a:stretch>
        </p:blipFill>
        <p:spPr bwMode="auto">
          <a:xfrm>
            <a:off x="0" y="0"/>
            <a:ext cx="9144000" cy="6858016"/>
          </a:xfrm>
          <a:prstGeom prst="rect">
            <a:avLst/>
          </a:prstGeom>
          <a:noFill/>
        </p:spPr>
      </p:pic>
      <p:sp>
        <p:nvSpPr>
          <p:cNvPr id="3" name="2 CuadroTexto"/>
          <p:cNvSpPr txBox="1"/>
          <p:nvPr/>
        </p:nvSpPr>
        <p:spPr>
          <a:xfrm>
            <a:off x="714348" y="2071678"/>
            <a:ext cx="7786742" cy="2308324"/>
          </a:xfrm>
          <a:prstGeom prst="rect">
            <a:avLst/>
          </a:prstGeom>
          <a:noFill/>
        </p:spPr>
        <p:txBody>
          <a:bodyPr wrap="square" rtlCol="0">
            <a:spAutoFit/>
          </a:bodyPr>
          <a:lstStyle/>
          <a:p>
            <a:r>
              <a:rPr lang="es-MX" sz="2400" dirty="0" smtClean="0"/>
              <a:t>Técnicamente, </a:t>
            </a:r>
            <a:r>
              <a:rPr lang="es-MX" sz="2400" dirty="0" err="1" smtClean="0"/>
              <a:t>DivX</a:t>
            </a:r>
            <a:r>
              <a:rPr lang="es-MX" sz="2400" dirty="0" smtClean="0"/>
              <a:t> es un formato de vídeo que funciona sobre los sistemas operativos Windows, </a:t>
            </a:r>
            <a:r>
              <a:rPr lang="es-MX" sz="2400" dirty="0" err="1" smtClean="0"/>
              <a:t>MacOS</a:t>
            </a:r>
            <a:r>
              <a:rPr lang="es-MX" sz="2400" dirty="0" smtClean="0"/>
              <a:t> y GNU/Linux actuales y que, combinado con la compresión de audioMP3, consigue una alta calidad de imagen superior a la del VHS con un caudal inferior a 1 </a:t>
            </a:r>
            <a:r>
              <a:rPr lang="es-MX" sz="2400" dirty="0" err="1" smtClean="0"/>
              <a:t>Mbit</a:t>
            </a:r>
            <a:r>
              <a:rPr lang="es-MX" sz="2400" dirty="0" smtClean="0"/>
              <a:t>/s. </a:t>
            </a:r>
            <a:endParaRPr lang="es-MX" sz="2400" dirty="0"/>
          </a:p>
        </p:txBody>
      </p:sp>
      <p:sp>
        <p:nvSpPr>
          <p:cNvPr id="4" name="3 CuadroTexto"/>
          <p:cNvSpPr txBox="1"/>
          <p:nvPr/>
        </p:nvSpPr>
        <p:spPr>
          <a:xfrm>
            <a:off x="785786" y="428604"/>
            <a:ext cx="7286676" cy="1323439"/>
          </a:xfrm>
          <a:prstGeom prst="rect">
            <a:avLst/>
          </a:prstGeom>
          <a:noFill/>
        </p:spPr>
        <p:txBody>
          <a:bodyPr wrap="square" rtlCol="0">
            <a:spAutoFit/>
          </a:bodyPr>
          <a:lstStyle/>
          <a:p>
            <a:r>
              <a:rPr lang="es-MX" sz="8000" dirty="0" smtClean="0"/>
              <a:t>EXTENSION </a:t>
            </a:r>
            <a:r>
              <a:rPr lang="es-MX" sz="8000" dirty="0" err="1" smtClean="0"/>
              <a:t>DivX</a:t>
            </a:r>
            <a:endParaRPr lang="es-MX" sz="8000" dirty="0"/>
          </a:p>
        </p:txBody>
      </p:sp>
      <p:sp>
        <p:nvSpPr>
          <p:cNvPr id="5" name="4 Recortar y redondear rectángulo de esquina sencilla"/>
          <p:cNvSpPr/>
          <p:nvPr/>
        </p:nvSpPr>
        <p:spPr>
          <a:xfrm>
            <a:off x="5857884" y="4786322"/>
            <a:ext cx="2714644" cy="1643074"/>
          </a:xfrm>
          <a:prstGeom prst="snipRoundRect">
            <a:avLst>
              <a:gd name="adj1" fmla="val 19087"/>
              <a:gd name="adj2" fmla="val 20158"/>
            </a:avLst>
          </a:prstGeom>
          <a:noFill/>
          <a:ln w="120650" cmpd="sng">
            <a:solidFill>
              <a:srgbClr val="9933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CuadroTexto"/>
          <p:cNvSpPr txBox="1"/>
          <p:nvPr/>
        </p:nvSpPr>
        <p:spPr>
          <a:xfrm>
            <a:off x="6000760" y="5000636"/>
            <a:ext cx="2428892" cy="923330"/>
          </a:xfrm>
          <a:prstGeom prst="rect">
            <a:avLst/>
          </a:prstGeom>
          <a:noFill/>
        </p:spPr>
        <p:txBody>
          <a:bodyPr wrap="square" rtlCol="0">
            <a:spAutoFit/>
          </a:bodyPr>
          <a:lstStyle/>
          <a:p>
            <a:r>
              <a:rPr lang="es-MX" dirty="0" smtClean="0"/>
              <a:t>Su auge se produjo con la llegada de las películas en DVD-ROM,</a:t>
            </a:r>
            <a:endParaRPr lang="es-MX" dirty="0"/>
          </a:p>
        </p:txBody>
      </p:sp>
      <p:sp>
        <p:nvSpPr>
          <p:cNvPr id="7" name="6 Corazón"/>
          <p:cNvSpPr/>
          <p:nvPr/>
        </p:nvSpPr>
        <p:spPr>
          <a:xfrm>
            <a:off x="142844" y="5357826"/>
            <a:ext cx="1857388" cy="1214446"/>
          </a:xfrm>
          <a:prstGeom prst="heart">
            <a:avLst/>
          </a:prstGeom>
          <a:solidFill>
            <a:srgbClr val="FF66CC"/>
          </a:solidFill>
          <a:ln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w="18415" cmpd="sng">
                <a:noFill/>
                <a:prstDash val="solid"/>
              </a:ln>
              <a:noFill/>
              <a:effectLst>
                <a:outerShdw blurRad="63500" dir="3600000" algn="tl" rotWithShape="0">
                  <a:srgbClr val="000000">
                    <a:alpha val="70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i160.photobucket.com/albums/t162/hotlyts24/layouts/diamonds/9.png"/>
          <p:cNvPicPr>
            <a:picLocks noChangeAspect="1" noChangeArrowheads="1"/>
          </p:cNvPicPr>
          <p:nvPr/>
        </p:nvPicPr>
        <p:blipFill>
          <a:blip r:embed="rId2"/>
          <a:srcRect/>
          <a:stretch>
            <a:fillRect/>
          </a:stretch>
        </p:blipFill>
        <p:spPr bwMode="auto">
          <a:xfrm>
            <a:off x="0" y="-1"/>
            <a:ext cx="9144000" cy="6858001"/>
          </a:xfrm>
          <a:prstGeom prst="rect">
            <a:avLst/>
          </a:prstGeom>
          <a:noFill/>
        </p:spPr>
      </p:pic>
      <p:sp>
        <p:nvSpPr>
          <p:cNvPr id="3" name="2 CuadroTexto"/>
          <p:cNvSpPr txBox="1"/>
          <p:nvPr/>
        </p:nvSpPr>
        <p:spPr>
          <a:xfrm>
            <a:off x="428596" y="285728"/>
            <a:ext cx="7786742" cy="1446550"/>
          </a:xfrm>
          <a:prstGeom prst="rect">
            <a:avLst/>
          </a:prstGeom>
          <a:noFill/>
        </p:spPr>
        <p:txBody>
          <a:bodyPr wrap="square" rtlCol="0">
            <a:spAutoFit/>
          </a:bodyPr>
          <a:lstStyle/>
          <a:p>
            <a:r>
              <a:rPr lang="es-MX" sz="8800" dirty="0" smtClean="0">
                <a:solidFill>
                  <a:schemeClr val="bg1"/>
                </a:solidFill>
              </a:rPr>
              <a:t>EXTENSION FLV </a:t>
            </a:r>
            <a:endParaRPr lang="es-MX" sz="8800" dirty="0">
              <a:solidFill>
                <a:schemeClr val="bg1"/>
              </a:solidFill>
            </a:endParaRPr>
          </a:p>
        </p:txBody>
      </p:sp>
      <p:sp>
        <p:nvSpPr>
          <p:cNvPr id="7" name="6 CuadroTexto"/>
          <p:cNvSpPr txBox="1"/>
          <p:nvPr/>
        </p:nvSpPr>
        <p:spPr>
          <a:xfrm>
            <a:off x="357158" y="2071678"/>
            <a:ext cx="8358246" cy="3385542"/>
          </a:xfrm>
          <a:prstGeom prst="rect">
            <a:avLst/>
          </a:prstGeom>
          <a:noFill/>
        </p:spPr>
        <p:txBody>
          <a:bodyPr wrap="square" rtlCol="0">
            <a:spAutoFit/>
          </a:bodyPr>
          <a:lstStyle/>
          <a:p>
            <a:r>
              <a:rPr lang="es-MX" sz="2800" b="1" dirty="0" smtClean="0">
                <a:solidFill>
                  <a:srgbClr val="FF99FF"/>
                </a:solidFill>
              </a:rPr>
              <a:t>(</a:t>
            </a:r>
            <a:r>
              <a:rPr lang="es-MX" sz="2800" b="1" dirty="0" smtClean="0">
                <a:solidFill>
                  <a:srgbClr val="FF66CC"/>
                </a:solidFill>
              </a:rPr>
              <a:t>Flash Video). FLV </a:t>
            </a:r>
            <a:r>
              <a:rPr lang="es-MX" sz="2800" b="1" dirty="0" smtClean="0">
                <a:solidFill>
                  <a:srgbClr val="FF66CC"/>
                </a:solidFill>
              </a:rPr>
              <a:t>en</a:t>
            </a:r>
            <a:r>
              <a:rPr lang="es-MX" sz="2800" b="1" dirty="0" smtClean="0">
                <a:solidFill>
                  <a:srgbClr val="FF66CC"/>
                </a:solidFill>
              </a:rPr>
              <a:t> formato y extensión de archivo que es utilizado para transmitir video </a:t>
            </a:r>
            <a:r>
              <a:rPr lang="es-MX" sz="2800" b="1" dirty="0" smtClean="0">
                <a:solidFill>
                  <a:srgbClr val="FF66CC"/>
                </a:solidFill>
              </a:rPr>
              <a:t>por internet</a:t>
            </a:r>
            <a:r>
              <a:rPr lang="es-MX" sz="2800" b="1" dirty="0" smtClean="0">
                <a:solidFill>
                  <a:srgbClr val="FF66CC"/>
                </a:solidFill>
              </a:rPr>
              <a:t> empleando </a:t>
            </a:r>
            <a:r>
              <a:rPr lang="es-MX" sz="2800" b="1" dirty="0" smtClean="0">
                <a:solidFill>
                  <a:srgbClr val="FF66CC"/>
                </a:solidFill>
              </a:rPr>
              <a:t>el reproductor</a:t>
            </a:r>
            <a:r>
              <a:rPr lang="es-MX" sz="2800" b="1" dirty="0" smtClean="0">
                <a:solidFill>
                  <a:srgbClr val="FF66CC"/>
                </a:solidFill>
              </a:rPr>
              <a:t> Adobe Flash Player (antiguamente Macromedia Flash Player). Los FLV pueden estar integrados también dentro de los archivos</a:t>
            </a:r>
          </a:p>
          <a:p>
            <a:pPr algn="ctr"/>
            <a:endParaRPr lang="es-MX" dirty="0"/>
          </a:p>
        </p:txBody>
      </p:sp>
      <p:sp>
        <p:nvSpPr>
          <p:cNvPr id="8" name="7 Corazón"/>
          <p:cNvSpPr/>
          <p:nvPr/>
        </p:nvSpPr>
        <p:spPr>
          <a:xfrm>
            <a:off x="142844" y="5357826"/>
            <a:ext cx="1857388" cy="1214446"/>
          </a:xfrm>
          <a:prstGeom prst="heart">
            <a:avLst/>
          </a:prstGeom>
          <a:solidFill>
            <a:srgbClr val="FF66CC"/>
          </a:solidFill>
          <a:ln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w="18415" cmpd="sng">
                <a:noFill/>
                <a:prstDash val="solid"/>
              </a:ln>
              <a:noFill/>
              <a:effectLst>
                <a:outerShdw blurRad="63500" dir="3600000" algn="tl" rotWithShape="0">
                  <a:srgbClr val="000000">
                    <a:alpha val="70000"/>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data.whicdn.com/images/19414538/277_large.gif"/>
          <p:cNvPicPr>
            <a:picLocks noChangeAspect="1" noChangeArrowheads="1"/>
          </p:cNvPicPr>
          <p:nvPr/>
        </p:nvPicPr>
        <p:blipFill>
          <a:blip r:embed="rId2"/>
          <a:srcRect/>
          <a:stretch>
            <a:fillRect/>
          </a:stretch>
        </p:blipFill>
        <p:spPr bwMode="auto">
          <a:xfrm>
            <a:off x="0" y="0"/>
            <a:ext cx="9144000" cy="6897707"/>
          </a:xfrm>
          <a:prstGeom prst="rect">
            <a:avLst/>
          </a:prstGeom>
          <a:noFill/>
        </p:spPr>
      </p:pic>
      <p:sp>
        <p:nvSpPr>
          <p:cNvPr id="3" name="2 CuadroTexto"/>
          <p:cNvSpPr txBox="1"/>
          <p:nvPr/>
        </p:nvSpPr>
        <p:spPr>
          <a:xfrm>
            <a:off x="714348" y="142852"/>
            <a:ext cx="7786742" cy="1323439"/>
          </a:xfrm>
          <a:prstGeom prst="rect">
            <a:avLst/>
          </a:prstGeom>
          <a:solidFill>
            <a:schemeClr val="bg2">
              <a:lumMod val="50000"/>
            </a:schemeClr>
          </a:solidFill>
        </p:spPr>
        <p:txBody>
          <a:bodyPr wrap="square" rtlCol="0">
            <a:spAutoFit/>
          </a:bodyPr>
          <a:lstStyle/>
          <a:p>
            <a:r>
              <a:rPr lang="es-MX" sz="8000" dirty="0" smtClean="0">
                <a:solidFill>
                  <a:schemeClr val="bg1"/>
                </a:solidFill>
              </a:rPr>
              <a:t>EXTENCION M4V</a:t>
            </a:r>
            <a:endParaRPr lang="es-MX" sz="8000" dirty="0">
              <a:solidFill>
                <a:schemeClr val="bg1"/>
              </a:solidFill>
            </a:endParaRPr>
          </a:p>
        </p:txBody>
      </p:sp>
      <p:sp>
        <p:nvSpPr>
          <p:cNvPr id="5" name="4 CuadroTexto"/>
          <p:cNvSpPr txBox="1"/>
          <p:nvPr/>
        </p:nvSpPr>
        <p:spPr>
          <a:xfrm>
            <a:off x="857224" y="1714488"/>
            <a:ext cx="7715304" cy="2831544"/>
          </a:xfrm>
          <a:prstGeom prst="rect">
            <a:avLst/>
          </a:prstGeom>
          <a:solidFill>
            <a:srgbClr val="FF99FF"/>
          </a:solidFill>
        </p:spPr>
        <p:txBody>
          <a:bodyPr wrap="square" rtlCol="0">
            <a:spAutoFit/>
          </a:bodyPr>
          <a:lstStyle/>
          <a:p>
            <a:r>
              <a:rPr lang="es-MX" sz="3200" b="1" dirty="0" smtClean="0"/>
              <a:t>Se usa especialmente para el almacenamiento de video y audio digital, especialmente los definidos </a:t>
            </a:r>
            <a:r>
              <a:rPr lang="es-MX" sz="3200" b="1" dirty="0" smtClean="0"/>
              <a:t>por MPEG</a:t>
            </a:r>
            <a:r>
              <a:rPr lang="es-MX" sz="3200" b="1" dirty="0" smtClean="0"/>
              <a:t>, pero también puede almacenar otros datos como subtítulos e imágenes.</a:t>
            </a:r>
            <a:r>
              <a:rPr lang="es-MX" dirty="0" smtClean="0"/>
              <a:t/>
            </a:r>
            <a:br>
              <a:rPr lang="es-MX" dirty="0" smtClean="0"/>
            </a:br>
            <a:endParaRPr lang="es-MX" dirty="0"/>
          </a:p>
        </p:txBody>
      </p:sp>
      <p:sp>
        <p:nvSpPr>
          <p:cNvPr id="6" name="5 Rectángulo redondeado"/>
          <p:cNvSpPr/>
          <p:nvPr/>
        </p:nvSpPr>
        <p:spPr>
          <a:xfrm>
            <a:off x="714348" y="4857760"/>
            <a:ext cx="3214710" cy="1143008"/>
          </a:xfrm>
          <a:prstGeom prst="roundRect">
            <a:avLst/>
          </a:prstGeom>
          <a:solidFill>
            <a:srgbClr val="FF99FF"/>
          </a:solidFill>
          <a:ln w="79375">
            <a:solidFill>
              <a:schemeClr val="bg2">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CuadroTexto"/>
          <p:cNvSpPr txBox="1"/>
          <p:nvPr/>
        </p:nvSpPr>
        <p:spPr>
          <a:xfrm>
            <a:off x="928662" y="5214950"/>
            <a:ext cx="3214710" cy="646331"/>
          </a:xfrm>
          <a:prstGeom prst="rect">
            <a:avLst/>
          </a:prstGeom>
          <a:noFill/>
        </p:spPr>
        <p:txBody>
          <a:bodyPr wrap="square" rtlCol="0">
            <a:spAutoFit/>
          </a:bodyPr>
          <a:lstStyle/>
          <a:p>
            <a:r>
              <a:rPr lang="es-MX" dirty="0" smtClean="0"/>
              <a:t>Se reproduce con cualquier reproductor de MP4 Y mp3</a:t>
            </a:r>
            <a:endParaRPr lang="es-MX" dirty="0"/>
          </a:p>
        </p:txBody>
      </p:sp>
      <p:sp>
        <p:nvSpPr>
          <p:cNvPr id="8" name="7 Corazón"/>
          <p:cNvSpPr/>
          <p:nvPr/>
        </p:nvSpPr>
        <p:spPr>
          <a:xfrm>
            <a:off x="7072330" y="5357826"/>
            <a:ext cx="1857388" cy="1214446"/>
          </a:xfrm>
          <a:prstGeom prst="heart">
            <a:avLst/>
          </a:prstGeom>
          <a:solidFill>
            <a:srgbClr val="FF66CC"/>
          </a:solidFill>
          <a:ln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w="18415" cmpd="sng">
                <a:noFill/>
                <a:prstDash val="solid"/>
              </a:ln>
              <a:noFill/>
              <a:effectLst>
                <a:outerShdw blurRad="63500" dir="3600000" algn="tl" rotWithShape="0">
                  <a:srgbClr val="000000">
                    <a:alpha val="70000"/>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descr="http://www.cherrybam.com/layoutborder.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19460" name="AutoShape 4" descr="http://www.cherrybam.com/layoutborder.gi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1026" name="Picture 2" descr="http://fb-portadas.com/wp-content/uploads/2012/11/pluma_pavo_real-portada-facebook.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 name="5 CuadroTexto"/>
          <p:cNvSpPr txBox="1"/>
          <p:nvPr/>
        </p:nvSpPr>
        <p:spPr>
          <a:xfrm>
            <a:off x="500034" y="1571612"/>
            <a:ext cx="8072494" cy="4062651"/>
          </a:xfrm>
          <a:prstGeom prst="rect">
            <a:avLst/>
          </a:prstGeom>
          <a:noFill/>
        </p:spPr>
        <p:txBody>
          <a:bodyPr wrap="square" rtlCol="0">
            <a:spAutoFit/>
          </a:bodyPr>
          <a:lstStyle/>
          <a:p>
            <a:r>
              <a:rPr lang="es-MX" sz="2400" b="1" dirty="0" smtClean="0">
                <a:solidFill>
                  <a:schemeClr val="bg1"/>
                </a:solidFill>
              </a:rPr>
              <a:t>Los archivos con la extensión .</a:t>
            </a:r>
            <a:r>
              <a:rPr lang="es-MX" sz="2400" b="1" dirty="0" err="1" smtClean="0">
                <a:solidFill>
                  <a:schemeClr val="bg1"/>
                </a:solidFill>
              </a:rPr>
              <a:t>mkv</a:t>
            </a:r>
            <a:r>
              <a:rPr lang="es-MX" sz="2400" b="1" dirty="0" smtClean="0">
                <a:solidFill>
                  <a:schemeClr val="bg1"/>
                </a:solidFill>
              </a:rPr>
              <a:t> son archivos de vídeo creados por </a:t>
            </a:r>
            <a:r>
              <a:rPr lang="es-MX" sz="2400" b="1" dirty="0" err="1" smtClean="0">
                <a:solidFill>
                  <a:schemeClr val="bg1"/>
                </a:solidFill>
              </a:rPr>
              <a:t>Matroska</a:t>
            </a:r>
            <a:r>
              <a:rPr lang="es-MX" sz="2400" b="1" dirty="0" smtClean="0">
                <a:solidFill>
                  <a:schemeClr val="bg1"/>
                </a:solidFill>
              </a:rPr>
              <a:t>, un formato que apunta a convertirse en el Formato Contenedor Multimedia estándar algún día. </a:t>
            </a:r>
            <a:br>
              <a:rPr lang="es-MX" sz="2400" b="1" dirty="0" smtClean="0">
                <a:solidFill>
                  <a:schemeClr val="bg1"/>
                </a:solidFill>
              </a:rPr>
            </a:br>
            <a:r>
              <a:rPr lang="es-MX" sz="2400" b="1" dirty="0" smtClean="0">
                <a:solidFill>
                  <a:schemeClr val="bg1"/>
                </a:solidFill>
              </a:rPr>
              <a:t/>
            </a:r>
            <a:br>
              <a:rPr lang="es-MX" sz="2400" b="1" dirty="0" smtClean="0">
                <a:solidFill>
                  <a:schemeClr val="bg1"/>
                </a:solidFill>
              </a:rPr>
            </a:br>
            <a:r>
              <a:rPr lang="es-MX" sz="2400" b="1" dirty="0" smtClean="0">
                <a:solidFill>
                  <a:schemeClr val="bg1"/>
                </a:solidFill>
              </a:rPr>
              <a:t>Estos ficheros contienen los flujos multimedia de código abierto en </a:t>
            </a:r>
            <a:r>
              <a:rPr lang="es-MX" sz="2400" b="1" dirty="0" err="1" smtClean="0">
                <a:solidFill>
                  <a:schemeClr val="bg1"/>
                </a:solidFill>
              </a:rPr>
              <a:t>matroska</a:t>
            </a:r>
            <a:r>
              <a:rPr lang="es-MX" sz="2400" b="1" dirty="0" smtClean="0">
                <a:solidFill>
                  <a:schemeClr val="bg1"/>
                </a:solidFill>
              </a:rPr>
              <a:t> formato contenedor multimedia. El propósito de este formato es permitir el almacenamiento de un número ilimitado de flujos multimedia en un solo archivo. MKV, en particular, los archivos de vídeo y de audio y subtítulos opcionales. </a:t>
            </a:r>
            <a:r>
              <a:rPr lang="es-MX" dirty="0" smtClean="0"/>
              <a:t/>
            </a:r>
            <a:br>
              <a:rPr lang="es-MX" dirty="0" smtClean="0"/>
            </a:br>
            <a:endParaRPr lang="es-MX" dirty="0"/>
          </a:p>
        </p:txBody>
      </p:sp>
      <p:sp>
        <p:nvSpPr>
          <p:cNvPr id="7" name="6 CuadroTexto"/>
          <p:cNvSpPr txBox="1"/>
          <p:nvPr/>
        </p:nvSpPr>
        <p:spPr>
          <a:xfrm>
            <a:off x="714348" y="428604"/>
            <a:ext cx="7143800" cy="1107996"/>
          </a:xfrm>
          <a:prstGeom prst="rect">
            <a:avLst/>
          </a:prstGeom>
          <a:solidFill>
            <a:srgbClr val="00FF00"/>
          </a:solidFill>
        </p:spPr>
        <p:txBody>
          <a:bodyPr wrap="square" rtlCol="0">
            <a:spAutoFit/>
          </a:bodyPr>
          <a:lstStyle/>
          <a:p>
            <a:pPr algn="ctr"/>
            <a:r>
              <a:rPr lang="es-MX" sz="6600" dirty="0" smtClean="0">
                <a:solidFill>
                  <a:schemeClr val="bg1"/>
                </a:solidFill>
              </a:rPr>
              <a:t>EXTENSION  MKV</a:t>
            </a:r>
            <a:endParaRPr lang="es-MX" sz="6600" dirty="0">
              <a:solidFill>
                <a:schemeClr val="bg1"/>
              </a:solidFill>
            </a:endParaRPr>
          </a:p>
        </p:txBody>
      </p:sp>
      <p:sp>
        <p:nvSpPr>
          <p:cNvPr id="8" name="7 Corazón"/>
          <p:cNvSpPr/>
          <p:nvPr/>
        </p:nvSpPr>
        <p:spPr>
          <a:xfrm>
            <a:off x="7072330" y="5643554"/>
            <a:ext cx="1857388" cy="1214446"/>
          </a:xfrm>
          <a:prstGeom prst="heart">
            <a:avLst/>
          </a:prstGeom>
          <a:solidFill>
            <a:srgbClr val="FF66CC"/>
          </a:solidFill>
          <a:ln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w="18415" cmpd="sng">
                <a:noFill/>
                <a:prstDash val="solid"/>
              </a:ln>
              <a:noFill/>
              <a:effectLst>
                <a:outerShdw blurRad="63500" dir="3600000" algn="tl" rotWithShape="0">
                  <a:srgbClr val="000000">
                    <a:alpha val="70000"/>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fb-portadas.com/wp-content/uploads/2012/11/circulos-de-colores.jpg"/>
          <p:cNvPicPr>
            <a:picLocks noChangeAspect="1" noChangeArrowheads="1"/>
          </p:cNvPicPr>
          <p:nvPr/>
        </p:nvPicPr>
        <p:blipFill>
          <a:blip r:embed="rId2"/>
          <a:srcRect/>
          <a:stretch>
            <a:fillRect/>
          </a:stretch>
        </p:blipFill>
        <p:spPr bwMode="auto">
          <a:xfrm>
            <a:off x="0" y="-1"/>
            <a:ext cx="9144000" cy="6858001"/>
          </a:xfrm>
          <a:prstGeom prst="rect">
            <a:avLst/>
          </a:prstGeom>
          <a:noFill/>
        </p:spPr>
      </p:pic>
      <p:sp>
        <p:nvSpPr>
          <p:cNvPr id="3" name="2 CuadroTexto"/>
          <p:cNvSpPr txBox="1"/>
          <p:nvPr/>
        </p:nvSpPr>
        <p:spPr>
          <a:xfrm>
            <a:off x="642910" y="1928802"/>
            <a:ext cx="8001056" cy="3385542"/>
          </a:xfrm>
          <a:prstGeom prst="rect">
            <a:avLst/>
          </a:prstGeom>
          <a:noFill/>
        </p:spPr>
        <p:txBody>
          <a:bodyPr wrap="square" rtlCol="0">
            <a:spAutoFit/>
          </a:bodyPr>
          <a:lstStyle/>
          <a:p>
            <a:r>
              <a:rPr lang="es-MX" sz="2800" b="1" dirty="0" smtClean="0">
                <a:solidFill>
                  <a:schemeClr val="bg1"/>
                </a:solidFill>
              </a:rPr>
              <a:t>La extensión y formato  .</a:t>
            </a:r>
            <a:r>
              <a:rPr lang="es-MX" sz="2800" b="1" dirty="0" err="1" smtClean="0">
                <a:solidFill>
                  <a:schemeClr val="bg1"/>
                </a:solidFill>
              </a:rPr>
              <a:t>mov</a:t>
            </a:r>
            <a:r>
              <a:rPr lang="es-MX" sz="2800" b="1" dirty="0" smtClean="0">
                <a:solidFill>
                  <a:schemeClr val="bg1"/>
                </a:solidFill>
              </a:rPr>
              <a:t>, pertenece al formato de archivo de video empleado en la </a:t>
            </a:r>
            <a:r>
              <a:rPr lang="es-MX" sz="2800" b="1" dirty="0" err="1" smtClean="0">
                <a:solidFill>
                  <a:schemeClr val="bg1"/>
                </a:solidFill>
              </a:rPr>
              <a:t>aplicaciónQuickTime</a:t>
            </a:r>
            <a:r>
              <a:rPr lang="es-MX" sz="2800" b="1" dirty="0" smtClean="0">
                <a:solidFill>
                  <a:schemeClr val="bg1"/>
                </a:solidFill>
              </a:rPr>
              <a:t>. También pueden tener extensión .</a:t>
            </a:r>
            <a:r>
              <a:rPr lang="es-MX" sz="2800" b="1" dirty="0" err="1" smtClean="0">
                <a:solidFill>
                  <a:schemeClr val="bg1"/>
                </a:solidFill>
              </a:rPr>
              <a:t>qt</a:t>
            </a:r>
            <a:r>
              <a:rPr lang="es-MX" sz="2800" b="1" dirty="0" smtClean="0">
                <a:solidFill>
                  <a:schemeClr val="bg1"/>
                </a:solidFill>
              </a:rPr>
              <a:t>.</a:t>
            </a:r>
            <a:br>
              <a:rPr lang="es-MX" sz="2800" b="1" dirty="0" smtClean="0">
                <a:solidFill>
                  <a:schemeClr val="bg1"/>
                </a:solidFill>
              </a:rPr>
            </a:br>
            <a:r>
              <a:rPr lang="es-MX" sz="2800" b="1" dirty="0" smtClean="0">
                <a:solidFill>
                  <a:schemeClr val="bg1"/>
                </a:solidFill>
              </a:rPr>
              <a:t/>
            </a:r>
            <a:br>
              <a:rPr lang="es-MX" sz="2800" b="1" dirty="0" smtClean="0">
                <a:solidFill>
                  <a:schemeClr val="bg1"/>
                </a:solidFill>
              </a:rPr>
            </a:br>
            <a:r>
              <a:rPr lang="es-MX" sz="2800" b="1" dirty="0" smtClean="0">
                <a:solidFill>
                  <a:schemeClr val="bg1"/>
                </a:solidFill>
              </a:rPr>
              <a:t>El formato también puede incluir audio, efectos, texto (ejemplo, subtítulos), etc.</a:t>
            </a:r>
            <a:r>
              <a:rPr lang="es-MX" dirty="0" smtClean="0"/>
              <a:t/>
            </a:r>
            <a:br>
              <a:rPr lang="es-MX" dirty="0" smtClean="0"/>
            </a:br>
            <a:endParaRPr lang="es-MX" dirty="0"/>
          </a:p>
        </p:txBody>
      </p:sp>
      <p:sp>
        <p:nvSpPr>
          <p:cNvPr id="4" name="3 CuadroTexto"/>
          <p:cNvSpPr txBox="1"/>
          <p:nvPr/>
        </p:nvSpPr>
        <p:spPr>
          <a:xfrm>
            <a:off x="1000100" y="500042"/>
            <a:ext cx="7072362" cy="923330"/>
          </a:xfrm>
          <a:prstGeom prst="rect">
            <a:avLst/>
          </a:prstGeom>
          <a:solidFill>
            <a:srgbClr val="00CCFF"/>
          </a:solidFill>
        </p:spPr>
        <p:txBody>
          <a:bodyPr wrap="square" rtlCol="0">
            <a:spAutoFit/>
          </a:bodyPr>
          <a:lstStyle/>
          <a:p>
            <a:pPr algn="ctr"/>
            <a:r>
              <a:rPr lang="es-MX" sz="5400" dirty="0" smtClean="0">
                <a:solidFill>
                  <a:schemeClr val="bg1"/>
                </a:solidFill>
              </a:rPr>
              <a:t>Extensión MOV</a:t>
            </a:r>
            <a:endParaRPr lang="es-MX" sz="5400" dirty="0">
              <a:solidFill>
                <a:schemeClr val="bg1"/>
              </a:solidFill>
            </a:endParaRPr>
          </a:p>
        </p:txBody>
      </p:sp>
      <p:sp>
        <p:nvSpPr>
          <p:cNvPr id="5" name="4 Corazón"/>
          <p:cNvSpPr/>
          <p:nvPr/>
        </p:nvSpPr>
        <p:spPr>
          <a:xfrm>
            <a:off x="142844" y="5357826"/>
            <a:ext cx="1857388" cy="1214446"/>
          </a:xfrm>
          <a:prstGeom prst="heart">
            <a:avLst/>
          </a:prstGeom>
          <a:solidFill>
            <a:srgbClr val="FF66CC"/>
          </a:solidFill>
          <a:ln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w="18415" cmpd="sng">
                <a:noFill/>
                <a:prstDash val="solid"/>
              </a:ln>
              <a:noFill/>
              <a:effectLst>
                <a:outerShdw blurRad="63500" dir="3600000" algn="tl" rotWithShape="0">
                  <a:srgbClr val="000000">
                    <a:alpha val="70000"/>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images2.layoutsparks.com/1/221184/pastel-friends-double-lin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2 CuadroTexto"/>
          <p:cNvSpPr txBox="1"/>
          <p:nvPr/>
        </p:nvSpPr>
        <p:spPr>
          <a:xfrm>
            <a:off x="857224" y="1643050"/>
            <a:ext cx="6858048" cy="3046988"/>
          </a:xfrm>
          <a:prstGeom prst="rect">
            <a:avLst/>
          </a:prstGeom>
          <a:noFill/>
        </p:spPr>
        <p:txBody>
          <a:bodyPr wrap="square" rtlCol="0">
            <a:spAutoFit/>
          </a:bodyPr>
          <a:lstStyle/>
          <a:p>
            <a:r>
              <a:rPr lang="es-MX" sz="3200" dirty="0" smtClean="0"/>
              <a:t>MPEG-1 es el nombre de un grupo de estándares de codificación de audio y vídeo normalizados por el grupo MPEG (</a:t>
            </a:r>
            <a:r>
              <a:rPr lang="es-MX" sz="3200" dirty="0" err="1" smtClean="0"/>
              <a:t>Moving</a:t>
            </a:r>
            <a:r>
              <a:rPr lang="es-MX" sz="3200" dirty="0" smtClean="0"/>
              <a:t> </a:t>
            </a:r>
            <a:r>
              <a:rPr lang="es-MX" sz="3200" dirty="0" err="1" smtClean="0"/>
              <a:t>Pictures</a:t>
            </a:r>
            <a:r>
              <a:rPr lang="es-MX" sz="3200" dirty="0" smtClean="0"/>
              <a:t> </a:t>
            </a:r>
            <a:r>
              <a:rPr lang="es-MX" sz="3200" dirty="0" err="1" smtClean="0"/>
              <a:t>Experts</a:t>
            </a:r>
            <a:r>
              <a:rPr lang="es-MX" sz="3200" dirty="0" smtClean="0"/>
              <a:t> </a:t>
            </a:r>
            <a:r>
              <a:rPr lang="es-MX" sz="3200" dirty="0" err="1" smtClean="0"/>
              <a:t>Group</a:t>
            </a:r>
            <a:r>
              <a:rPr lang="es-MX" sz="3200" dirty="0" smtClean="0"/>
              <a:t>). MPEG-1 vídeo se utiliza en el formato Video CD</a:t>
            </a:r>
            <a:r>
              <a:rPr lang="es-MX" sz="2000" dirty="0" smtClean="0"/>
              <a:t>. </a:t>
            </a:r>
            <a:endParaRPr lang="es-MX" sz="2000" dirty="0"/>
          </a:p>
        </p:txBody>
      </p:sp>
      <p:sp>
        <p:nvSpPr>
          <p:cNvPr id="4" name="3 CuadroTexto"/>
          <p:cNvSpPr txBox="1"/>
          <p:nvPr/>
        </p:nvSpPr>
        <p:spPr>
          <a:xfrm>
            <a:off x="1071538" y="285728"/>
            <a:ext cx="6500858" cy="1107996"/>
          </a:xfrm>
          <a:prstGeom prst="rect">
            <a:avLst/>
          </a:prstGeom>
          <a:solidFill>
            <a:srgbClr val="CC66FF"/>
          </a:solidFill>
        </p:spPr>
        <p:txBody>
          <a:bodyPr wrap="square" rtlCol="0">
            <a:spAutoFit/>
          </a:bodyPr>
          <a:lstStyle/>
          <a:p>
            <a:r>
              <a:rPr lang="es-MX" sz="6600" dirty="0" smtClean="0"/>
              <a:t>EXTENSION MPEG</a:t>
            </a:r>
            <a:endParaRPr lang="es-MX" sz="6600" dirty="0"/>
          </a:p>
        </p:txBody>
      </p:sp>
      <p:sp>
        <p:nvSpPr>
          <p:cNvPr id="5" name="4 Corazón"/>
          <p:cNvSpPr/>
          <p:nvPr/>
        </p:nvSpPr>
        <p:spPr>
          <a:xfrm>
            <a:off x="142844" y="5357826"/>
            <a:ext cx="1857388" cy="1214446"/>
          </a:xfrm>
          <a:prstGeom prst="heart">
            <a:avLst/>
          </a:prstGeom>
          <a:solidFill>
            <a:srgbClr val="FF66CC"/>
          </a:solidFill>
          <a:ln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w="18415" cmpd="sng">
                <a:noFill/>
                <a:prstDash val="solid"/>
              </a:ln>
              <a:noFill/>
              <a:effectLst>
                <a:outerShdw blurRad="63500" dir="3600000" algn="tl" rotWithShape="0">
                  <a:srgbClr val="000000">
                    <a:alpha val="70000"/>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geeksadictos.files.wordpress.com/2012/03/fondo_portada_www_jhsystem_wordpress_com_14a.jpg?w=852"/>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3" name="2 CuadroTexto"/>
          <p:cNvSpPr txBox="1"/>
          <p:nvPr/>
        </p:nvSpPr>
        <p:spPr>
          <a:xfrm>
            <a:off x="571472" y="571480"/>
            <a:ext cx="8143932" cy="830997"/>
          </a:xfrm>
          <a:prstGeom prst="rect">
            <a:avLst/>
          </a:prstGeom>
          <a:solidFill>
            <a:srgbClr val="CC66FF"/>
          </a:solidFill>
        </p:spPr>
        <p:txBody>
          <a:bodyPr wrap="square" rtlCol="0">
            <a:spAutoFit/>
          </a:bodyPr>
          <a:lstStyle/>
          <a:p>
            <a:pPr algn="ctr"/>
            <a:r>
              <a:rPr lang="es-MX" sz="4800" dirty="0" smtClean="0"/>
              <a:t>EXTENSION OGM</a:t>
            </a:r>
            <a:endParaRPr lang="es-MX" sz="4800" dirty="0"/>
          </a:p>
        </p:txBody>
      </p:sp>
      <p:sp>
        <p:nvSpPr>
          <p:cNvPr id="4" name="3 CuadroTexto"/>
          <p:cNvSpPr txBox="1"/>
          <p:nvPr/>
        </p:nvSpPr>
        <p:spPr>
          <a:xfrm>
            <a:off x="857224" y="1500174"/>
            <a:ext cx="7929618" cy="1815882"/>
          </a:xfrm>
          <a:prstGeom prst="rect">
            <a:avLst/>
          </a:prstGeom>
          <a:noFill/>
        </p:spPr>
        <p:txBody>
          <a:bodyPr wrap="square" rtlCol="0">
            <a:spAutoFit/>
          </a:bodyPr>
          <a:lstStyle/>
          <a:p>
            <a:r>
              <a:rPr lang="es-MX" sz="2800" b="1" dirty="0" smtClean="0"/>
              <a:t>OGM es un contenedor multimedia, dentro del cual se puede introducir video, varias cadenas de audio y varios </a:t>
            </a:r>
            <a:r>
              <a:rPr lang="es-MX" sz="2800" b="1" dirty="0" err="1" smtClean="0"/>
              <a:t>subtitulos</a:t>
            </a:r>
            <a:r>
              <a:rPr lang="es-MX" sz="2800" b="1" dirty="0" smtClean="0"/>
              <a:t> dentro de un solo archivo. </a:t>
            </a:r>
            <a:r>
              <a:rPr lang="es-MX" sz="2800" b="1" dirty="0" err="1" smtClean="0"/>
              <a:t>Tambien</a:t>
            </a:r>
            <a:r>
              <a:rPr lang="es-MX" sz="2800" b="1" dirty="0" smtClean="0"/>
              <a:t> permite la utilización del formato de audio OGG.</a:t>
            </a:r>
            <a:endParaRPr lang="es-MX" sz="2800" b="1" dirty="0"/>
          </a:p>
        </p:txBody>
      </p:sp>
      <p:sp>
        <p:nvSpPr>
          <p:cNvPr id="5" name="4 CuadroTexto"/>
          <p:cNvSpPr txBox="1"/>
          <p:nvPr/>
        </p:nvSpPr>
        <p:spPr>
          <a:xfrm>
            <a:off x="928662" y="3857628"/>
            <a:ext cx="7858180" cy="2308324"/>
          </a:xfrm>
          <a:prstGeom prst="rect">
            <a:avLst/>
          </a:prstGeom>
          <a:noFill/>
        </p:spPr>
        <p:txBody>
          <a:bodyPr wrap="square" rtlCol="0">
            <a:spAutoFit/>
          </a:bodyPr>
          <a:lstStyle/>
          <a:p>
            <a:r>
              <a:rPr lang="es-MX" b="1" dirty="0" smtClean="0"/>
              <a:t> Se reproducen con:</a:t>
            </a:r>
          </a:p>
          <a:p>
            <a:r>
              <a:rPr lang="es-MX" b="1" dirty="0" smtClean="0"/>
              <a:t>OGG </a:t>
            </a:r>
            <a:r>
              <a:rPr lang="es-MX" b="1" dirty="0" err="1" smtClean="0"/>
              <a:t>Direct</a:t>
            </a:r>
            <a:r>
              <a:rPr lang="es-MX" b="1" dirty="0" smtClean="0"/>
              <a:t> Show: Pack para visualizar OGM y audio OGG</a:t>
            </a:r>
            <a:r>
              <a:rPr lang="es-MX" b="1" dirty="0" smtClean="0"/>
              <a:t>.</a:t>
            </a:r>
          </a:p>
          <a:p>
            <a:r>
              <a:rPr lang="es-MX" b="1" dirty="0" smtClean="0"/>
              <a:t/>
            </a:r>
            <a:br>
              <a:rPr lang="es-MX" b="1" dirty="0" smtClean="0"/>
            </a:br>
            <a:r>
              <a:rPr lang="es-MX" b="1" dirty="0" smtClean="0"/>
              <a:t>VOBSUB: Parche para poder visualizar los </a:t>
            </a:r>
            <a:r>
              <a:rPr lang="es-MX" b="1" dirty="0" smtClean="0"/>
              <a:t>subtítulos </a:t>
            </a:r>
            <a:r>
              <a:rPr lang="es-MX" b="1" dirty="0" smtClean="0"/>
              <a:t>en los </a:t>
            </a:r>
            <a:r>
              <a:rPr lang="es-MX" b="1" dirty="0" err="1" smtClean="0"/>
              <a:t>players</a:t>
            </a:r>
            <a:r>
              <a:rPr lang="es-MX" b="1" dirty="0" smtClean="0"/>
              <a:t> que no tienen esta opción (</a:t>
            </a:r>
            <a:r>
              <a:rPr lang="es-MX" b="1" dirty="0" err="1" smtClean="0"/>
              <a:t>Bsplayer</a:t>
            </a:r>
            <a:r>
              <a:rPr lang="es-MX" b="1" dirty="0" smtClean="0"/>
              <a:t> si lo puede leer</a:t>
            </a:r>
            <a:r>
              <a:rPr lang="es-MX" b="1" dirty="0" smtClean="0"/>
              <a:t>).</a:t>
            </a:r>
            <a:r>
              <a:rPr lang="es-MX" b="1" dirty="0" smtClean="0"/>
              <a:t/>
            </a:r>
            <a:br>
              <a:rPr lang="es-MX" b="1" dirty="0" smtClean="0"/>
            </a:br>
            <a:r>
              <a:rPr lang="es-MX" b="1" dirty="0" smtClean="0"/>
              <a:t/>
            </a:r>
            <a:br>
              <a:rPr lang="es-MX" b="1" dirty="0" smtClean="0"/>
            </a:br>
            <a:r>
              <a:rPr lang="es-MX" b="1" dirty="0" smtClean="0"/>
              <a:t>Media Player </a:t>
            </a:r>
            <a:r>
              <a:rPr lang="es-MX" b="1" dirty="0" err="1" smtClean="0"/>
              <a:t>Classsic</a:t>
            </a:r>
            <a:r>
              <a:rPr lang="es-MX" b="1" dirty="0" smtClean="0"/>
              <a:t>: EL </a:t>
            </a:r>
            <a:r>
              <a:rPr lang="es-MX" b="1" dirty="0" err="1" smtClean="0"/>
              <a:t>player</a:t>
            </a:r>
            <a:r>
              <a:rPr lang="es-MX" b="1" dirty="0" smtClean="0"/>
              <a:t> por excelencia. Con el no tendremos problemas con los OGM.</a:t>
            </a:r>
            <a:endParaRPr lang="es-MX" b="1" dirty="0"/>
          </a:p>
        </p:txBody>
      </p:sp>
      <p:sp>
        <p:nvSpPr>
          <p:cNvPr id="6" name="5 Corazón"/>
          <p:cNvSpPr/>
          <p:nvPr/>
        </p:nvSpPr>
        <p:spPr>
          <a:xfrm>
            <a:off x="285720" y="214290"/>
            <a:ext cx="1857388" cy="1214446"/>
          </a:xfrm>
          <a:prstGeom prst="heart">
            <a:avLst/>
          </a:prstGeom>
          <a:solidFill>
            <a:srgbClr val="FF66CC"/>
          </a:solidFill>
          <a:ln cmpd="sng">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ln w="18415" cmpd="sng">
                <a:noFill/>
                <a:prstDash val="solid"/>
              </a:ln>
              <a:noFill/>
              <a:effectLst>
                <a:outerShdw blurRad="63500" dir="3600000" algn="tl" rotWithShape="0">
                  <a:srgbClr val="000000">
                    <a:alpha val="70000"/>
                  </a:srgbClr>
                </a:outerShdw>
              </a:effectLst>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195</Words>
  <Application>Microsoft Office PowerPoint</Application>
  <PresentationFormat>Presentación en pantalla (4:3)</PresentationFormat>
  <Paragraphs>32</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Urbina</cp:lastModifiedBy>
  <cp:revision>15</cp:revision>
  <dcterms:created xsi:type="dcterms:W3CDTF">2013-02-07T17:46:07Z</dcterms:created>
  <dcterms:modified xsi:type="dcterms:W3CDTF">2013-02-12T22:41:02Z</dcterms:modified>
</cp:coreProperties>
</file>