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4D2DFDD-E35E-4880-894F-AD6AE8463BB6}" type="datetimeFigureOut">
              <a:rPr lang="es-MX" smtClean="0"/>
              <a:t>12/02/2013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DD0122-77FC-44BC-85C5-88EF57B6B8B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DFDD-E35E-4880-894F-AD6AE8463BB6}" type="datetimeFigureOut">
              <a:rPr lang="es-MX" smtClean="0"/>
              <a:t>12/02/2013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0122-77FC-44BC-85C5-88EF57B6B8B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4D2DFDD-E35E-4880-894F-AD6AE8463BB6}" type="datetimeFigureOut">
              <a:rPr lang="es-MX" smtClean="0"/>
              <a:t>12/02/2013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7DD0122-77FC-44BC-85C5-88EF57B6B8B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DFDD-E35E-4880-894F-AD6AE8463BB6}" type="datetimeFigureOut">
              <a:rPr lang="es-MX" smtClean="0"/>
              <a:t>12/02/2013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DD0122-77FC-44BC-85C5-88EF57B6B8B0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DFDD-E35E-4880-894F-AD6AE8463BB6}" type="datetimeFigureOut">
              <a:rPr lang="es-MX" smtClean="0"/>
              <a:t>12/02/2013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7DD0122-77FC-44BC-85C5-88EF57B6B8B0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4D2DFDD-E35E-4880-894F-AD6AE8463BB6}" type="datetimeFigureOut">
              <a:rPr lang="es-MX" smtClean="0"/>
              <a:t>12/02/2013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7DD0122-77FC-44BC-85C5-88EF57B6B8B0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4D2DFDD-E35E-4880-894F-AD6AE8463BB6}" type="datetimeFigureOut">
              <a:rPr lang="es-MX" smtClean="0"/>
              <a:t>12/02/2013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7DD0122-77FC-44BC-85C5-88EF57B6B8B0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DFDD-E35E-4880-894F-AD6AE8463BB6}" type="datetimeFigureOut">
              <a:rPr lang="es-MX" smtClean="0"/>
              <a:t>12/02/2013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DD0122-77FC-44BC-85C5-88EF57B6B8B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DFDD-E35E-4880-894F-AD6AE8463BB6}" type="datetimeFigureOut">
              <a:rPr lang="es-MX" smtClean="0"/>
              <a:t>12/02/2013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DD0122-77FC-44BC-85C5-88EF57B6B8B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DFDD-E35E-4880-894F-AD6AE8463BB6}" type="datetimeFigureOut">
              <a:rPr lang="es-MX" smtClean="0"/>
              <a:t>12/02/2013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DD0122-77FC-44BC-85C5-88EF57B6B8B0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4D2DFDD-E35E-4880-894F-AD6AE8463BB6}" type="datetimeFigureOut">
              <a:rPr lang="es-MX" smtClean="0"/>
              <a:t>12/02/2013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7DD0122-77FC-44BC-85C5-88EF57B6B8B0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4D2DFDD-E35E-4880-894F-AD6AE8463BB6}" type="datetimeFigureOut">
              <a:rPr lang="es-MX" smtClean="0"/>
              <a:t>12/02/2013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7DD0122-77FC-44BC-85C5-88EF57B6B8B0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hyperlink" Target="http://es.wikipedia.org/wiki/Matroska#cite_note-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>
                <a:latin typeface="Bernard MT Condensed" pitchFamily="18" charset="0"/>
                <a:ea typeface="Arial Unicode MS" pitchFamily="34" charset="-128"/>
                <a:cs typeface="Arial Unicode MS" pitchFamily="34" charset="-128"/>
              </a:rPr>
              <a:t>Extensiones de video </a:t>
            </a:r>
            <a:endParaRPr lang="es-MX" dirty="0">
              <a:latin typeface="Bernard MT Condensed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027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6600" dirty="0" smtClean="0">
                <a:latin typeface="Bernard MT Condensed" pitchFamily="18" charset="0"/>
              </a:rPr>
              <a:t>MPG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2" name="1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E</a:t>
            </a:r>
            <a:r>
              <a:rPr lang="es-MX" dirty="0" smtClean="0"/>
              <a:t>s </a:t>
            </a:r>
            <a:r>
              <a:rPr lang="es-MX" dirty="0"/>
              <a:t>un formato contenedor especificado como parte del estándar IEC. Se utiliza para almacenar los formatos audiovisuales especificados por ISO/IEC y el grupo MPEG (</a:t>
            </a:r>
            <a:r>
              <a:rPr lang="es-MX" i="1" dirty="0" err="1"/>
              <a:t>Moving</a:t>
            </a:r>
            <a:r>
              <a:rPr lang="es-MX" i="1" dirty="0"/>
              <a:t> Picture </a:t>
            </a:r>
            <a:r>
              <a:rPr lang="es-MX" i="1" dirty="0" err="1"/>
              <a:t>Experts</a:t>
            </a:r>
            <a:r>
              <a:rPr lang="es-MX" i="1" dirty="0"/>
              <a:t> </a:t>
            </a:r>
            <a:r>
              <a:rPr lang="es-MX" i="1" dirty="0" err="1"/>
              <a:t>Group</a:t>
            </a:r>
            <a:r>
              <a:rPr lang="es-MX" dirty="0"/>
              <a:t>) al igual que otros formatos audiovisuales disponibles. Se utiliza típicamente para almacenar datos en archivos para ordenadores, para transmitir flujos audiovisuales y, probablemente, en muchas otras formas.</a:t>
            </a:r>
            <a:endParaRPr lang="es-MX" dirty="0"/>
          </a:p>
        </p:txBody>
      </p:sp>
      <p:sp>
        <p:nvSpPr>
          <p:cNvPr id="4" name="3 Flecha izquierda">
            <a:hlinkClick r:id="rId2" action="ppaction://hlinksldjump"/>
          </p:cNvPr>
          <p:cNvSpPr/>
          <p:nvPr/>
        </p:nvSpPr>
        <p:spPr>
          <a:xfrm>
            <a:off x="7956376" y="6209928"/>
            <a:ext cx="1008112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735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6600" dirty="0" smtClean="0">
                <a:latin typeface="Bernard MT Condensed" pitchFamily="18" charset="0"/>
              </a:rPr>
              <a:t>OGM</a:t>
            </a:r>
            <a:endParaRPr lang="es-MX" sz="6600" dirty="0">
              <a:latin typeface="Bernard MT Condensed" pitchFamily="18" charset="0"/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OGM es un formato comprimido de archivo de video que utiliza compresión </a:t>
            </a:r>
            <a:r>
              <a:rPr lang="es-MX" dirty="0" err="1"/>
              <a:t>Ogg</a:t>
            </a:r>
            <a:r>
              <a:rPr lang="es-MX" dirty="0"/>
              <a:t> </a:t>
            </a:r>
            <a:r>
              <a:rPr lang="es-MX" dirty="0" err="1"/>
              <a:t>Vorbis</a:t>
            </a:r>
            <a:r>
              <a:rPr lang="es-MX" dirty="0"/>
              <a:t>; contiene en general audio </a:t>
            </a:r>
            <a:r>
              <a:rPr lang="es-MX" dirty="0" err="1"/>
              <a:t>Ogg</a:t>
            </a:r>
            <a:r>
              <a:rPr lang="es-MX" dirty="0"/>
              <a:t> </a:t>
            </a:r>
            <a:r>
              <a:rPr lang="es-MX" dirty="0" err="1"/>
              <a:t>Vorbis</a:t>
            </a:r>
            <a:r>
              <a:rPr lang="es-MX" dirty="0"/>
              <a:t> 5.1 y un canal de vídeo (archivos de sólo audio usan la extensión OGG), también pueden incluir hasta 65.000 subtítulos intercambiables.</a:t>
            </a:r>
          </a:p>
          <a:p>
            <a:r>
              <a:rPr lang="es-MX" dirty="0" smtClean="0"/>
              <a:t>Estos </a:t>
            </a:r>
            <a:r>
              <a:rPr lang="es-MX" dirty="0"/>
              <a:t>archivos pueden ser codificados con </a:t>
            </a:r>
            <a:r>
              <a:rPr lang="es-MX" dirty="0" err="1"/>
              <a:t>DivX</a:t>
            </a:r>
            <a:r>
              <a:rPr lang="es-MX" dirty="0"/>
              <a:t>, </a:t>
            </a:r>
            <a:r>
              <a:rPr lang="es-MX" dirty="0" err="1"/>
              <a:t>XviD</a:t>
            </a:r>
            <a:r>
              <a:rPr lang="es-MX" dirty="0"/>
              <a:t>, </a:t>
            </a:r>
            <a:r>
              <a:rPr lang="es-MX" dirty="0" err="1"/>
              <a:t>Theora</a:t>
            </a:r>
            <a:r>
              <a:rPr lang="es-MX" dirty="0"/>
              <a:t>, u otros </a:t>
            </a:r>
            <a:r>
              <a:rPr lang="es-MX" dirty="0" err="1"/>
              <a:t>codecs</a:t>
            </a:r>
            <a:r>
              <a:rPr lang="es-MX" dirty="0"/>
              <a:t>, lo que significa que el reproductor de vídeo también debe soportar el </a:t>
            </a:r>
            <a:r>
              <a:rPr lang="es-MX" dirty="0" err="1"/>
              <a:t>codec</a:t>
            </a:r>
            <a:r>
              <a:rPr lang="es-MX" dirty="0"/>
              <a:t> adecuado para reproducir el archivo.</a:t>
            </a:r>
          </a:p>
        </p:txBody>
      </p:sp>
      <p:sp>
        <p:nvSpPr>
          <p:cNvPr id="4" name="3 Flecha izquierda">
            <a:hlinkClick r:id="rId2" action="ppaction://hlinksldjump"/>
          </p:cNvPr>
          <p:cNvSpPr/>
          <p:nvPr/>
        </p:nvSpPr>
        <p:spPr>
          <a:xfrm>
            <a:off x="7956376" y="6168139"/>
            <a:ext cx="1008112" cy="68330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52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6600" dirty="0" smtClean="0">
                <a:latin typeface="Bernard MT Condensed" pitchFamily="18" charset="0"/>
              </a:rPr>
              <a:t>RM</a:t>
            </a:r>
            <a:endParaRPr lang="es-MX" sz="6600" dirty="0">
              <a:latin typeface="Bernard MT Condensed" pitchFamily="18" charset="0"/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La </a:t>
            </a:r>
            <a:r>
              <a:rPr lang="es-MX" dirty="0"/>
              <a:t>extensión </a:t>
            </a:r>
            <a:r>
              <a:rPr lang="es-MX" b="1" dirty="0"/>
              <a:t>.</a:t>
            </a:r>
            <a:r>
              <a:rPr lang="es-MX" b="1" dirty="0" err="1"/>
              <a:t>rmvb</a:t>
            </a:r>
            <a:r>
              <a:rPr lang="es-MX" dirty="0"/>
              <a:t> (Real Media Variable </a:t>
            </a:r>
            <a:r>
              <a:rPr lang="es-MX" dirty="0" err="1"/>
              <a:t>Bitrate</a:t>
            </a:r>
            <a:r>
              <a:rPr lang="es-MX" dirty="0"/>
              <a:t>) es una extensión para </a:t>
            </a:r>
            <a:r>
              <a:rPr lang="es-MX" u="sng" dirty="0"/>
              <a:t>Real Player</a:t>
            </a:r>
            <a:r>
              <a:rPr lang="es-MX" dirty="0"/>
              <a:t>. Por lo tanto, para reproducir este tipo de archivos puedes utilizar Real </a:t>
            </a:r>
            <a:r>
              <a:rPr lang="es-MX" dirty="0" smtClean="0"/>
              <a:t>Player.</a:t>
            </a:r>
            <a:endParaRPr lang="es-MX" dirty="0"/>
          </a:p>
          <a:p>
            <a:pPr marL="0" indent="0">
              <a:buNone/>
            </a:pP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>Si quieres abrirlos con tu actual reproductor multimedia deberás bajar unos </a:t>
            </a:r>
            <a:r>
              <a:rPr lang="es-MX" dirty="0" err="1" smtClean="0"/>
              <a:t>codecs</a:t>
            </a:r>
            <a:r>
              <a:rPr lang="es-MX" dirty="0"/>
              <a:t>.</a:t>
            </a:r>
            <a:endParaRPr lang="es-MX" dirty="0"/>
          </a:p>
          <a:p>
            <a:pPr marL="0" indent="0">
              <a:buNone/>
            </a:pPr>
            <a:r>
              <a:rPr lang="es-MX" dirty="0"/>
              <a:t/>
            </a:r>
            <a:br>
              <a:rPr lang="es-MX" dirty="0"/>
            </a:br>
            <a:r>
              <a:rPr lang="es-MX" dirty="0"/>
              <a:t>También es necesario tener </a:t>
            </a:r>
            <a:r>
              <a:rPr lang="es-MX" dirty="0" err="1"/>
              <a:t>RealMedia</a:t>
            </a:r>
            <a:r>
              <a:rPr lang="es-MX" dirty="0"/>
              <a:t> </a:t>
            </a:r>
            <a:r>
              <a:rPr lang="es-MX" dirty="0" err="1"/>
              <a:t>Splitter</a:t>
            </a:r>
            <a:r>
              <a:rPr lang="es-MX" dirty="0"/>
              <a:t>.</a:t>
            </a:r>
            <a:endParaRPr lang="es-MX" dirty="0"/>
          </a:p>
        </p:txBody>
      </p:sp>
      <p:sp>
        <p:nvSpPr>
          <p:cNvPr id="4" name="3 Flecha izquierda">
            <a:hlinkClick r:id="rId2" action="ppaction://hlinksldjump"/>
          </p:cNvPr>
          <p:cNvSpPr/>
          <p:nvPr/>
        </p:nvSpPr>
        <p:spPr>
          <a:xfrm>
            <a:off x="7993244" y="6237312"/>
            <a:ext cx="1008112" cy="55981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806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6600" dirty="0" smtClean="0">
                <a:latin typeface="Bernard MT Condensed" pitchFamily="18" charset="0"/>
              </a:rPr>
              <a:t>VOB </a:t>
            </a:r>
            <a:endParaRPr lang="es-MX" sz="6600" dirty="0">
              <a:latin typeface="Bernard MT Condensed" pitchFamily="18" charset="0"/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/>
              <a:t>Un archivo VOB no es un archivo de vídeo en sí. Se trata de un archivo contenedor que añade información adicional a los archivos MPEG2 en el contenedor. La razón de esto es parte de la norma DVD. Si nos fijamos en los archivos en un DVD también encontrará los archivos IFO y BUP. Archivos MPEG2 son solo video. Así que si sólo cambió el nombre a archivos VOB, mucho software de edición de vídeo no puede apoyar o no el VOB se puede reproducir. Así que hay que convertir VOB a otros formatos de vídeo populares de vídeo como AVI, MOV, MP4, </a:t>
            </a:r>
            <a:r>
              <a:rPr lang="es-MX" dirty="0" err="1"/>
              <a:t>etc</a:t>
            </a:r>
            <a:endParaRPr lang="es-MX" dirty="0"/>
          </a:p>
        </p:txBody>
      </p:sp>
      <p:sp>
        <p:nvSpPr>
          <p:cNvPr id="4" name="3 Flecha izquierda">
            <a:hlinkClick r:id="rId2" action="ppaction://hlinksldjump"/>
          </p:cNvPr>
          <p:cNvSpPr/>
          <p:nvPr/>
        </p:nvSpPr>
        <p:spPr>
          <a:xfrm>
            <a:off x="8172400" y="6065912"/>
            <a:ext cx="903548" cy="6034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204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6600" dirty="0" smtClean="0">
                <a:latin typeface="Bernard MT Condensed" pitchFamily="18" charset="0"/>
              </a:rPr>
              <a:t>WMV</a:t>
            </a:r>
            <a:endParaRPr lang="es-MX" sz="6600" dirty="0">
              <a:latin typeface="Bernard MT Condensed" pitchFamily="18" charset="0"/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err="1" smtClean="0"/>
              <a:t>Wmv</a:t>
            </a:r>
            <a:r>
              <a:rPr lang="es-MX" dirty="0" smtClean="0"/>
              <a:t> </a:t>
            </a:r>
            <a:r>
              <a:rPr lang="es-MX" dirty="0"/>
              <a:t>significa exactamente: "</a:t>
            </a:r>
            <a:r>
              <a:rPr lang="es-MX" dirty="0" err="1"/>
              <a:t>windows</a:t>
            </a:r>
            <a:r>
              <a:rPr lang="es-MX" dirty="0"/>
              <a:t> </a:t>
            </a:r>
            <a:r>
              <a:rPr lang="es-MX" dirty="0" err="1"/>
              <a:t>mwdia</a:t>
            </a:r>
            <a:r>
              <a:rPr lang="es-MX" dirty="0"/>
              <a:t> video", o sea es un video que se reproduce en Windows Media Player(WMP). </a:t>
            </a:r>
            <a:endParaRPr lang="es-MX" dirty="0"/>
          </a:p>
        </p:txBody>
      </p:sp>
      <p:sp>
        <p:nvSpPr>
          <p:cNvPr id="4" name="3 Flecha izquierda">
            <a:hlinkClick r:id="rId2" action="ppaction://hlinksldjump"/>
          </p:cNvPr>
          <p:cNvSpPr/>
          <p:nvPr/>
        </p:nvSpPr>
        <p:spPr>
          <a:xfrm>
            <a:off x="7884368" y="6021288"/>
            <a:ext cx="1008112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377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>Significado y programas que reproducen las extensiones de video </a:t>
            </a:r>
            <a:endParaRPr lang="es-MX" dirty="0">
              <a:solidFill>
                <a:schemeClr val="accent2">
                  <a:lumMod val="60000"/>
                  <a:lumOff val="40000"/>
                </a:schemeClr>
              </a:solidFill>
              <a:latin typeface="Bernard MT Condensed" pitchFamily="18" charset="0"/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sz="quarter" idx="1"/>
          </p:nvPr>
        </p:nvSpPr>
        <p:spPr>
          <a:xfrm>
            <a:off x="3563888" y="1484784"/>
            <a:ext cx="1810544" cy="5256584"/>
          </a:xfrm>
        </p:spPr>
        <p:txBody>
          <a:bodyPr>
            <a:normAutofit/>
          </a:bodyPr>
          <a:lstStyle/>
          <a:p>
            <a:r>
              <a:rPr lang="es-MX" sz="2000" b="1" dirty="0" smtClean="0">
                <a:solidFill>
                  <a:schemeClr val="tx1"/>
                </a:solidFill>
                <a:hlinkClick r:id="rId2" action="ppaction://hlinksldjump"/>
              </a:rPr>
              <a:t>3GP</a:t>
            </a:r>
            <a:endParaRPr lang="es-MX" sz="2000" b="1" dirty="0" smtClean="0">
              <a:solidFill>
                <a:schemeClr val="tx1"/>
              </a:solidFill>
            </a:endParaRPr>
          </a:p>
          <a:p>
            <a:r>
              <a:rPr lang="es-MX" sz="2000" b="1" dirty="0" smtClean="0">
                <a:solidFill>
                  <a:schemeClr val="tx1"/>
                </a:solidFill>
                <a:hlinkClick r:id="rId3" action="ppaction://hlinksldjump"/>
              </a:rPr>
              <a:t>AVI</a:t>
            </a:r>
            <a:endParaRPr lang="es-MX" sz="2000" b="1" dirty="0" smtClean="0">
              <a:solidFill>
                <a:schemeClr val="tx1"/>
              </a:solidFill>
            </a:endParaRPr>
          </a:p>
          <a:p>
            <a:r>
              <a:rPr lang="es-MX" sz="2000" b="1" dirty="0" smtClean="0">
                <a:solidFill>
                  <a:schemeClr val="tx1"/>
                </a:solidFill>
                <a:hlinkClick r:id="rId4" action="ppaction://hlinksldjump"/>
              </a:rPr>
              <a:t>DIVX</a:t>
            </a:r>
            <a:endParaRPr lang="es-MX" sz="2000" b="1" dirty="0" smtClean="0">
              <a:solidFill>
                <a:schemeClr val="tx1"/>
              </a:solidFill>
            </a:endParaRPr>
          </a:p>
          <a:p>
            <a:r>
              <a:rPr lang="es-MX" sz="2000" b="1" dirty="0" smtClean="0">
                <a:solidFill>
                  <a:schemeClr val="tx1"/>
                </a:solidFill>
                <a:hlinkClick r:id="rId5" action="ppaction://hlinksldjump"/>
              </a:rPr>
              <a:t>FLV</a:t>
            </a:r>
            <a:endParaRPr lang="es-MX" sz="2000" b="1" dirty="0" smtClean="0">
              <a:solidFill>
                <a:schemeClr val="tx1"/>
              </a:solidFill>
            </a:endParaRPr>
          </a:p>
          <a:p>
            <a:r>
              <a:rPr lang="es-MX" sz="2000" b="1" dirty="0" smtClean="0">
                <a:solidFill>
                  <a:schemeClr val="tx1"/>
                </a:solidFill>
                <a:hlinkClick r:id="rId6" action="ppaction://hlinksldjump"/>
              </a:rPr>
              <a:t>MKV</a:t>
            </a:r>
            <a:endParaRPr lang="es-MX" sz="2000" b="1" dirty="0" smtClean="0">
              <a:solidFill>
                <a:schemeClr val="tx1"/>
              </a:solidFill>
            </a:endParaRPr>
          </a:p>
          <a:p>
            <a:r>
              <a:rPr lang="es-MX" sz="2000" b="1" dirty="0" smtClean="0">
                <a:solidFill>
                  <a:schemeClr val="tx1"/>
                </a:solidFill>
                <a:hlinkClick r:id="rId7" action="ppaction://hlinksldjump"/>
              </a:rPr>
              <a:t>MOV</a:t>
            </a:r>
            <a:endParaRPr lang="es-MX" sz="2000" b="1" dirty="0" smtClean="0">
              <a:solidFill>
                <a:schemeClr val="tx1"/>
              </a:solidFill>
            </a:endParaRPr>
          </a:p>
          <a:p>
            <a:r>
              <a:rPr lang="es-MX" sz="2000" b="1" dirty="0" smtClean="0">
                <a:solidFill>
                  <a:schemeClr val="tx1"/>
                </a:solidFill>
                <a:hlinkClick r:id="rId8" action="ppaction://hlinksldjump"/>
              </a:rPr>
              <a:t>MP4</a:t>
            </a:r>
            <a:endParaRPr lang="es-MX" sz="2000" b="1" dirty="0" smtClean="0">
              <a:solidFill>
                <a:schemeClr val="tx1"/>
              </a:solidFill>
            </a:endParaRPr>
          </a:p>
          <a:p>
            <a:r>
              <a:rPr lang="es-MX" sz="2000" b="1" dirty="0" smtClean="0">
                <a:solidFill>
                  <a:schemeClr val="tx1"/>
                </a:solidFill>
                <a:hlinkClick r:id="rId9" action="ppaction://hlinksldjump"/>
              </a:rPr>
              <a:t>MPG</a:t>
            </a:r>
            <a:endParaRPr lang="es-MX" sz="2000" b="1" dirty="0" smtClean="0">
              <a:solidFill>
                <a:schemeClr val="tx1"/>
              </a:solidFill>
            </a:endParaRPr>
          </a:p>
          <a:p>
            <a:r>
              <a:rPr lang="es-MX" sz="2000" b="1" dirty="0" smtClean="0">
                <a:solidFill>
                  <a:schemeClr val="tx1"/>
                </a:solidFill>
                <a:hlinkClick r:id="rId10" action="ppaction://hlinksldjump"/>
              </a:rPr>
              <a:t>OGM</a:t>
            </a:r>
            <a:endParaRPr lang="es-MX" sz="2000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MX" sz="2000" b="1" dirty="0">
                <a:solidFill>
                  <a:schemeClr val="tx1"/>
                </a:solidFill>
                <a:hlinkClick r:id="rId11" action="ppaction://hlinksldjump"/>
              </a:rPr>
              <a:t>RM</a:t>
            </a:r>
            <a:endParaRPr lang="es-MX" sz="2000" b="1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MX" sz="2000" b="1" dirty="0">
                <a:solidFill>
                  <a:schemeClr val="tx1"/>
                </a:solidFill>
                <a:hlinkClick r:id="rId12" action="ppaction://hlinksldjump"/>
              </a:rPr>
              <a:t>VOB</a:t>
            </a:r>
            <a:endParaRPr lang="es-MX" sz="2000" b="1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MX" sz="2000" b="1" dirty="0">
                <a:solidFill>
                  <a:schemeClr val="tx1"/>
                </a:solidFill>
                <a:hlinkClick r:id="rId13" action="ppaction://hlinksldjump"/>
              </a:rPr>
              <a:t>WMV</a:t>
            </a:r>
            <a:endParaRPr lang="es-MX" sz="2000" b="1" dirty="0">
              <a:solidFill>
                <a:schemeClr val="tx1"/>
              </a:solidFill>
            </a:endParaRPr>
          </a:p>
          <a:p>
            <a:endParaRPr lang="es-MX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14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6000" dirty="0" smtClean="0">
                <a:latin typeface="Bernard MT Condensed" pitchFamily="18" charset="0"/>
              </a:rPr>
              <a:t>3GP</a:t>
            </a:r>
            <a:endParaRPr lang="es-MX" sz="6000" dirty="0">
              <a:latin typeface="Bernard MT Condensed" pitchFamily="18" charset="0"/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b="1" dirty="0"/>
              <a:t>3GP</a:t>
            </a:r>
            <a:r>
              <a:rPr lang="es-MX" dirty="0"/>
              <a:t> es un formato contenedor usado por teléfonos móviles para almacenar información de medios múltiples (audio y video). Este formato de archivo, creado por 3GPP (3rd </a:t>
            </a:r>
            <a:r>
              <a:rPr lang="es-MX" dirty="0" err="1"/>
              <a:t>Generation</a:t>
            </a:r>
            <a:r>
              <a:rPr lang="es-MX" dirty="0"/>
              <a:t> </a:t>
            </a:r>
            <a:r>
              <a:rPr lang="es-MX" dirty="0" err="1"/>
              <a:t>Partnership</a:t>
            </a:r>
            <a:r>
              <a:rPr lang="es-MX" dirty="0"/>
              <a:t> Project), es una versión simplificada del "ISO 14496-1 Media </a:t>
            </a:r>
            <a:r>
              <a:rPr lang="es-MX" dirty="0" err="1"/>
              <a:t>Format</a:t>
            </a:r>
            <a:r>
              <a:rPr lang="es-MX" dirty="0"/>
              <a:t>", que es similar al formato </a:t>
            </a:r>
            <a:r>
              <a:rPr lang="es-MX" dirty="0" smtClean="0"/>
              <a:t>de </a:t>
            </a:r>
            <a:r>
              <a:rPr lang="es-MX" dirty="0" err="1" smtClean="0"/>
              <a:t>Quicktime</a:t>
            </a:r>
            <a:r>
              <a:rPr lang="es-MX" dirty="0"/>
              <a:t>. 3GP guarda video como MPEG-4 o H.263. El audio es almacenado en los formatos AMR-</a:t>
            </a:r>
            <a:r>
              <a:rPr lang="es-MX" dirty="0" err="1"/>
              <a:t>NBo</a:t>
            </a:r>
            <a:r>
              <a:rPr lang="es-MX" dirty="0"/>
              <a:t> AAC-LC.</a:t>
            </a:r>
          </a:p>
          <a:p>
            <a:r>
              <a:rPr lang="es-MX" dirty="0"/>
              <a:t>Este formato guarda los valores como </a:t>
            </a:r>
            <a:r>
              <a:rPr lang="es-MX" dirty="0" smtClean="0"/>
              <a:t>big-endian .</a:t>
            </a:r>
            <a:endParaRPr lang="es-MX" dirty="0"/>
          </a:p>
          <a:p>
            <a:r>
              <a:rPr lang="es-MX" dirty="0"/>
              <a:t>Las especificaciones abarcan las redes GSM, incluyendo a las capacidades GPRS y EDGE, y W-CDMA.</a:t>
            </a:r>
          </a:p>
          <a:p>
            <a:endParaRPr lang="es-MX" dirty="0"/>
          </a:p>
        </p:txBody>
      </p:sp>
      <p:sp>
        <p:nvSpPr>
          <p:cNvPr id="4" name="3 Flecha izquierda">
            <a:hlinkClick r:id="rId2" action="ppaction://hlinksldjump"/>
          </p:cNvPr>
          <p:cNvSpPr/>
          <p:nvPr/>
        </p:nvSpPr>
        <p:spPr>
          <a:xfrm>
            <a:off x="7596336" y="6021288"/>
            <a:ext cx="1080120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545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6000" dirty="0" smtClean="0">
                <a:latin typeface="Bernard MT Condensed" pitchFamily="18" charset="0"/>
              </a:rPr>
              <a:t>AVI</a:t>
            </a:r>
            <a:endParaRPr lang="es-MX" sz="6000" dirty="0">
              <a:latin typeface="Bernard MT Condensed" pitchFamily="18" charset="0"/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b="1" dirty="0"/>
              <a:t>AVI</a:t>
            </a:r>
            <a:r>
              <a:rPr lang="es-MX" dirty="0"/>
              <a:t> (siglas en inglés de </a:t>
            </a:r>
            <a:r>
              <a:rPr lang="es-MX" i="1" dirty="0"/>
              <a:t>Audio Video </a:t>
            </a:r>
            <a:r>
              <a:rPr lang="es-MX" i="1" dirty="0" err="1"/>
              <a:t>Interleave</a:t>
            </a:r>
            <a:r>
              <a:rPr lang="es-MX" dirty="0"/>
              <a:t>) es </a:t>
            </a:r>
            <a:r>
              <a:rPr lang="es-MX" dirty="0" err="1"/>
              <a:t>unformato</a:t>
            </a:r>
            <a:r>
              <a:rPr lang="es-MX" dirty="0"/>
              <a:t> contenedor de audio y video lanzado </a:t>
            </a:r>
            <a:r>
              <a:rPr lang="es-MX" dirty="0" smtClean="0"/>
              <a:t>por Microsoft</a:t>
            </a:r>
            <a:r>
              <a:rPr lang="es-MX" dirty="0"/>
              <a:t> en 1992</a:t>
            </a:r>
            <a:r>
              <a:rPr lang="es-MX" dirty="0" smtClean="0"/>
              <a:t>.</a:t>
            </a:r>
          </a:p>
          <a:p>
            <a:r>
              <a:rPr lang="es-MX" dirty="0"/>
              <a:t>El formato </a:t>
            </a:r>
            <a:r>
              <a:rPr lang="es-MX" dirty="0" err="1"/>
              <a:t>avi</a:t>
            </a:r>
            <a:r>
              <a:rPr lang="es-MX" dirty="0"/>
              <a:t> permite almacenar </a:t>
            </a:r>
            <a:r>
              <a:rPr lang="es-MX" i="1" dirty="0"/>
              <a:t>simultáneamente</a:t>
            </a:r>
            <a:r>
              <a:rPr lang="es-MX" dirty="0"/>
              <a:t> un flujo de datos de video y varios flujos de audio. El formato concreto de estos flujos no es objeto del formato AVI y es interpretado por un programa externo denominado códec. Es decir, el audio y el video contenidos en el AVI pueden estar en cualquier formato (AC3/</a:t>
            </a:r>
            <a:r>
              <a:rPr lang="es-MX" dirty="0" err="1"/>
              <a:t>DivX</a:t>
            </a:r>
            <a:r>
              <a:rPr lang="es-MX" dirty="0"/>
              <a:t>, u MP3/</a:t>
            </a:r>
            <a:r>
              <a:rPr lang="es-MX" dirty="0" err="1"/>
              <a:t>Xvid</a:t>
            </a:r>
            <a:r>
              <a:rPr lang="es-MX" dirty="0"/>
              <a:t>, entre otros). Por eso se le considera un formato contenedor.</a:t>
            </a:r>
          </a:p>
        </p:txBody>
      </p:sp>
      <p:sp>
        <p:nvSpPr>
          <p:cNvPr id="4" name="3 Flecha izquierda">
            <a:hlinkClick r:id="rId2" action="ppaction://hlinksldjump"/>
          </p:cNvPr>
          <p:cNvSpPr/>
          <p:nvPr/>
        </p:nvSpPr>
        <p:spPr>
          <a:xfrm>
            <a:off x="7812360" y="6093296"/>
            <a:ext cx="1152128" cy="5513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707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6600" dirty="0" smtClean="0">
                <a:latin typeface="Bernard MT Condensed" pitchFamily="18" charset="0"/>
              </a:rPr>
              <a:t>DIVX</a:t>
            </a:r>
            <a:endParaRPr lang="es-MX" sz="6600" dirty="0">
              <a:latin typeface="Bernard MT Condensed" pitchFamily="18" charset="0"/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b="1" dirty="0" err="1"/>
              <a:t>DivX</a:t>
            </a:r>
            <a:r>
              <a:rPr lang="es-MX" dirty="0"/>
              <a:t> se refiere a un conjunto de productos de </a:t>
            </a:r>
            <a:r>
              <a:rPr lang="es-MX" dirty="0" smtClean="0"/>
              <a:t>software desarrollados </a:t>
            </a:r>
            <a:r>
              <a:rPr lang="es-MX" dirty="0"/>
              <a:t>por </a:t>
            </a:r>
            <a:r>
              <a:rPr lang="es-MX" dirty="0" err="1"/>
              <a:t>DivX</a:t>
            </a:r>
            <a:r>
              <a:rPr lang="es-MX" dirty="0"/>
              <a:t>, Inc. para los sistemas operativos Windows y Mac OS, el más representativo es el códec por lo que la mayoría de las personas se refieren a éste cuando hablan de </a:t>
            </a:r>
            <a:r>
              <a:rPr lang="es-MX" dirty="0" err="1"/>
              <a:t>DivX</a:t>
            </a:r>
            <a:r>
              <a:rPr lang="es-MX" dirty="0"/>
              <a:t>. Inicialmente era sólo un códec de vídeo, un formato de </a:t>
            </a:r>
            <a:r>
              <a:rPr lang="es-MX" dirty="0" smtClean="0"/>
              <a:t>vídeo comprimido</a:t>
            </a:r>
            <a:r>
              <a:rPr lang="es-MX" dirty="0"/>
              <a:t>, basado en los estándares MPEG-4. En la actualidad </a:t>
            </a:r>
            <a:r>
              <a:rPr lang="es-MX" dirty="0" err="1"/>
              <a:t>DivX</a:t>
            </a:r>
            <a:endParaRPr lang="es-MX" dirty="0"/>
          </a:p>
        </p:txBody>
      </p:sp>
      <p:sp>
        <p:nvSpPr>
          <p:cNvPr id="4" name="3 Flecha izquierda">
            <a:hlinkClick r:id="rId2" action="ppaction://hlinksldjump"/>
          </p:cNvPr>
          <p:cNvSpPr/>
          <p:nvPr/>
        </p:nvSpPr>
        <p:spPr>
          <a:xfrm>
            <a:off x="7793810" y="6049028"/>
            <a:ext cx="1008112" cy="7200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16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6000" dirty="0" smtClean="0">
                <a:latin typeface="Bernard MT Condensed" pitchFamily="18" charset="0"/>
              </a:rPr>
              <a:t>FLV</a:t>
            </a:r>
            <a:endParaRPr lang="es-MX" sz="6000" dirty="0">
              <a:latin typeface="Bernard MT Condensed" pitchFamily="18" charset="0"/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MX" b="1" dirty="0"/>
              <a:t>Flash Video</a:t>
            </a:r>
            <a:r>
              <a:rPr lang="es-MX" dirty="0"/>
              <a:t> (</a:t>
            </a:r>
            <a:r>
              <a:rPr lang="es-MX" b="1" dirty="0"/>
              <a:t>FLV</a:t>
            </a:r>
            <a:r>
              <a:rPr lang="es-MX" dirty="0"/>
              <a:t>) es un formato contenedor propietario usado para transmitir video por Internet </a:t>
            </a:r>
            <a:r>
              <a:rPr lang="es-MX" dirty="0" smtClean="0"/>
              <a:t>usando Adobe</a:t>
            </a:r>
            <a:r>
              <a:rPr lang="es-MX" dirty="0"/>
              <a:t> Flash Player (anteriormente conocido como Macromedia Flash Player), desde la versión 6 a la 10. Los contenidos FLV pueden ser incrustados dentro de archivos SWF. Entre los sitios más notables que utilizan el formato FLV se encuentran YouTube, Google Video, Reuters.com, Yahoo! Video </a:t>
            </a:r>
            <a:r>
              <a:rPr lang="es-MX" dirty="0" smtClean="0"/>
              <a:t>y MySpace</a:t>
            </a:r>
            <a:r>
              <a:rPr lang="es-MX" dirty="0"/>
              <a:t>.</a:t>
            </a:r>
          </a:p>
        </p:txBody>
      </p:sp>
      <p:sp>
        <p:nvSpPr>
          <p:cNvPr id="4" name="3 Flecha izquierda">
            <a:hlinkClick r:id="rId2" action="ppaction://hlinksldjump"/>
          </p:cNvPr>
          <p:cNvSpPr/>
          <p:nvPr/>
        </p:nvSpPr>
        <p:spPr>
          <a:xfrm>
            <a:off x="8028384" y="6137626"/>
            <a:ext cx="936104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855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6000" dirty="0" smtClean="0">
                <a:latin typeface="Bernard MT Condensed" pitchFamily="18" charset="0"/>
              </a:rPr>
              <a:t>MKV</a:t>
            </a:r>
            <a:endParaRPr lang="es-MX" sz="6000" dirty="0">
              <a:latin typeface="Bernard MT Condensed" pitchFamily="18" charset="0"/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b="1" dirty="0" err="1"/>
              <a:t>Matroska</a:t>
            </a:r>
            <a:r>
              <a:rPr lang="es-MX" dirty="0"/>
              <a:t> es un formato contenedor estándar abierto, un archivo informático que puede contener un número ilimitado de vídeo, audio, imagen o pistas de subtítulos dentro de un solo archivo.</a:t>
            </a:r>
            <a:r>
              <a:rPr lang="es-MX" baseline="30000" dirty="0">
                <a:hlinkClick r:id="rId2"/>
              </a:rPr>
              <a:t>1</a:t>
            </a:r>
            <a:r>
              <a:rPr lang="es-MX" dirty="0"/>
              <a:t> Su intención es la de servir como un formato universal para el almacenamiento de contenidos </a:t>
            </a:r>
            <a:r>
              <a:rPr lang="es-MX" u="sng" dirty="0"/>
              <a:t>audiovisuales</a:t>
            </a:r>
            <a:r>
              <a:rPr lang="es-MX" dirty="0"/>
              <a:t> comunes, como películas o programas de televisión.</a:t>
            </a:r>
          </a:p>
        </p:txBody>
      </p:sp>
      <p:sp>
        <p:nvSpPr>
          <p:cNvPr id="4" name="3 Flecha izquierda">
            <a:hlinkClick r:id="rId3" action="ppaction://hlinksldjump"/>
          </p:cNvPr>
          <p:cNvSpPr/>
          <p:nvPr/>
        </p:nvSpPr>
        <p:spPr>
          <a:xfrm>
            <a:off x="6876256" y="5949280"/>
            <a:ext cx="1296144" cy="7200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212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6600" dirty="0" smtClean="0">
                <a:latin typeface="Bernard MT Condensed" pitchFamily="18" charset="0"/>
              </a:rPr>
              <a:t>MOV</a:t>
            </a:r>
            <a:endParaRPr lang="es-MX" sz="6600" dirty="0">
              <a:latin typeface="Bernard MT Condensed" pitchFamily="18" charset="0"/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MOV </a:t>
            </a:r>
            <a:r>
              <a:rPr lang="es-MX" dirty="0"/>
              <a:t>es la </a:t>
            </a:r>
            <a:r>
              <a:rPr lang="es-MX" dirty="0" smtClean="0"/>
              <a:t>extensión </a:t>
            </a:r>
            <a:r>
              <a:rPr lang="es-MX" dirty="0"/>
              <a:t>de los archivos multimedia de Apple. aparte del </a:t>
            </a:r>
            <a:r>
              <a:rPr lang="es-MX" dirty="0" err="1"/>
              <a:t>quick</a:t>
            </a:r>
            <a:r>
              <a:rPr lang="es-MX" dirty="0"/>
              <a:t> time lo puede reproducir el </a:t>
            </a:r>
            <a:r>
              <a:rPr lang="es-MX" dirty="0" err="1"/>
              <a:t>nero</a:t>
            </a:r>
            <a:r>
              <a:rPr lang="es-MX" dirty="0"/>
              <a:t> </a:t>
            </a:r>
            <a:r>
              <a:rPr lang="es-MX" dirty="0" err="1"/>
              <a:t>showtime</a:t>
            </a:r>
            <a:r>
              <a:rPr lang="es-MX" dirty="0"/>
              <a:t>, media </a:t>
            </a:r>
            <a:r>
              <a:rPr lang="es-MX" dirty="0" err="1"/>
              <a:t>player</a:t>
            </a:r>
            <a:r>
              <a:rPr lang="es-MX" dirty="0"/>
              <a:t> </a:t>
            </a:r>
            <a:r>
              <a:rPr lang="es-MX" dirty="0" err="1"/>
              <a:t>classic</a:t>
            </a:r>
            <a:r>
              <a:rPr lang="es-MX" dirty="0"/>
              <a:t> y hay </a:t>
            </a:r>
            <a:r>
              <a:rPr lang="es-MX" dirty="0" err="1"/>
              <a:t>codecs</a:t>
            </a:r>
            <a:r>
              <a:rPr lang="es-MX" dirty="0"/>
              <a:t> que </a:t>
            </a:r>
            <a:r>
              <a:rPr lang="es-MX" dirty="0" err="1"/>
              <a:t>tambien</a:t>
            </a:r>
            <a:r>
              <a:rPr lang="es-MX" dirty="0"/>
              <a:t> permite reproducir esos archivos con otros programas que no pueden reproducirlos </a:t>
            </a:r>
            <a:r>
              <a:rPr lang="es-MX" dirty="0" smtClean="0"/>
              <a:t>así </a:t>
            </a:r>
            <a:r>
              <a:rPr lang="es-MX" dirty="0"/>
              <a:t>nomas por ejemplo el </a:t>
            </a:r>
            <a:r>
              <a:rPr lang="es-MX" dirty="0" err="1"/>
              <a:t>windows</a:t>
            </a:r>
            <a:r>
              <a:rPr lang="es-MX" dirty="0"/>
              <a:t> media </a:t>
            </a:r>
            <a:r>
              <a:rPr lang="es-MX" dirty="0" err="1"/>
              <a:t>player</a:t>
            </a:r>
            <a:r>
              <a:rPr lang="es-MX" dirty="0"/>
              <a:t>.</a:t>
            </a:r>
            <a:r>
              <a:rPr lang="es-MX" dirty="0"/>
              <a:t/>
            </a:r>
            <a:br>
              <a:rPr lang="es-MX" dirty="0"/>
            </a:br>
            <a:r>
              <a:rPr lang="es-MX" dirty="0"/>
              <a:t>se utilizan mas en equipos </a:t>
            </a:r>
            <a:r>
              <a:rPr lang="es-MX" dirty="0" err="1"/>
              <a:t>moviles</a:t>
            </a:r>
            <a:r>
              <a:rPr lang="es-MX" dirty="0"/>
              <a:t>, celulares, </a:t>
            </a:r>
            <a:r>
              <a:rPr lang="es-MX" dirty="0" smtClean="0"/>
              <a:t>cámaras fotográficas (grabación </a:t>
            </a:r>
            <a:r>
              <a:rPr lang="es-MX" dirty="0"/>
              <a:t>de video) </a:t>
            </a:r>
            <a:r>
              <a:rPr lang="es-MX" dirty="0" smtClean="0"/>
              <a:t>cámaras </a:t>
            </a:r>
            <a:r>
              <a:rPr lang="es-MX" dirty="0"/>
              <a:t>de video (mas las que graban en </a:t>
            </a:r>
            <a:r>
              <a:rPr lang="es-MX" dirty="0" err="1"/>
              <a:t>memory</a:t>
            </a:r>
            <a:r>
              <a:rPr lang="es-MX" dirty="0"/>
              <a:t> </a:t>
            </a:r>
            <a:r>
              <a:rPr lang="es-MX" dirty="0" err="1"/>
              <a:t>stick</a:t>
            </a:r>
            <a:r>
              <a:rPr lang="es-MX" dirty="0"/>
              <a:t>)</a:t>
            </a:r>
            <a:endParaRPr lang="es-MX" dirty="0"/>
          </a:p>
        </p:txBody>
      </p:sp>
      <p:sp>
        <p:nvSpPr>
          <p:cNvPr id="4" name="3 Flecha izquierda">
            <a:hlinkClick r:id="rId2" action="ppaction://hlinksldjump"/>
          </p:cNvPr>
          <p:cNvSpPr/>
          <p:nvPr/>
        </p:nvSpPr>
        <p:spPr>
          <a:xfrm>
            <a:off x="7668344" y="5974521"/>
            <a:ext cx="1152128" cy="7920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05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6600" dirty="0" smtClean="0">
                <a:latin typeface="Bernard MT Condensed" pitchFamily="18" charset="0"/>
              </a:rPr>
              <a:t>MP4</a:t>
            </a:r>
            <a:endParaRPr lang="es-MX" sz="6600" dirty="0">
              <a:latin typeface="Bernard MT Condensed" pitchFamily="18" charset="0"/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/>
              <a:t>mp4 significa Mpg-layer4, por lo tanto reproduce archivos de tipo </a:t>
            </a:r>
            <a:r>
              <a:rPr lang="es-MX" dirty="0" err="1"/>
              <a:t>mpg</a:t>
            </a:r>
            <a:endParaRPr lang="es-MX" dirty="0"/>
          </a:p>
        </p:txBody>
      </p:sp>
      <p:sp>
        <p:nvSpPr>
          <p:cNvPr id="4" name="3 Flecha izquierda">
            <a:hlinkClick r:id="rId2" action="ppaction://hlinksldjump"/>
          </p:cNvPr>
          <p:cNvSpPr/>
          <p:nvPr/>
        </p:nvSpPr>
        <p:spPr>
          <a:xfrm>
            <a:off x="7956376" y="6021319"/>
            <a:ext cx="1008112" cy="7200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423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50</TotalTime>
  <Words>324</Words>
  <Application>Microsoft Office PowerPoint</Application>
  <PresentationFormat>Presentación en pantalla (4:3)</PresentationFormat>
  <Paragraphs>44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Intermedio</vt:lpstr>
      <vt:lpstr>Extensiones de video </vt:lpstr>
      <vt:lpstr>Significado y programas que reproducen las extensiones de video </vt:lpstr>
      <vt:lpstr>3GP</vt:lpstr>
      <vt:lpstr>AVI</vt:lpstr>
      <vt:lpstr>DIVX</vt:lpstr>
      <vt:lpstr>FLV</vt:lpstr>
      <vt:lpstr>MKV</vt:lpstr>
      <vt:lpstr>MOV</vt:lpstr>
      <vt:lpstr>MP4</vt:lpstr>
      <vt:lpstr>MPG </vt:lpstr>
      <vt:lpstr>OGM</vt:lpstr>
      <vt:lpstr>RM</vt:lpstr>
      <vt:lpstr>VOB </vt:lpstr>
      <vt:lpstr>WMV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Extensiones de video</dc:title>
  <dc:creator>cliente 1</dc:creator>
  <cp:lastModifiedBy>cliente 1</cp:lastModifiedBy>
  <cp:revision>6</cp:revision>
  <dcterms:created xsi:type="dcterms:W3CDTF">2013-02-10T23:28:10Z</dcterms:created>
  <dcterms:modified xsi:type="dcterms:W3CDTF">2013-02-13T02:01:38Z</dcterms:modified>
</cp:coreProperties>
</file>