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85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MX"/>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FCD68A-9EE3-46BA-ACB6-D3E0AD169A52}" type="datetimeFigureOut">
              <a:rPr lang="es-MX" smtClean="0"/>
              <a:t>08/02/2013</a:t>
            </a:fld>
            <a:endParaRPr lang="es-MX"/>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MX"/>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MX"/>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CEBE738-6ADC-4D2F-890E-909A2AF9D825}" type="slidenum">
              <a:rPr lang="es-MX" smtClean="0"/>
              <a:t>‹Nº›</a:t>
            </a:fld>
            <a:endParaRPr lang="es-MX"/>
          </a:p>
        </p:txBody>
      </p:sp>
    </p:spTree>
    <p:extLst>
      <p:ext uri="{BB962C8B-B14F-4D97-AF65-F5344CB8AC3E}">
        <p14:creationId xmlns:p14="http://schemas.microsoft.com/office/powerpoint/2010/main" val="820377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es-MX" dirty="0"/>
          </a:p>
        </p:txBody>
      </p:sp>
      <p:sp>
        <p:nvSpPr>
          <p:cNvPr id="4" name="3 Marcador de número de diapositiva"/>
          <p:cNvSpPr>
            <a:spLocks noGrp="1"/>
          </p:cNvSpPr>
          <p:nvPr>
            <p:ph type="sldNum" sz="quarter" idx="10"/>
          </p:nvPr>
        </p:nvSpPr>
        <p:spPr/>
        <p:txBody>
          <a:bodyPr/>
          <a:lstStyle/>
          <a:p>
            <a:fld id="{6CEBE738-6ADC-4D2F-890E-909A2AF9D825}" type="slidenum">
              <a:rPr lang="es-MX" smtClean="0"/>
              <a:t>11</a:t>
            </a:fld>
            <a:endParaRPr lang="es-MX"/>
          </a:p>
        </p:txBody>
      </p:sp>
    </p:spTree>
    <p:extLst>
      <p:ext uri="{BB962C8B-B14F-4D97-AF65-F5344CB8AC3E}">
        <p14:creationId xmlns:p14="http://schemas.microsoft.com/office/powerpoint/2010/main" val="9717280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MX"/>
          </a:p>
        </p:txBody>
      </p:sp>
      <p:sp>
        <p:nvSpPr>
          <p:cNvPr id="4" name="3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27062872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42496621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4008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342615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735436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3886279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6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36277559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MX"/>
          </a:p>
        </p:txBody>
      </p:sp>
      <p:sp>
        <p:nvSpPr>
          <p:cNvPr id="3" name="2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2488740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28319059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2417285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6A165E40-2EFF-4108-87E2-067B50F86FF5}" type="datetimeFigureOut">
              <a:rPr lang="es-MX" smtClean="0"/>
              <a:t>08/02/2013</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7B9914F8-85B4-480A-9B56-2A8F35656261}" type="slidenum">
              <a:rPr lang="es-MX" smtClean="0"/>
              <a:t>‹Nº›</a:t>
            </a:fld>
            <a:endParaRPr lang="es-MX"/>
          </a:p>
        </p:txBody>
      </p:sp>
    </p:spTree>
    <p:extLst>
      <p:ext uri="{BB962C8B-B14F-4D97-AF65-F5344CB8AC3E}">
        <p14:creationId xmlns:p14="http://schemas.microsoft.com/office/powerpoint/2010/main" val="30955156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3000" b="-3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165E40-2EFF-4108-87E2-067B50F86FF5}" type="datetimeFigureOut">
              <a:rPr lang="es-MX" smtClean="0"/>
              <a:t>08/02/2013</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B9914F8-85B4-480A-9B56-2A8F35656261}" type="slidenum">
              <a:rPr lang="es-MX" smtClean="0"/>
              <a:t>‹Nº›</a:t>
            </a:fld>
            <a:endParaRPr lang="es-MX"/>
          </a:p>
        </p:txBody>
      </p:sp>
    </p:spTree>
    <p:extLst>
      <p:ext uri="{BB962C8B-B14F-4D97-AF65-F5344CB8AC3E}">
        <p14:creationId xmlns:p14="http://schemas.microsoft.com/office/powerpoint/2010/main" val="21328696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t="-3000" b="-3000"/>
          </a:stretch>
        </a:blipFill>
        <a:effectLst/>
      </p:bgPr>
    </p:bg>
    <p:spTree>
      <p:nvGrpSpPr>
        <p:cNvPr id="1" name=""/>
        <p:cNvGrpSpPr/>
        <p:nvPr/>
      </p:nvGrpSpPr>
      <p:grpSpPr>
        <a:xfrm>
          <a:off x="0" y="0"/>
          <a:ext cx="0" cy="0"/>
          <a:chOff x="0" y="0"/>
          <a:chExt cx="0" cy="0"/>
        </a:xfrm>
      </p:grpSpPr>
      <p:sp>
        <p:nvSpPr>
          <p:cNvPr id="2" name="1 Título"/>
          <p:cNvSpPr>
            <a:spLocks noGrp="1"/>
          </p:cNvSpPr>
          <p:nvPr>
            <p:ph type="ctrTitle"/>
          </p:nvPr>
        </p:nvSpPr>
        <p:spPr>
          <a:xfrm>
            <a:off x="559996" y="1268760"/>
            <a:ext cx="8280920" cy="1470025"/>
          </a:xfrm>
        </p:spPr>
        <p:txBody>
          <a:bodyPr>
            <a:normAutofit fontScale="90000"/>
          </a:bodyPr>
          <a:lstStyle/>
          <a:p>
            <a:r>
              <a:rPr lang="es-MX" b="1" dirty="0" smtClean="0">
                <a:solidFill>
                  <a:srgbClr val="FF0000"/>
                </a:solidFill>
                <a:effectLst>
                  <a:outerShdw blurRad="38100" dist="38100" dir="2700000" algn="tl">
                    <a:srgbClr val="000000">
                      <a:alpha val="43137"/>
                    </a:srgbClr>
                  </a:outerShdw>
                </a:effectLst>
                <a:latin typeface="Teen" pitchFamily="2" charset="0"/>
              </a:rPr>
              <a:t>Escuela Normal de Educación Preescolar</a:t>
            </a:r>
            <a:br>
              <a:rPr lang="es-MX" b="1" dirty="0" smtClean="0">
                <a:solidFill>
                  <a:srgbClr val="FF0000"/>
                </a:solidFill>
                <a:effectLst>
                  <a:outerShdw blurRad="38100" dist="38100" dir="2700000" algn="tl">
                    <a:srgbClr val="000000">
                      <a:alpha val="43137"/>
                    </a:srgbClr>
                  </a:outerShdw>
                </a:effectLst>
                <a:latin typeface="Teen" pitchFamily="2" charset="0"/>
              </a:rPr>
            </a:br>
            <a:r>
              <a:rPr lang="es-MX" b="1" dirty="0" smtClean="0">
                <a:effectLst>
                  <a:outerShdw blurRad="38100" dist="38100" dir="2700000" algn="tl">
                    <a:srgbClr val="000000">
                      <a:alpha val="43137"/>
                    </a:srgbClr>
                  </a:outerShdw>
                </a:effectLst>
                <a:latin typeface="Teen" pitchFamily="2" charset="0"/>
              </a:rPr>
              <a:t/>
            </a:r>
            <a:br>
              <a:rPr lang="es-MX" b="1" dirty="0" smtClean="0">
                <a:effectLst>
                  <a:outerShdw blurRad="38100" dist="38100" dir="2700000" algn="tl">
                    <a:srgbClr val="000000">
                      <a:alpha val="43137"/>
                    </a:srgbClr>
                  </a:outerShdw>
                </a:effectLst>
                <a:latin typeface="Teen" pitchFamily="2" charset="0"/>
              </a:rPr>
            </a:br>
            <a:r>
              <a:rPr lang="es-MX" b="1" dirty="0" smtClean="0">
                <a:effectLst>
                  <a:outerShdw blurRad="38100" dist="38100" dir="2700000" algn="tl">
                    <a:srgbClr val="000000">
                      <a:alpha val="43137"/>
                    </a:srgbClr>
                  </a:outerShdw>
                </a:effectLst>
                <a:latin typeface="Teen" pitchFamily="2" charset="0"/>
              </a:rPr>
              <a:t>Diana Georgina Ramírez Aguirre  2°C</a:t>
            </a:r>
            <a:endParaRPr lang="es-MX" b="1" dirty="0">
              <a:effectLst>
                <a:outerShdw blurRad="38100" dist="38100" dir="2700000" algn="tl">
                  <a:srgbClr val="000000">
                    <a:alpha val="43137"/>
                  </a:srgbClr>
                </a:outerShdw>
              </a:effectLst>
              <a:latin typeface="Teen" pitchFamily="2" charset="0"/>
            </a:endParaRPr>
          </a:p>
        </p:txBody>
      </p:sp>
      <p:sp>
        <p:nvSpPr>
          <p:cNvPr id="3" name="2 Subtítulo"/>
          <p:cNvSpPr>
            <a:spLocks noGrp="1"/>
          </p:cNvSpPr>
          <p:nvPr>
            <p:ph type="subTitle" idx="1"/>
          </p:nvPr>
        </p:nvSpPr>
        <p:spPr>
          <a:xfrm>
            <a:off x="559996" y="3933056"/>
            <a:ext cx="7560840" cy="1752600"/>
          </a:xfrm>
        </p:spPr>
        <p:txBody>
          <a:bodyPr>
            <a:noAutofit/>
          </a:bodyPr>
          <a:lstStyle/>
          <a:p>
            <a:r>
              <a:rPr lang="es-MX" sz="7200" b="1" dirty="0" smtClean="0">
                <a:solidFill>
                  <a:schemeClr val="accent1">
                    <a:lumMod val="50000"/>
                  </a:schemeClr>
                </a:solidFill>
                <a:latin typeface="Wickenden Cafe NDP" pitchFamily="2" charset="0"/>
              </a:rPr>
              <a:t>Extensiones de Video</a:t>
            </a:r>
            <a:endParaRPr lang="es-MX" sz="7200" b="1" dirty="0">
              <a:solidFill>
                <a:schemeClr val="accent1">
                  <a:lumMod val="50000"/>
                </a:schemeClr>
              </a:solidFill>
              <a:latin typeface="Wickenden Cafe NDP" pitchFamily="2" charset="0"/>
            </a:endParaRPr>
          </a:p>
        </p:txBody>
      </p:sp>
      <p:pic>
        <p:nvPicPr>
          <p:cNvPr id="4" name="3 Imagen"/>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5829" y="332656"/>
            <a:ext cx="1771650" cy="1314450"/>
          </a:xfrm>
          <a:prstGeom prst="rect">
            <a:avLst/>
          </a:prstGeom>
        </p:spPr>
      </p:pic>
    </p:spTree>
    <p:extLst>
      <p:ext uri="{BB962C8B-B14F-4D97-AF65-F5344CB8AC3E}">
        <p14:creationId xmlns:p14="http://schemas.microsoft.com/office/powerpoint/2010/main" val="1927859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MPG</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4834880" cy="4637112"/>
          </a:xfrm>
        </p:spPr>
        <p:txBody>
          <a:bodyPr>
            <a:normAutofit lnSpcReduction="10000"/>
          </a:bodyPr>
          <a:lstStyle/>
          <a:p>
            <a:r>
              <a:rPr lang="es-MX" sz="2200" dirty="0" smtClean="0">
                <a:latin typeface="Century Gothic" pitchFamily="34" charset="0"/>
              </a:rPr>
              <a:t> </a:t>
            </a:r>
            <a:r>
              <a:rPr lang="es-MX" sz="2200" b="1" dirty="0" smtClean="0">
                <a:effectLst>
                  <a:outerShdw blurRad="38100" dist="38100" dir="2700000" algn="tl">
                    <a:srgbClr val="000000">
                      <a:alpha val="43137"/>
                    </a:srgbClr>
                  </a:outerShdw>
                </a:effectLst>
                <a:latin typeface="Century Gothic" pitchFamily="34" charset="0"/>
              </a:rPr>
              <a:t>MPG</a:t>
            </a:r>
            <a:r>
              <a:rPr lang="es-MX" sz="2200" dirty="0" smtClean="0">
                <a:latin typeface="Century Gothic" pitchFamily="34" charset="0"/>
              </a:rPr>
              <a:t> es el nombre de un grupo de estándares de codificación de audio y vídeo normalizados por el grupo MPEG (Moving Pictures Experts Group). MPEG-1 vídeo se utiliza en el formato Video CD. La calidad de salida con la tasa de compresión usual usada en VCD es similar a la de un cassette vídeo VHS doméstico. Para el audio, el grupo MPEG definió el MPEG-1 audio layer 3 más conocido como MP3.</a:t>
            </a:r>
            <a:endParaRPr lang="es-MX" sz="2200" dirty="0">
              <a:latin typeface="Century Gothic" pitchFamily="34" charset="0"/>
            </a:endParaRPr>
          </a:p>
        </p:txBody>
      </p:sp>
      <p:sp>
        <p:nvSpPr>
          <p:cNvPr id="4" name="3 CuadroTexto"/>
          <p:cNvSpPr txBox="1"/>
          <p:nvPr/>
        </p:nvSpPr>
        <p:spPr>
          <a:xfrm>
            <a:off x="6084168" y="1628800"/>
            <a:ext cx="2520280" cy="2800767"/>
          </a:xfrm>
          <a:prstGeom prst="rect">
            <a:avLst/>
          </a:prstGeom>
          <a:noFill/>
        </p:spPr>
        <p:txBody>
          <a:bodyPr wrap="square" rtlCol="0">
            <a:spAutoFit/>
          </a:bodyPr>
          <a:lstStyle/>
          <a:p>
            <a:r>
              <a:rPr lang="en-US" sz="2200" b="1" dirty="0" smtClean="0">
                <a:latin typeface="Century Gothic" pitchFamily="34" charset="0"/>
              </a:rPr>
              <a:t>Lo reproducen: </a:t>
            </a:r>
            <a:r>
              <a:rPr lang="en-US" sz="2200" dirty="0" smtClean="0">
                <a:latin typeface="Century Gothic" pitchFamily="34" charset="0"/>
              </a:rPr>
              <a:t>Media Player Classic Home Cinema, </a:t>
            </a:r>
            <a:r>
              <a:rPr lang="es-MX" sz="2200" dirty="0" smtClean="0">
                <a:latin typeface="Century Gothic" pitchFamily="34" charset="0"/>
              </a:rPr>
              <a:t>GOM Media Player GOM Media Player 2.1.47.5133:</a:t>
            </a:r>
            <a:endParaRPr lang="es-MX" sz="2200" dirty="0">
              <a:latin typeface="Century Gothic" pitchFamily="34" charset="0"/>
            </a:endParaRPr>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580112" y="4653136"/>
            <a:ext cx="2808311" cy="190500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3813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6" presetClass="entr" presetSubtype="16" fill="hold" nodeType="clickEffect">
                                  <p:stCondLst>
                                    <p:cond delay="0"/>
                                  </p:stCondLst>
                                  <p:childTnLst>
                                    <p:set>
                                      <p:cBhvr>
                                        <p:cTn id="22" dur="1" fill="hold">
                                          <p:stCondLst>
                                            <p:cond delay="0"/>
                                          </p:stCondLst>
                                        </p:cTn>
                                        <p:tgtEl>
                                          <p:spTgt spid="9218"/>
                                        </p:tgtEl>
                                        <p:attrNameLst>
                                          <p:attrName>style.visibility</p:attrName>
                                        </p:attrNameLst>
                                      </p:cBhvr>
                                      <p:to>
                                        <p:strVal val="visible"/>
                                      </p:to>
                                    </p:set>
                                    <p:animEffect transition="in" filter="circle(in)">
                                      <p:cBhvr>
                                        <p:cTn id="23" dur="2000"/>
                                        <p:tgtEl>
                                          <p:spTgt spid="92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851920" y="116632"/>
            <a:ext cx="4690864" cy="1143000"/>
          </a:xfrm>
        </p:spPr>
        <p:txBody>
          <a:bodyPr/>
          <a:lstStyle/>
          <a:p>
            <a:r>
              <a:rPr lang="es-MX" b="1" dirty="0" smtClean="0">
                <a:solidFill>
                  <a:srgbClr val="FF0000"/>
                </a:solidFill>
                <a:effectLst>
                  <a:outerShdw blurRad="38100" dist="38100" dir="2700000" algn="tl">
                    <a:srgbClr val="000000">
                      <a:alpha val="43137"/>
                    </a:srgbClr>
                  </a:outerShdw>
                </a:effectLst>
              </a:rPr>
              <a:t>OGM</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23528" y="980728"/>
            <a:ext cx="8229600" cy="4525963"/>
          </a:xfrm>
        </p:spPr>
        <p:txBody>
          <a:bodyPr>
            <a:normAutofit/>
          </a:bodyPr>
          <a:lstStyle/>
          <a:p>
            <a:r>
              <a:rPr lang="es-MX" sz="2200" dirty="0" smtClean="0">
                <a:effectLst>
                  <a:outerShdw blurRad="38100" dist="38100" dir="2700000" algn="tl">
                    <a:srgbClr val="000000">
                      <a:alpha val="43137"/>
                    </a:srgbClr>
                  </a:outerShdw>
                </a:effectLst>
                <a:latin typeface="Century Gothic" pitchFamily="34" charset="0"/>
              </a:rPr>
              <a:t>OGM</a:t>
            </a:r>
            <a:r>
              <a:rPr lang="es-MX" sz="2200" dirty="0" smtClean="0">
                <a:latin typeface="Century Gothic" pitchFamily="34" charset="0"/>
              </a:rPr>
              <a:t> siglas de Ogg Media, es un Contenedor Multimedia (no un códec) cuya función es contener el audio (normalmente en formato Vorbis), el vídeo (normalmente DivX o Xvid) y subtítulos. Fue desarrollado por Tobias Waldvogel debido a que él quería usar el formato de audio "Ogg Vorbis" junto con vídeo MPEG-4 en un AVI, pero era prácticamente imposible obtener sincronización debido a la arquitectura del AVI, por lo que en vez de insertar el audio Vorbis en un AVI, decidió insertar el vídeo en un Ogg modificado y así surgió el OGM</a:t>
            </a:r>
          </a:p>
          <a:p>
            <a:r>
              <a:rPr lang="es-MX" sz="2200" dirty="0" smtClean="0">
                <a:latin typeface="Century Gothic" pitchFamily="34" charset="0"/>
              </a:rPr>
              <a:t>Lo reproducen: GOM Media Player GOM Media Player 2.1.47.5133, VLC media player 2.0.5.</a:t>
            </a:r>
            <a:endParaRPr lang="es-MX" sz="2200" dirty="0">
              <a:latin typeface="Century Gothic" pitchFamily="34" charset="0"/>
            </a:endParaRPr>
          </a:p>
        </p:txBody>
      </p:sp>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44208" y="5102161"/>
            <a:ext cx="2160240" cy="1584176"/>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2651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10242"/>
                                        </p:tgtEl>
                                        <p:attrNameLst>
                                          <p:attrName>style.visibility</p:attrName>
                                        </p:attrNameLst>
                                      </p:cBhvr>
                                      <p:to>
                                        <p:strVal val="visible"/>
                                      </p:to>
                                    </p:set>
                                    <p:animEffect transition="in" filter="fade">
                                      <p:cBhvr>
                                        <p:cTn id="23" dur="1000"/>
                                        <p:tgtEl>
                                          <p:spTgt spid="10242"/>
                                        </p:tgtEl>
                                      </p:cBhvr>
                                    </p:animEffect>
                                    <p:anim calcmode="lin" valueType="num">
                                      <p:cBhvr>
                                        <p:cTn id="24" dur="1000" fill="hold"/>
                                        <p:tgtEl>
                                          <p:spTgt spid="10242"/>
                                        </p:tgtEl>
                                        <p:attrNameLst>
                                          <p:attrName>ppt_x</p:attrName>
                                        </p:attrNameLst>
                                      </p:cBhvr>
                                      <p:tavLst>
                                        <p:tav tm="0">
                                          <p:val>
                                            <p:strVal val="#ppt_x"/>
                                          </p:val>
                                        </p:tav>
                                        <p:tav tm="100000">
                                          <p:val>
                                            <p:strVal val="#ppt_x"/>
                                          </p:val>
                                        </p:tav>
                                      </p:tavLst>
                                    </p:anim>
                                    <p:anim calcmode="lin" valueType="num">
                                      <p:cBhvr>
                                        <p:cTn id="25" dur="1000" fill="hold"/>
                                        <p:tgtEl>
                                          <p:spTgt spid="1024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4544" y="332656"/>
            <a:ext cx="6419056" cy="994122"/>
          </a:xfrm>
        </p:spPr>
        <p:txBody>
          <a:bodyPr>
            <a:normAutofit/>
          </a:bodyPr>
          <a:lstStyle/>
          <a:p>
            <a:r>
              <a:rPr lang="es-MX" b="1" dirty="0" smtClean="0">
                <a:solidFill>
                  <a:srgbClr val="FF0000"/>
                </a:solidFill>
                <a:effectLst>
                  <a:outerShdw blurRad="38100" dist="38100" dir="2700000" algn="tl">
                    <a:srgbClr val="000000">
                      <a:alpha val="43137"/>
                    </a:srgbClr>
                  </a:outerShdw>
                </a:effectLst>
              </a:rPr>
              <a:t>RM</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4042792" cy="4525963"/>
          </a:xfrm>
        </p:spPr>
        <p:txBody>
          <a:bodyPr>
            <a:normAutofit lnSpcReduction="10000"/>
          </a:bodyPr>
          <a:lstStyle/>
          <a:p>
            <a:r>
              <a:rPr lang="es-MX" sz="2200" b="1" dirty="0" smtClean="0">
                <a:effectLst>
                  <a:outerShdw blurRad="38100" dist="38100" dir="2700000" algn="tl">
                    <a:srgbClr val="000000">
                      <a:alpha val="43137"/>
                    </a:srgbClr>
                  </a:outerShdw>
                </a:effectLst>
                <a:latin typeface="Century Gothic" pitchFamily="34" charset="0"/>
              </a:rPr>
              <a:t>RM</a:t>
            </a:r>
            <a:r>
              <a:rPr lang="es-MX" sz="2200" dirty="0" smtClean="0">
                <a:latin typeface="Century Gothic" pitchFamily="34" charset="0"/>
              </a:rPr>
              <a:t> es un comando de la familia de sistemas operativos Unix usada para eliminar archivos y directorios del sistema de archivos1 . Esta orden debe utilizarse con cautela, ya que puede ser muy destructiva, debido a que, al momento de ser llamada, por omisión borra los archivos sin pedir confirmación</a:t>
            </a:r>
          </a:p>
          <a:p>
            <a:pPr marL="0" indent="0">
              <a:buNone/>
            </a:pPr>
            <a:endParaRPr lang="es-MX" sz="2200" dirty="0">
              <a:latin typeface="Century Gothic" pitchFamily="34" charset="0"/>
            </a:endParaRPr>
          </a:p>
        </p:txBody>
      </p:sp>
      <p:sp>
        <p:nvSpPr>
          <p:cNvPr id="4" name="3 CuadroTexto"/>
          <p:cNvSpPr txBox="1"/>
          <p:nvPr/>
        </p:nvSpPr>
        <p:spPr>
          <a:xfrm>
            <a:off x="5292080" y="1412776"/>
            <a:ext cx="3528392" cy="1785104"/>
          </a:xfrm>
          <a:prstGeom prst="rect">
            <a:avLst/>
          </a:prstGeom>
          <a:noFill/>
        </p:spPr>
        <p:txBody>
          <a:bodyPr wrap="square" rtlCol="0">
            <a:spAutoFit/>
          </a:bodyPr>
          <a:lstStyle/>
          <a:p>
            <a:r>
              <a:rPr lang="es-MX" sz="2200" b="1" dirty="0" smtClean="0">
                <a:latin typeface="Century Gothic" pitchFamily="34" charset="0"/>
              </a:rPr>
              <a:t>Lo reproducen:</a:t>
            </a:r>
            <a:r>
              <a:rPr lang="es-MX" sz="2200" dirty="0" smtClean="0">
                <a:latin typeface="Century Gothic" pitchFamily="34" charset="0"/>
              </a:rPr>
              <a:t>  Haihaisoft Universal Player 1.5, GOM Media Player GOM Media Player 2.1.47.5133</a:t>
            </a:r>
            <a:endParaRPr lang="es-MX" sz="2200" dirty="0">
              <a:latin typeface="Century Gothic" pitchFamily="34" charset="0"/>
            </a:endParaRPr>
          </a:p>
        </p:txBody>
      </p:sp>
      <p:pic>
        <p:nvPicPr>
          <p:cNvPr id="1126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16015" y="3430549"/>
            <a:ext cx="3994631" cy="3124385"/>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25663036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 calcmode="lin" valueType="num">
                                      <p:cBhvr additive="base">
                                        <p:cTn id="17" dur="500" fill="hold"/>
                                        <p:tgtEl>
                                          <p:spTgt spid="4"/>
                                        </p:tgtEl>
                                        <p:attrNameLst>
                                          <p:attrName>ppt_x</p:attrName>
                                        </p:attrNameLst>
                                      </p:cBhvr>
                                      <p:tavLst>
                                        <p:tav tm="0">
                                          <p:val>
                                            <p:strVal val="#ppt_x"/>
                                          </p:val>
                                        </p:tav>
                                        <p:tav tm="100000">
                                          <p:val>
                                            <p:strVal val="#ppt_x"/>
                                          </p:val>
                                        </p:tav>
                                      </p:tavLst>
                                    </p:anim>
                                    <p:anim calcmode="lin" valueType="num">
                                      <p:cBhvr additive="base">
                                        <p:cTn id="1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nodeType="clickEffect">
                                  <p:stCondLst>
                                    <p:cond delay="0"/>
                                  </p:stCondLst>
                                  <p:childTnLst>
                                    <p:set>
                                      <p:cBhvr>
                                        <p:cTn id="22" dur="1" fill="hold">
                                          <p:stCondLst>
                                            <p:cond delay="0"/>
                                          </p:stCondLst>
                                        </p:cTn>
                                        <p:tgtEl>
                                          <p:spTgt spid="11266"/>
                                        </p:tgtEl>
                                        <p:attrNameLst>
                                          <p:attrName>style.visibility</p:attrName>
                                        </p:attrNameLst>
                                      </p:cBhvr>
                                      <p:to>
                                        <p:strVal val="visible"/>
                                      </p:to>
                                    </p:set>
                                    <p:animEffect transition="in" filter="wipe(down)">
                                      <p:cBhvr>
                                        <p:cTn id="23" dur="580">
                                          <p:stCondLst>
                                            <p:cond delay="0"/>
                                          </p:stCondLst>
                                        </p:cTn>
                                        <p:tgtEl>
                                          <p:spTgt spid="11266"/>
                                        </p:tgtEl>
                                      </p:cBhvr>
                                    </p:animEffect>
                                    <p:anim calcmode="lin" valueType="num">
                                      <p:cBhvr>
                                        <p:cTn id="24" dur="1822" tmFilter="0,0; 0.14,0.36; 0.43,0.73; 0.71,0.91; 1.0,1.0">
                                          <p:stCondLst>
                                            <p:cond delay="0"/>
                                          </p:stCondLst>
                                        </p:cTn>
                                        <p:tgtEl>
                                          <p:spTgt spid="1126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1126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1126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1126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11266"/>
                                        </p:tgtEl>
                                        <p:attrNameLst>
                                          <p:attrName>ppt_y</p:attrName>
                                        </p:attrNameLst>
                                      </p:cBhvr>
                                      <p:tavLst>
                                        <p:tav tm="0" fmla="#ppt_y-sin(pi*$)/81">
                                          <p:val>
                                            <p:fltVal val="0"/>
                                          </p:val>
                                        </p:tav>
                                        <p:tav tm="100000">
                                          <p:val>
                                            <p:fltVal val="1"/>
                                          </p:val>
                                        </p:tav>
                                      </p:tavLst>
                                    </p:anim>
                                    <p:animScale>
                                      <p:cBhvr>
                                        <p:cTn id="29" dur="26">
                                          <p:stCondLst>
                                            <p:cond delay="650"/>
                                          </p:stCondLst>
                                        </p:cTn>
                                        <p:tgtEl>
                                          <p:spTgt spid="11266"/>
                                        </p:tgtEl>
                                      </p:cBhvr>
                                      <p:to x="100000" y="60000"/>
                                    </p:animScale>
                                    <p:animScale>
                                      <p:cBhvr>
                                        <p:cTn id="30" dur="166" decel="50000">
                                          <p:stCondLst>
                                            <p:cond delay="676"/>
                                          </p:stCondLst>
                                        </p:cTn>
                                        <p:tgtEl>
                                          <p:spTgt spid="11266"/>
                                        </p:tgtEl>
                                      </p:cBhvr>
                                      <p:to x="100000" y="100000"/>
                                    </p:animScale>
                                    <p:animScale>
                                      <p:cBhvr>
                                        <p:cTn id="31" dur="26">
                                          <p:stCondLst>
                                            <p:cond delay="1312"/>
                                          </p:stCondLst>
                                        </p:cTn>
                                        <p:tgtEl>
                                          <p:spTgt spid="11266"/>
                                        </p:tgtEl>
                                      </p:cBhvr>
                                      <p:to x="100000" y="80000"/>
                                    </p:animScale>
                                    <p:animScale>
                                      <p:cBhvr>
                                        <p:cTn id="32" dur="166" decel="50000">
                                          <p:stCondLst>
                                            <p:cond delay="1338"/>
                                          </p:stCondLst>
                                        </p:cTn>
                                        <p:tgtEl>
                                          <p:spTgt spid="11266"/>
                                        </p:tgtEl>
                                      </p:cBhvr>
                                      <p:to x="100000" y="100000"/>
                                    </p:animScale>
                                    <p:animScale>
                                      <p:cBhvr>
                                        <p:cTn id="33" dur="26">
                                          <p:stCondLst>
                                            <p:cond delay="1642"/>
                                          </p:stCondLst>
                                        </p:cTn>
                                        <p:tgtEl>
                                          <p:spTgt spid="11266"/>
                                        </p:tgtEl>
                                      </p:cBhvr>
                                      <p:to x="100000" y="90000"/>
                                    </p:animScale>
                                    <p:animScale>
                                      <p:cBhvr>
                                        <p:cTn id="34" dur="166" decel="50000">
                                          <p:stCondLst>
                                            <p:cond delay="1668"/>
                                          </p:stCondLst>
                                        </p:cTn>
                                        <p:tgtEl>
                                          <p:spTgt spid="11266"/>
                                        </p:tgtEl>
                                      </p:cBhvr>
                                      <p:to x="100000" y="100000"/>
                                    </p:animScale>
                                    <p:animScale>
                                      <p:cBhvr>
                                        <p:cTn id="35" dur="26">
                                          <p:stCondLst>
                                            <p:cond delay="1808"/>
                                          </p:stCondLst>
                                        </p:cTn>
                                        <p:tgtEl>
                                          <p:spTgt spid="11266"/>
                                        </p:tgtEl>
                                      </p:cBhvr>
                                      <p:to x="100000" y="95000"/>
                                    </p:animScale>
                                    <p:animScale>
                                      <p:cBhvr>
                                        <p:cTn id="36" dur="166" decel="50000">
                                          <p:stCondLst>
                                            <p:cond delay="1834"/>
                                          </p:stCondLst>
                                        </p:cTn>
                                        <p:tgtEl>
                                          <p:spTgt spid="1126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VOB</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r>
              <a:rPr lang="es-MX" sz="2200" b="1" dirty="0" smtClean="0">
                <a:effectLst>
                  <a:outerShdw blurRad="38100" dist="38100" dir="2700000" algn="tl">
                    <a:srgbClr val="000000">
                      <a:alpha val="43137"/>
                    </a:srgbClr>
                  </a:outerShdw>
                </a:effectLst>
                <a:latin typeface="Century Gothic" pitchFamily="34" charset="0"/>
              </a:rPr>
              <a:t>VOB</a:t>
            </a:r>
            <a:r>
              <a:rPr lang="es-MX" sz="2200" dirty="0" smtClean="0">
                <a:latin typeface="Century Gothic" pitchFamily="34" charset="0"/>
              </a:rPr>
              <a:t> (DVD-Video Object o Versioned Object Base) es un tipo de fichero contenido en los DVD-Video. Incluye el video, audio, subtítulos y menús en forma de stream</a:t>
            </a:r>
          </a:p>
          <a:p>
            <a:endParaRPr lang="es-MX" sz="2200" dirty="0">
              <a:latin typeface="Century Gothic" pitchFamily="34" charset="0"/>
            </a:endParaRPr>
          </a:p>
          <a:p>
            <a:r>
              <a:rPr lang="es-MX" sz="2200" b="1" dirty="0" smtClean="0">
                <a:latin typeface="Century Gothic" pitchFamily="34" charset="0"/>
              </a:rPr>
              <a:t>Lo reproducen: </a:t>
            </a:r>
            <a:r>
              <a:rPr lang="es-MX" sz="2200" dirty="0" smtClean="0">
                <a:latin typeface="Century Gothic" pitchFamily="34" charset="0"/>
              </a:rPr>
              <a:t>GOM Media Player GOM Media Player 2.1.47.5133, Media Player Classic 6.9.4.1 </a:t>
            </a:r>
            <a:endParaRPr lang="es-MX" sz="2200" dirty="0">
              <a:latin typeface="Century Gothic" pitchFamily="34" charset="0"/>
            </a:endParaRPr>
          </a:p>
        </p:txBody>
      </p:sp>
      <p:pic>
        <p:nvPicPr>
          <p:cNvPr id="1229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185191">
            <a:off x="3936653" y="3896895"/>
            <a:ext cx="2771750" cy="2771750"/>
          </a:xfrm>
          <a:prstGeom prst="rect">
            <a:avLst/>
          </a:prstGeom>
          <a:ln>
            <a:noFill/>
          </a:ln>
          <a:effectLst>
            <a:softEdge rad="112500"/>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00812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29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 calcmode="lin" valueType="num">
                                      <p:cBhvr additive="base">
                                        <p:cTn id="21"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WMV</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23528" y="1700808"/>
            <a:ext cx="5544616" cy="4824536"/>
          </a:xfrm>
        </p:spPr>
        <p:txBody>
          <a:bodyPr>
            <a:normAutofit lnSpcReduction="10000"/>
          </a:bodyPr>
          <a:lstStyle/>
          <a:p>
            <a:r>
              <a:rPr lang="es-MX" sz="2200" b="1" dirty="0" smtClean="0">
                <a:effectLst>
                  <a:outerShdw blurRad="38100" dist="38100" dir="2700000" algn="tl">
                    <a:srgbClr val="000000">
                      <a:alpha val="43137"/>
                    </a:srgbClr>
                  </a:outerShdw>
                </a:effectLst>
                <a:latin typeface="Century Gothic" pitchFamily="34" charset="0"/>
              </a:rPr>
              <a:t>Windows Media Video (WMV) </a:t>
            </a:r>
            <a:r>
              <a:rPr lang="es-MX" sz="2200" dirty="0" smtClean="0">
                <a:latin typeface="Century Gothic" pitchFamily="34" charset="0"/>
              </a:rPr>
              <a:t>es un nombre genérico que se da al conjunto de algoritmos de compresión ubicados en el set propietario de tecnologías de vídeo desarrolladas por Microsoft, que forma parte del framework Windows Media.</a:t>
            </a:r>
          </a:p>
          <a:p>
            <a:r>
              <a:rPr lang="es-MX" sz="2200" dirty="0" smtClean="0">
                <a:latin typeface="Century Gothic" pitchFamily="34" charset="0"/>
              </a:rPr>
              <a:t>WMV no se construye sólo con tecnología interna de Microsoft. Desde la versión 7 (WMV1), Microsoft ha utilizado su propia versión no estandarizada de MPEG-4. El vídeo a menudo se combina con sonido en formato Windows Media Audio.</a:t>
            </a:r>
            <a:endParaRPr lang="es-MX" sz="2200" dirty="0">
              <a:latin typeface="Century Gothic" pitchFamily="34" charset="0"/>
            </a:endParaRPr>
          </a:p>
        </p:txBody>
      </p:sp>
      <p:sp>
        <p:nvSpPr>
          <p:cNvPr id="4" name="3 CuadroTexto"/>
          <p:cNvSpPr txBox="1"/>
          <p:nvPr/>
        </p:nvSpPr>
        <p:spPr>
          <a:xfrm>
            <a:off x="6156176" y="1628800"/>
            <a:ext cx="2664296" cy="1785104"/>
          </a:xfrm>
          <a:prstGeom prst="rect">
            <a:avLst/>
          </a:prstGeom>
          <a:noFill/>
        </p:spPr>
        <p:txBody>
          <a:bodyPr wrap="square" rtlCol="0">
            <a:spAutoFit/>
          </a:bodyPr>
          <a:lstStyle/>
          <a:p>
            <a:r>
              <a:rPr lang="es-MX" sz="2200" b="1" dirty="0" smtClean="0">
                <a:latin typeface="Century Gothic" pitchFamily="34" charset="0"/>
              </a:rPr>
              <a:t>Lo reproducen: </a:t>
            </a:r>
            <a:r>
              <a:rPr lang="en-US" sz="2200" b="1" dirty="0" smtClean="0">
                <a:latin typeface="Century Gothic" pitchFamily="34" charset="0"/>
              </a:rPr>
              <a:t> </a:t>
            </a:r>
            <a:r>
              <a:rPr lang="en-US" sz="2200" dirty="0" smtClean="0">
                <a:latin typeface="Century Gothic" pitchFamily="34" charset="0"/>
              </a:rPr>
              <a:t>BS.Player, MPlayer o Windows Media Player y Windows y Macintosh</a:t>
            </a:r>
            <a:endParaRPr lang="es-MX" sz="2200" dirty="0">
              <a:latin typeface="Century Gothic" pitchFamily="34" charset="0"/>
            </a:endParaRPr>
          </a:p>
        </p:txBody>
      </p:sp>
      <p:pic>
        <p:nvPicPr>
          <p:cNvPr id="1331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37983" y="3789040"/>
            <a:ext cx="2520280" cy="252028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281348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13314"/>
                                        </p:tgtEl>
                                        <p:attrNameLst>
                                          <p:attrName>style.visibility</p:attrName>
                                        </p:attrNameLst>
                                      </p:cBhvr>
                                      <p:to>
                                        <p:strVal val="visible"/>
                                      </p:to>
                                    </p:set>
                                    <p:animEffect transition="in" filter="fade">
                                      <p:cBhvr>
                                        <p:cTn id="11" dur="500"/>
                                        <p:tgtEl>
                                          <p:spTgt spid="13314"/>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gtEl>
                                        <p:attrNameLst>
                                          <p:attrName>style.visibility</p:attrName>
                                        </p:attrNameLst>
                                      </p:cBhvr>
                                      <p:to>
                                        <p:strVal val="visible"/>
                                      </p:to>
                                    </p:set>
                                    <p:animEffect transition="in" filter="fade">
                                      <p:cBhvr>
                                        <p:cTn id="28" dur="1000"/>
                                        <p:tgtEl>
                                          <p:spTgt spid="4"/>
                                        </p:tgtEl>
                                      </p:cBhvr>
                                    </p:animEffect>
                                    <p:anim calcmode="lin" valueType="num">
                                      <p:cBhvr>
                                        <p:cTn id="29" dur="1000" fill="hold"/>
                                        <p:tgtEl>
                                          <p:spTgt spid="4"/>
                                        </p:tgtEl>
                                        <p:attrNameLst>
                                          <p:attrName>ppt_x</p:attrName>
                                        </p:attrNameLst>
                                      </p:cBhvr>
                                      <p:tavLst>
                                        <p:tav tm="0">
                                          <p:val>
                                            <p:strVal val="#ppt_x"/>
                                          </p:val>
                                        </p:tav>
                                        <p:tav tm="100000">
                                          <p:val>
                                            <p:strVal val="#ppt_x"/>
                                          </p:val>
                                        </p:tav>
                                      </p:tavLst>
                                    </p:anim>
                                    <p:anim calcmode="lin" valueType="num">
                                      <p:cBhvr>
                                        <p:cTn id="30"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3GP</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052736"/>
            <a:ext cx="4762872" cy="5544616"/>
          </a:xfrm>
        </p:spPr>
        <p:txBody>
          <a:bodyPr>
            <a:normAutofit fontScale="92500"/>
          </a:bodyPr>
          <a:lstStyle/>
          <a:p>
            <a:r>
              <a:rPr lang="es-MX" sz="2400" dirty="0" smtClean="0">
                <a:latin typeface="Century Gothic" pitchFamily="34" charset="0"/>
              </a:rPr>
              <a:t>El </a:t>
            </a:r>
            <a:r>
              <a:rPr lang="es-MX" sz="2400" b="1" dirty="0" smtClean="0">
                <a:effectLst>
                  <a:outerShdw blurRad="38100" dist="38100" dir="2700000" algn="tl">
                    <a:srgbClr val="000000">
                      <a:alpha val="43137"/>
                    </a:srgbClr>
                  </a:outerShdw>
                </a:effectLst>
                <a:latin typeface="Century Gothic" pitchFamily="34" charset="0"/>
              </a:rPr>
              <a:t>3GP</a:t>
            </a:r>
            <a:r>
              <a:rPr lang="es-MX" sz="2400" dirty="0" smtClean="0">
                <a:latin typeface="Century Gothic" pitchFamily="34" charset="0"/>
              </a:rPr>
              <a:t> es un formato contenedor usado por teléfonos móviles para almacenar información de medios múltiples (audio y video). Este formato de archivo, creado por 3GPP (3rd Generation Partnership Project), es una versión simplificada del "ISO 14496-1 Media Format", que es similar al formato de Quicktime. 3GP guarda video como MPEG-4 o H.263. El audio es almacenado en los formatos AMR-NB o AAC-LC</a:t>
            </a:r>
            <a:endParaRPr lang="es-MX" sz="2400" dirty="0">
              <a:latin typeface="Century Gothic" pitchFamily="34" charset="0"/>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6136" y="296353"/>
            <a:ext cx="3059832" cy="13681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3 CuadroTexto"/>
          <p:cNvSpPr txBox="1"/>
          <p:nvPr/>
        </p:nvSpPr>
        <p:spPr>
          <a:xfrm>
            <a:off x="5580112" y="1988840"/>
            <a:ext cx="3275856" cy="4524315"/>
          </a:xfrm>
          <a:prstGeom prst="rect">
            <a:avLst/>
          </a:prstGeom>
          <a:noFill/>
        </p:spPr>
        <p:txBody>
          <a:bodyPr wrap="square" rtlCol="0">
            <a:spAutoFit/>
          </a:bodyPr>
          <a:lstStyle/>
          <a:p>
            <a:r>
              <a:rPr lang="es-MX" sz="2400" b="1" dirty="0" smtClean="0">
                <a:latin typeface="Century Gothic" pitchFamily="34" charset="0"/>
              </a:rPr>
              <a:t>Lo reproducen</a:t>
            </a:r>
            <a:r>
              <a:rPr lang="es-MX" sz="2400" dirty="0" smtClean="0">
                <a:latin typeface="Century Gothic" pitchFamily="34" charset="0"/>
              </a:rPr>
              <a:t>:</a:t>
            </a:r>
          </a:p>
          <a:p>
            <a:r>
              <a:rPr lang="es-MX" sz="2200" dirty="0" smtClean="0">
                <a:latin typeface="Century Gothic" pitchFamily="34" charset="0"/>
              </a:rPr>
              <a:t>VLC media player</a:t>
            </a:r>
          </a:p>
          <a:p>
            <a:r>
              <a:rPr lang="es-MX" sz="2200" dirty="0" smtClean="0">
                <a:latin typeface="Century Gothic" pitchFamily="34" charset="0"/>
              </a:rPr>
              <a:t>Totem</a:t>
            </a:r>
          </a:p>
          <a:p>
            <a:r>
              <a:rPr lang="es-MX" sz="2200" dirty="0" smtClean="0">
                <a:latin typeface="Century Gothic" pitchFamily="34" charset="0"/>
              </a:rPr>
              <a:t>Media Player Classic</a:t>
            </a:r>
          </a:p>
          <a:p>
            <a:r>
              <a:rPr lang="es-MX" sz="2200" dirty="0" smtClean="0">
                <a:latin typeface="Century Gothic" pitchFamily="34" charset="0"/>
              </a:rPr>
              <a:t>The KMPlayer</a:t>
            </a:r>
          </a:p>
          <a:p>
            <a:r>
              <a:rPr lang="es-MX" sz="2200" dirty="0" smtClean="0">
                <a:latin typeface="Century Gothic" pitchFamily="34" charset="0"/>
              </a:rPr>
              <a:t>QuickTime</a:t>
            </a:r>
          </a:p>
          <a:p>
            <a:r>
              <a:rPr lang="es-MX" sz="2200" dirty="0" smtClean="0">
                <a:latin typeface="Century Gothic" pitchFamily="34" charset="0"/>
              </a:rPr>
              <a:t>RealPlayer</a:t>
            </a:r>
          </a:p>
          <a:p>
            <a:r>
              <a:rPr lang="es-MX" sz="2200" dirty="0" smtClean="0">
                <a:latin typeface="Century Gothic" pitchFamily="34" charset="0"/>
              </a:rPr>
              <a:t>JetAudio</a:t>
            </a:r>
          </a:p>
          <a:p>
            <a:r>
              <a:rPr lang="es-MX" sz="2200" dirty="0" smtClean="0">
                <a:latin typeface="Century Gothic" pitchFamily="34" charset="0"/>
              </a:rPr>
              <a:t>GOM Player</a:t>
            </a:r>
          </a:p>
          <a:p>
            <a:r>
              <a:rPr lang="es-MX" sz="2200" dirty="0" smtClean="0">
                <a:latin typeface="Century Gothic" pitchFamily="34" charset="0"/>
              </a:rPr>
              <a:t>Windows Media Player (A partir de la versión 12, incluida en Windows 7)</a:t>
            </a:r>
            <a:endParaRPr lang="es-MX" sz="2200" dirty="0">
              <a:latin typeface="Century Gothic" pitchFamily="34" charset="0"/>
            </a:endParaRPr>
          </a:p>
        </p:txBody>
      </p:sp>
    </p:spTree>
    <p:extLst>
      <p:ext uri="{BB962C8B-B14F-4D97-AF65-F5344CB8AC3E}">
        <p14:creationId xmlns:p14="http://schemas.microsoft.com/office/powerpoint/2010/main" val="201878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par>
                                <p:cTn id="8" presetID="42"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1000"/>
                                        <p:tgtEl>
                                          <p:spTgt spid="3">
                                            <p:txEl>
                                              <p:pRg st="0" end="0"/>
                                            </p:txEl>
                                          </p:spTgt>
                                        </p:tgtEl>
                                      </p:cBhvr>
                                    </p:animEffect>
                                    <p:anim calcmode="lin" valueType="num">
                                      <p:cBhvr>
                                        <p:cTn id="11"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2"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1000"/>
                                        <p:tgtEl>
                                          <p:spTgt spid="4"/>
                                        </p:tgtEl>
                                      </p:cBhvr>
                                    </p:animEffect>
                                    <p:anim calcmode="lin" valueType="num">
                                      <p:cBhvr>
                                        <p:cTn id="18" dur="1000" fill="hold"/>
                                        <p:tgtEl>
                                          <p:spTgt spid="4"/>
                                        </p:tgtEl>
                                        <p:attrNameLst>
                                          <p:attrName>ppt_x</p:attrName>
                                        </p:attrNameLst>
                                      </p:cBhvr>
                                      <p:tavLst>
                                        <p:tav tm="0">
                                          <p:val>
                                            <p:strVal val="#ppt_x"/>
                                          </p:val>
                                        </p:tav>
                                        <p:tav tm="100000">
                                          <p:val>
                                            <p:strVal val="#ppt_x"/>
                                          </p:val>
                                        </p:tav>
                                      </p:tavLst>
                                    </p:anim>
                                    <p:anim calcmode="lin" valueType="num">
                                      <p:cBhvr>
                                        <p:cTn id="1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AVI</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95536" y="1988840"/>
            <a:ext cx="8229600" cy="4525963"/>
          </a:xfrm>
        </p:spPr>
        <p:txBody>
          <a:bodyPr>
            <a:normAutofit fontScale="92500" lnSpcReduction="10000"/>
          </a:bodyPr>
          <a:lstStyle/>
          <a:p>
            <a:r>
              <a:rPr lang="es-MX" sz="2800" b="1" dirty="0" smtClean="0">
                <a:effectLst>
                  <a:outerShdw blurRad="38100" dist="38100" dir="2700000" algn="tl">
                    <a:srgbClr val="000000">
                      <a:alpha val="43137"/>
                    </a:srgbClr>
                  </a:outerShdw>
                </a:effectLst>
                <a:latin typeface="Century Gothic" pitchFamily="34" charset="0"/>
              </a:rPr>
              <a:t>AVI</a:t>
            </a:r>
            <a:r>
              <a:rPr lang="es-MX" sz="2800" dirty="0" smtClean="0">
                <a:latin typeface="Century Gothic" pitchFamily="34" charset="0"/>
              </a:rPr>
              <a:t> (siglas en inglés de Audio Video Interleave) es un formato contenedor de audio y video lanzado por Microsoft en 1992.</a:t>
            </a:r>
          </a:p>
          <a:p>
            <a:endParaRPr lang="es-MX" sz="2800" dirty="0">
              <a:latin typeface="Century Gothic" pitchFamily="34" charset="0"/>
            </a:endParaRPr>
          </a:p>
          <a:p>
            <a:r>
              <a:rPr lang="es-MX" sz="2800" b="1" dirty="0" smtClean="0">
                <a:latin typeface="Century Gothic" pitchFamily="34" charset="0"/>
              </a:rPr>
              <a:t>Lo reproducen: </a:t>
            </a:r>
            <a:r>
              <a:rPr lang="es-MX" sz="2800" dirty="0">
                <a:latin typeface="Century Gothic" pitchFamily="34" charset="0"/>
              </a:rPr>
              <a:t>Un reproductor de video capaz de interpretar el formato AVI.</a:t>
            </a:r>
          </a:p>
          <a:p>
            <a:r>
              <a:rPr lang="es-MX" sz="2800" dirty="0">
                <a:latin typeface="Century Gothic" pitchFamily="34" charset="0"/>
              </a:rPr>
              <a:t>El </a:t>
            </a:r>
            <a:r>
              <a:rPr lang="es-MX" sz="2800" i="1" dirty="0">
                <a:latin typeface="Century Gothic" pitchFamily="34" charset="0"/>
              </a:rPr>
              <a:t>códec</a:t>
            </a:r>
            <a:r>
              <a:rPr lang="es-MX" sz="2800" dirty="0">
                <a:latin typeface="Century Gothic" pitchFamily="34" charset="0"/>
              </a:rPr>
              <a:t> de video para interpretar el flujo de video.</a:t>
            </a:r>
          </a:p>
          <a:p>
            <a:r>
              <a:rPr lang="es-MX" sz="2800" dirty="0">
                <a:latin typeface="Century Gothic" pitchFamily="34" charset="0"/>
              </a:rPr>
              <a:t>El </a:t>
            </a:r>
            <a:r>
              <a:rPr lang="es-MX" sz="2800" i="1" dirty="0">
                <a:latin typeface="Century Gothic" pitchFamily="34" charset="0"/>
              </a:rPr>
              <a:t>códec</a:t>
            </a:r>
            <a:r>
              <a:rPr lang="es-MX" sz="2800" dirty="0">
                <a:latin typeface="Century Gothic" pitchFamily="34" charset="0"/>
              </a:rPr>
              <a:t> de audio para interpretar el flujo de </a:t>
            </a:r>
            <a:r>
              <a:rPr lang="es-MX" sz="2800" dirty="0" smtClean="0">
                <a:latin typeface="Century Gothic" pitchFamily="34" charset="0"/>
              </a:rPr>
              <a:t>audio</a:t>
            </a:r>
          </a:p>
          <a:p>
            <a:r>
              <a:rPr lang="es-MX" sz="2800" dirty="0" smtClean="0">
                <a:latin typeface="Century Gothic" pitchFamily="34" charset="0"/>
              </a:rPr>
              <a:t>Mac OS</a:t>
            </a:r>
            <a:endParaRPr lang="es-MX" sz="2800" dirty="0">
              <a:latin typeface="Century Gothic" pitchFamily="34" charset="0"/>
            </a:endParaRPr>
          </a:p>
          <a:p>
            <a:endParaRPr lang="es-MX" sz="2800" b="1" dirty="0" smtClean="0">
              <a:latin typeface="Century Gothic" pitchFamily="34" charset="0"/>
            </a:endParaRPr>
          </a:p>
          <a:p>
            <a:endParaRPr lang="es-MX" dirty="0" smtClean="0"/>
          </a:p>
          <a:p>
            <a:endParaRPr lang="es-MX"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616" y="116632"/>
            <a:ext cx="1872208" cy="1818679"/>
          </a:xfrm>
          <a:prstGeom prst="round2DiagRect">
            <a:avLst>
              <a:gd name="adj1" fmla="val 16667"/>
              <a:gd name="adj2" fmla="val 0"/>
            </a:avLst>
          </a:prstGeom>
          <a:ln w="88900" cap="sq">
            <a:solidFill>
              <a:srgbClr val="FFFFFF"/>
            </a:solidFill>
            <a:miter lim="800000"/>
          </a:ln>
          <a:effectLst>
            <a:outerShdw blurRad="254000" algn="tl" rotWithShape="0">
              <a:srgbClr val="000000">
                <a:alpha val="43000"/>
              </a:srgbClr>
            </a:outerShdw>
          </a:effectLst>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905395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05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500"/>
                                        <p:tgtEl>
                                          <p:spTgt spid="2"/>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 calcmode="lin" valueType="num">
                                      <p:cBhvr additive="base">
                                        <p:cTn id="22"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 calcmode="lin" valueType="num">
                                      <p:cBhvr additive="base">
                                        <p:cTn id="28"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9"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grpId="0" nodeType="clickEffect">
                                  <p:stCondLst>
                                    <p:cond delay="0"/>
                                  </p:stCondLst>
                                  <p:childTnLst>
                                    <p:set>
                                      <p:cBhvr>
                                        <p:cTn id="33" dur="1" fill="hold">
                                          <p:stCondLst>
                                            <p:cond delay="0"/>
                                          </p:stCondLst>
                                        </p:cTn>
                                        <p:tgtEl>
                                          <p:spTgt spid="3">
                                            <p:txEl>
                                              <p:pRg st="4" end="4"/>
                                            </p:txEl>
                                          </p:spTgt>
                                        </p:tgtEl>
                                        <p:attrNameLst>
                                          <p:attrName>style.visibility</p:attrName>
                                        </p:attrNameLst>
                                      </p:cBhvr>
                                      <p:to>
                                        <p:strVal val="visible"/>
                                      </p:to>
                                    </p:set>
                                    <p:anim calcmode="lin" valueType="num">
                                      <p:cBhvr additive="base">
                                        <p:cTn id="34"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5"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additive="base">
                                        <p:cTn id="40"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88640"/>
            <a:ext cx="8229600" cy="1143000"/>
          </a:xfrm>
        </p:spPr>
        <p:txBody>
          <a:bodyPr/>
          <a:lstStyle/>
          <a:p>
            <a:r>
              <a:rPr lang="es-MX" b="1" dirty="0" smtClean="0">
                <a:solidFill>
                  <a:srgbClr val="FF0000"/>
                </a:solidFill>
                <a:effectLst>
                  <a:outerShdw blurRad="38100" dist="38100" dir="2700000" algn="tl">
                    <a:srgbClr val="000000">
                      <a:alpha val="43137"/>
                    </a:srgbClr>
                  </a:outerShdw>
                </a:effectLst>
              </a:rPr>
              <a:t>DIVX</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323528" y="1052736"/>
            <a:ext cx="4320480" cy="4525963"/>
          </a:xfrm>
        </p:spPr>
        <p:txBody>
          <a:bodyPr>
            <a:noAutofit/>
          </a:bodyPr>
          <a:lstStyle/>
          <a:p>
            <a:r>
              <a:rPr lang="es-MX" sz="2300" b="1" dirty="0" smtClean="0">
                <a:effectLst>
                  <a:outerShdw blurRad="38100" dist="38100" dir="2700000" algn="tl">
                    <a:srgbClr val="000000">
                      <a:alpha val="43137"/>
                    </a:srgbClr>
                  </a:outerShdw>
                </a:effectLst>
                <a:latin typeface="Century Gothic" pitchFamily="34" charset="0"/>
              </a:rPr>
              <a:t>DIVX </a:t>
            </a:r>
            <a:r>
              <a:rPr lang="es-MX" sz="2300" dirty="0" smtClean="0">
                <a:latin typeface="Century Gothic" pitchFamily="34" charset="0"/>
              </a:rPr>
              <a:t>se refiere a un conjunto de productos de software desarrollados por DivX, Inc. para los sistemas operativos Windows y Mac OS, el más representativo es el códec por lo que la mayoría de las personas se refieren a éste cuando hablan de DivX. Inicialmente era sólo un códec de vídeo, un formato de vídeo comprimido, basado en los estándares MPEG-4</a:t>
            </a:r>
            <a:r>
              <a:rPr lang="es-MX" sz="2100" dirty="0" smtClean="0">
                <a:latin typeface="Century Gothic" pitchFamily="34" charset="0"/>
              </a:rPr>
              <a:t>. </a:t>
            </a:r>
            <a:endParaRPr lang="es-MX" sz="2100" dirty="0">
              <a:latin typeface="Century Gothic" pitchFamily="34" charset="0"/>
            </a:endParaRPr>
          </a:p>
        </p:txBody>
      </p:sp>
      <p:sp>
        <p:nvSpPr>
          <p:cNvPr id="4" name="3 CuadroTexto"/>
          <p:cNvSpPr txBox="1"/>
          <p:nvPr/>
        </p:nvSpPr>
        <p:spPr>
          <a:xfrm>
            <a:off x="5004048" y="1340768"/>
            <a:ext cx="3888432" cy="1107996"/>
          </a:xfrm>
          <a:prstGeom prst="rect">
            <a:avLst/>
          </a:prstGeom>
          <a:noFill/>
        </p:spPr>
        <p:txBody>
          <a:bodyPr wrap="square" rtlCol="0">
            <a:spAutoFit/>
          </a:bodyPr>
          <a:lstStyle/>
          <a:p>
            <a:r>
              <a:rPr lang="es-MX" sz="2200" b="1" dirty="0" smtClean="0">
                <a:latin typeface="Century Gothic" pitchFamily="34" charset="0"/>
              </a:rPr>
              <a:t>lo reproducen:</a:t>
            </a:r>
          </a:p>
          <a:p>
            <a:r>
              <a:rPr lang="es-MX" sz="2200" b="1" dirty="0" smtClean="0">
                <a:latin typeface="Century Gothic" pitchFamily="34" charset="0"/>
              </a:rPr>
              <a:t>  </a:t>
            </a:r>
            <a:r>
              <a:rPr lang="es-MX" sz="2200" dirty="0" smtClean="0">
                <a:latin typeface="Century Gothic" pitchFamily="34" charset="0"/>
              </a:rPr>
              <a:t>el QuickTime de Apple o el Real de RealNetworks</a:t>
            </a:r>
            <a:endParaRPr lang="es-MX" sz="2200" dirty="0">
              <a:latin typeface="Century Gothic" pitchFamily="34" charset="0"/>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6438" y="3019756"/>
            <a:ext cx="3703651" cy="2952328"/>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91294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par>
                                <p:cTn id="7" presetID="2" presetClass="entr" presetSubtype="4" fill="hold" grpId="0"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anim calcmode="lin" valueType="num">
                                      <p:cBhvr additive="base">
                                        <p:cTn id="9"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0"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additive="base">
                                        <p:cTn id="15" dur="500" fill="hold"/>
                                        <p:tgtEl>
                                          <p:spTgt spid="4"/>
                                        </p:tgtEl>
                                        <p:attrNameLst>
                                          <p:attrName>ppt_x</p:attrName>
                                        </p:attrNameLst>
                                      </p:cBhvr>
                                      <p:tavLst>
                                        <p:tav tm="0">
                                          <p:val>
                                            <p:strVal val="#ppt_x"/>
                                          </p:val>
                                        </p:tav>
                                        <p:tav tm="100000">
                                          <p:val>
                                            <p:strVal val="#ppt_x"/>
                                          </p:val>
                                        </p:tav>
                                      </p:tavLst>
                                    </p:anim>
                                    <p:anim calcmode="lin" valueType="num">
                                      <p:cBhvr additive="base">
                                        <p:cTn id="1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7749" y="0"/>
            <a:ext cx="8229600" cy="1143000"/>
          </a:xfrm>
        </p:spPr>
        <p:txBody>
          <a:bodyPr/>
          <a:lstStyle/>
          <a:p>
            <a:r>
              <a:rPr lang="es-MX" b="1" dirty="0" smtClean="0">
                <a:solidFill>
                  <a:srgbClr val="FF0000"/>
                </a:solidFill>
                <a:effectLst>
                  <a:outerShdw blurRad="38100" dist="38100" dir="2700000" algn="tl">
                    <a:srgbClr val="000000">
                      <a:alpha val="43137"/>
                    </a:srgbClr>
                  </a:outerShdw>
                </a:effectLst>
              </a:rPr>
              <a:t>FLV</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107504" y="908720"/>
            <a:ext cx="7428274" cy="4669979"/>
          </a:xfrm>
        </p:spPr>
        <p:txBody>
          <a:bodyPr>
            <a:noAutofit/>
          </a:bodyPr>
          <a:lstStyle/>
          <a:p>
            <a:r>
              <a:rPr lang="es-MX" sz="2100" b="1" dirty="0" smtClean="0">
                <a:effectLst>
                  <a:outerShdw blurRad="38100" dist="38100" dir="2700000" algn="tl">
                    <a:srgbClr val="000000">
                      <a:alpha val="43137"/>
                    </a:srgbClr>
                  </a:outerShdw>
                </a:effectLst>
                <a:latin typeface="Century Gothic" pitchFamily="34" charset="0"/>
              </a:rPr>
              <a:t>Flash Video (FLV</a:t>
            </a:r>
            <a:r>
              <a:rPr lang="es-MX" sz="2100" dirty="0" smtClean="0">
                <a:latin typeface="Century Gothic" pitchFamily="34" charset="0"/>
              </a:rPr>
              <a:t>) es un formato contenedor propietario usado para transmitir video por Internet usando Adobe Flash Player (anteriormente conocido como Macromedia Flash Player), desde la versión 6 a la 10. Los contenidos FLV pueden ser incrustados dentro de archivos SWF. Entre los sitios más notables que utilizan el formato FLV se encuentran YouTube, Google Video, Reuters.com, Yahoo! Video y MySpace.</a:t>
            </a:r>
          </a:p>
          <a:p>
            <a:r>
              <a:rPr lang="es-MX" sz="2100" b="1" dirty="0" smtClean="0">
                <a:latin typeface="Century Gothic" pitchFamily="34" charset="0"/>
              </a:rPr>
              <a:t>Lo reproducen:</a:t>
            </a:r>
            <a:r>
              <a:rPr lang="es-MX" sz="1800" dirty="0" smtClean="0">
                <a:latin typeface="Century Gothic" pitchFamily="34" charset="0"/>
              </a:rPr>
              <a:t> Flash Video Player, FLV Player, BitComet FLV Player, GOM Player, K-Lite Codec Pack, Mplayer, Perian, Kmplayer, Kaffeine, RealPlayer, VLC media player, Xine, Winamp, SWF &amp; FLV Player, JetAudio, </a:t>
            </a:r>
          </a:p>
          <a:p>
            <a:r>
              <a:rPr lang="es-MX" sz="1800" dirty="0" smtClean="0">
                <a:latin typeface="Century Gothic" pitchFamily="34" charset="0"/>
              </a:rPr>
              <a:t>Ashampoo Clipfinder (www.ashampoo.com)Cualquier reproductor que utilice DirectShow con ffdshow, IrfanView (FREEWARE)(http://www.irfanview.com/), Media Player Classic,Windows Media Player, BS.Player, Ares Galaxy 2.0.9 (en adelante) y JavaFX</a:t>
            </a:r>
            <a:endParaRPr lang="es-MX" sz="1800" dirty="0">
              <a:latin typeface="Century Gothic" pitchFamily="34" charset="0"/>
            </a:endParaRP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524328" y="390422"/>
            <a:ext cx="1391053" cy="139105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a:extLst/>
        </p:spPr>
      </p:pic>
    </p:spTree>
    <p:extLst>
      <p:ext uri="{BB962C8B-B14F-4D97-AF65-F5344CB8AC3E}">
        <p14:creationId xmlns:p14="http://schemas.microsoft.com/office/powerpoint/2010/main" val="15559061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additive="base">
                                        <p:cTn id="2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4098"/>
                                        </p:tgtEl>
                                        <p:attrNameLst>
                                          <p:attrName>style.visibility</p:attrName>
                                        </p:attrNameLst>
                                      </p:cBhvr>
                                      <p:to>
                                        <p:strVal val="visible"/>
                                      </p:to>
                                    </p:set>
                                    <p:animEffect transition="in" filter="fade">
                                      <p:cBhvr>
                                        <p:cTn id="29"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M4V</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57200" y="1600200"/>
            <a:ext cx="4690864" cy="4781128"/>
          </a:xfrm>
        </p:spPr>
        <p:txBody>
          <a:bodyPr>
            <a:normAutofit/>
          </a:bodyPr>
          <a:lstStyle/>
          <a:p>
            <a:r>
              <a:rPr lang="es-MX" sz="2400" b="1" dirty="0" smtClean="0">
                <a:effectLst>
                  <a:outerShdw blurRad="38100" dist="38100" dir="2700000" algn="tl">
                    <a:srgbClr val="000000">
                      <a:alpha val="43137"/>
                    </a:srgbClr>
                  </a:outerShdw>
                </a:effectLst>
                <a:latin typeface="Century Gothic" pitchFamily="34" charset="0"/>
              </a:rPr>
              <a:t>El M4V </a:t>
            </a:r>
            <a:r>
              <a:rPr lang="es-MX" sz="2400" dirty="0" smtClean="0">
                <a:latin typeface="Century Gothic" pitchFamily="34" charset="0"/>
              </a:rPr>
              <a:t>formato de archivo es un formato de archivo de vídeo desarrollado por manzana y está muy cerca del MP4 formato. Las diferencias son la opcional de Apple DRM protección de copia , y el tratamiento de AC3 ( Dolby Digital ) de audio que no está estandarizada para el contenedor MP4</a:t>
            </a:r>
            <a:endParaRPr lang="es-MX" sz="2400" dirty="0">
              <a:latin typeface="Century Gothic" pitchFamily="34" charset="0"/>
            </a:endParaRPr>
          </a:p>
        </p:txBody>
      </p:sp>
      <p:sp>
        <p:nvSpPr>
          <p:cNvPr id="5" name="4 CuadroTexto"/>
          <p:cNvSpPr txBox="1"/>
          <p:nvPr/>
        </p:nvSpPr>
        <p:spPr>
          <a:xfrm>
            <a:off x="5652120" y="1484784"/>
            <a:ext cx="3168352" cy="5170646"/>
          </a:xfrm>
          <a:prstGeom prst="rect">
            <a:avLst/>
          </a:prstGeom>
          <a:noFill/>
        </p:spPr>
        <p:txBody>
          <a:bodyPr wrap="square" rtlCol="0">
            <a:spAutoFit/>
          </a:bodyPr>
          <a:lstStyle/>
          <a:p>
            <a:r>
              <a:rPr lang="es-MX" sz="2200" b="1" dirty="0" smtClean="0">
                <a:latin typeface="Century Gothic" pitchFamily="34" charset="0"/>
              </a:rPr>
              <a:t>Lo reproducen: </a:t>
            </a:r>
            <a:r>
              <a:rPr lang="es-MX" sz="2200" dirty="0" smtClean="0">
                <a:latin typeface="Century Gothic" pitchFamily="34" charset="0"/>
              </a:rPr>
              <a:t>Además de iTunes de Apple y Apple QuickTime Player, M4V archivos también se pueden abrir y jugó con Media Player Classic , RealPlayer , VLC Media Player , MPlayer , DivX Plus Player y Nero Showtime (incluido con Nero Multimedia Suite ). </a:t>
            </a:r>
            <a:endParaRPr lang="es-MX" sz="2200" dirty="0">
              <a:latin typeface="Century Gothic" pitchFamily="34" charset="0"/>
            </a:endParaRPr>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4604" y="271558"/>
            <a:ext cx="2730543" cy="11521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90935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1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additive="base">
                                        <p:cTn id="15"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additive="base">
                                        <p:cTn id="21" dur="500" fill="hold"/>
                                        <p:tgtEl>
                                          <p:spTgt spid="5"/>
                                        </p:tgtEl>
                                        <p:attrNameLst>
                                          <p:attrName>ppt_x</p:attrName>
                                        </p:attrNameLst>
                                      </p:cBhvr>
                                      <p:tavLst>
                                        <p:tav tm="0">
                                          <p:val>
                                            <p:strVal val="#ppt_x"/>
                                          </p:val>
                                        </p:tav>
                                        <p:tav tm="100000">
                                          <p:val>
                                            <p:strVal val="#ppt_x"/>
                                          </p:val>
                                        </p:tav>
                                      </p:tavLst>
                                    </p:anim>
                                    <p:anim calcmode="lin" valueType="num">
                                      <p:cBhvr additive="base">
                                        <p:cTn id="2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79512" y="188640"/>
            <a:ext cx="8229600" cy="1143000"/>
          </a:xfrm>
        </p:spPr>
        <p:txBody>
          <a:bodyPr/>
          <a:lstStyle/>
          <a:p>
            <a:r>
              <a:rPr lang="es-MX" b="1" dirty="0" smtClean="0">
                <a:solidFill>
                  <a:srgbClr val="FF0000"/>
                </a:solidFill>
                <a:effectLst>
                  <a:outerShdw blurRad="38100" dist="38100" dir="2700000" algn="tl">
                    <a:srgbClr val="000000">
                      <a:alpha val="43137"/>
                    </a:srgbClr>
                  </a:outerShdw>
                </a:effectLst>
              </a:rPr>
              <a:t>MKV</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898407" y="980728"/>
            <a:ext cx="8229600" cy="4525963"/>
          </a:xfrm>
        </p:spPr>
        <p:txBody>
          <a:bodyPr>
            <a:noAutofit/>
          </a:bodyPr>
          <a:lstStyle/>
          <a:p>
            <a:r>
              <a:rPr lang="es-MX" sz="1800" b="1" dirty="0" smtClean="0">
                <a:latin typeface="Century Gothic" pitchFamily="34" charset="0"/>
              </a:rPr>
              <a:t>El contenedor Matroska </a:t>
            </a:r>
            <a:r>
              <a:rPr lang="es-MX" sz="1800" dirty="0" smtClean="0">
                <a:latin typeface="Century Gothic" pitchFamily="34" charset="0"/>
              </a:rPr>
              <a:t>Multimedia es un estándar abierto libre de formato de contenedor , un formato de archivo que puede contener un número ilimitado de vídeo, audio, imagen o pistas de subtítulos en un archivo. [ 1 ] Se tiene la intención de servir como un formato universal para el almacenamiento común contenido multimedia, como películas o programas de televisión. Matroska es similar en concepto a otros contenedores, como AVI , MP4 , o Advanced Systems Format (ASF), pero es totalmente abierto en la especificación, con implementaciones consistentes en su mayoría de código abierto de software. Extensiones de archivos Matroska son. MKV para vídeo (con subtítulos y audio),. MK3D para estereoscópico vídeo,. MKA para archivos de sólo audio, y MKS. subtítulos solamente.</a:t>
            </a:r>
          </a:p>
          <a:p>
            <a:r>
              <a:rPr lang="es-MX" sz="1800" b="1" dirty="0" smtClean="0">
                <a:latin typeface="Century Gothic" pitchFamily="34" charset="0"/>
              </a:rPr>
              <a:t>Lo reproducen:   </a:t>
            </a:r>
            <a:r>
              <a:rPr lang="es-MX" sz="1800" dirty="0" smtClean="0">
                <a:latin typeface="Century Gothic" pitchFamily="34" charset="0"/>
              </a:rPr>
              <a:t>Zoom Player, PotPlayer , MPlayer , VLC , GOM Player, ALLPlayer , Reproductor Elmedia, foobar2000 y Power DVD y centros multimedia como Plex , Boxee , PS3 Media Server y XBMC , y el navegador web Google Chrome . Una serie de herramientas de software como FFmpeg , HandBrake , XMedia Recode , Format Factory y Pinnacle Studio también apoyo Matroska. Android 4.0 puede leer VP8 y Vorbis dentro de un archivo mkv</a:t>
            </a:r>
            <a:r>
              <a:rPr lang="es-MX" sz="1800" dirty="0">
                <a:latin typeface="Century Gothic" pitchFamily="34" charset="0"/>
              </a:rPr>
              <a:t>.</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88640"/>
            <a:ext cx="1268155" cy="16561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79529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2" presetClass="entr" presetSubtype="4" fill="hold" nodeType="clickEffect">
                                  <p:stCondLst>
                                    <p:cond delay="0"/>
                                  </p:stCondLst>
                                  <p:childTnLst>
                                    <p:set>
                                      <p:cBhvr>
                                        <p:cTn id="10" dur="1" fill="hold">
                                          <p:stCondLst>
                                            <p:cond delay="0"/>
                                          </p:stCondLst>
                                        </p:cTn>
                                        <p:tgtEl>
                                          <p:spTgt spid="6146"/>
                                        </p:tgtEl>
                                        <p:attrNameLst>
                                          <p:attrName>style.visibility</p:attrName>
                                        </p:attrNameLst>
                                      </p:cBhvr>
                                      <p:to>
                                        <p:strVal val="visible"/>
                                      </p:to>
                                    </p:set>
                                    <p:animEffect transition="in" filter="wipe(down)">
                                      <p:cBhvr>
                                        <p:cTn id="11" dur="500"/>
                                        <p:tgtEl>
                                          <p:spTgt spid="6146"/>
                                        </p:tgtEl>
                                      </p:cBhvr>
                                    </p:animEffect>
                                  </p:childTnLst>
                                </p:cTn>
                              </p:par>
                            </p:childTnLst>
                          </p:cTn>
                        </p:par>
                      </p:childTnLst>
                    </p:cTn>
                  </p:par>
                  <p:par>
                    <p:cTn id="12" fill="hold">
                      <p:stCondLst>
                        <p:cond delay="indefinite"/>
                      </p:stCondLst>
                      <p:childTnLst>
                        <p:par>
                          <p:cTn id="13" fill="hold">
                            <p:stCondLst>
                              <p:cond delay="0"/>
                            </p:stCondLst>
                            <p:childTnLst>
                              <p:par>
                                <p:cTn id="14" presetID="2" presetClass="entr" presetSubtype="4" fill="hold" grpId="0" nodeType="clickEffect">
                                  <p:stCondLst>
                                    <p:cond delay="0"/>
                                  </p:stCondLst>
                                  <p:childTnLst>
                                    <p:set>
                                      <p:cBhvr>
                                        <p:cTn id="15" dur="1" fill="hold">
                                          <p:stCondLst>
                                            <p:cond delay="0"/>
                                          </p:stCondLst>
                                        </p:cTn>
                                        <p:tgtEl>
                                          <p:spTgt spid="3">
                                            <p:txEl>
                                              <p:pRg st="0" end="0"/>
                                            </p:txEl>
                                          </p:spTgt>
                                        </p:tgtEl>
                                        <p:attrNameLst>
                                          <p:attrName>style.visibility</p:attrName>
                                        </p:attrNameLst>
                                      </p:cBhvr>
                                      <p:to>
                                        <p:strVal val="visible"/>
                                      </p:to>
                                    </p:set>
                                    <p:anim calcmode="lin" valueType="num">
                                      <p:cBhvr additive="base">
                                        <p:cTn id="16"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7"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additive="base">
                                        <p:cTn id="22"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3"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7544" y="116632"/>
            <a:ext cx="8229600" cy="1143000"/>
          </a:xfrm>
        </p:spPr>
        <p:txBody>
          <a:bodyPr/>
          <a:lstStyle/>
          <a:p>
            <a:r>
              <a:rPr lang="es-MX" b="1" dirty="0" smtClean="0">
                <a:solidFill>
                  <a:srgbClr val="FF0000"/>
                </a:solidFill>
                <a:effectLst>
                  <a:outerShdw blurRad="38100" dist="38100" dir="2700000" algn="tl">
                    <a:srgbClr val="000000">
                      <a:alpha val="43137"/>
                    </a:srgbClr>
                  </a:outerShdw>
                </a:effectLst>
              </a:rPr>
              <a:t>MOV</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a:xfrm>
            <a:off x="467544" y="908720"/>
            <a:ext cx="3682752" cy="4781128"/>
          </a:xfrm>
        </p:spPr>
        <p:txBody>
          <a:bodyPr>
            <a:noAutofit/>
          </a:bodyPr>
          <a:lstStyle/>
          <a:p>
            <a:r>
              <a:rPr lang="es-MX" sz="2200" b="1" dirty="0" smtClean="0">
                <a:effectLst>
                  <a:outerShdw blurRad="38100" dist="38100" dir="2700000" algn="tl">
                    <a:srgbClr val="000000">
                      <a:alpha val="43137"/>
                    </a:srgbClr>
                  </a:outerShdw>
                </a:effectLst>
                <a:latin typeface="Century Gothic" pitchFamily="34" charset="0"/>
              </a:rPr>
              <a:t>Mov</a:t>
            </a:r>
            <a:r>
              <a:rPr lang="es-MX" sz="2200" dirty="0" smtClean="0">
                <a:latin typeface="Century Gothic" pitchFamily="34" charset="0"/>
              </a:rPr>
              <a:t> es una instrucción en el lenguage ensamblador de la mayoría de procesadores, cuyo propósito es la transferencia de datos entre registros de procesador o registro y memoria.</a:t>
            </a:r>
          </a:p>
          <a:p>
            <a:r>
              <a:rPr lang="es-MX" sz="2200" dirty="0" smtClean="0">
                <a:latin typeface="Century Gothic" pitchFamily="34" charset="0"/>
              </a:rPr>
              <a:t>Adicionalmente mov también permite el uso de datos absolutos, como por ejemplo mover el número 10 a un registro del procesador.</a:t>
            </a:r>
            <a:endParaRPr lang="es-MX" sz="2200" dirty="0">
              <a:latin typeface="Century Gothic" pitchFamily="34" charset="0"/>
            </a:endParaRPr>
          </a:p>
        </p:txBody>
      </p:sp>
      <p:sp>
        <p:nvSpPr>
          <p:cNvPr id="4" name="3 CuadroTexto"/>
          <p:cNvSpPr txBox="1"/>
          <p:nvPr/>
        </p:nvSpPr>
        <p:spPr>
          <a:xfrm>
            <a:off x="5148064" y="1412776"/>
            <a:ext cx="3096344" cy="769441"/>
          </a:xfrm>
          <a:prstGeom prst="rect">
            <a:avLst/>
          </a:prstGeom>
          <a:noFill/>
        </p:spPr>
        <p:txBody>
          <a:bodyPr wrap="square" rtlCol="0">
            <a:spAutoFit/>
          </a:bodyPr>
          <a:lstStyle/>
          <a:p>
            <a:r>
              <a:rPr lang="es-MX" sz="2200" b="1" dirty="0" smtClean="0">
                <a:latin typeface="Century Gothic" pitchFamily="34" charset="0"/>
              </a:rPr>
              <a:t>Lo reproducen:</a:t>
            </a:r>
          </a:p>
          <a:p>
            <a:r>
              <a:rPr lang="es-MX" sz="2200" b="1" dirty="0" smtClean="0">
                <a:latin typeface="Century Gothic" pitchFamily="34" charset="0"/>
              </a:rPr>
              <a:t> </a:t>
            </a:r>
            <a:r>
              <a:rPr lang="es-MX" sz="2200" dirty="0" smtClean="0"/>
              <a:t>Quick time</a:t>
            </a:r>
            <a:endParaRPr lang="es-MX" sz="2200" dirty="0"/>
          </a:p>
        </p:txBody>
      </p:sp>
      <p:pic>
        <p:nvPicPr>
          <p:cNvPr id="7170" name="Picture 2" descr="http://annenberg.usc.edu/~/media/MOV%20logo%20high%20res.ashx?h=246&amp;w=499&amp;a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365860">
            <a:off x="4211961" y="3028496"/>
            <a:ext cx="4752975" cy="2343151"/>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1084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additive="base">
                                        <p:cTn id="1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 calcmode="lin" valueType="num">
                                      <p:cBhvr additive="base">
                                        <p:cTn id="23" dur="500" fill="hold"/>
                                        <p:tgtEl>
                                          <p:spTgt spid="4"/>
                                        </p:tgtEl>
                                        <p:attrNameLst>
                                          <p:attrName>ppt_x</p:attrName>
                                        </p:attrNameLst>
                                      </p:cBhvr>
                                      <p:tavLst>
                                        <p:tav tm="0">
                                          <p:val>
                                            <p:strVal val="#ppt_x"/>
                                          </p:val>
                                        </p:tav>
                                        <p:tav tm="100000">
                                          <p:val>
                                            <p:strVal val="#ppt_x"/>
                                          </p:val>
                                        </p:tav>
                                      </p:tavLst>
                                    </p:anim>
                                    <p:anim calcmode="lin" valueType="num">
                                      <p:cBhvr additive="base">
                                        <p:cTn id="2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6" presetClass="entr" presetSubtype="0" fill="hold" nodeType="clickEffect">
                                  <p:stCondLst>
                                    <p:cond delay="0"/>
                                  </p:stCondLst>
                                  <p:childTnLst>
                                    <p:set>
                                      <p:cBhvr>
                                        <p:cTn id="28" dur="1" fill="hold">
                                          <p:stCondLst>
                                            <p:cond delay="0"/>
                                          </p:stCondLst>
                                        </p:cTn>
                                        <p:tgtEl>
                                          <p:spTgt spid="7170"/>
                                        </p:tgtEl>
                                        <p:attrNameLst>
                                          <p:attrName>style.visibility</p:attrName>
                                        </p:attrNameLst>
                                      </p:cBhvr>
                                      <p:to>
                                        <p:strVal val="visible"/>
                                      </p:to>
                                    </p:set>
                                    <p:animEffect transition="in" filter="wipe(down)">
                                      <p:cBhvr>
                                        <p:cTn id="29" dur="580">
                                          <p:stCondLst>
                                            <p:cond delay="0"/>
                                          </p:stCondLst>
                                        </p:cTn>
                                        <p:tgtEl>
                                          <p:spTgt spid="7170"/>
                                        </p:tgtEl>
                                      </p:cBhvr>
                                    </p:animEffect>
                                    <p:anim calcmode="lin" valueType="num">
                                      <p:cBhvr>
                                        <p:cTn id="30" dur="1822" tmFilter="0,0; 0.14,0.36; 0.43,0.73; 0.71,0.91; 1.0,1.0">
                                          <p:stCondLst>
                                            <p:cond delay="0"/>
                                          </p:stCondLst>
                                        </p:cTn>
                                        <p:tgtEl>
                                          <p:spTgt spid="7170"/>
                                        </p:tgtEl>
                                        <p:attrNameLst>
                                          <p:attrName>ppt_x</p:attrName>
                                        </p:attrNameLst>
                                      </p:cBhvr>
                                      <p:tavLst>
                                        <p:tav tm="0">
                                          <p:val>
                                            <p:strVal val="#ppt_x-0.25"/>
                                          </p:val>
                                        </p:tav>
                                        <p:tav tm="100000">
                                          <p:val>
                                            <p:strVal val="#ppt_x"/>
                                          </p:val>
                                        </p:tav>
                                      </p:tavLst>
                                    </p:anim>
                                    <p:anim calcmode="lin" valueType="num">
                                      <p:cBhvr>
                                        <p:cTn id="31" dur="664" tmFilter="0.0,0.0; 0.25,0.07; 0.50,0.2; 0.75,0.467; 1.0,1.0">
                                          <p:stCondLst>
                                            <p:cond delay="0"/>
                                          </p:stCondLst>
                                        </p:cTn>
                                        <p:tgtEl>
                                          <p:spTgt spid="7170"/>
                                        </p:tgtEl>
                                        <p:attrNameLst>
                                          <p:attrName>ppt_y</p:attrName>
                                        </p:attrNameLst>
                                      </p:cBhvr>
                                      <p:tavLst>
                                        <p:tav tm="0" fmla="#ppt_y-sin(pi*$)/3">
                                          <p:val>
                                            <p:fltVal val="0.5"/>
                                          </p:val>
                                        </p:tav>
                                        <p:tav tm="100000">
                                          <p:val>
                                            <p:fltVal val="1"/>
                                          </p:val>
                                        </p:tav>
                                      </p:tavLst>
                                    </p:anim>
                                    <p:anim calcmode="lin" valueType="num">
                                      <p:cBhvr>
                                        <p:cTn id="32" dur="664" tmFilter="0, 0; 0.125,0.2665; 0.25,0.4; 0.375,0.465; 0.5,0.5;  0.625,0.535; 0.75,0.6; 0.875,0.7335; 1,1">
                                          <p:stCondLst>
                                            <p:cond delay="664"/>
                                          </p:stCondLst>
                                        </p:cTn>
                                        <p:tgtEl>
                                          <p:spTgt spid="7170"/>
                                        </p:tgtEl>
                                        <p:attrNameLst>
                                          <p:attrName>ppt_y</p:attrName>
                                        </p:attrNameLst>
                                      </p:cBhvr>
                                      <p:tavLst>
                                        <p:tav tm="0" fmla="#ppt_y-sin(pi*$)/9">
                                          <p:val>
                                            <p:fltVal val="0"/>
                                          </p:val>
                                        </p:tav>
                                        <p:tav tm="100000">
                                          <p:val>
                                            <p:fltVal val="1"/>
                                          </p:val>
                                        </p:tav>
                                      </p:tavLst>
                                    </p:anim>
                                    <p:anim calcmode="lin" valueType="num">
                                      <p:cBhvr>
                                        <p:cTn id="33" dur="332" tmFilter="0, 0; 0.125,0.2665; 0.25,0.4; 0.375,0.465; 0.5,0.5;  0.625,0.535; 0.75,0.6; 0.875,0.7335; 1,1">
                                          <p:stCondLst>
                                            <p:cond delay="1324"/>
                                          </p:stCondLst>
                                        </p:cTn>
                                        <p:tgtEl>
                                          <p:spTgt spid="7170"/>
                                        </p:tgtEl>
                                        <p:attrNameLst>
                                          <p:attrName>ppt_y</p:attrName>
                                        </p:attrNameLst>
                                      </p:cBhvr>
                                      <p:tavLst>
                                        <p:tav tm="0" fmla="#ppt_y-sin(pi*$)/27">
                                          <p:val>
                                            <p:fltVal val="0"/>
                                          </p:val>
                                        </p:tav>
                                        <p:tav tm="100000">
                                          <p:val>
                                            <p:fltVal val="1"/>
                                          </p:val>
                                        </p:tav>
                                      </p:tavLst>
                                    </p:anim>
                                    <p:anim calcmode="lin" valueType="num">
                                      <p:cBhvr>
                                        <p:cTn id="34" dur="164" tmFilter="0, 0; 0.125,0.2665; 0.25,0.4; 0.375,0.465; 0.5,0.5;  0.625,0.535; 0.75,0.6; 0.875,0.7335; 1,1">
                                          <p:stCondLst>
                                            <p:cond delay="1656"/>
                                          </p:stCondLst>
                                        </p:cTn>
                                        <p:tgtEl>
                                          <p:spTgt spid="7170"/>
                                        </p:tgtEl>
                                        <p:attrNameLst>
                                          <p:attrName>ppt_y</p:attrName>
                                        </p:attrNameLst>
                                      </p:cBhvr>
                                      <p:tavLst>
                                        <p:tav tm="0" fmla="#ppt_y-sin(pi*$)/81">
                                          <p:val>
                                            <p:fltVal val="0"/>
                                          </p:val>
                                        </p:tav>
                                        <p:tav tm="100000">
                                          <p:val>
                                            <p:fltVal val="1"/>
                                          </p:val>
                                        </p:tav>
                                      </p:tavLst>
                                    </p:anim>
                                    <p:animScale>
                                      <p:cBhvr>
                                        <p:cTn id="35" dur="26">
                                          <p:stCondLst>
                                            <p:cond delay="650"/>
                                          </p:stCondLst>
                                        </p:cTn>
                                        <p:tgtEl>
                                          <p:spTgt spid="7170"/>
                                        </p:tgtEl>
                                      </p:cBhvr>
                                      <p:to x="100000" y="60000"/>
                                    </p:animScale>
                                    <p:animScale>
                                      <p:cBhvr>
                                        <p:cTn id="36" dur="166" decel="50000">
                                          <p:stCondLst>
                                            <p:cond delay="676"/>
                                          </p:stCondLst>
                                        </p:cTn>
                                        <p:tgtEl>
                                          <p:spTgt spid="7170"/>
                                        </p:tgtEl>
                                      </p:cBhvr>
                                      <p:to x="100000" y="100000"/>
                                    </p:animScale>
                                    <p:animScale>
                                      <p:cBhvr>
                                        <p:cTn id="37" dur="26">
                                          <p:stCondLst>
                                            <p:cond delay="1312"/>
                                          </p:stCondLst>
                                        </p:cTn>
                                        <p:tgtEl>
                                          <p:spTgt spid="7170"/>
                                        </p:tgtEl>
                                      </p:cBhvr>
                                      <p:to x="100000" y="80000"/>
                                    </p:animScale>
                                    <p:animScale>
                                      <p:cBhvr>
                                        <p:cTn id="38" dur="166" decel="50000">
                                          <p:stCondLst>
                                            <p:cond delay="1338"/>
                                          </p:stCondLst>
                                        </p:cTn>
                                        <p:tgtEl>
                                          <p:spTgt spid="7170"/>
                                        </p:tgtEl>
                                      </p:cBhvr>
                                      <p:to x="100000" y="100000"/>
                                    </p:animScale>
                                    <p:animScale>
                                      <p:cBhvr>
                                        <p:cTn id="39" dur="26">
                                          <p:stCondLst>
                                            <p:cond delay="1642"/>
                                          </p:stCondLst>
                                        </p:cTn>
                                        <p:tgtEl>
                                          <p:spTgt spid="7170"/>
                                        </p:tgtEl>
                                      </p:cBhvr>
                                      <p:to x="100000" y="90000"/>
                                    </p:animScale>
                                    <p:animScale>
                                      <p:cBhvr>
                                        <p:cTn id="40" dur="166" decel="50000">
                                          <p:stCondLst>
                                            <p:cond delay="1668"/>
                                          </p:stCondLst>
                                        </p:cTn>
                                        <p:tgtEl>
                                          <p:spTgt spid="7170"/>
                                        </p:tgtEl>
                                      </p:cBhvr>
                                      <p:to x="100000" y="100000"/>
                                    </p:animScale>
                                    <p:animScale>
                                      <p:cBhvr>
                                        <p:cTn id="41" dur="26">
                                          <p:stCondLst>
                                            <p:cond delay="1808"/>
                                          </p:stCondLst>
                                        </p:cTn>
                                        <p:tgtEl>
                                          <p:spTgt spid="7170"/>
                                        </p:tgtEl>
                                      </p:cBhvr>
                                      <p:to x="100000" y="95000"/>
                                    </p:animScale>
                                    <p:animScale>
                                      <p:cBhvr>
                                        <p:cTn id="42" dur="166" decel="50000">
                                          <p:stCondLst>
                                            <p:cond delay="1834"/>
                                          </p:stCondLst>
                                        </p:cTn>
                                        <p:tgtEl>
                                          <p:spTgt spid="7170"/>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MX" b="1" dirty="0" smtClean="0">
                <a:solidFill>
                  <a:srgbClr val="FF0000"/>
                </a:solidFill>
                <a:effectLst>
                  <a:outerShdw blurRad="38100" dist="38100" dir="2700000" algn="tl">
                    <a:srgbClr val="000000">
                      <a:alpha val="43137"/>
                    </a:srgbClr>
                  </a:outerShdw>
                </a:effectLst>
              </a:rPr>
              <a:t>MP4</a:t>
            </a:r>
            <a:endParaRPr lang="es-MX" b="1" dirty="0">
              <a:solidFill>
                <a:srgbClr val="FF0000"/>
              </a:solidFill>
              <a:effectLst>
                <a:outerShdw blurRad="38100" dist="38100" dir="2700000" algn="tl">
                  <a:srgbClr val="000000">
                    <a:alpha val="43137"/>
                  </a:srgbClr>
                </a:outerShdw>
              </a:effectLst>
            </a:endParaRPr>
          </a:p>
        </p:txBody>
      </p:sp>
      <p:sp>
        <p:nvSpPr>
          <p:cNvPr id="3" name="2 Marcador de contenido"/>
          <p:cNvSpPr>
            <a:spLocks noGrp="1"/>
          </p:cNvSpPr>
          <p:nvPr>
            <p:ph idx="1"/>
          </p:nvPr>
        </p:nvSpPr>
        <p:spPr/>
        <p:txBody>
          <a:bodyPr>
            <a:normAutofit/>
          </a:bodyPr>
          <a:lstStyle/>
          <a:p>
            <a:r>
              <a:rPr lang="es-MX" sz="2200" b="1" dirty="0" smtClean="0">
                <a:effectLst>
                  <a:outerShdw blurRad="38100" dist="38100" dir="2700000" algn="tl">
                    <a:srgbClr val="000000">
                      <a:alpha val="43137"/>
                    </a:srgbClr>
                  </a:outerShdw>
                </a:effectLst>
                <a:latin typeface="Century Gothic" pitchFamily="34" charset="0"/>
              </a:rPr>
              <a:t>MP4</a:t>
            </a:r>
            <a:r>
              <a:rPr lang="es-MX" sz="2200" dirty="0" smtClean="0">
                <a:latin typeface="Century Gothic" pitchFamily="34" charset="0"/>
              </a:rPr>
              <a:t> es un formato de codificación de audio asociado a la extensión mp4. MPEG4 es un códec estándar internacional de vídeo creado especialmente para la web.</a:t>
            </a:r>
          </a:p>
          <a:p>
            <a:endParaRPr lang="es-MX" sz="2200" dirty="0" smtClean="0">
              <a:latin typeface="Century Gothic" pitchFamily="34" charset="0"/>
            </a:endParaRPr>
          </a:p>
          <a:p>
            <a:r>
              <a:rPr lang="es-MX" sz="2200" b="1" dirty="0" smtClean="0">
                <a:latin typeface="Century Gothic" pitchFamily="34" charset="0"/>
              </a:rPr>
              <a:t>Lo reproducen:  </a:t>
            </a:r>
            <a:r>
              <a:rPr lang="es-MX" sz="2200" dirty="0" smtClean="0">
                <a:latin typeface="Century Gothic" pitchFamily="34" charset="0"/>
              </a:rPr>
              <a:t>VLC media player 2.0.5</a:t>
            </a:r>
            <a:endParaRPr lang="es-MX" sz="2200" dirty="0">
              <a:latin typeface="Century Gothic" pitchFamily="34" charset="0"/>
            </a:endParaRPr>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71800" y="4437112"/>
            <a:ext cx="4576509" cy="1872208"/>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544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additive="base">
                                        <p:cTn id="11"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additive="base">
                                        <p:cTn id="1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6" presetClass="emph" presetSubtype="0" fill="hold" nodeType="clickEffect">
                                  <p:stCondLst>
                                    <p:cond delay="0"/>
                                  </p:stCondLst>
                                  <p:childTnLst>
                                    <p:animEffect transition="out" filter="fade">
                                      <p:cBhvr>
                                        <p:cTn id="22" dur="500" tmFilter="0, 0; .2, .5; .8, .5; 1, 0"/>
                                        <p:tgtEl>
                                          <p:spTgt spid="8194"/>
                                        </p:tgtEl>
                                      </p:cBhvr>
                                    </p:animEffect>
                                    <p:animScale>
                                      <p:cBhvr>
                                        <p:cTn id="23" dur="250" autoRev="1" fill="hold"/>
                                        <p:tgtEl>
                                          <p:spTgt spid="8194"/>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106</TotalTime>
  <Words>1235</Words>
  <Application>Microsoft Office PowerPoint</Application>
  <PresentationFormat>Presentación en pantalla (4:3)</PresentationFormat>
  <Paragraphs>63</Paragraphs>
  <Slides>14</Slides>
  <Notes>1</Notes>
  <HiddenSlides>0</HiddenSlides>
  <MMClips>0</MMClips>
  <ScaleCrop>false</ScaleCrop>
  <HeadingPairs>
    <vt:vector size="4" baseType="variant">
      <vt:variant>
        <vt:lpstr>Tema</vt:lpstr>
      </vt:variant>
      <vt:variant>
        <vt:i4>1</vt:i4>
      </vt:variant>
      <vt:variant>
        <vt:lpstr>Títulos de diapositiva</vt:lpstr>
      </vt:variant>
      <vt:variant>
        <vt:i4>14</vt:i4>
      </vt:variant>
    </vt:vector>
  </HeadingPairs>
  <TitlesOfParts>
    <vt:vector size="15" baseType="lpstr">
      <vt:lpstr>Tema de Office</vt:lpstr>
      <vt:lpstr>Escuela Normal de Educación Preescolar  Diana Georgina Ramírez Aguirre  2°C</vt:lpstr>
      <vt:lpstr>3GP</vt:lpstr>
      <vt:lpstr>AVI</vt:lpstr>
      <vt:lpstr>DIVX</vt:lpstr>
      <vt:lpstr>FLV</vt:lpstr>
      <vt:lpstr>M4V</vt:lpstr>
      <vt:lpstr>MKV</vt:lpstr>
      <vt:lpstr>MOV</vt:lpstr>
      <vt:lpstr>MP4</vt:lpstr>
      <vt:lpstr>MPG</vt:lpstr>
      <vt:lpstr>OGM</vt:lpstr>
      <vt:lpstr>RM</vt:lpstr>
      <vt:lpstr>VOB</vt:lpstr>
      <vt:lpstr>WMV</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Escuela Normal de Educación Preescolar Diana Georgina Ramírez Aguirre  2°C</dc:title>
  <dc:creator>gato</dc:creator>
  <cp:lastModifiedBy>gato</cp:lastModifiedBy>
  <cp:revision>11</cp:revision>
  <dcterms:created xsi:type="dcterms:W3CDTF">2013-02-08T18:35:16Z</dcterms:created>
  <dcterms:modified xsi:type="dcterms:W3CDTF">2013-02-08T20:23:33Z</dcterms:modified>
</cp:coreProperties>
</file>