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FF3300"/>
    <a:srgbClr val="3399FF"/>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D14406-80F1-4546-8571-9DE960A4C888}" type="datetimeFigureOut">
              <a:rPr lang="es-MX" smtClean="0"/>
              <a:t>12/02/2013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D451A-DC47-4D1A-8849-4658F73B4D6C}"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85D451A-DC47-4D1A-8849-4658F73B4D6C}" type="slidenum">
              <a:rPr lang="es-MX" smtClean="0"/>
              <a:t>14</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E7FD7E89-240E-4F8B-9367-046639D659E8}" type="datetimeFigureOut">
              <a:rPr lang="es-ES" smtClean="0"/>
              <a:pPr/>
              <a:t>12/02/2013</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D339553-D244-4F78-B408-B04AECEF23A0}" type="slidenum">
              <a:rPr lang="es-ES" smtClean="0"/>
              <a:pPr/>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7FD7E89-240E-4F8B-9367-046639D659E8}"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D339553-D244-4F78-B408-B04AECEF23A0}"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5D339553-D244-4F78-B408-B04AECEF23A0}" type="slidenum">
              <a:rPr lang="es-ES" smtClean="0"/>
              <a:pPr/>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7FD7E89-240E-4F8B-9367-046639D659E8}"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E7FD7E89-240E-4F8B-9367-046639D659E8}"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5D339553-D244-4F78-B408-B04AECEF23A0}" type="slidenum">
              <a:rPr lang="es-ES" smtClean="0"/>
              <a:pPr/>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E7FD7E89-240E-4F8B-9367-046639D659E8}" type="datetimeFigureOut">
              <a:rPr lang="es-ES" smtClean="0"/>
              <a:pPr/>
              <a:t>12/02/2013</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D339553-D244-4F78-B408-B04AECEF23A0}" type="slidenum">
              <a:rPr lang="es-ES" smtClean="0"/>
              <a:pPr/>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E7FD7E89-240E-4F8B-9367-046639D659E8}" type="datetimeFigureOut">
              <a:rPr lang="es-ES" smtClean="0"/>
              <a:pPr/>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D339553-D244-4F78-B408-B04AECEF23A0}" type="slidenum">
              <a:rPr lang="es-ES" smtClean="0"/>
              <a:pPr/>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E7FD7E89-240E-4F8B-9367-046639D659E8}" type="datetimeFigureOut">
              <a:rPr lang="es-ES" smtClean="0"/>
              <a:pPr/>
              <a:t>12/02/2013</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5D339553-D244-4F78-B408-B04AECEF23A0}" type="slidenum">
              <a:rPr lang="es-ES" smtClean="0"/>
              <a:pPr/>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7FD7E89-240E-4F8B-9367-046639D659E8}" type="datetimeFigureOut">
              <a:rPr lang="es-ES" smtClean="0"/>
              <a:pPr/>
              <a:t>12/02/2013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5D339553-D244-4F78-B408-B04AECEF23A0}"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E7FD7E89-240E-4F8B-9367-046639D659E8}" type="datetimeFigureOut">
              <a:rPr lang="es-ES" smtClean="0"/>
              <a:pPr/>
              <a:t>12/02/2013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5D339553-D244-4F78-B408-B04AECEF23A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D339553-D244-4F78-B408-B04AECEF23A0}" type="slidenum">
              <a:rPr lang="es-ES" smtClean="0"/>
              <a:pPr/>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E7FD7E89-240E-4F8B-9367-046639D659E8}" type="datetimeFigureOut">
              <a:rPr lang="es-ES" smtClean="0"/>
              <a:pPr/>
              <a:t>12/02/2013</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5D339553-D244-4F78-B408-B04AECEF23A0}" type="slidenum">
              <a:rPr lang="es-ES" smtClean="0"/>
              <a:pPr/>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E7FD7E89-240E-4F8B-9367-046639D659E8}" type="datetimeFigureOut">
              <a:rPr lang="es-ES" smtClean="0"/>
              <a:pPr/>
              <a:t>12/02/2013</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7FD7E89-240E-4F8B-9367-046639D659E8}" type="datetimeFigureOut">
              <a:rPr lang="es-ES" smtClean="0"/>
              <a:pPr/>
              <a:t>12/02/2013</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D339553-D244-4F78-B408-B04AECEF23A0}" type="slidenum">
              <a:rPr lang="es-ES" smtClean="0"/>
              <a:pPr/>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4.bp.blogspot.com/_l2LXpcSKJMc/TFJFcCb7CQI/AAAAAAAAAYo/StySW2QVRd8/s320/divx.jpg"/>
          <p:cNvPicPr>
            <a:picLocks noChangeAspect="1" noChangeArrowheads="1"/>
          </p:cNvPicPr>
          <p:nvPr/>
        </p:nvPicPr>
        <p:blipFill>
          <a:blip r:embed="rId2" cstate="print"/>
          <a:srcRect/>
          <a:stretch>
            <a:fillRect/>
          </a:stretch>
        </p:blipFill>
        <p:spPr bwMode="auto">
          <a:xfrm>
            <a:off x="4644008" y="3861048"/>
            <a:ext cx="1872208" cy="1872208"/>
          </a:xfrm>
          <a:prstGeom prst="rect">
            <a:avLst/>
          </a:prstGeom>
          <a:noFill/>
        </p:spPr>
      </p:pic>
      <p:sp>
        <p:nvSpPr>
          <p:cNvPr id="3" name="2 Subtítulo"/>
          <p:cNvSpPr>
            <a:spLocks noGrp="1"/>
          </p:cNvSpPr>
          <p:nvPr>
            <p:ph type="subTitle" idx="1"/>
          </p:nvPr>
        </p:nvSpPr>
        <p:spPr/>
        <p:txBody>
          <a:bodyPr/>
          <a:lstStyle/>
          <a:p>
            <a:r>
              <a:rPr lang="es-ES_tradnl" dirty="0" smtClean="0"/>
              <a:t>Ana Sofía Tovar Fernández</a:t>
            </a:r>
          </a:p>
          <a:p>
            <a:r>
              <a:rPr lang="es-ES_tradnl" dirty="0" smtClean="0"/>
              <a:t>#32    2ºC </a:t>
            </a:r>
            <a:endParaRPr lang="es-ES" dirty="0"/>
          </a:p>
        </p:txBody>
      </p:sp>
      <p:sp>
        <p:nvSpPr>
          <p:cNvPr id="2" name="1 Título"/>
          <p:cNvSpPr>
            <a:spLocks noGrp="1"/>
          </p:cNvSpPr>
          <p:nvPr>
            <p:ph type="ctrTitle"/>
          </p:nvPr>
        </p:nvSpPr>
        <p:spPr/>
        <p:txBody>
          <a:bodyPr/>
          <a:lstStyle/>
          <a:p>
            <a:r>
              <a:rPr lang="es-ES_tradnl" dirty="0" smtClean="0"/>
              <a:t>EXTENSIONES DE VIDEO</a:t>
            </a:r>
            <a:endParaRPr lang="es-ES" dirty="0"/>
          </a:p>
        </p:txBody>
      </p:sp>
      <p:pic>
        <p:nvPicPr>
          <p:cNvPr id="4" name="Picture 2" descr="http://wmvplayer.info/images/WMV_logo.png"/>
          <p:cNvPicPr>
            <a:picLocks noChangeAspect="1" noChangeArrowheads="1"/>
          </p:cNvPicPr>
          <p:nvPr/>
        </p:nvPicPr>
        <p:blipFill>
          <a:blip r:embed="rId3" cstate="print"/>
          <a:srcRect/>
          <a:stretch>
            <a:fillRect/>
          </a:stretch>
        </p:blipFill>
        <p:spPr bwMode="auto">
          <a:xfrm>
            <a:off x="467544" y="3284984"/>
            <a:ext cx="2438400" cy="2438400"/>
          </a:xfrm>
          <a:prstGeom prst="rect">
            <a:avLst/>
          </a:prstGeom>
          <a:noFill/>
        </p:spPr>
      </p:pic>
      <p:pic>
        <p:nvPicPr>
          <p:cNvPr id="5" name="Picture 4" descr="http://www.any-video-converter.com/images/freesmith-video-player/avi-file.png"/>
          <p:cNvPicPr>
            <a:picLocks noChangeAspect="1" noChangeArrowheads="1"/>
          </p:cNvPicPr>
          <p:nvPr/>
        </p:nvPicPr>
        <p:blipFill>
          <a:blip r:embed="rId4" cstate="print"/>
          <a:srcRect/>
          <a:stretch>
            <a:fillRect/>
          </a:stretch>
        </p:blipFill>
        <p:spPr bwMode="auto">
          <a:xfrm rot="608008">
            <a:off x="2607249" y="3696497"/>
            <a:ext cx="2438400" cy="2438400"/>
          </a:xfrm>
          <a:prstGeom prst="rect">
            <a:avLst/>
          </a:prstGeom>
          <a:noFill/>
        </p:spPr>
      </p:pic>
      <p:pic>
        <p:nvPicPr>
          <p:cNvPr id="7" name="Picture 2" descr="http://www.veryicon.com/icon/png/File%20Type/Senary/Media%20video%20mkv.png"/>
          <p:cNvPicPr>
            <a:picLocks noChangeAspect="1" noChangeArrowheads="1"/>
          </p:cNvPicPr>
          <p:nvPr/>
        </p:nvPicPr>
        <p:blipFill>
          <a:blip r:embed="rId5" cstate="print"/>
          <a:srcRect/>
          <a:stretch>
            <a:fillRect/>
          </a:stretch>
        </p:blipFill>
        <p:spPr bwMode="auto">
          <a:xfrm>
            <a:off x="6300192" y="3645024"/>
            <a:ext cx="2438400" cy="2438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347864" y="260648"/>
            <a:ext cx="2542056" cy="758952"/>
          </a:xfrm>
          <a:ln w="38100">
            <a:solidFill>
              <a:srgbClr val="FF0000"/>
            </a:solidFill>
          </a:ln>
        </p:spPr>
        <p:txBody>
          <a:bodyPr/>
          <a:lstStyle/>
          <a:p>
            <a:r>
              <a:rPr lang="es-MX" dirty="0" smtClean="0"/>
              <a:t>MPG</a:t>
            </a:r>
            <a:endParaRPr lang="es-MX" dirty="0"/>
          </a:p>
        </p:txBody>
      </p:sp>
      <p:sp>
        <p:nvSpPr>
          <p:cNvPr id="4" name="3 CuadroTexto"/>
          <p:cNvSpPr txBox="1"/>
          <p:nvPr/>
        </p:nvSpPr>
        <p:spPr>
          <a:xfrm>
            <a:off x="251520" y="2852936"/>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6" name="5 Rectángulo"/>
          <p:cNvSpPr/>
          <p:nvPr/>
        </p:nvSpPr>
        <p:spPr>
          <a:xfrm>
            <a:off x="323528" y="1556792"/>
            <a:ext cx="8136904" cy="1200329"/>
          </a:xfrm>
          <a:prstGeom prst="rect">
            <a:avLst/>
          </a:prstGeom>
        </p:spPr>
        <p:txBody>
          <a:bodyPr wrap="square">
            <a:spAutoFit/>
          </a:bodyPr>
          <a:lstStyle/>
          <a:p>
            <a:r>
              <a:rPr lang="es-MX" dirty="0" smtClean="0">
                <a:latin typeface="Comic Sans MS" pitchFamily="66" charset="0"/>
              </a:rPr>
              <a:t>Formato común digital de vídeo estandarizado por el Grupo de Expertos Móvil De cuadros (MPEG); típicamente incorpora el MPEG 1 O EL MPEG 2 compresión de audio y de vídeo; a menudo usado para crear las películas que son distribuidas sobre la Internet.</a:t>
            </a:r>
            <a:endParaRPr lang="es-MX" dirty="0">
              <a:latin typeface="Comic Sans MS" pitchFamily="66" charset="0"/>
            </a:endParaRPr>
          </a:p>
        </p:txBody>
      </p:sp>
      <p:pic>
        <p:nvPicPr>
          <p:cNvPr id="4097" name="Picture 1" descr="Icon"/>
          <p:cNvPicPr>
            <a:picLocks noChangeAspect="1" noChangeArrowheads="1"/>
          </p:cNvPicPr>
          <p:nvPr/>
        </p:nvPicPr>
        <p:blipFill>
          <a:blip r:embed="rId2" cstate="print"/>
          <a:srcRect/>
          <a:stretch>
            <a:fillRect/>
          </a:stretch>
        </p:blipFill>
        <p:spPr bwMode="auto">
          <a:xfrm>
            <a:off x="0" y="0"/>
            <a:ext cx="152400" cy="152400"/>
          </a:xfrm>
          <a:prstGeom prst="rect">
            <a:avLst/>
          </a:prstGeom>
          <a:noFill/>
        </p:spPr>
      </p:pic>
      <p:pic>
        <p:nvPicPr>
          <p:cNvPr id="4098" name="Picture 2" descr="Icon"/>
          <p:cNvPicPr>
            <a:picLocks noChangeAspect="1" noChangeArrowheads="1"/>
          </p:cNvPicPr>
          <p:nvPr/>
        </p:nvPicPr>
        <p:blipFill>
          <a:blip r:embed="rId3" cstate="print"/>
          <a:srcRect/>
          <a:stretch>
            <a:fillRect/>
          </a:stretch>
        </p:blipFill>
        <p:spPr bwMode="auto">
          <a:xfrm>
            <a:off x="0" y="0"/>
            <a:ext cx="152400" cy="152400"/>
          </a:xfrm>
          <a:prstGeom prst="rect">
            <a:avLst/>
          </a:prstGeom>
          <a:noFill/>
        </p:spPr>
      </p:pic>
      <p:pic>
        <p:nvPicPr>
          <p:cNvPr id="4099" name="Picture 3" descr="Icon"/>
          <p:cNvPicPr>
            <a:picLocks noChangeAspect="1" noChangeArrowheads="1"/>
          </p:cNvPicPr>
          <p:nvPr/>
        </p:nvPicPr>
        <p:blipFill>
          <a:blip r:embed="rId4" cstate="print"/>
          <a:srcRect/>
          <a:stretch>
            <a:fillRect/>
          </a:stretch>
        </p:blipFill>
        <p:spPr bwMode="auto">
          <a:xfrm>
            <a:off x="0" y="0"/>
            <a:ext cx="152400" cy="152400"/>
          </a:xfrm>
          <a:prstGeom prst="rect">
            <a:avLst/>
          </a:prstGeom>
          <a:noFill/>
        </p:spPr>
      </p:pic>
      <p:pic>
        <p:nvPicPr>
          <p:cNvPr id="4100" name="Picture 4" descr="Icon"/>
          <p:cNvPicPr>
            <a:picLocks noChangeAspect="1" noChangeArrowheads="1"/>
          </p:cNvPicPr>
          <p:nvPr/>
        </p:nvPicPr>
        <p:blipFill>
          <a:blip r:embed="rId5" cstate="print"/>
          <a:srcRect/>
          <a:stretch>
            <a:fillRect/>
          </a:stretch>
        </p:blipFill>
        <p:spPr bwMode="auto">
          <a:xfrm>
            <a:off x="0" y="0"/>
            <a:ext cx="152400" cy="152400"/>
          </a:xfrm>
          <a:prstGeom prst="rect">
            <a:avLst/>
          </a:prstGeom>
          <a:noFill/>
        </p:spPr>
      </p:pic>
      <p:pic>
        <p:nvPicPr>
          <p:cNvPr id="4101" name="Picture 5" descr="Icon"/>
          <p:cNvPicPr>
            <a:picLocks noChangeAspect="1" noChangeArrowheads="1"/>
          </p:cNvPicPr>
          <p:nvPr/>
        </p:nvPicPr>
        <p:blipFill>
          <a:blip r:embed="rId6" cstate="print"/>
          <a:srcRect/>
          <a:stretch>
            <a:fillRect/>
          </a:stretch>
        </p:blipFill>
        <p:spPr bwMode="auto">
          <a:xfrm>
            <a:off x="0" y="0"/>
            <a:ext cx="152400" cy="152400"/>
          </a:xfrm>
          <a:prstGeom prst="rect">
            <a:avLst/>
          </a:prstGeom>
          <a:noFill/>
        </p:spPr>
      </p:pic>
      <p:pic>
        <p:nvPicPr>
          <p:cNvPr id="4102" name="Picture 6" descr="Icon"/>
          <p:cNvPicPr>
            <a:picLocks noChangeAspect="1" noChangeArrowheads="1"/>
          </p:cNvPicPr>
          <p:nvPr/>
        </p:nvPicPr>
        <p:blipFill>
          <a:blip r:embed="rId7" cstate="print"/>
          <a:srcRect/>
          <a:stretch>
            <a:fillRect/>
          </a:stretch>
        </p:blipFill>
        <p:spPr bwMode="auto">
          <a:xfrm>
            <a:off x="0" y="0"/>
            <a:ext cx="152400" cy="152400"/>
          </a:xfrm>
          <a:prstGeom prst="rect">
            <a:avLst/>
          </a:prstGeom>
          <a:noFill/>
        </p:spPr>
      </p:pic>
      <p:sp>
        <p:nvSpPr>
          <p:cNvPr id="14" name="13 CuadroTexto"/>
          <p:cNvSpPr txBox="1"/>
          <p:nvPr/>
        </p:nvSpPr>
        <p:spPr>
          <a:xfrm>
            <a:off x="395536" y="3789040"/>
            <a:ext cx="3312368" cy="2308324"/>
          </a:xfrm>
          <a:prstGeom prst="rect">
            <a:avLst/>
          </a:prstGeom>
          <a:noFill/>
        </p:spPr>
        <p:txBody>
          <a:bodyPr wrap="square" rtlCol="0">
            <a:spAutoFit/>
          </a:bodyPr>
          <a:lstStyle/>
          <a:p>
            <a:pPr>
              <a:buFont typeface="Arial" pitchFamily="34" charset="0"/>
              <a:buChar char="•"/>
            </a:pPr>
            <a:r>
              <a:rPr lang="es-MX" dirty="0" smtClean="0">
                <a:latin typeface="Comic Sans MS" pitchFamily="66" charset="0"/>
              </a:rPr>
              <a:t>Apple </a:t>
            </a:r>
            <a:r>
              <a:rPr lang="es-MX" dirty="0" err="1" smtClean="0">
                <a:latin typeface="Comic Sans MS" pitchFamily="66" charset="0"/>
              </a:rPr>
              <a:t>quicktime</a:t>
            </a:r>
            <a:endParaRPr lang="es-MX" dirty="0" smtClean="0">
              <a:latin typeface="Comic Sans MS" pitchFamily="66" charset="0"/>
            </a:endParaRPr>
          </a:p>
          <a:p>
            <a:pPr>
              <a:buFont typeface="Arial" pitchFamily="34" charset="0"/>
              <a:buChar char="•"/>
            </a:pPr>
            <a:r>
              <a:rPr lang="es-MX" dirty="0" err="1" smtClean="0">
                <a:latin typeface="Comic Sans MS" pitchFamily="66" charset="0"/>
              </a:rPr>
              <a:t>Eltima</a:t>
            </a:r>
            <a:r>
              <a:rPr lang="es-MX" dirty="0" smtClean="0">
                <a:latin typeface="Comic Sans MS" pitchFamily="66" charset="0"/>
              </a:rPr>
              <a:t> </a:t>
            </a:r>
            <a:r>
              <a:rPr lang="es-MX" dirty="0" err="1" smtClean="0">
                <a:latin typeface="Comic Sans MS" pitchFamily="66" charset="0"/>
              </a:rPr>
              <a:t>elmedia</a:t>
            </a:r>
            <a:endParaRPr lang="es-MX" dirty="0" smtClean="0">
              <a:latin typeface="Comic Sans MS" pitchFamily="66" charset="0"/>
            </a:endParaRPr>
          </a:p>
          <a:p>
            <a:pPr>
              <a:buFont typeface="Arial" pitchFamily="34" charset="0"/>
              <a:buChar char="•"/>
            </a:pPr>
            <a:r>
              <a:rPr lang="es-MX" dirty="0" smtClean="0">
                <a:latin typeface="Comic Sans MS" pitchFamily="66" charset="0"/>
              </a:rPr>
              <a:t>Microsoft Windows  media</a:t>
            </a:r>
          </a:p>
          <a:p>
            <a:pPr>
              <a:buFont typeface="Arial" pitchFamily="34" charset="0"/>
              <a:buChar char="•"/>
            </a:pPr>
            <a:r>
              <a:rPr lang="es-MX" dirty="0" err="1" smtClean="0">
                <a:latin typeface="Comic Sans MS" pitchFamily="66" charset="0"/>
              </a:rPr>
              <a:t>Roxio</a:t>
            </a:r>
            <a:r>
              <a:rPr lang="es-MX" dirty="0" smtClean="0">
                <a:latin typeface="Comic Sans MS" pitchFamily="66" charset="0"/>
              </a:rPr>
              <a:t> </a:t>
            </a:r>
            <a:r>
              <a:rPr lang="es-MX" dirty="0" err="1" smtClean="0">
                <a:latin typeface="Comic Sans MS" pitchFamily="66" charset="0"/>
              </a:rPr>
              <a:t>creator</a:t>
            </a:r>
            <a:endParaRPr lang="es-MX" dirty="0" smtClean="0">
              <a:latin typeface="Comic Sans MS" pitchFamily="66" charset="0"/>
            </a:endParaRPr>
          </a:p>
          <a:p>
            <a:pPr>
              <a:buFont typeface="Arial" pitchFamily="34" charset="0"/>
              <a:buChar char="•"/>
            </a:pPr>
            <a:r>
              <a:rPr lang="es-MX" dirty="0" smtClean="0">
                <a:latin typeface="Comic Sans MS" pitchFamily="66" charset="0"/>
              </a:rPr>
              <a:t>Apple </a:t>
            </a:r>
            <a:r>
              <a:rPr lang="es-MX" dirty="0" err="1" smtClean="0">
                <a:latin typeface="Comic Sans MS" pitchFamily="66" charset="0"/>
              </a:rPr>
              <a:t>itunes</a:t>
            </a:r>
            <a:endParaRPr lang="es-MX" dirty="0" smtClean="0">
              <a:latin typeface="Comic Sans MS" pitchFamily="66" charset="0"/>
            </a:endParaRPr>
          </a:p>
          <a:p>
            <a:endParaRPr lang="es-MX" dirty="0" smtClean="0"/>
          </a:p>
          <a:p>
            <a:endParaRPr lang="es-MX" dirty="0" smtClean="0"/>
          </a:p>
          <a:p>
            <a:endParaRPr lang="es-MX" dirty="0"/>
          </a:p>
        </p:txBody>
      </p:sp>
      <p:pic>
        <p:nvPicPr>
          <p:cNvPr id="4104" name="Picture 8" descr="http://www.blazevideo.com/images/knowledgebase/mpg-to-avi.png"/>
          <p:cNvPicPr>
            <a:picLocks noChangeAspect="1" noChangeArrowheads="1"/>
          </p:cNvPicPr>
          <p:nvPr/>
        </p:nvPicPr>
        <p:blipFill>
          <a:blip r:embed="rId8" cstate="print"/>
          <a:srcRect/>
          <a:stretch>
            <a:fillRect/>
          </a:stretch>
        </p:blipFill>
        <p:spPr bwMode="auto">
          <a:xfrm>
            <a:off x="4355976" y="2996952"/>
            <a:ext cx="4517671" cy="300193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91880" y="260648"/>
            <a:ext cx="2254024" cy="758952"/>
          </a:xfrm>
          <a:ln w="38100">
            <a:solidFill>
              <a:srgbClr val="CC66FF"/>
            </a:solidFill>
          </a:ln>
        </p:spPr>
        <p:txBody>
          <a:bodyPr/>
          <a:lstStyle/>
          <a:p>
            <a:r>
              <a:rPr lang="es-MX" dirty="0" smtClean="0"/>
              <a:t>OGM</a:t>
            </a:r>
            <a:endParaRPr lang="es-MX" dirty="0"/>
          </a:p>
        </p:txBody>
      </p:sp>
      <p:sp>
        <p:nvSpPr>
          <p:cNvPr id="4" name="3 CuadroTexto"/>
          <p:cNvSpPr txBox="1"/>
          <p:nvPr/>
        </p:nvSpPr>
        <p:spPr>
          <a:xfrm>
            <a:off x="251520" y="4869160"/>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6" name="5 Rectángulo"/>
          <p:cNvSpPr/>
          <p:nvPr/>
        </p:nvSpPr>
        <p:spPr>
          <a:xfrm>
            <a:off x="251520" y="1484784"/>
            <a:ext cx="8712968" cy="3139321"/>
          </a:xfrm>
          <a:prstGeom prst="rect">
            <a:avLst/>
          </a:prstGeom>
        </p:spPr>
        <p:txBody>
          <a:bodyPr wrap="square">
            <a:spAutoFit/>
          </a:bodyPr>
          <a:lstStyle/>
          <a:p>
            <a:r>
              <a:rPr lang="es-MX" dirty="0" smtClean="0">
                <a:latin typeface="Comic Sans MS" pitchFamily="66" charset="0"/>
              </a:rPr>
              <a:t>Asociaciones de archivo incorrectas podrían ser el resultado de ser la base de publicaciones dentro de su sistema de ordenador personal. Como tal sumamente le recomiendan explorar su ordenador personal para entradas de registro inválidas, procesos no usados y otros ajustes de sistema desfavorables para identificar publicaciones de retardación. El tipo de archivo OMG principalmente es asociado con ' O*O </a:t>
            </a:r>
            <a:r>
              <a:rPr lang="es-MX" dirty="0" err="1" smtClean="0">
                <a:latin typeface="Comic Sans MS" pitchFamily="66" charset="0"/>
              </a:rPr>
              <a:t>DiskImage</a:t>
            </a:r>
            <a:r>
              <a:rPr lang="es-MX" dirty="0" smtClean="0">
                <a:latin typeface="Comic Sans MS" pitchFamily="66" charset="0"/>
              </a:rPr>
              <a:t> ' por el Software O*O </a:t>
            </a:r>
            <a:r>
              <a:rPr lang="es-MX" dirty="0" err="1" smtClean="0">
                <a:latin typeface="Comic Sans MS" pitchFamily="66" charset="0"/>
              </a:rPr>
              <a:t>GmBH.</a:t>
            </a:r>
            <a:r>
              <a:rPr lang="es-MX" dirty="0" smtClean="0">
                <a:latin typeface="Comic Sans MS" pitchFamily="66" charset="0"/>
              </a:rPr>
              <a:t> O*O </a:t>
            </a:r>
            <a:r>
              <a:rPr lang="es-MX" dirty="0" err="1" smtClean="0">
                <a:latin typeface="Comic Sans MS" pitchFamily="66" charset="0"/>
              </a:rPr>
              <a:t>DiskImage</a:t>
            </a:r>
            <a:r>
              <a:rPr lang="es-MX" dirty="0" smtClean="0">
                <a:latin typeface="Comic Sans MS" pitchFamily="66" charset="0"/>
              </a:rPr>
              <a:t> puede realizar </a:t>
            </a:r>
            <a:r>
              <a:rPr lang="es-MX" dirty="0" err="1" smtClean="0">
                <a:latin typeface="Comic Sans MS" pitchFamily="66" charset="0"/>
              </a:rPr>
              <a:t>imagimática</a:t>
            </a:r>
            <a:r>
              <a:rPr lang="es-MX" dirty="0" smtClean="0">
                <a:latin typeface="Comic Sans MS" pitchFamily="66" charset="0"/>
              </a:rPr>
              <a:t> incremental o imagen un sistema entero. Los datos </a:t>
            </a:r>
            <a:r>
              <a:rPr lang="es-MX" dirty="0" err="1" smtClean="0">
                <a:latin typeface="Comic Sans MS" pitchFamily="66" charset="0"/>
              </a:rPr>
              <a:t>imaged</a:t>
            </a:r>
            <a:r>
              <a:rPr lang="es-MX" dirty="0" smtClean="0">
                <a:latin typeface="Comic Sans MS" pitchFamily="66" charset="0"/>
              </a:rPr>
              <a:t> entonces pueden ser cifrados y también comprimidos a varios niveles diferentes. La división de imágenes en volúmenes de almacenaje diferentes individualmente puede o ser puesta o </a:t>
            </a:r>
            <a:r>
              <a:rPr lang="es-MX" dirty="0" err="1" smtClean="0">
                <a:latin typeface="Comic Sans MS" pitchFamily="66" charset="0"/>
              </a:rPr>
              <a:t>O</a:t>
            </a:r>
            <a:r>
              <a:rPr lang="es-MX" dirty="0" smtClean="0">
                <a:latin typeface="Comic Sans MS" pitchFamily="66" charset="0"/>
              </a:rPr>
              <a:t>*O </a:t>
            </a:r>
            <a:r>
              <a:rPr lang="es-MX" dirty="0" err="1" smtClean="0">
                <a:latin typeface="Comic Sans MS" pitchFamily="66" charset="0"/>
              </a:rPr>
              <a:t>DiskImage</a:t>
            </a:r>
            <a:r>
              <a:rPr lang="es-MX" dirty="0" smtClean="0">
                <a:latin typeface="Comic Sans MS" pitchFamily="66" charset="0"/>
              </a:rPr>
              <a:t> automatizará la división.</a:t>
            </a:r>
            <a:endParaRPr lang="es-MX" dirty="0">
              <a:latin typeface="Comic Sans MS" pitchFamily="66" charset="0"/>
            </a:endParaRPr>
          </a:p>
        </p:txBody>
      </p:sp>
      <p:sp>
        <p:nvSpPr>
          <p:cNvPr id="8" name="7 Rectángulo"/>
          <p:cNvSpPr/>
          <p:nvPr/>
        </p:nvSpPr>
        <p:spPr>
          <a:xfrm>
            <a:off x="611560" y="5589240"/>
            <a:ext cx="2165978" cy="369332"/>
          </a:xfrm>
          <a:prstGeom prst="rect">
            <a:avLst/>
          </a:prstGeom>
        </p:spPr>
        <p:txBody>
          <a:bodyPr wrap="none">
            <a:spAutoFit/>
          </a:bodyPr>
          <a:lstStyle/>
          <a:p>
            <a:pPr>
              <a:buFont typeface="Arial" pitchFamily="34" charset="0"/>
              <a:buChar char="•"/>
            </a:pPr>
            <a:r>
              <a:rPr lang="es-MX" dirty="0" smtClean="0">
                <a:latin typeface="Comic Sans MS" pitchFamily="66" charset="0"/>
              </a:rPr>
              <a:t>VLC media </a:t>
            </a:r>
            <a:r>
              <a:rPr lang="es-MX" dirty="0" err="1" smtClean="0">
                <a:latin typeface="Comic Sans MS" pitchFamily="66" charset="0"/>
              </a:rPr>
              <a:t>player</a:t>
            </a:r>
            <a:r>
              <a:rPr lang="es-MX" b="1" u="sng" dirty="0" smtClean="0"/>
              <a:t> </a:t>
            </a:r>
            <a:endParaRPr lang="es-MX" dirty="0"/>
          </a:p>
        </p:txBody>
      </p:sp>
      <p:pic>
        <p:nvPicPr>
          <p:cNvPr id="3074" name="Picture 2" descr="http://t0.gstatic.com/images?q=tbn:ANd9GcR0vuzAQdKigKjdCeg1UXHuFMG1zG8oMvLsUlIlwhu-oG3EUA-C"/>
          <p:cNvPicPr>
            <a:picLocks noChangeAspect="1" noChangeArrowheads="1"/>
          </p:cNvPicPr>
          <p:nvPr/>
        </p:nvPicPr>
        <p:blipFill>
          <a:blip r:embed="rId2" cstate="print"/>
          <a:srcRect/>
          <a:stretch>
            <a:fillRect/>
          </a:stretch>
        </p:blipFill>
        <p:spPr bwMode="auto">
          <a:xfrm>
            <a:off x="4572000" y="4509120"/>
            <a:ext cx="2390775" cy="191452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19872" y="260648"/>
            <a:ext cx="1821976" cy="758952"/>
          </a:xfrm>
          <a:ln w="38100">
            <a:solidFill>
              <a:srgbClr val="FF3300"/>
            </a:solidFill>
          </a:ln>
        </p:spPr>
        <p:txBody>
          <a:bodyPr/>
          <a:lstStyle/>
          <a:p>
            <a:r>
              <a:rPr lang="es-MX" dirty="0" smtClean="0"/>
              <a:t>RM</a:t>
            </a:r>
            <a:endParaRPr lang="es-MX" dirty="0"/>
          </a:p>
        </p:txBody>
      </p:sp>
      <p:sp>
        <p:nvSpPr>
          <p:cNvPr id="5" name="4 CuadroTexto"/>
          <p:cNvSpPr txBox="1"/>
          <p:nvPr/>
        </p:nvSpPr>
        <p:spPr>
          <a:xfrm>
            <a:off x="323528" y="3573016"/>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7" name="6 Rectángulo"/>
          <p:cNvSpPr/>
          <p:nvPr/>
        </p:nvSpPr>
        <p:spPr>
          <a:xfrm>
            <a:off x="179512" y="1412776"/>
            <a:ext cx="8496944" cy="1477328"/>
          </a:xfrm>
          <a:prstGeom prst="rect">
            <a:avLst/>
          </a:prstGeom>
        </p:spPr>
        <p:txBody>
          <a:bodyPr wrap="square">
            <a:spAutoFit/>
          </a:bodyPr>
          <a:lstStyle/>
          <a:p>
            <a:r>
              <a:rPr lang="es-MX" b="1" dirty="0" smtClean="0">
                <a:latin typeface="Comic Sans MS" pitchFamily="66" charset="0"/>
              </a:rPr>
              <a:t>RM </a:t>
            </a:r>
            <a:r>
              <a:rPr lang="es-MX" dirty="0" smtClean="0">
                <a:latin typeface="Comic Sans MS" pitchFamily="66" charset="0"/>
              </a:rPr>
              <a:t>es </a:t>
            </a:r>
            <a:r>
              <a:rPr lang="es-MX" dirty="0" smtClean="0">
                <a:latin typeface="Comic Sans MS" pitchFamily="66" charset="0"/>
              </a:rPr>
              <a:t>un comando de la familia de sistemas operativos </a:t>
            </a:r>
            <a:r>
              <a:rPr lang="es-MX" dirty="0" smtClean="0">
                <a:latin typeface="Comic Sans MS" pitchFamily="66" charset="0"/>
              </a:rPr>
              <a:t>Unix usada </a:t>
            </a:r>
            <a:r>
              <a:rPr lang="es-MX" dirty="0" smtClean="0">
                <a:latin typeface="Comic Sans MS" pitchFamily="66" charset="0"/>
              </a:rPr>
              <a:t>para eliminar archivos y directorios del sistema de </a:t>
            </a:r>
            <a:r>
              <a:rPr lang="es-MX" dirty="0" smtClean="0">
                <a:latin typeface="Comic Sans MS" pitchFamily="66" charset="0"/>
              </a:rPr>
              <a:t>archivos</a:t>
            </a:r>
            <a:r>
              <a:rPr lang="es-MX" dirty="0" smtClean="0">
                <a:latin typeface="Comic Sans MS" pitchFamily="66" charset="0"/>
              </a:rPr>
              <a:t> . Esta orden debe utilizarse con cautela, ya que puede ser muy destructiva, debido a que, al momento de ser llamada, por omisión borra los archivos sin pedir confirmación.</a:t>
            </a:r>
            <a:endParaRPr lang="es-MX" dirty="0">
              <a:latin typeface="Comic Sans MS" pitchFamily="66" charset="0"/>
            </a:endParaRPr>
          </a:p>
        </p:txBody>
      </p:sp>
      <p:sp>
        <p:nvSpPr>
          <p:cNvPr id="8" name="7 Rectángulo"/>
          <p:cNvSpPr/>
          <p:nvPr/>
        </p:nvSpPr>
        <p:spPr>
          <a:xfrm>
            <a:off x="539552" y="4293096"/>
            <a:ext cx="2013693" cy="369332"/>
          </a:xfrm>
          <a:prstGeom prst="rect">
            <a:avLst/>
          </a:prstGeom>
        </p:spPr>
        <p:txBody>
          <a:bodyPr wrap="none">
            <a:spAutoFit/>
          </a:bodyPr>
          <a:lstStyle/>
          <a:p>
            <a:pPr>
              <a:buFont typeface="Arial" pitchFamily="34" charset="0"/>
              <a:buChar char="•"/>
            </a:pPr>
            <a:r>
              <a:rPr lang="es-MX" dirty="0" err="1" smtClean="0">
                <a:latin typeface="Comic Sans MS" pitchFamily="66" charset="0"/>
              </a:rPr>
              <a:t>RealAlternative</a:t>
            </a:r>
            <a:r>
              <a:rPr lang="es-MX" dirty="0" smtClean="0">
                <a:latin typeface="Comic Sans MS" pitchFamily="66" charset="0"/>
              </a:rPr>
              <a:t> </a:t>
            </a:r>
            <a:endParaRPr lang="es-MX" dirty="0">
              <a:latin typeface="Comic Sans MS" pitchFamily="66" charset="0"/>
            </a:endParaRPr>
          </a:p>
        </p:txBody>
      </p:sp>
      <p:pic>
        <p:nvPicPr>
          <p:cNvPr id="2050" name="Picture 2" descr="http://farm8.staticflickr.com/7276/8074966185_eacfba75b1_b.jpg"/>
          <p:cNvPicPr>
            <a:picLocks noChangeAspect="1" noChangeArrowheads="1"/>
          </p:cNvPicPr>
          <p:nvPr/>
        </p:nvPicPr>
        <p:blipFill>
          <a:blip r:embed="rId2" cstate="print"/>
          <a:srcRect/>
          <a:stretch>
            <a:fillRect/>
          </a:stretch>
        </p:blipFill>
        <p:spPr bwMode="auto">
          <a:xfrm>
            <a:off x="3707904" y="3356992"/>
            <a:ext cx="5116116" cy="247279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635896" y="260648"/>
            <a:ext cx="1605952" cy="758952"/>
          </a:xfrm>
          <a:ln w="38100">
            <a:solidFill>
              <a:srgbClr val="00B050"/>
            </a:solidFill>
          </a:ln>
        </p:spPr>
        <p:txBody>
          <a:bodyPr/>
          <a:lstStyle/>
          <a:p>
            <a:r>
              <a:rPr lang="es-MX" dirty="0" smtClean="0"/>
              <a:t>VOB</a:t>
            </a:r>
            <a:endParaRPr lang="es-MX" dirty="0"/>
          </a:p>
        </p:txBody>
      </p:sp>
      <p:sp>
        <p:nvSpPr>
          <p:cNvPr id="4" name="3 CuadroTexto"/>
          <p:cNvSpPr txBox="1"/>
          <p:nvPr/>
        </p:nvSpPr>
        <p:spPr>
          <a:xfrm>
            <a:off x="179512" y="3933056"/>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6" name="5 Rectángulo"/>
          <p:cNvSpPr/>
          <p:nvPr/>
        </p:nvSpPr>
        <p:spPr>
          <a:xfrm>
            <a:off x="251520" y="1628800"/>
            <a:ext cx="8640960" cy="2031325"/>
          </a:xfrm>
          <a:prstGeom prst="rect">
            <a:avLst/>
          </a:prstGeom>
        </p:spPr>
        <p:txBody>
          <a:bodyPr wrap="square">
            <a:spAutoFit/>
          </a:bodyPr>
          <a:lstStyle/>
          <a:p>
            <a:r>
              <a:rPr lang="es-MX" b="1" dirty="0" smtClean="0">
                <a:latin typeface="Comic Sans MS" pitchFamily="66" charset="0"/>
              </a:rPr>
              <a:t>VOB</a:t>
            </a:r>
            <a:r>
              <a:rPr lang="es-MX" dirty="0" smtClean="0">
                <a:latin typeface="Comic Sans MS" pitchFamily="66" charset="0"/>
              </a:rPr>
              <a:t> (DVD-Video </a:t>
            </a:r>
            <a:r>
              <a:rPr lang="es-MX" dirty="0" err="1" smtClean="0">
                <a:latin typeface="Comic Sans MS" pitchFamily="66" charset="0"/>
              </a:rPr>
              <a:t>Object</a:t>
            </a:r>
            <a:r>
              <a:rPr lang="es-MX" dirty="0" smtClean="0">
                <a:latin typeface="Comic Sans MS" pitchFamily="66" charset="0"/>
              </a:rPr>
              <a:t> o </a:t>
            </a:r>
            <a:r>
              <a:rPr lang="es-MX" dirty="0" err="1" smtClean="0">
                <a:latin typeface="Comic Sans MS" pitchFamily="66" charset="0"/>
              </a:rPr>
              <a:t>Versioned</a:t>
            </a:r>
            <a:r>
              <a:rPr lang="es-MX" dirty="0" smtClean="0">
                <a:latin typeface="Comic Sans MS" pitchFamily="66" charset="0"/>
              </a:rPr>
              <a:t> </a:t>
            </a:r>
            <a:r>
              <a:rPr lang="es-MX" dirty="0" err="1" smtClean="0">
                <a:latin typeface="Comic Sans MS" pitchFamily="66" charset="0"/>
              </a:rPr>
              <a:t>Object</a:t>
            </a:r>
            <a:r>
              <a:rPr lang="es-MX" dirty="0" smtClean="0">
                <a:latin typeface="Comic Sans MS" pitchFamily="66" charset="0"/>
              </a:rPr>
              <a:t> Base) es un tipo de fichero contenido en los DVD-Video. Incluye el video, audio, subtítulos y menús en forma de </a:t>
            </a:r>
            <a:r>
              <a:rPr lang="es-MX" i="1" dirty="0" err="1" smtClean="0">
                <a:latin typeface="Comic Sans MS" pitchFamily="66" charset="0"/>
              </a:rPr>
              <a:t>stream</a:t>
            </a:r>
            <a:r>
              <a:rPr lang="es-MX" dirty="0" smtClean="0">
                <a:latin typeface="Comic Sans MS" pitchFamily="66" charset="0"/>
              </a:rPr>
              <a:t>.</a:t>
            </a:r>
          </a:p>
          <a:p>
            <a:r>
              <a:rPr lang="es-MX" dirty="0" smtClean="0">
                <a:latin typeface="Comic Sans MS" pitchFamily="66" charset="0"/>
              </a:rPr>
              <a:t>Los ficheros VOB están codificados normalmente siguiendo el estándar MPEG-2. Si cambiamos la extensión de .</a:t>
            </a:r>
            <a:r>
              <a:rPr lang="es-MX" dirty="0" err="1" smtClean="0">
                <a:latin typeface="Comic Sans MS" pitchFamily="66" charset="0"/>
              </a:rPr>
              <a:t>vob</a:t>
            </a:r>
            <a:r>
              <a:rPr lang="es-MX" dirty="0" smtClean="0">
                <a:latin typeface="Comic Sans MS" pitchFamily="66" charset="0"/>
              </a:rPr>
              <a:t> a .</a:t>
            </a:r>
            <a:r>
              <a:rPr lang="es-MX" dirty="0" err="1" smtClean="0">
                <a:latin typeface="Comic Sans MS" pitchFamily="66" charset="0"/>
              </a:rPr>
              <a:t>mpg</a:t>
            </a:r>
            <a:r>
              <a:rPr lang="es-MX" dirty="0" smtClean="0">
                <a:latin typeface="Comic Sans MS" pitchFamily="66" charset="0"/>
              </a:rPr>
              <a:t> o .</a:t>
            </a:r>
            <a:r>
              <a:rPr lang="es-MX" dirty="0" err="1" smtClean="0">
                <a:latin typeface="Comic Sans MS" pitchFamily="66" charset="0"/>
              </a:rPr>
              <a:t>mpeg</a:t>
            </a:r>
            <a:r>
              <a:rPr lang="es-MX" dirty="0" smtClean="0">
                <a:latin typeface="Comic Sans MS" pitchFamily="66" charset="0"/>
              </a:rPr>
              <a:t>, el fichero es legible y continúa teniendo toda la información, aunque algunos visualizadores no soportan las pistas de subtítulos.</a:t>
            </a:r>
            <a:endParaRPr lang="es-MX" dirty="0">
              <a:latin typeface="Comic Sans MS" pitchFamily="66" charset="0"/>
            </a:endParaRPr>
          </a:p>
        </p:txBody>
      </p:sp>
      <p:sp>
        <p:nvSpPr>
          <p:cNvPr id="7" name="6 Rectángulo"/>
          <p:cNvSpPr/>
          <p:nvPr/>
        </p:nvSpPr>
        <p:spPr>
          <a:xfrm>
            <a:off x="395536" y="4653136"/>
            <a:ext cx="4572000" cy="1477328"/>
          </a:xfrm>
          <a:prstGeom prst="rect">
            <a:avLst/>
          </a:prstGeom>
        </p:spPr>
        <p:txBody>
          <a:bodyPr>
            <a:spAutoFit/>
          </a:bodyPr>
          <a:lstStyle/>
          <a:p>
            <a:r>
              <a:rPr lang="es-MX" dirty="0" smtClean="0">
                <a:latin typeface="Comic Sans MS" pitchFamily="66" charset="0"/>
              </a:rPr>
              <a:t>Para quemar los ficheros VOB en un disco DVD±R, son necesarios además otros ficheros DVD-Video, por ejemplo los IFO y BUP.</a:t>
            </a:r>
            <a:r>
              <a:rPr lang="es-MX" dirty="0" smtClean="0"/>
              <a:t/>
            </a:r>
            <a:br>
              <a:rPr lang="es-MX" dirty="0" smtClean="0"/>
            </a:br>
            <a:endParaRPr lang="es-MX" dirty="0"/>
          </a:p>
        </p:txBody>
      </p:sp>
      <p:pic>
        <p:nvPicPr>
          <p:cNvPr id="1026" name="Picture 2" descr="http://www.macvobconverter.net/mac_vob_to_mov/vob-to-mov-converter-for-mac.gif"/>
          <p:cNvPicPr>
            <a:picLocks noChangeAspect="1" noChangeArrowheads="1"/>
          </p:cNvPicPr>
          <p:nvPr/>
        </p:nvPicPr>
        <p:blipFill>
          <a:blip r:embed="rId2" cstate="print"/>
          <a:srcRect/>
          <a:stretch>
            <a:fillRect/>
          </a:stretch>
        </p:blipFill>
        <p:spPr bwMode="auto">
          <a:xfrm>
            <a:off x="4716016" y="3717032"/>
            <a:ext cx="4286250" cy="268605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19872" y="260648"/>
            <a:ext cx="2038000" cy="758952"/>
          </a:xfrm>
          <a:ln w="38100">
            <a:solidFill>
              <a:srgbClr val="CC66FF"/>
            </a:solidFill>
          </a:ln>
        </p:spPr>
        <p:txBody>
          <a:bodyPr/>
          <a:lstStyle/>
          <a:p>
            <a:r>
              <a:rPr lang="es-MX" dirty="0" smtClean="0"/>
              <a:t>WMV</a:t>
            </a:r>
            <a:endParaRPr lang="es-MX" dirty="0"/>
          </a:p>
        </p:txBody>
      </p:sp>
      <p:sp>
        <p:nvSpPr>
          <p:cNvPr id="4" name="3 Rectángulo"/>
          <p:cNvSpPr/>
          <p:nvPr/>
        </p:nvSpPr>
        <p:spPr>
          <a:xfrm>
            <a:off x="539552" y="1700808"/>
            <a:ext cx="7488832" cy="1200329"/>
          </a:xfrm>
          <a:prstGeom prst="rect">
            <a:avLst/>
          </a:prstGeom>
        </p:spPr>
        <p:txBody>
          <a:bodyPr wrap="square">
            <a:spAutoFit/>
          </a:bodyPr>
          <a:lstStyle/>
          <a:p>
            <a:r>
              <a:rPr lang="es-MX" b="1" dirty="0" smtClean="0"/>
              <a:t>Windows Media Video</a:t>
            </a:r>
            <a:r>
              <a:rPr lang="es-MX" dirty="0" smtClean="0"/>
              <a:t> (</a:t>
            </a:r>
            <a:r>
              <a:rPr lang="es-MX" b="1" dirty="0" smtClean="0"/>
              <a:t>WMV</a:t>
            </a:r>
            <a:r>
              <a:rPr lang="es-MX" dirty="0" smtClean="0"/>
              <a:t>) es un nombre genérico que se da al conjunto de algoritmos de compresión ubicados en el set propietario de tecnologías de vídeo desarrolladas por </a:t>
            </a:r>
            <a:r>
              <a:rPr lang="es-MX" dirty="0" smtClean="0"/>
              <a:t>Microsoft,  </a:t>
            </a:r>
            <a:r>
              <a:rPr lang="es-MX" dirty="0" smtClean="0"/>
              <a:t>que forma parte del </a:t>
            </a:r>
            <a:r>
              <a:rPr lang="es-MX" dirty="0" err="1" smtClean="0"/>
              <a:t>framework</a:t>
            </a:r>
            <a:r>
              <a:rPr lang="es-MX" dirty="0" smtClean="0"/>
              <a:t> Windows Media.</a:t>
            </a:r>
            <a:endParaRPr lang="es-MX" dirty="0"/>
          </a:p>
        </p:txBody>
      </p:sp>
      <p:sp>
        <p:nvSpPr>
          <p:cNvPr id="7" name="6 CuadroTexto"/>
          <p:cNvSpPr txBox="1"/>
          <p:nvPr/>
        </p:nvSpPr>
        <p:spPr>
          <a:xfrm>
            <a:off x="395536" y="3356992"/>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8" name="7 Rectángulo"/>
          <p:cNvSpPr/>
          <p:nvPr/>
        </p:nvSpPr>
        <p:spPr>
          <a:xfrm>
            <a:off x="467544" y="4149080"/>
            <a:ext cx="4572000" cy="923330"/>
          </a:xfrm>
          <a:prstGeom prst="rect">
            <a:avLst/>
          </a:prstGeom>
        </p:spPr>
        <p:txBody>
          <a:bodyPr>
            <a:spAutoFit/>
          </a:bodyPr>
          <a:lstStyle/>
          <a:p>
            <a:pPr>
              <a:buFont typeface="Arial" pitchFamily="34" charset="0"/>
              <a:buChar char="•"/>
            </a:pPr>
            <a:r>
              <a:rPr lang="en-US" dirty="0" smtClean="0"/>
              <a:t> </a:t>
            </a:r>
            <a:r>
              <a:rPr lang="en-US" dirty="0" err="1" smtClean="0">
                <a:latin typeface="Comic Sans MS" pitchFamily="66" charset="0"/>
              </a:rPr>
              <a:t>BS.Player</a:t>
            </a:r>
            <a:endParaRPr lang="en-US" dirty="0" smtClean="0">
              <a:latin typeface="Comic Sans MS" pitchFamily="66" charset="0"/>
            </a:endParaRPr>
          </a:p>
          <a:p>
            <a:pPr>
              <a:buFont typeface="Arial" pitchFamily="34" charset="0"/>
              <a:buChar char="•"/>
            </a:pPr>
            <a:r>
              <a:rPr lang="en-US" dirty="0" smtClean="0">
                <a:latin typeface="Comic Sans MS" pitchFamily="66" charset="0"/>
              </a:rPr>
              <a:t> </a:t>
            </a:r>
            <a:r>
              <a:rPr lang="en-US" dirty="0" err="1" smtClean="0">
                <a:latin typeface="Comic Sans MS" pitchFamily="66" charset="0"/>
              </a:rPr>
              <a:t>Mplayer</a:t>
            </a:r>
            <a:endParaRPr lang="en-US" dirty="0" smtClean="0">
              <a:latin typeface="Comic Sans MS" pitchFamily="66" charset="0"/>
            </a:endParaRPr>
          </a:p>
          <a:p>
            <a:pPr>
              <a:buFont typeface="Arial" pitchFamily="34" charset="0"/>
              <a:buChar char="•"/>
            </a:pPr>
            <a:r>
              <a:rPr lang="en-US" dirty="0" smtClean="0">
                <a:latin typeface="Comic Sans MS" pitchFamily="66" charset="0"/>
              </a:rPr>
              <a:t>Windows </a:t>
            </a:r>
            <a:r>
              <a:rPr lang="en-US" dirty="0" smtClean="0">
                <a:latin typeface="Comic Sans MS" pitchFamily="66" charset="0"/>
              </a:rPr>
              <a:t>Media </a:t>
            </a:r>
            <a:r>
              <a:rPr lang="en-US" dirty="0" smtClean="0">
                <a:latin typeface="Comic Sans MS" pitchFamily="66" charset="0"/>
              </a:rPr>
              <a:t>Player</a:t>
            </a:r>
            <a:endParaRPr lang="es-MX" dirty="0">
              <a:latin typeface="Comic Sans MS" pitchFamily="66" charset="0"/>
            </a:endParaRPr>
          </a:p>
        </p:txBody>
      </p:sp>
      <p:pic>
        <p:nvPicPr>
          <p:cNvPr id="26626" name="Picture 2" descr="http://wmvplayer.info/images/WMV_logo.png"/>
          <p:cNvPicPr>
            <a:picLocks noChangeAspect="1" noChangeArrowheads="1"/>
          </p:cNvPicPr>
          <p:nvPr/>
        </p:nvPicPr>
        <p:blipFill>
          <a:blip r:embed="rId3" cstate="print"/>
          <a:srcRect/>
          <a:stretch>
            <a:fillRect/>
          </a:stretch>
        </p:blipFill>
        <p:spPr bwMode="auto">
          <a:xfrm>
            <a:off x="3563888" y="2780928"/>
            <a:ext cx="2438400" cy="2438400"/>
          </a:xfrm>
          <a:prstGeom prst="rect">
            <a:avLst/>
          </a:prstGeom>
          <a:noFill/>
        </p:spPr>
      </p:pic>
      <p:pic>
        <p:nvPicPr>
          <p:cNvPr id="26628" name="Picture 4" descr="http://t2.gstatic.com/images?q=tbn:ANd9GcSw0RaMOyumpGf_KJxeUPJeyZxeg8Q8wBFuB7LVg2CG9CVTkuAK"/>
          <p:cNvPicPr>
            <a:picLocks noChangeAspect="1" noChangeArrowheads="1"/>
          </p:cNvPicPr>
          <p:nvPr/>
        </p:nvPicPr>
        <p:blipFill>
          <a:blip r:embed="rId4" cstate="print"/>
          <a:srcRect/>
          <a:stretch>
            <a:fillRect/>
          </a:stretch>
        </p:blipFill>
        <p:spPr bwMode="auto">
          <a:xfrm>
            <a:off x="6300192" y="2852936"/>
            <a:ext cx="2209800" cy="20669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488" y="214290"/>
            <a:ext cx="3357586" cy="1082660"/>
          </a:xfrm>
          <a:solidFill>
            <a:schemeClr val="bg1"/>
          </a:solidFill>
          <a:ln w="57150">
            <a:solidFill>
              <a:srgbClr val="00B0F0"/>
            </a:solidFill>
          </a:ln>
        </p:spPr>
        <p:txBody>
          <a:bodyPr>
            <a:normAutofit/>
          </a:bodyPr>
          <a:lstStyle/>
          <a:p>
            <a:r>
              <a:rPr lang="es-ES_tradnl" sz="6000" dirty="0" smtClean="0">
                <a:latin typeface="Berlin Sans FB" pitchFamily="34" charset="0"/>
              </a:rPr>
              <a:t>3GP</a:t>
            </a:r>
            <a:endParaRPr lang="es-ES" sz="6000" dirty="0">
              <a:latin typeface="Berlin Sans FB" pitchFamily="34" charset="0"/>
            </a:endParaRPr>
          </a:p>
        </p:txBody>
      </p:sp>
      <p:sp>
        <p:nvSpPr>
          <p:cNvPr id="4" name="3 Rectángulo"/>
          <p:cNvSpPr/>
          <p:nvPr/>
        </p:nvSpPr>
        <p:spPr>
          <a:xfrm>
            <a:off x="928662" y="1571612"/>
            <a:ext cx="6500858" cy="1200329"/>
          </a:xfrm>
          <a:prstGeom prst="rect">
            <a:avLst/>
          </a:prstGeom>
        </p:spPr>
        <p:txBody>
          <a:bodyPr wrap="square">
            <a:spAutoFit/>
          </a:bodyPr>
          <a:lstStyle/>
          <a:p>
            <a:r>
              <a:rPr lang="es-ES" dirty="0" smtClean="0">
                <a:latin typeface="Comic Sans MS" pitchFamily="66" charset="0"/>
              </a:rPr>
              <a:t> </a:t>
            </a:r>
            <a:r>
              <a:rPr lang="es-ES" dirty="0">
                <a:latin typeface="Comic Sans MS" pitchFamily="66" charset="0"/>
              </a:rPr>
              <a:t>E</a:t>
            </a:r>
            <a:r>
              <a:rPr lang="es-ES" dirty="0" smtClean="0">
                <a:latin typeface="Comic Sans MS" pitchFamily="66" charset="0"/>
              </a:rPr>
              <a:t>s un formato contenedor usado por teléfonos móviles para almacenar información de medios múltiples (audio y video).</a:t>
            </a:r>
          </a:p>
          <a:p>
            <a:endParaRPr lang="es-ES" dirty="0" smtClean="0"/>
          </a:p>
        </p:txBody>
      </p:sp>
      <p:sp>
        <p:nvSpPr>
          <p:cNvPr id="5" name="4 CuadroTexto"/>
          <p:cNvSpPr txBox="1"/>
          <p:nvPr/>
        </p:nvSpPr>
        <p:spPr>
          <a:xfrm>
            <a:off x="642910" y="2786058"/>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6" name="5 Rectángulo"/>
          <p:cNvSpPr/>
          <p:nvPr/>
        </p:nvSpPr>
        <p:spPr>
          <a:xfrm>
            <a:off x="428596" y="3643314"/>
            <a:ext cx="7929618" cy="2585323"/>
          </a:xfrm>
          <a:prstGeom prst="rect">
            <a:avLst/>
          </a:prstGeom>
        </p:spPr>
        <p:txBody>
          <a:bodyPr wrap="square">
            <a:spAutoFit/>
          </a:bodyPr>
          <a:lstStyle/>
          <a:p>
            <a:pPr>
              <a:buFont typeface="Arial" pitchFamily="34" charset="0"/>
              <a:buChar char="•"/>
            </a:pPr>
            <a:r>
              <a:rPr lang="es-ES" dirty="0" smtClean="0">
                <a:latin typeface="Comic Sans MS" pitchFamily="66" charset="0"/>
              </a:rPr>
              <a:t>VLC media </a:t>
            </a:r>
            <a:r>
              <a:rPr lang="es-ES" dirty="0" err="1" smtClean="0">
                <a:latin typeface="Comic Sans MS" pitchFamily="66" charset="0"/>
              </a:rPr>
              <a:t>player</a:t>
            </a:r>
            <a:endParaRPr lang="es-ES" dirty="0" smtClean="0">
              <a:latin typeface="Comic Sans MS" pitchFamily="66" charset="0"/>
            </a:endParaRPr>
          </a:p>
          <a:p>
            <a:pPr>
              <a:buFont typeface="Arial" pitchFamily="34" charset="0"/>
              <a:buChar char="•"/>
            </a:pPr>
            <a:r>
              <a:rPr lang="es-ES" dirty="0" err="1" smtClean="0">
                <a:latin typeface="Comic Sans MS" pitchFamily="66" charset="0"/>
              </a:rPr>
              <a:t>Totem</a:t>
            </a:r>
            <a:endParaRPr lang="es-ES" dirty="0" smtClean="0">
              <a:latin typeface="Comic Sans MS" pitchFamily="66" charset="0"/>
            </a:endParaRPr>
          </a:p>
          <a:p>
            <a:pPr>
              <a:buFont typeface="Arial" pitchFamily="34" charset="0"/>
              <a:buChar char="•"/>
            </a:pPr>
            <a:r>
              <a:rPr lang="es-ES" dirty="0" smtClean="0">
                <a:latin typeface="Comic Sans MS" pitchFamily="66" charset="0"/>
              </a:rPr>
              <a:t>Media Player </a:t>
            </a:r>
            <a:r>
              <a:rPr lang="es-ES" dirty="0" err="1" smtClean="0">
                <a:latin typeface="Comic Sans MS" pitchFamily="66" charset="0"/>
              </a:rPr>
              <a:t>Classic</a:t>
            </a:r>
            <a:endParaRPr lang="es-ES" dirty="0" smtClean="0">
              <a:latin typeface="Comic Sans MS" pitchFamily="66" charset="0"/>
            </a:endParaRPr>
          </a:p>
          <a:p>
            <a:pPr>
              <a:buFont typeface="Arial" pitchFamily="34" charset="0"/>
              <a:buChar char="•"/>
            </a:pPr>
            <a:r>
              <a:rPr lang="es-ES" dirty="0" err="1" smtClean="0">
                <a:latin typeface="Comic Sans MS" pitchFamily="66" charset="0"/>
              </a:rPr>
              <a:t>The</a:t>
            </a:r>
            <a:r>
              <a:rPr lang="es-ES" dirty="0" smtClean="0">
                <a:latin typeface="Comic Sans MS" pitchFamily="66" charset="0"/>
              </a:rPr>
              <a:t> </a:t>
            </a:r>
            <a:r>
              <a:rPr lang="es-ES" dirty="0" err="1" smtClean="0">
                <a:latin typeface="Comic Sans MS" pitchFamily="66" charset="0"/>
              </a:rPr>
              <a:t>KMPlayer</a:t>
            </a:r>
            <a:endParaRPr lang="es-ES" dirty="0" smtClean="0">
              <a:latin typeface="Comic Sans MS" pitchFamily="66" charset="0"/>
            </a:endParaRPr>
          </a:p>
          <a:p>
            <a:pPr>
              <a:buFont typeface="Arial" pitchFamily="34" charset="0"/>
              <a:buChar char="•"/>
            </a:pPr>
            <a:r>
              <a:rPr lang="es-ES" dirty="0" smtClean="0">
                <a:latin typeface="Comic Sans MS" pitchFamily="66" charset="0"/>
              </a:rPr>
              <a:t>QuickTime</a:t>
            </a:r>
          </a:p>
          <a:p>
            <a:pPr>
              <a:buFont typeface="Arial" pitchFamily="34" charset="0"/>
              <a:buChar char="•"/>
            </a:pPr>
            <a:r>
              <a:rPr lang="es-ES" dirty="0" err="1" smtClean="0">
                <a:latin typeface="Comic Sans MS" pitchFamily="66" charset="0"/>
              </a:rPr>
              <a:t>RealPlayer</a:t>
            </a:r>
            <a:endParaRPr lang="es-ES" dirty="0" smtClean="0">
              <a:latin typeface="Comic Sans MS" pitchFamily="66" charset="0"/>
            </a:endParaRPr>
          </a:p>
          <a:p>
            <a:pPr>
              <a:buFont typeface="Arial" pitchFamily="34" charset="0"/>
              <a:buChar char="•"/>
            </a:pPr>
            <a:r>
              <a:rPr lang="es-ES" dirty="0" err="1" smtClean="0">
                <a:latin typeface="Comic Sans MS" pitchFamily="66" charset="0"/>
              </a:rPr>
              <a:t>JetAudio</a:t>
            </a:r>
            <a:endParaRPr lang="es-ES" dirty="0" smtClean="0">
              <a:latin typeface="Comic Sans MS" pitchFamily="66" charset="0"/>
            </a:endParaRPr>
          </a:p>
          <a:p>
            <a:pPr>
              <a:buFont typeface="Arial" pitchFamily="34" charset="0"/>
              <a:buChar char="•"/>
            </a:pPr>
            <a:r>
              <a:rPr lang="es-ES" dirty="0" smtClean="0">
                <a:latin typeface="Comic Sans MS" pitchFamily="66" charset="0"/>
              </a:rPr>
              <a:t>GOM Player</a:t>
            </a:r>
          </a:p>
          <a:p>
            <a:pPr>
              <a:buFont typeface="Arial" pitchFamily="34" charset="0"/>
              <a:buChar char="•"/>
            </a:pPr>
            <a:r>
              <a:rPr lang="es-ES" dirty="0" smtClean="0">
                <a:latin typeface="Comic Sans MS" pitchFamily="66" charset="0"/>
              </a:rPr>
              <a:t>Windows Media Player (A partir de la versión 12, incluida en Windows 7)</a:t>
            </a:r>
            <a:endParaRPr lang="es-ES" dirty="0">
              <a:latin typeface="Comic Sans MS" pitchFamily="66" charset="0"/>
            </a:endParaRPr>
          </a:p>
        </p:txBody>
      </p:sp>
      <p:pic>
        <p:nvPicPr>
          <p:cNvPr id="10242" name="Picture 2" descr="http://2.bp.blogspot.com/_CP8nAQLnf5Y/RulW_tj4ZAI/AAAAAAAAAw4/ER9G7fxYDR8/s320/3gp_gratis.jpg"/>
          <p:cNvPicPr>
            <a:picLocks noChangeAspect="1" noChangeArrowheads="1"/>
          </p:cNvPicPr>
          <p:nvPr/>
        </p:nvPicPr>
        <p:blipFill>
          <a:blip r:embed="rId2" cstate="print"/>
          <a:srcRect/>
          <a:stretch>
            <a:fillRect/>
          </a:stretch>
        </p:blipFill>
        <p:spPr bwMode="auto">
          <a:xfrm>
            <a:off x="5214942" y="2428868"/>
            <a:ext cx="2857500" cy="2886076"/>
          </a:xfrm>
          <a:prstGeom prst="rect">
            <a:avLst/>
          </a:prstGeom>
          <a:noFill/>
          <a:ln>
            <a:solidFill>
              <a:schemeClr val="bg1"/>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00364" y="285728"/>
            <a:ext cx="3143272" cy="842946"/>
          </a:xfrm>
          <a:ln w="38100">
            <a:solidFill>
              <a:srgbClr val="FF0000"/>
            </a:solidFill>
          </a:ln>
        </p:spPr>
        <p:txBody>
          <a:bodyPr>
            <a:normAutofit/>
          </a:bodyPr>
          <a:lstStyle/>
          <a:p>
            <a:r>
              <a:rPr lang="es-ES_tradnl" sz="4800" dirty="0" smtClean="0">
                <a:latin typeface="Berlin Sans FB" pitchFamily="34" charset="0"/>
              </a:rPr>
              <a:t>AVI</a:t>
            </a:r>
            <a:endParaRPr lang="es-ES" sz="4800" dirty="0">
              <a:latin typeface="Berlin Sans FB" pitchFamily="34" charset="0"/>
            </a:endParaRPr>
          </a:p>
        </p:txBody>
      </p:sp>
      <p:sp>
        <p:nvSpPr>
          <p:cNvPr id="4" name="3 Rectángulo"/>
          <p:cNvSpPr/>
          <p:nvPr/>
        </p:nvSpPr>
        <p:spPr>
          <a:xfrm>
            <a:off x="500034" y="1571612"/>
            <a:ext cx="8215370" cy="1477328"/>
          </a:xfrm>
          <a:prstGeom prst="rect">
            <a:avLst/>
          </a:prstGeom>
        </p:spPr>
        <p:txBody>
          <a:bodyPr wrap="square">
            <a:spAutoFit/>
          </a:bodyPr>
          <a:lstStyle/>
          <a:p>
            <a:r>
              <a:rPr lang="es-ES" dirty="0" smtClean="0">
                <a:latin typeface="Comic Sans MS" pitchFamily="66" charset="0"/>
              </a:rPr>
              <a:t>El formato AVI fue definido por Microsoft para su tecnología Video </a:t>
            </a:r>
            <a:r>
              <a:rPr lang="es-ES" dirty="0">
                <a:latin typeface="Comic Sans MS" pitchFamily="66" charset="0"/>
              </a:rPr>
              <a:t>p</a:t>
            </a:r>
            <a:r>
              <a:rPr lang="es-ES" dirty="0" smtClean="0">
                <a:latin typeface="Comic Sans MS" pitchFamily="66" charset="0"/>
              </a:rPr>
              <a:t>or Windows</a:t>
            </a:r>
            <a:r>
              <a:rPr lang="es-ES" dirty="0">
                <a:latin typeface="Comic Sans MS" pitchFamily="66" charset="0"/>
              </a:rPr>
              <a:t> </a:t>
            </a:r>
            <a:r>
              <a:rPr lang="es-ES" dirty="0" smtClean="0">
                <a:latin typeface="Comic Sans MS" pitchFamily="66" charset="0"/>
              </a:rPr>
              <a:t>en 1992. Posteriormente fue mejorado mediante las extensiones de formato del grupo </a:t>
            </a:r>
            <a:r>
              <a:rPr lang="es-ES" dirty="0" err="1" smtClean="0">
                <a:latin typeface="Comic Sans MS" pitchFamily="66" charset="0"/>
              </a:rPr>
              <a:t>OpenDML</a:t>
            </a:r>
            <a:r>
              <a:rPr lang="es-ES" dirty="0" smtClean="0">
                <a:latin typeface="Comic Sans MS" pitchFamily="66" charset="0"/>
              </a:rPr>
              <a:t> de la compañía </a:t>
            </a:r>
            <a:r>
              <a:rPr lang="es-ES" dirty="0" err="1" smtClean="0">
                <a:latin typeface="Comic Sans MS" pitchFamily="66" charset="0"/>
              </a:rPr>
              <a:t>Matrox</a:t>
            </a:r>
            <a:r>
              <a:rPr lang="es-ES" dirty="0" smtClean="0">
                <a:latin typeface="Comic Sans MS" pitchFamily="66" charset="0"/>
              </a:rPr>
              <a:t>. Estas extensiones están soportadas por Microsoft, aunque no de manera oficial, y son denominadas </a:t>
            </a:r>
            <a:r>
              <a:rPr lang="es-ES" b="1" dirty="0" smtClean="0">
                <a:latin typeface="Comic Sans MS" pitchFamily="66" charset="0"/>
              </a:rPr>
              <a:t>AVI 2.0</a:t>
            </a:r>
            <a:r>
              <a:rPr lang="es-ES" dirty="0" smtClean="0">
                <a:latin typeface="Comic Sans MS" pitchFamily="66" charset="0"/>
              </a:rPr>
              <a:t>.</a:t>
            </a:r>
            <a:endParaRPr lang="es-ES" dirty="0">
              <a:latin typeface="Comic Sans MS" pitchFamily="66" charset="0"/>
            </a:endParaRPr>
          </a:p>
        </p:txBody>
      </p:sp>
      <p:sp>
        <p:nvSpPr>
          <p:cNvPr id="7" name="6 CuadroTexto"/>
          <p:cNvSpPr txBox="1"/>
          <p:nvPr/>
        </p:nvSpPr>
        <p:spPr>
          <a:xfrm>
            <a:off x="571472" y="3143248"/>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11" name="10 Rectángulo"/>
          <p:cNvSpPr/>
          <p:nvPr/>
        </p:nvSpPr>
        <p:spPr>
          <a:xfrm>
            <a:off x="357158" y="4071942"/>
            <a:ext cx="4572000" cy="1754326"/>
          </a:xfrm>
          <a:prstGeom prst="rect">
            <a:avLst/>
          </a:prstGeom>
        </p:spPr>
        <p:txBody>
          <a:bodyPr>
            <a:spAutoFit/>
          </a:bodyPr>
          <a:lstStyle/>
          <a:p>
            <a:pPr>
              <a:buFont typeface="Arial" pitchFamily="34" charset="0"/>
              <a:buChar char="•"/>
            </a:pPr>
            <a:r>
              <a:rPr lang="es-ES" dirty="0" err="1" smtClean="0">
                <a:latin typeface="Comic Sans MS" pitchFamily="66" charset="0"/>
              </a:rPr>
              <a:t>BSPlayer</a:t>
            </a:r>
            <a:endParaRPr lang="es-ES" dirty="0">
              <a:latin typeface="Comic Sans MS" pitchFamily="66" charset="0"/>
            </a:endParaRPr>
          </a:p>
          <a:p>
            <a:pPr>
              <a:buFont typeface="Arial" pitchFamily="34" charset="0"/>
              <a:buChar char="•"/>
            </a:pPr>
            <a:r>
              <a:rPr lang="es-ES_tradnl" dirty="0" smtClean="0">
                <a:latin typeface="Comic Sans MS" pitchFamily="66" charset="0"/>
              </a:rPr>
              <a:t>VLC Player</a:t>
            </a:r>
          </a:p>
          <a:p>
            <a:pPr>
              <a:buFont typeface="Arial" pitchFamily="34" charset="0"/>
              <a:buChar char="•"/>
            </a:pPr>
            <a:r>
              <a:rPr lang="es-ES_tradnl" dirty="0" smtClean="0">
                <a:latin typeface="Comic Sans MS" pitchFamily="66" charset="0"/>
              </a:rPr>
              <a:t>Windows Media</a:t>
            </a:r>
          </a:p>
          <a:p>
            <a:pPr>
              <a:buFont typeface="Arial" pitchFamily="34" charset="0"/>
              <a:buChar char="•"/>
            </a:pPr>
            <a:r>
              <a:rPr lang="es-ES_tradnl" dirty="0" smtClean="0">
                <a:latin typeface="Comic Sans MS" pitchFamily="66" charset="0"/>
              </a:rPr>
              <a:t>Real Player</a:t>
            </a:r>
          </a:p>
          <a:p>
            <a:pPr>
              <a:buFont typeface="Arial" pitchFamily="34" charset="0"/>
              <a:buChar char="•"/>
            </a:pPr>
            <a:r>
              <a:rPr lang="es-ES_tradnl" dirty="0" smtClean="0">
                <a:latin typeface="Comic Sans MS" pitchFamily="66" charset="0"/>
              </a:rPr>
              <a:t>Windows Media </a:t>
            </a:r>
            <a:r>
              <a:rPr lang="es-ES_tradnl" dirty="0" err="1" smtClean="0">
                <a:latin typeface="Comic Sans MS" pitchFamily="66" charset="0"/>
              </a:rPr>
              <a:t>Classic</a:t>
            </a:r>
            <a:endParaRPr lang="es-ES_tradnl" dirty="0" smtClean="0">
              <a:latin typeface="Comic Sans MS" pitchFamily="66" charset="0"/>
            </a:endParaRPr>
          </a:p>
          <a:p>
            <a:pPr>
              <a:buFont typeface="Arial" pitchFamily="34" charset="0"/>
              <a:buChar char="•"/>
            </a:pPr>
            <a:r>
              <a:rPr lang="es-ES_tradnl" dirty="0" err="1" smtClean="0">
                <a:latin typeface="Comic Sans MS" pitchFamily="66" charset="0"/>
              </a:rPr>
              <a:t>Winamp</a:t>
            </a:r>
            <a:endParaRPr lang="es-ES" dirty="0">
              <a:latin typeface="Comic Sans MS" pitchFamily="66" charset="0"/>
            </a:endParaRPr>
          </a:p>
        </p:txBody>
      </p:sp>
      <p:pic>
        <p:nvPicPr>
          <p:cNvPr id="17410" name="Picture 2" descr="http://freeaviplayer.org/images/avi.png"/>
          <p:cNvPicPr>
            <a:picLocks noChangeAspect="1" noChangeArrowheads="1"/>
          </p:cNvPicPr>
          <p:nvPr/>
        </p:nvPicPr>
        <p:blipFill>
          <a:blip r:embed="rId2" cstate="print"/>
          <a:srcRect/>
          <a:stretch>
            <a:fillRect/>
          </a:stretch>
        </p:blipFill>
        <p:spPr bwMode="auto">
          <a:xfrm>
            <a:off x="4286248" y="4143380"/>
            <a:ext cx="2438400" cy="2438400"/>
          </a:xfrm>
          <a:prstGeom prst="rect">
            <a:avLst/>
          </a:prstGeom>
          <a:noFill/>
        </p:spPr>
      </p:pic>
      <p:pic>
        <p:nvPicPr>
          <p:cNvPr id="17412" name="Picture 4" descr="http://www.any-video-converter.com/images/freesmith-video-player/avi-file.png"/>
          <p:cNvPicPr>
            <a:picLocks noChangeAspect="1" noChangeArrowheads="1"/>
          </p:cNvPicPr>
          <p:nvPr/>
        </p:nvPicPr>
        <p:blipFill>
          <a:blip r:embed="rId3" cstate="print"/>
          <a:srcRect/>
          <a:stretch>
            <a:fillRect/>
          </a:stretch>
        </p:blipFill>
        <p:spPr bwMode="auto">
          <a:xfrm rot="608008">
            <a:off x="6143636" y="2928934"/>
            <a:ext cx="2438400" cy="2438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86116" y="285728"/>
            <a:ext cx="2643206" cy="771508"/>
          </a:xfrm>
          <a:ln w="38100">
            <a:solidFill>
              <a:srgbClr val="FFC000"/>
            </a:solidFill>
          </a:ln>
        </p:spPr>
        <p:txBody>
          <a:bodyPr/>
          <a:lstStyle/>
          <a:p>
            <a:r>
              <a:rPr lang="es-ES" dirty="0" smtClean="0"/>
              <a:t>DIVX</a:t>
            </a:r>
            <a:endParaRPr lang="es-ES" dirty="0"/>
          </a:p>
        </p:txBody>
      </p:sp>
      <p:sp>
        <p:nvSpPr>
          <p:cNvPr id="4" name="3 CuadroTexto"/>
          <p:cNvSpPr txBox="1"/>
          <p:nvPr/>
        </p:nvSpPr>
        <p:spPr>
          <a:xfrm>
            <a:off x="428596" y="3071810"/>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6" name="5 Rectángulo"/>
          <p:cNvSpPr/>
          <p:nvPr/>
        </p:nvSpPr>
        <p:spPr>
          <a:xfrm>
            <a:off x="1000100" y="1714488"/>
            <a:ext cx="7286676" cy="1200329"/>
          </a:xfrm>
          <a:prstGeom prst="rect">
            <a:avLst/>
          </a:prstGeom>
        </p:spPr>
        <p:txBody>
          <a:bodyPr wrap="square">
            <a:spAutoFit/>
          </a:bodyPr>
          <a:lstStyle/>
          <a:p>
            <a:r>
              <a:rPr lang="es-ES" dirty="0">
                <a:latin typeface="Comic Sans MS" pitchFamily="66" charset="0"/>
              </a:rPr>
              <a:t>E</a:t>
            </a:r>
            <a:r>
              <a:rPr lang="es-ES" dirty="0" smtClean="0">
                <a:latin typeface="Comic Sans MS" pitchFamily="66" charset="0"/>
              </a:rPr>
              <a:t>s un formato de vídeo que funciona sobre los sistemas operativos Windows, </a:t>
            </a:r>
            <a:r>
              <a:rPr lang="es-ES" dirty="0" err="1" smtClean="0">
                <a:latin typeface="Comic Sans MS" pitchFamily="66" charset="0"/>
              </a:rPr>
              <a:t>MacOS</a:t>
            </a:r>
            <a:r>
              <a:rPr lang="es-ES" dirty="0" smtClean="0">
                <a:latin typeface="Comic Sans MS" pitchFamily="66" charset="0"/>
              </a:rPr>
              <a:t> y GNU/Linux actuales y que, combinado con la compresión de audio MP3, consigue una alta calidad de imagen superior a la del VHS con un caudal inferior a 1 </a:t>
            </a:r>
            <a:r>
              <a:rPr lang="es-ES" dirty="0" err="1" smtClean="0">
                <a:latin typeface="Comic Sans MS" pitchFamily="66" charset="0"/>
              </a:rPr>
              <a:t>Mbit</a:t>
            </a:r>
            <a:r>
              <a:rPr lang="es-ES" dirty="0" smtClean="0">
                <a:latin typeface="Comic Sans MS" pitchFamily="66" charset="0"/>
              </a:rPr>
              <a:t>/s.</a:t>
            </a:r>
            <a:endParaRPr lang="es-ES" dirty="0">
              <a:latin typeface="Comic Sans MS" pitchFamily="66" charset="0"/>
            </a:endParaRPr>
          </a:p>
        </p:txBody>
      </p:sp>
      <p:sp>
        <p:nvSpPr>
          <p:cNvPr id="7" name="6 CuadroTexto"/>
          <p:cNvSpPr txBox="1"/>
          <p:nvPr/>
        </p:nvSpPr>
        <p:spPr>
          <a:xfrm>
            <a:off x="357158" y="4214818"/>
            <a:ext cx="3214710" cy="646331"/>
          </a:xfrm>
          <a:prstGeom prst="rect">
            <a:avLst/>
          </a:prstGeom>
          <a:noFill/>
        </p:spPr>
        <p:txBody>
          <a:bodyPr wrap="square" rtlCol="0">
            <a:spAutoFit/>
          </a:bodyPr>
          <a:lstStyle/>
          <a:p>
            <a:pPr>
              <a:buFont typeface="Arial" pitchFamily="34" charset="0"/>
              <a:buChar char="•"/>
            </a:pPr>
            <a:r>
              <a:rPr lang="es-ES_tradnl" dirty="0" err="1" smtClean="0">
                <a:latin typeface="Comic Sans MS" pitchFamily="66" charset="0"/>
              </a:rPr>
              <a:t>Codec</a:t>
            </a:r>
            <a:r>
              <a:rPr lang="es-ES_tradnl" dirty="0" smtClean="0">
                <a:latin typeface="Comic Sans MS" pitchFamily="66" charset="0"/>
              </a:rPr>
              <a:t> DIVX</a:t>
            </a:r>
          </a:p>
          <a:p>
            <a:pPr>
              <a:buFont typeface="Arial" pitchFamily="34" charset="0"/>
              <a:buChar char="•"/>
            </a:pPr>
            <a:endParaRPr lang="es-ES" dirty="0"/>
          </a:p>
        </p:txBody>
      </p:sp>
      <p:pic>
        <p:nvPicPr>
          <p:cNvPr id="16386" name="Picture 2" descr="http://4.bp.blogspot.com/_l2LXpcSKJMc/TFJFcCb7CQI/AAAAAAAAAYo/StySW2QVRd8/s320/divx.jpg"/>
          <p:cNvPicPr>
            <a:picLocks noChangeAspect="1" noChangeArrowheads="1"/>
          </p:cNvPicPr>
          <p:nvPr/>
        </p:nvPicPr>
        <p:blipFill>
          <a:blip r:embed="rId2" cstate="print"/>
          <a:srcRect/>
          <a:stretch>
            <a:fillRect/>
          </a:stretch>
        </p:blipFill>
        <p:spPr bwMode="auto">
          <a:xfrm>
            <a:off x="5572132" y="3143248"/>
            <a:ext cx="2438400" cy="2438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14678" y="285728"/>
            <a:ext cx="2643206" cy="758952"/>
          </a:xfrm>
          <a:ln w="38100">
            <a:solidFill>
              <a:srgbClr val="FF33CC"/>
            </a:solidFill>
          </a:ln>
        </p:spPr>
        <p:txBody>
          <a:bodyPr/>
          <a:lstStyle/>
          <a:p>
            <a:r>
              <a:rPr lang="es-ES_tradnl" dirty="0" smtClean="0"/>
              <a:t>FLV</a:t>
            </a:r>
            <a:endParaRPr lang="es-ES" dirty="0"/>
          </a:p>
        </p:txBody>
      </p:sp>
      <p:sp>
        <p:nvSpPr>
          <p:cNvPr id="4" name="3 CuadroTexto"/>
          <p:cNvSpPr txBox="1"/>
          <p:nvPr/>
        </p:nvSpPr>
        <p:spPr>
          <a:xfrm>
            <a:off x="214282" y="3643314"/>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6" name="5 Rectángulo"/>
          <p:cNvSpPr/>
          <p:nvPr/>
        </p:nvSpPr>
        <p:spPr>
          <a:xfrm>
            <a:off x="357158" y="1428736"/>
            <a:ext cx="7786742" cy="2031325"/>
          </a:xfrm>
          <a:prstGeom prst="rect">
            <a:avLst/>
          </a:prstGeom>
        </p:spPr>
        <p:txBody>
          <a:bodyPr wrap="square">
            <a:spAutoFit/>
          </a:bodyPr>
          <a:lstStyle/>
          <a:p>
            <a:r>
              <a:rPr lang="es-ES" b="1" dirty="0" smtClean="0">
                <a:latin typeface="Comic Sans MS" pitchFamily="66" charset="0"/>
              </a:rPr>
              <a:t>Flash Video</a:t>
            </a:r>
            <a:r>
              <a:rPr lang="es-ES" dirty="0" smtClean="0">
                <a:latin typeface="Comic Sans MS" pitchFamily="66" charset="0"/>
              </a:rPr>
              <a:t> (</a:t>
            </a:r>
            <a:r>
              <a:rPr lang="es-ES" b="1" dirty="0" smtClean="0">
                <a:latin typeface="Comic Sans MS" pitchFamily="66" charset="0"/>
              </a:rPr>
              <a:t>FLV</a:t>
            </a:r>
            <a:r>
              <a:rPr lang="es-ES" dirty="0" smtClean="0">
                <a:latin typeface="Comic Sans MS" pitchFamily="66" charset="0"/>
              </a:rPr>
              <a:t>) es un formato contenedor propietario usado para transmitir video por Internet usando Adobe Flash Player (anteriormente conocido como Macromedia Flash Player), desde la versión 6 a la 10. Los contenidos FLV pueden ser incrustados dentro de archivos SWF. Entre los sitios más notables que utilizan el formato FLV se encuentran </a:t>
            </a:r>
            <a:r>
              <a:rPr lang="es-ES" dirty="0" err="1" smtClean="0">
                <a:latin typeface="Comic Sans MS" pitchFamily="66" charset="0"/>
              </a:rPr>
              <a:t>YouTube</a:t>
            </a:r>
            <a:r>
              <a:rPr lang="es-ES" dirty="0" smtClean="0">
                <a:latin typeface="Comic Sans MS" pitchFamily="66" charset="0"/>
              </a:rPr>
              <a:t>, Google Video, Reuters.com, Yahoo! Video y </a:t>
            </a:r>
            <a:r>
              <a:rPr lang="es-ES" dirty="0" err="1" smtClean="0">
                <a:latin typeface="Comic Sans MS" pitchFamily="66" charset="0"/>
              </a:rPr>
              <a:t>MySpace</a:t>
            </a:r>
            <a:r>
              <a:rPr lang="es-ES" dirty="0" smtClean="0">
                <a:latin typeface="Comic Sans MS" pitchFamily="66" charset="0"/>
              </a:rPr>
              <a:t>.</a:t>
            </a:r>
            <a:endParaRPr lang="es-ES" dirty="0">
              <a:latin typeface="Comic Sans MS" pitchFamily="66" charset="0"/>
            </a:endParaRPr>
          </a:p>
        </p:txBody>
      </p:sp>
      <p:sp>
        <p:nvSpPr>
          <p:cNvPr id="7" name="6 Rectángulo"/>
          <p:cNvSpPr/>
          <p:nvPr/>
        </p:nvSpPr>
        <p:spPr>
          <a:xfrm>
            <a:off x="357158" y="4286256"/>
            <a:ext cx="2500330" cy="2862322"/>
          </a:xfrm>
          <a:prstGeom prst="rect">
            <a:avLst/>
          </a:prstGeom>
        </p:spPr>
        <p:txBody>
          <a:bodyPr wrap="square">
            <a:spAutoFit/>
          </a:bodyPr>
          <a:lstStyle/>
          <a:p>
            <a:pPr>
              <a:buFont typeface="Arial" pitchFamily="34" charset="0"/>
              <a:buChar char="•"/>
            </a:pPr>
            <a:r>
              <a:rPr lang="es-ES" dirty="0" smtClean="0">
                <a:latin typeface="Comic Sans MS" pitchFamily="66" charset="0"/>
              </a:rPr>
              <a:t>Adobe Flash Player</a:t>
            </a:r>
          </a:p>
          <a:p>
            <a:pPr>
              <a:buFont typeface="Arial" pitchFamily="34" charset="0"/>
              <a:buChar char="•"/>
            </a:pPr>
            <a:r>
              <a:rPr lang="es-ES" dirty="0" smtClean="0">
                <a:latin typeface="Comic Sans MS" pitchFamily="66" charset="0"/>
              </a:rPr>
              <a:t>Flash Video Player</a:t>
            </a:r>
          </a:p>
          <a:p>
            <a:pPr>
              <a:buFont typeface="Arial" pitchFamily="34" charset="0"/>
              <a:buChar char="•"/>
            </a:pPr>
            <a:r>
              <a:rPr lang="es-ES" dirty="0" smtClean="0">
                <a:latin typeface="Comic Sans MS" pitchFamily="66" charset="0"/>
              </a:rPr>
              <a:t>FLV Player</a:t>
            </a:r>
          </a:p>
          <a:p>
            <a:pPr>
              <a:buFont typeface="Arial" pitchFamily="34" charset="0"/>
              <a:buChar char="•"/>
            </a:pPr>
            <a:r>
              <a:rPr lang="es-ES" dirty="0" err="1" smtClean="0">
                <a:latin typeface="Comic Sans MS" pitchFamily="66" charset="0"/>
              </a:rPr>
              <a:t>BitComet</a:t>
            </a:r>
            <a:r>
              <a:rPr lang="es-ES" dirty="0" smtClean="0">
                <a:latin typeface="Comic Sans MS" pitchFamily="66" charset="0"/>
              </a:rPr>
              <a:t> FLV Player</a:t>
            </a:r>
          </a:p>
          <a:p>
            <a:pPr>
              <a:buFont typeface="Arial" pitchFamily="34" charset="0"/>
              <a:buChar char="•"/>
            </a:pPr>
            <a:r>
              <a:rPr lang="es-ES" dirty="0" smtClean="0">
                <a:latin typeface="Comic Sans MS" pitchFamily="66" charset="0"/>
              </a:rPr>
              <a:t>GOM Player</a:t>
            </a:r>
          </a:p>
          <a:p>
            <a:pPr>
              <a:buFont typeface="Arial" pitchFamily="34" charset="0"/>
              <a:buChar char="•"/>
            </a:pPr>
            <a:r>
              <a:rPr lang="es-ES" dirty="0" smtClean="0">
                <a:latin typeface="Comic Sans MS" pitchFamily="66" charset="0"/>
              </a:rPr>
              <a:t>K-Lite </a:t>
            </a:r>
            <a:r>
              <a:rPr lang="es-ES" dirty="0" err="1" smtClean="0">
                <a:latin typeface="Comic Sans MS" pitchFamily="66" charset="0"/>
              </a:rPr>
              <a:t>Codec</a:t>
            </a:r>
            <a:r>
              <a:rPr lang="es-ES" dirty="0" smtClean="0">
                <a:latin typeface="Comic Sans MS" pitchFamily="66" charset="0"/>
              </a:rPr>
              <a:t> Pack</a:t>
            </a:r>
          </a:p>
          <a:p>
            <a:pPr>
              <a:buFont typeface="Arial" pitchFamily="34" charset="0"/>
              <a:buChar char="•"/>
            </a:pPr>
            <a:r>
              <a:rPr lang="es-ES" dirty="0" err="1" smtClean="0">
                <a:latin typeface="Comic Sans MS" pitchFamily="66" charset="0"/>
              </a:rPr>
              <a:t>MPlayer</a:t>
            </a:r>
            <a:endParaRPr lang="es-ES" dirty="0" smtClean="0">
              <a:latin typeface="Comic Sans MS" pitchFamily="66" charset="0"/>
            </a:endParaRPr>
          </a:p>
          <a:p>
            <a:pPr>
              <a:buFont typeface="Arial" pitchFamily="34" charset="0"/>
              <a:buChar char="•"/>
            </a:pPr>
            <a:r>
              <a:rPr lang="es-ES" dirty="0" err="1" smtClean="0">
                <a:latin typeface="Comic Sans MS" pitchFamily="66" charset="0"/>
              </a:rPr>
              <a:t>Perian</a:t>
            </a:r>
            <a:endParaRPr lang="es-ES" dirty="0" smtClean="0">
              <a:latin typeface="Comic Sans MS" pitchFamily="66" charset="0"/>
            </a:endParaRPr>
          </a:p>
          <a:p>
            <a:endParaRPr lang="es-ES" dirty="0" smtClean="0"/>
          </a:p>
          <a:p>
            <a:pPr>
              <a:buFont typeface="Arial" pitchFamily="34" charset="0"/>
              <a:buChar char="•"/>
            </a:pPr>
            <a:r>
              <a:rPr lang="es-ES" dirty="0" smtClean="0">
                <a:latin typeface="Comic Sans MS" pitchFamily="66" charset="0"/>
              </a:rPr>
              <a:t> </a:t>
            </a:r>
            <a:endParaRPr lang="es-ES" dirty="0"/>
          </a:p>
        </p:txBody>
      </p:sp>
      <p:sp>
        <p:nvSpPr>
          <p:cNvPr id="8" name="7 CuadroTexto"/>
          <p:cNvSpPr txBox="1"/>
          <p:nvPr/>
        </p:nvSpPr>
        <p:spPr>
          <a:xfrm>
            <a:off x="5214942" y="4071942"/>
            <a:ext cx="2286016" cy="2585323"/>
          </a:xfrm>
          <a:prstGeom prst="rect">
            <a:avLst/>
          </a:prstGeom>
          <a:noFill/>
        </p:spPr>
        <p:txBody>
          <a:bodyPr wrap="square" rtlCol="0">
            <a:spAutoFit/>
          </a:bodyPr>
          <a:lstStyle/>
          <a:p>
            <a:pPr>
              <a:buFont typeface="Arial" pitchFamily="34" charset="0"/>
              <a:buChar char="•"/>
            </a:pPr>
            <a:r>
              <a:rPr lang="es-ES" dirty="0" err="1" smtClean="0">
                <a:latin typeface="Comic Sans MS" pitchFamily="66" charset="0"/>
              </a:rPr>
              <a:t>Kmplayer</a:t>
            </a:r>
            <a:endParaRPr lang="es-ES" dirty="0" smtClean="0">
              <a:latin typeface="Comic Sans MS" pitchFamily="66" charset="0"/>
            </a:endParaRPr>
          </a:p>
          <a:p>
            <a:pPr>
              <a:buFont typeface="Arial" pitchFamily="34" charset="0"/>
              <a:buChar char="•"/>
            </a:pPr>
            <a:r>
              <a:rPr lang="es-ES" dirty="0" err="1" smtClean="0">
                <a:latin typeface="Comic Sans MS" pitchFamily="66" charset="0"/>
              </a:rPr>
              <a:t>Kaffeine</a:t>
            </a:r>
            <a:endParaRPr lang="es-ES" dirty="0" smtClean="0">
              <a:latin typeface="Comic Sans MS" pitchFamily="66" charset="0"/>
            </a:endParaRPr>
          </a:p>
          <a:p>
            <a:pPr>
              <a:buFont typeface="Arial" pitchFamily="34" charset="0"/>
              <a:buChar char="•"/>
            </a:pPr>
            <a:r>
              <a:rPr lang="es-ES" dirty="0" err="1" smtClean="0">
                <a:latin typeface="Comic Sans MS" pitchFamily="66" charset="0"/>
              </a:rPr>
              <a:t>RealPlayer</a:t>
            </a:r>
            <a:endParaRPr lang="es-ES" dirty="0" smtClean="0">
              <a:latin typeface="Comic Sans MS" pitchFamily="66" charset="0"/>
            </a:endParaRPr>
          </a:p>
          <a:p>
            <a:pPr>
              <a:buFont typeface="Arial" pitchFamily="34" charset="0"/>
              <a:buChar char="•"/>
            </a:pPr>
            <a:r>
              <a:rPr lang="es-ES" dirty="0" smtClean="0">
                <a:latin typeface="Comic Sans MS" pitchFamily="66" charset="0"/>
              </a:rPr>
              <a:t>VLC media </a:t>
            </a:r>
            <a:r>
              <a:rPr lang="es-ES" dirty="0" err="1" smtClean="0">
                <a:latin typeface="Comic Sans MS" pitchFamily="66" charset="0"/>
              </a:rPr>
              <a:t>player</a:t>
            </a:r>
            <a:endParaRPr lang="es-ES" dirty="0" smtClean="0">
              <a:latin typeface="Comic Sans MS" pitchFamily="66" charset="0"/>
            </a:endParaRPr>
          </a:p>
          <a:p>
            <a:pPr>
              <a:buFont typeface="Arial" pitchFamily="34" charset="0"/>
              <a:buChar char="•"/>
            </a:pPr>
            <a:r>
              <a:rPr lang="es-ES" dirty="0" err="1" smtClean="0">
                <a:latin typeface="Comic Sans MS" pitchFamily="66" charset="0"/>
              </a:rPr>
              <a:t>Xine</a:t>
            </a:r>
            <a:endParaRPr lang="es-ES" dirty="0" smtClean="0">
              <a:latin typeface="Comic Sans MS" pitchFamily="66" charset="0"/>
            </a:endParaRPr>
          </a:p>
          <a:p>
            <a:pPr>
              <a:buFont typeface="Arial" pitchFamily="34" charset="0"/>
              <a:buChar char="•"/>
            </a:pPr>
            <a:r>
              <a:rPr lang="es-ES" dirty="0" err="1" smtClean="0">
                <a:latin typeface="Comic Sans MS" pitchFamily="66" charset="0"/>
              </a:rPr>
              <a:t>Winamp</a:t>
            </a:r>
            <a:endParaRPr lang="es-ES" dirty="0" smtClean="0">
              <a:latin typeface="Comic Sans MS" pitchFamily="66" charset="0"/>
            </a:endParaRPr>
          </a:p>
          <a:p>
            <a:pPr>
              <a:buFont typeface="Arial" pitchFamily="34" charset="0"/>
              <a:buChar char="•"/>
            </a:pPr>
            <a:r>
              <a:rPr lang="es-ES" dirty="0" smtClean="0">
                <a:latin typeface="Comic Sans MS" pitchFamily="66" charset="0"/>
              </a:rPr>
              <a:t>SWF &amp; FLV Player</a:t>
            </a:r>
          </a:p>
          <a:p>
            <a:pPr>
              <a:buFont typeface="Arial" pitchFamily="34" charset="0"/>
              <a:buChar char="•"/>
            </a:pPr>
            <a:r>
              <a:rPr lang="es-ES" dirty="0" err="1" smtClean="0">
                <a:latin typeface="Comic Sans MS" pitchFamily="66" charset="0"/>
              </a:rPr>
              <a:t>JetAudio</a:t>
            </a:r>
            <a:endParaRPr lang="es-ES" dirty="0" smtClean="0">
              <a:latin typeface="Comic Sans MS" pitchFamily="66" charset="0"/>
            </a:endParaRP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915816" y="260648"/>
            <a:ext cx="2736304" cy="758952"/>
          </a:xfrm>
          <a:ln w="38100">
            <a:solidFill>
              <a:schemeClr val="accent2">
                <a:lumMod val="60000"/>
                <a:lumOff val="40000"/>
              </a:schemeClr>
            </a:solidFill>
          </a:ln>
        </p:spPr>
        <p:txBody>
          <a:bodyPr/>
          <a:lstStyle/>
          <a:p>
            <a:r>
              <a:rPr lang="es-MX" dirty="0" smtClean="0"/>
              <a:t>M4V</a:t>
            </a:r>
            <a:endParaRPr lang="es-MX" dirty="0"/>
          </a:p>
        </p:txBody>
      </p:sp>
      <p:sp>
        <p:nvSpPr>
          <p:cNvPr id="4" name="3 Rectángulo"/>
          <p:cNvSpPr/>
          <p:nvPr/>
        </p:nvSpPr>
        <p:spPr>
          <a:xfrm>
            <a:off x="899592" y="1700808"/>
            <a:ext cx="5670376" cy="923330"/>
          </a:xfrm>
          <a:prstGeom prst="rect">
            <a:avLst/>
          </a:prstGeom>
        </p:spPr>
        <p:txBody>
          <a:bodyPr wrap="square">
            <a:spAutoFit/>
          </a:bodyPr>
          <a:lstStyle/>
          <a:p>
            <a:r>
              <a:rPr lang="es-MX" dirty="0" smtClean="0">
                <a:latin typeface="Comic Sans MS" pitchFamily="66" charset="0"/>
              </a:rPr>
              <a:t>Sólo </a:t>
            </a:r>
            <a:r>
              <a:rPr lang="es-MX" dirty="0" smtClean="0">
                <a:latin typeface="Comic Sans MS" pitchFamily="66" charset="0"/>
              </a:rPr>
              <a:t>vídeo (algunas veces se utiliza para flujos mpeg-4 de vídeo no especificados en la definición del formato</a:t>
            </a:r>
            <a:r>
              <a:rPr lang="es-MX" dirty="0" smtClean="0">
                <a:latin typeface="Comic Sans MS" pitchFamily="66" charset="0"/>
              </a:rPr>
              <a:t>).</a:t>
            </a:r>
            <a:endParaRPr lang="es-MX" dirty="0">
              <a:latin typeface="Comic Sans MS" pitchFamily="66" charset="0"/>
            </a:endParaRPr>
          </a:p>
        </p:txBody>
      </p:sp>
      <p:sp>
        <p:nvSpPr>
          <p:cNvPr id="5" name="4 CuadroTexto"/>
          <p:cNvSpPr txBox="1"/>
          <p:nvPr/>
        </p:nvSpPr>
        <p:spPr>
          <a:xfrm>
            <a:off x="251520" y="2852936"/>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9" name="8 Rectángulo"/>
          <p:cNvSpPr/>
          <p:nvPr/>
        </p:nvSpPr>
        <p:spPr>
          <a:xfrm>
            <a:off x="755576" y="3645024"/>
            <a:ext cx="1861407" cy="923330"/>
          </a:xfrm>
          <a:prstGeom prst="rect">
            <a:avLst/>
          </a:prstGeom>
        </p:spPr>
        <p:txBody>
          <a:bodyPr wrap="none">
            <a:spAutoFit/>
          </a:bodyPr>
          <a:lstStyle/>
          <a:p>
            <a:pPr>
              <a:buFont typeface="Arial" pitchFamily="34" charset="0"/>
              <a:buChar char="•"/>
            </a:pPr>
            <a:r>
              <a:rPr lang="es-MX" dirty="0" err="1" smtClean="0"/>
              <a:t>q</a:t>
            </a:r>
            <a:r>
              <a:rPr lang="es-MX" dirty="0" err="1" smtClean="0">
                <a:latin typeface="Comic Sans MS" pitchFamily="66" charset="0"/>
              </a:rPr>
              <a:t>uicktime</a:t>
            </a:r>
            <a:r>
              <a:rPr lang="es-MX" dirty="0" smtClean="0">
                <a:latin typeface="Comic Sans MS" pitchFamily="66" charset="0"/>
              </a:rPr>
              <a:t> </a:t>
            </a:r>
          </a:p>
          <a:p>
            <a:pPr>
              <a:buFont typeface="Arial" pitchFamily="34" charset="0"/>
              <a:buChar char="•"/>
            </a:pPr>
            <a:r>
              <a:rPr lang="es-MX" dirty="0" err="1" smtClean="0">
                <a:latin typeface="Comic Sans MS" pitchFamily="66" charset="0"/>
              </a:rPr>
              <a:t>iTunes</a:t>
            </a:r>
            <a:endParaRPr lang="es-MX" dirty="0" smtClean="0">
              <a:latin typeface="Comic Sans MS" pitchFamily="66" charset="0"/>
            </a:endParaRPr>
          </a:p>
          <a:p>
            <a:pPr>
              <a:buFont typeface="Arial" pitchFamily="34" charset="0"/>
              <a:buChar char="•"/>
            </a:pPr>
            <a:r>
              <a:rPr lang="es-MX" dirty="0" err="1" smtClean="0">
                <a:latin typeface="Comic Sans MS" pitchFamily="66" charset="0"/>
              </a:rPr>
              <a:t>NeroShowtime</a:t>
            </a:r>
            <a:endParaRPr lang="es-MX" dirty="0">
              <a:latin typeface="Comic Sans MS" pitchFamily="66" charset="0"/>
            </a:endParaRPr>
          </a:p>
        </p:txBody>
      </p:sp>
      <p:pic>
        <p:nvPicPr>
          <p:cNvPr id="8194" name="Picture 2" descr="http://www.kindlefirevideoconverter.com/play-m4v-on-kindle-fire/m4v-on-kindle-fiire.jpg"/>
          <p:cNvPicPr>
            <a:picLocks noChangeAspect="1" noChangeArrowheads="1"/>
          </p:cNvPicPr>
          <p:nvPr/>
        </p:nvPicPr>
        <p:blipFill>
          <a:blip r:embed="rId2" cstate="print"/>
          <a:srcRect/>
          <a:stretch>
            <a:fillRect/>
          </a:stretch>
        </p:blipFill>
        <p:spPr bwMode="auto">
          <a:xfrm>
            <a:off x="3419872" y="2636912"/>
            <a:ext cx="4895850" cy="27908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91880" y="260648"/>
            <a:ext cx="2254024" cy="758952"/>
          </a:xfrm>
          <a:ln w="38100">
            <a:solidFill>
              <a:srgbClr val="CC66FF"/>
            </a:solidFill>
          </a:ln>
        </p:spPr>
        <p:txBody>
          <a:bodyPr/>
          <a:lstStyle/>
          <a:p>
            <a:r>
              <a:rPr lang="es-MX" dirty="0" smtClean="0"/>
              <a:t>MKV</a:t>
            </a:r>
            <a:endParaRPr lang="es-MX" dirty="0"/>
          </a:p>
        </p:txBody>
      </p:sp>
      <p:sp>
        <p:nvSpPr>
          <p:cNvPr id="4" name="3 CuadroTexto"/>
          <p:cNvSpPr txBox="1"/>
          <p:nvPr/>
        </p:nvSpPr>
        <p:spPr>
          <a:xfrm>
            <a:off x="251520" y="3212976"/>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6" name="5 Rectángulo"/>
          <p:cNvSpPr/>
          <p:nvPr/>
        </p:nvSpPr>
        <p:spPr>
          <a:xfrm>
            <a:off x="467544" y="1412776"/>
            <a:ext cx="8136904" cy="1477328"/>
          </a:xfrm>
          <a:prstGeom prst="rect">
            <a:avLst/>
          </a:prstGeom>
        </p:spPr>
        <p:txBody>
          <a:bodyPr wrap="square">
            <a:spAutoFit/>
          </a:bodyPr>
          <a:lstStyle/>
          <a:p>
            <a:r>
              <a:rPr lang="es-MX" dirty="0" smtClean="0">
                <a:latin typeface="Comic Sans MS" pitchFamily="66" charset="0"/>
              </a:rPr>
              <a:t>Su</a:t>
            </a:r>
            <a:r>
              <a:rPr lang="es-MX" dirty="0" smtClean="0">
                <a:latin typeface="Comic Sans MS" pitchFamily="66" charset="0"/>
              </a:rPr>
              <a:t> formato </a:t>
            </a:r>
            <a:r>
              <a:rPr lang="es-MX" dirty="0" smtClean="0">
                <a:latin typeface="Comic Sans MS" pitchFamily="66" charset="0"/>
              </a:rPr>
              <a:t>contenedor </a:t>
            </a:r>
            <a:r>
              <a:rPr lang="es-MX" dirty="0" smtClean="0">
                <a:latin typeface="Comic Sans MS" pitchFamily="66" charset="0"/>
              </a:rPr>
              <a:t> estándar abierto, un </a:t>
            </a:r>
            <a:r>
              <a:rPr lang="es-MX" dirty="0" smtClean="0">
                <a:latin typeface="Comic Sans MS" pitchFamily="66" charset="0"/>
              </a:rPr>
              <a:t>archivo informático</a:t>
            </a:r>
            <a:r>
              <a:rPr lang="es-MX" dirty="0" smtClean="0">
                <a:latin typeface="Comic Sans MS" pitchFamily="66" charset="0"/>
              </a:rPr>
              <a:t> que puede contener un número ilimitado de vídeo, audio, imagen o pistas de subtítulos dentro de un solo </a:t>
            </a:r>
            <a:r>
              <a:rPr lang="es-MX" dirty="0" smtClean="0">
                <a:latin typeface="Comic Sans MS" pitchFamily="66" charset="0"/>
              </a:rPr>
              <a:t>archivo.</a:t>
            </a:r>
            <a:r>
              <a:rPr lang="es-MX" baseline="30000" dirty="0" smtClean="0">
                <a:latin typeface="Comic Sans MS" pitchFamily="66" charset="0"/>
              </a:rPr>
              <a:t> </a:t>
            </a:r>
            <a:r>
              <a:rPr lang="es-MX" dirty="0" smtClean="0">
                <a:latin typeface="Comic Sans MS" pitchFamily="66" charset="0"/>
              </a:rPr>
              <a:t>Su </a:t>
            </a:r>
            <a:r>
              <a:rPr lang="es-MX" dirty="0" smtClean="0">
                <a:latin typeface="Comic Sans MS" pitchFamily="66" charset="0"/>
              </a:rPr>
              <a:t>intención es la de servir como un formato universal para el almacenamiento de contenidos </a:t>
            </a:r>
            <a:r>
              <a:rPr lang="es-MX" dirty="0" smtClean="0">
                <a:latin typeface="Comic Sans MS" pitchFamily="66" charset="0"/>
              </a:rPr>
              <a:t>audiovisuales comunes</a:t>
            </a:r>
            <a:r>
              <a:rPr lang="es-MX" dirty="0" smtClean="0">
                <a:latin typeface="Comic Sans MS" pitchFamily="66" charset="0"/>
              </a:rPr>
              <a:t>, como películas o programas de televisión. </a:t>
            </a:r>
            <a:endParaRPr lang="es-MX" dirty="0">
              <a:latin typeface="Comic Sans MS" pitchFamily="66" charset="0"/>
            </a:endParaRPr>
          </a:p>
        </p:txBody>
      </p:sp>
      <p:sp>
        <p:nvSpPr>
          <p:cNvPr id="7" name="6 Rectángulo"/>
          <p:cNvSpPr/>
          <p:nvPr/>
        </p:nvSpPr>
        <p:spPr>
          <a:xfrm>
            <a:off x="251520" y="3861048"/>
            <a:ext cx="4572000" cy="2031325"/>
          </a:xfrm>
          <a:prstGeom prst="rect">
            <a:avLst/>
          </a:prstGeom>
        </p:spPr>
        <p:txBody>
          <a:bodyPr>
            <a:spAutoFit/>
          </a:bodyPr>
          <a:lstStyle/>
          <a:p>
            <a:pPr>
              <a:buFont typeface="Arial" pitchFamily="34" charset="0"/>
              <a:buChar char="•"/>
            </a:pPr>
            <a:r>
              <a:rPr lang="en-US" dirty="0" err="1" smtClean="0"/>
              <a:t>ALShow</a:t>
            </a:r>
            <a:endParaRPr lang="en-US" dirty="0" smtClean="0"/>
          </a:p>
          <a:p>
            <a:pPr>
              <a:buFont typeface="Arial" pitchFamily="34" charset="0"/>
              <a:buChar char="•"/>
            </a:pPr>
            <a:r>
              <a:rPr lang="en-US" dirty="0" err="1" smtClean="0"/>
              <a:t>Avidemux</a:t>
            </a:r>
            <a:endParaRPr lang="en-US" dirty="0" smtClean="0"/>
          </a:p>
          <a:p>
            <a:pPr>
              <a:buFont typeface="Arial" pitchFamily="34" charset="0"/>
              <a:buChar char="•"/>
            </a:pPr>
            <a:r>
              <a:rPr lang="en-US" dirty="0" err="1" smtClean="0"/>
              <a:t>BS.Player</a:t>
            </a:r>
            <a:endParaRPr lang="en-US" dirty="0" smtClean="0"/>
          </a:p>
          <a:p>
            <a:pPr>
              <a:buFont typeface="Arial" pitchFamily="34" charset="0"/>
              <a:buChar char="•"/>
            </a:pPr>
            <a:r>
              <a:rPr lang="en-US" dirty="0" err="1" smtClean="0"/>
              <a:t>Chameleo</a:t>
            </a:r>
            <a:endParaRPr lang="en-US" dirty="0" smtClean="0"/>
          </a:p>
          <a:p>
            <a:pPr>
              <a:buFont typeface="Arial" pitchFamily="34" charset="0"/>
              <a:buChar char="•"/>
            </a:pPr>
            <a:r>
              <a:rPr lang="en-US" dirty="0" smtClean="0"/>
              <a:t>The Core Media Player</a:t>
            </a:r>
          </a:p>
          <a:p>
            <a:pPr>
              <a:buFont typeface="Arial" pitchFamily="34" charset="0"/>
              <a:buChar char="•"/>
            </a:pPr>
            <a:r>
              <a:rPr lang="en-US" dirty="0" err="1" smtClean="0"/>
              <a:t>DivX</a:t>
            </a:r>
            <a:endParaRPr lang="en-US" dirty="0" smtClean="0"/>
          </a:p>
          <a:p>
            <a:pPr>
              <a:buFont typeface="Arial" pitchFamily="34" charset="0"/>
              <a:buChar char="•"/>
            </a:pPr>
            <a:r>
              <a:rPr lang="en-US" dirty="0" smtClean="0"/>
              <a:t>The Core Pocket Media Player</a:t>
            </a:r>
            <a:endParaRPr lang="en-US" dirty="0"/>
          </a:p>
        </p:txBody>
      </p:sp>
      <p:pic>
        <p:nvPicPr>
          <p:cNvPr id="7170" name="Picture 2" descr="http://www.veryicon.com/icon/png/File%20Type/Senary/Media%20video%20mkv.png"/>
          <p:cNvPicPr>
            <a:picLocks noChangeAspect="1" noChangeArrowheads="1"/>
          </p:cNvPicPr>
          <p:nvPr/>
        </p:nvPicPr>
        <p:blipFill>
          <a:blip r:embed="rId2" cstate="print"/>
          <a:srcRect/>
          <a:stretch>
            <a:fillRect/>
          </a:stretch>
        </p:blipFill>
        <p:spPr bwMode="auto">
          <a:xfrm>
            <a:off x="4499992" y="3140968"/>
            <a:ext cx="2438400" cy="2438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03848" y="260648"/>
            <a:ext cx="2326032" cy="758952"/>
          </a:xfrm>
          <a:ln w="38100">
            <a:solidFill>
              <a:srgbClr val="FFC000"/>
            </a:solidFill>
          </a:ln>
        </p:spPr>
        <p:txBody>
          <a:bodyPr/>
          <a:lstStyle/>
          <a:p>
            <a:r>
              <a:rPr lang="es-MX" dirty="0" smtClean="0"/>
              <a:t>MOV</a:t>
            </a:r>
            <a:endParaRPr lang="es-MX" dirty="0"/>
          </a:p>
        </p:txBody>
      </p:sp>
      <p:sp>
        <p:nvSpPr>
          <p:cNvPr id="4" name="3 CuadroTexto"/>
          <p:cNvSpPr txBox="1"/>
          <p:nvPr/>
        </p:nvSpPr>
        <p:spPr>
          <a:xfrm>
            <a:off x="179512" y="3284984"/>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6" name="5 Rectángulo"/>
          <p:cNvSpPr/>
          <p:nvPr/>
        </p:nvSpPr>
        <p:spPr>
          <a:xfrm>
            <a:off x="251520" y="1628800"/>
            <a:ext cx="8568952" cy="1477328"/>
          </a:xfrm>
          <a:prstGeom prst="rect">
            <a:avLst/>
          </a:prstGeom>
        </p:spPr>
        <p:txBody>
          <a:bodyPr wrap="square">
            <a:spAutoFit/>
          </a:bodyPr>
          <a:lstStyle/>
          <a:p>
            <a:r>
              <a:rPr lang="es-MX" b="1" dirty="0" smtClean="0"/>
              <a:t>MOV </a:t>
            </a:r>
            <a:r>
              <a:rPr lang="es-MX" dirty="0" smtClean="0"/>
              <a:t>es </a:t>
            </a:r>
            <a:r>
              <a:rPr lang="es-MX" dirty="0" smtClean="0"/>
              <a:t>una instrucción en el </a:t>
            </a:r>
            <a:r>
              <a:rPr lang="es-MX" dirty="0" smtClean="0"/>
              <a:t>lenguaje</a:t>
            </a:r>
            <a:r>
              <a:rPr lang="es-MX" dirty="0" smtClean="0"/>
              <a:t> </a:t>
            </a:r>
            <a:r>
              <a:rPr lang="es-MX" dirty="0" smtClean="0"/>
              <a:t>ensamblador </a:t>
            </a:r>
            <a:r>
              <a:rPr lang="es-MX" dirty="0" smtClean="0"/>
              <a:t> de la mayoría de procesadores, cuyo propósito es la transferencia de datos entre registros de procesador o registro y memoria.</a:t>
            </a:r>
          </a:p>
          <a:p>
            <a:r>
              <a:rPr lang="es-MX" dirty="0" smtClean="0"/>
              <a:t>Adicionalmente </a:t>
            </a:r>
            <a:r>
              <a:rPr lang="es-MX" b="1" dirty="0" smtClean="0"/>
              <a:t>MOV </a:t>
            </a:r>
            <a:r>
              <a:rPr lang="es-MX" dirty="0" smtClean="0"/>
              <a:t>también </a:t>
            </a:r>
            <a:r>
              <a:rPr lang="es-MX" dirty="0" smtClean="0"/>
              <a:t>permite el uso de datos absolutos, como por ejemplo mover el número 10 a un registro del procesador.</a:t>
            </a:r>
            <a:endParaRPr lang="es-MX" dirty="0"/>
          </a:p>
        </p:txBody>
      </p:sp>
      <p:sp>
        <p:nvSpPr>
          <p:cNvPr id="7" name="6 Rectángulo"/>
          <p:cNvSpPr/>
          <p:nvPr/>
        </p:nvSpPr>
        <p:spPr>
          <a:xfrm>
            <a:off x="611560" y="4005064"/>
            <a:ext cx="2247731" cy="646331"/>
          </a:xfrm>
          <a:prstGeom prst="rect">
            <a:avLst/>
          </a:prstGeom>
        </p:spPr>
        <p:txBody>
          <a:bodyPr wrap="none">
            <a:spAutoFit/>
          </a:bodyPr>
          <a:lstStyle/>
          <a:p>
            <a:pPr>
              <a:buFont typeface="Arial" pitchFamily="34" charset="0"/>
              <a:buChar char="•"/>
            </a:pPr>
            <a:r>
              <a:rPr lang="es-MX" dirty="0" err="1" smtClean="0">
                <a:latin typeface="Comic Sans MS" pitchFamily="66" charset="0"/>
              </a:rPr>
              <a:t>quicktime</a:t>
            </a:r>
            <a:r>
              <a:rPr lang="es-MX" dirty="0" smtClean="0">
                <a:latin typeface="Comic Sans MS" pitchFamily="66" charset="0"/>
              </a:rPr>
              <a:t> de </a:t>
            </a:r>
            <a:r>
              <a:rPr lang="es-MX" dirty="0" err="1" smtClean="0">
                <a:latin typeface="Comic Sans MS" pitchFamily="66" charset="0"/>
              </a:rPr>
              <a:t>apple</a:t>
            </a:r>
            <a:endParaRPr lang="es-MX" dirty="0" smtClean="0">
              <a:latin typeface="Comic Sans MS" pitchFamily="66" charset="0"/>
            </a:endParaRPr>
          </a:p>
          <a:p>
            <a:endParaRPr lang="es-MX" dirty="0"/>
          </a:p>
        </p:txBody>
      </p:sp>
      <p:pic>
        <p:nvPicPr>
          <p:cNvPr id="6146" name="Picture 2" descr="http://www.gnucitizen.org/static/blog/2006/09/sampletxtmov.jpg"/>
          <p:cNvPicPr>
            <a:picLocks noChangeAspect="1" noChangeArrowheads="1"/>
          </p:cNvPicPr>
          <p:nvPr/>
        </p:nvPicPr>
        <p:blipFill>
          <a:blip r:embed="rId2" cstate="print"/>
          <a:srcRect/>
          <a:stretch>
            <a:fillRect/>
          </a:stretch>
        </p:blipFill>
        <p:spPr bwMode="auto">
          <a:xfrm>
            <a:off x="3923928" y="3140968"/>
            <a:ext cx="3505200" cy="34956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91880" y="260648"/>
            <a:ext cx="1965992" cy="758952"/>
          </a:xfrm>
          <a:ln w="38100">
            <a:solidFill>
              <a:srgbClr val="3399FF"/>
            </a:solidFill>
          </a:ln>
        </p:spPr>
        <p:txBody>
          <a:bodyPr/>
          <a:lstStyle/>
          <a:p>
            <a:r>
              <a:rPr lang="es-MX" dirty="0" smtClean="0"/>
              <a:t>MP4</a:t>
            </a:r>
            <a:endParaRPr lang="es-MX" dirty="0"/>
          </a:p>
        </p:txBody>
      </p:sp>
      <p:sp>
        <p:nvSpPr>
          <p:cNvPr id="4" name="3 CuadroTexto"/>
          <p:cNvSpPr txBox="1"/>
          <p:nvPr/>
        </p:nvSpPr>
        <p:spPr>
          <a:xfrm>
            <a:off x="323528" y="2924944"/>
            <a:ext cx="2928958" cy="523220"/>
          </a:xfrm>
          <a:prstGeom prst="rect">
            <a:avLst/>
          </a:prstGeom>
          <a:noFill/>
          <a:ln w="38100">
            <a:solidFill>
              <a:srgbClr val="92D050"/>
            </a:solidFill>
          </a:ln>
        </p:spPr>
        <p:txBody>
          <a:bodyPr wrap="square" rtlCol="0">
            <a:spAutoFit/>
          </a:bodyPr>
          <a:lstStyle/>
          <a:p>
            <a:pPr algn="ctr"/>
            <a:r>
              <a:rPr lang="es-ES_tradnl" sz="2800" dirty="0" smtClean="0">
                <a:latin typeface="Berlin Sans FB" pitchFamily="34" charset="0"/>
              </a:rPr>
              <a:t>Reproducción</a:t>
            </a:r>
            <a:endParaRPr lang="es-ES" dirty="0">
              <a:latin typeface="Berlin Sans FB" pitchFamily="34" charset="0"/>
            </a:endParaRPr>
          </a:p>
        </p:txBody>
      </p:sp>
      <p:sp>
        <p:nvSpPr>
          <p:cNvPr id="6" name="5 Rectángulo"/>
          <p:cNvSpPr/>
          <p:nvPr/>
        </p:nvSpPr>
        <p:spPr>
          <a:xfrm>
            <a:off x="395536" y="1484784"/>
            <a:ext cx="8352928" cy="1200329"/>
          </a:xfrm>
          <a:prstGeom prst="rect">
            <a:avLst/>
          </a:prstGeom>
        </p:spPr>
        <p:txBody>
          <a:bodyPr wrap="square">
            <a:spAutoFit/>
          </a:bodyPr>
          <a:lstStyle/>
          <a:p>
            <a:r>
              <a:rPr lang="es-MX" dirty="0" smtClean="0">
                <a:latin typeface="Comic Sans MS" pitchFamily="66" charset="0"/>
              </a:rPr>
              <a:t>MP4 es la extensión oficial para la nueva generación de archivos MPEG-4. Almacenarán diferentes tipos de datos, desde música a imágenes, y la idea es intentar ser un formato único, en el que se podría incluso almacenar datos de diferentes tipos en un mismo archivo. </a:t>
            </a:r>
            <a:endParaRPr lang="es-MX" dirty="0">
              <a:latin typeface="Comic Sans MS" pitchFamily="66" charset="0"/>
            </a:endParaRPr>
          </a:p>
        </p:txBody>
      </p:sp>
      <p:sp>
        <p:nvSpPr>
          <p:cNvPr id="7" name="6 Rectángulo"/>
          <p:cNvSpPr/>
          <p:nvPr/>
        </p:nvSpPr>
        <p:spPr>
          <a:xfrm>
            <a:off x="467544" y="4293096"/>
            <a:ext cx="8008297" cy="1200329"/>
          </a:xfrm>
          <a:prstGeom prst="rect">
            <a:avLst/>
          </a:prstGeom>
        </p:spPr>
        <p:txBody>
          <a:bodyPr wrap="square">
            <a:spAutoFit/>
          </a:bodyPr>
          <a:lstStyle/>
          <a:p>
            <a:pPr>
              <a:buFont typeface="Arial" pitchFamily="34" charset="0"/>
              <a:buChar char="•"/>
            </a:pPr>
            <a:r>
              <a:rPr lang="es-MX" dirty="0" err="1" smtClean="0">
                <a:latin typeface="Comic Sans MS" pitchFamily="66" charset="0"/>
              </a:rPr>
              <a:t>mpegable</a:t>
            </a:r>
            <a:r>
              <a:rPr lang="es-MX" dirty="0" smtClean="0">
                <a:latin typeface="Comic Sans MS" pitchFamily="66" charset="0"/>
              </a:rPr>
              <a:t> </a:t>
            </a:r>
            <a:r>
              <a:rPr lang="es-MX" dirty="0" smtClean="0">
                <a:latin typeface="Comic Sans MS" pitchFamily="66" charset="0"/>
              </a:rPr>
              <a:t>Player y </a:t>
            </a:r>
            <a:r>
              <a:rPr lang="es-MX" dirty="0" err="1" smtClean="0">
                <a:latin typeface="Comic Sans MS" pitchFamily="66" charset="0"/>
              </a:rPr>
              <a:t>mpegable</a:t>
            </a:r>
            <a:r>
              <a:rPr lang="es-MX" dirty="0" smtClean="0">
                <a:latin typeface="Comic Sans MS" pitchFamily="66" charset="0"/>
              </a:rPr>
              <a:t> </a:t>
            </a:r>
            <a:r>
              <a:rPr lang="es-MX" dirty="0" smtClean="0">
                <a:latin typeface="Comic Sans MS" pitchFamily="66" charset="0"/>
              </a:rPr>
              <a:t>DS </a:t>
            </a:r>
            <a:r>
              <a:rPr lang="es-MX" dirty="0" err="1" smtClean="0">
                <a:latin typeface="Comic Sans MS" pitchFamily="66" charset="0"/>
              </a:rPr>
              <a:t>decoder</a:t>
            </a:r>
            <a:r>
              <a:rPr lang="es-MX" dirty="0" smtClean="0">
                <a:latin typeface="Comic Sans MS" pitchFamily="66" charset="0"/>
              </a:rPr>
              <a:t> </a:t>
            </a:r>
            <a:r>
              <a:rPr lang="es-MX" dirty="0" smtClean="0">
                <a:latin typeface="Comic Sans MS" pitchFamily="66" charset="0"/>
              </a:rPr>
              <a:t>que sirve para reproducir archivos MP4 en Windows Media Player.  </a:t>
            </a:r>
            <a:endParaRPr lang="es-MX" dirty="0" smtClean="0">
              <a:latin typeface="Comic Sans MS" pitchFamily="66" charset="0"/>
            </a:endParaRPr>
          </a:p>
          <a:p>
            <a:pPr>
              <a:buFont typeface="Arial" pitchFamily="34" charset="0"/>
              <a:buChar char="•"/>
            </a:pPr>
            <a:r>
              <a:rPr lang="es-MX" dirty="0" err="1" smtClean="0">
                <a:latin typeface="Comic Sans MS" pitchFamily="66" charset="0"/>
              </a:rPr>
              <a:t>quicktime</a:t>
            </a:r>
            <a:endParaRPr lang="es-MX" dirty="0" smtClean="0">
              <a:latin typeface="Comic Sans MS" pitchFamily="66" charset="0"/>
            </a:endParaRPr>
          </a:p>
          <a:p>
            <a:r>
              <a:rPr lang="es-MX" dirty="0" smtClean="0"/>
              <a:t> </a:t>
            </a:r>
            <a:endParaRPr lang="es-MX" dirty="0"/>
          </a:p>
        </p:txBody>
      </p:sp>
      <p:pic>
        <p:nvPicPr>
          <p:cNvPr id="5122" name="Picture 2" descr="http://morelia.nexolocal.com.mx/nl_imagenes/nl_posting/x/30_11_2012_1354302775_572734.jpg"/>
          <p:cNvPicPr>
            <a:picLocks noChangeAspect="1" noChangeArrowheads="1"/>
          </p:cNvPicPr>
          <p:nvPr/>
        </p:nvPicPr>
        <p:blipFill>
          <a:blip r:embed="rId2" cstate="print"/>
          <a:srcRect/>
          <a:stretch>
            <a:fillRect/>
          </a:stretch>
        </p:blipFill>
        <p:spPr bwMode="auto">
          <a:xfrm>
            <a:off x="5796136" y="4725144"/>
            <a:ext cx="2016224" cy="194901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105</TotalTime>
  <Words>632</Words>
  <Application>Microsoft Office PowerPoint</Application>
  <PresentationFormat>Presentación en pantalla (4:3)</PresentationFormat>
  <Paragraphs>105</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Civil</vt:lpstr>
      <vt:lpstr>EXTENSIONES DE VIDEO</vt:lpstr>
      <vt:lpstr>3GP</vt:lpstr>
      <vt:lpstr>AVI</vt:lpstr>
      <vt:lpstr>DIVX</vt:lpstr>
      <vt:lpstr>FLV</vt:lpstr>
      <vt:lpstr>M4V</vt:lpstr>
      <vt:lpstr>MKV</vt:lpstr>
      <vt:lpstr>MOV</vt:lpstr>
      <vt:lpstr>MP4</vt:lpstr>
      <vt:lpstr>MPG</vt:lpstr>
      <vt:lpstr>OGM</vt:lpstr>
      <vt:lpstr>RM</vt:lpstr>
      <vt:lpstr>VOB</vt:lpstr>
      <vt:lpstr>WMV</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EXTENSIONES DE VIDEO</dc:title>
  <dc:creator>COMPUTO</dc:creator>
  <cp:lastModifiedBy>user</cp:lastModifiedBy>
  <cp:revision>12</cp:revision>
  <dcterms:created xsi:type="dcterms:W3CDTF">2013-02-07T17:45:40Z</dcterms:created>
  <dcterms:modified xsi:type="dcterms:W3CDTF">2013-02-13T00:13:41Z</dcterms:modified>
</cp:coreProperties>
</file>