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8" r:id="rId3"/>
    <p:sldId id="259" r:id="rId4"/>
    <p:sldId id="260" r:id="rId5"/>
    <p:sldId id="261" r:id="rId6"/>
    <p:sldId id="265" r:id="rId7"/>
    <p:sldId id="264" r:id="rId8"/>
    <p:sldId id="263" r:id="rId9"/>
    <p:sldId id="268" r:id="rId10"/>
    <p:sldId id="269" r:id="rId11"/>
    <p:sldId id="272" r:id="rId12"/>
    <p:sldId id="271" r:id="rId13"/>
    <p:sldId id="270" r:id="rId14"/>
    <p:sldId id="266" r:id="rId1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p:cViewPr varScale="1">
        <p:scale>
          <a:sx n="69" d="100"/>
          <a:sy n="69" d="100"/>
        </p:scale>
        <p:origin x="-85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C623686F-4512-46F0-9D76-CB25F69BA9B8}" type="datetimeFigureOut">
              <a:rPr lang="es-ES" smtClean="0"/>
              <a:pPr/>
              <a:t>13/02/2013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BC02B7E-8F46-4D78-8C7B-919A06436B48}"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C623686F-4512-46F0-9D76-CB25F69BA9B8}" type="datetimeFigureOut">
              <a:rPr lang="es-ES" smtClean="0"/>
              <a:pPr/>
              <a:t>13/02/2013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BC02B7E-8F46-4D78-8C7B-919A06436B48}"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C623686F-4512-46F0-9D76-CB25F69BA9B8}" type="datetimeFigureOut">
              <a:rPr lang="es-ES" smtClean="0"/>
              <a:pPr/>
              <a:t>13/02/2013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BC02B7E-8F46-4D78-8C7B-919A06436B48}"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C623686F-4512-46F0-9D76-CB25F69BA9B8}" type="datetimeFigureOut">
              <a:rPr lang="es-ES" smtClean="0"/>
              <a:pPr/>
              <a:t>13/02/2013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BC02B7E-8F46-4D78-8C7B-919A06436B48}"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C623686F-4512-46F0-9D76-CB25F69BA9B8}" type="datetimeFigureOut">
              <a:rPr lang="es-ES" smtClean="0"/>
              <a:pPr/>
              <a:t>13/02/2013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BC02B7E-8F46-4D78-8C7B-919A06436B48}"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C623686F-4512-46F0-9D76-CB25F69BA9B8}" type="datetimeFigureOut">
              <a:rPr lang="es-ES" smtClean="0"/>
              <a:pPr/>
              <a:t>13/02/2013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9BC02B7E-8F46-4D78-8C7B-919A06436B48}"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C623686F-4512-46F0-9D76-CB25F69BA9B8}" type="datetimeFigureOut">
              <a:rPr lang="es-ES" smtClean="0"/>
              <a:pPr/>
              <a:t>13/02/2013</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9BC02B7E-8F46-4D78-8C7B-919A06436B48}"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C623686F-4512-46F0-9D76-CB25F69BA9B8}" type="datetimeFigureOut">
              <a:rPr lang="es-ES" smtClean="0"/>
              <a:pPr/>
              <a:t>13/02/2013</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9BC02B7E-8F46-4D78-8C7B-919A06436B48}"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623686F-4512-46F0-9D76-CB25F69BA9B8}" type="datetimeFigureOut">
              <a:rPr lang="es-ES" smtClean="0"/>
              <a:pPr/>
              <a:t>13/02/2013</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9BC02B7E-8F46-4D78-8C7B-919A06436B48}"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623686F-4512-46F0-9D76-CB25F69BA9B8}" type="datetimeFigureOut">
              <a:rPr lang="es-ES" smtClean="0"/>
              <a:pPr/>
              <a:t>13/02/2013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9BC02B7E-8F46-4D78-8C7B-919A06436B48}"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623686F-4512-46F0-9D76-CB25F69BA9B8}" type="datetimeFigureOut">
              <a:rPr lang="es-ES" smtClean="0"/>
              <a:pPr/>
              <a:t>13/02/2013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9BC02B7E-8F46-4D78-8C7B-919A06436B48}"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23686F-4512-46F0-9D76-CB25F69BA9B8}" type="datetimeFigureOut">
              <a:rPr lang="es-ES" smtClean="0"/>
              <a:pPr/>
              <a:t>13/02/2013</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C02B7E-8F46-4D78-8C7B-919A06436B48}"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google.com.mx/url?sa=i&amp;rct=j&amp;q=&amp;esrc=s&amp;frm=1&amp;source=images&amp;cd=&amp;cad=rja&amp;docid=c9vUT60apTeuuM&amp;tbnid=MOroXat6AklwhM:&amp;ved=0CAUQjRw&amp;url=http%3A%2F%2Fes.all-free-download.com%2Ffree-icon%2Ficonos%2Fmpg_36907.html&amp;ei=cRUcUeiWJ8Og2QWgk4CYBg&amp;bvm=bv.42261806,d.b2I&amp;psig=AFQjCNHmuHGwBCN5HD-jRDwQXCLkqsaJdg&amp;ust=1360881377600943" TargetMode="Externa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10.jpeg"/></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www.google.com.mx/url?sa=i&amp;rct=j&amp;q=&amp;esrc=s&amp;frm=1&amp;source=images&amp;cd=&amp;cad=rja&amp;docid=F2qadDPjyI13cM&amp;tbnid=6HmrDTz5M55NEM:&amp;ved=0CAUQjRw&amp;url=http%3A%2F%2Ficones.pro%2Fes%2Frm-imagen-png.html&amp;ei=4xocUd2gLNLk2wWzo4DACg&amp;bvm=bv.42261806,d.b2I&amp;psig=AFQjCNH3hHP9nZBgQqOiukB5v_nqtEyHsQ&amp;ust=1360882762200924" TargetMode="Externa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11.jpeg"/></Relationships>
</file>

<file path=ppt/slides/_rels/slide13.xml.rels><?xml version="1.0" encoding="UTF-8" standalone="yes"?>
<Relationships xmlns="http://schemas.openxmlformats.org/package/2006/relationships"><Relationship Id="rId3" Type="http://schemas.openxmlformats.org/officeDocument/2006/relationships/hyperlink" Target="http://www.google.com.mx/url?sa=i&amp;rct=j&amp;q=&amp;esrc=s&amp;frm=1&amp;source=images&amp;cd=&amp;cad=rja&amp;docid=mlxTITAD4rAazM&amp;tbnid=baFf5mL_9tSnbM:&amp;ved=0CAUQjRw&amp;url=http%3A%2F%2Fes.all-free-download.com%2Ffree-icon%2Ficonos%2Fvob_37034.html&amp;ei=sR0cUcbqEKe32wWQj4CYAw&amp;bvm=bv.42261806,d.b2I&amp;psig=AFQjCNE0ZpAmryC9yPO36tWVU0FormSeAA&amp;ust=1360883495966767" TargetMode="Externa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12.jpeg"/></Relationships>
</file>

<file path=ppt/slides/_rels/slide14.xml.rels><?xml version="1.0" encoding="UTF-8" standalone="yes"?>
<Relationships xmlns="http://schemas.openxmlformats.org/package/2006/relationships"><Relationship Id="rId3" Type="http://schemas.openxmlformats.org/officeDocument/2006/relationships/hyperlink" Target="http://www.google.com.mx/url?sa=i&amp;rct=j&amp;q=&amp;esrc=s&amp;frm=1&amp;source=images&amp;cd=&amp;cad=rja&amp;docid=3sfu7sOeBhf0oM&amp;tbnid=W45fqaHaGxu_5M:&amp;ved=0CAUQjRw&amp;url=http%3A%2F%2Fes.123rf.com%2Fphoto_12867002_archivo-3d-formato-de-icono-de-estilo-sobre-fondo-blanco--wmv.html&amp;ei=1R8cUbfuAZGA2AXxxICwAw&amp;bvm=bv.42261806,d.b2I&amp;psig=AFQjCNHwdOHbGfL-EmzLT48wPVBGNO2AVQ&amp;ust=1360884031024309" TargetMode="Externa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13.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icones.pro/es/go.php?http://icdn.pro/images/es/d/i/divx-icono-3672-128.png" TargetMode="Externa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hyperlink" Target="http://www.google.com.mx/url?sa=i&amp;rct=j&amp;q=&amp;esrc=s&amp;frm=1&amp;source=images&amp;cd=&amp;cad=rja&amp;docid=9ap0wfhDTbA1mM&amp;tbnid=MBF2AU26_Z_3NM:&amp;ved=0CAUQjRw&amp;url=http%3A%2F%2Fwww.argentinawarez.com%2Fvideos-online%2F1394115-descargar-video-de-panic-disco-ready-go-gratis.html&amp;ei=4wYcUeftBOGW2AWusoFg&amp;bvm=bv.42261806,d.b2I&amp;psig=AFQjCNGbJfc1WN0ZiUwVM7WQHR3MgT0UYg&amp;ust=1360877583247149" TargetMode="Externa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hyperlink" Target="http://www.google.com.mx/url?sa=i&amp;rct=j&amp;q=&amp;esrc=s&amp;frm=1&amp;source=images&amp;cd=&amp;cad=rja&amp;docid=0Wnefx4RAX8ReM&amp;tbnid=9LuTu7v-OcTkOM:&amp;ved=0CAUQjRw&amp;url=http%3A%2F%2Fwww.internautas.tv%2Finforss.html&amp;ei=AwscUdTDJqyr2AW6iYHwCQ&amp;psig=AFQjCNFpDjZngkW64eKGB3eUMKazte4Mug&amp;ust=1360878621829499" TargetMode="Externa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hyperlink" Target="http://www.google.com.mx/url?sa=i&amp;rct=j&amp;q=&amp;esrc=s&amp;frm=1&amp;source=images&amp;cd=&amp;cad=rja&amp;docid=yNw4oa2NB_1bDM&amp;tbnid=DOmxo6VSgPyZ5M:&amp;ved=0CAUQjRw&amp;url=http%3A%2F%2Fes.all-free-download.com%2Ffree-icon%2Ficonos%2Flos_medios_de_comunicaci%25C3%25B3n_de_v%25C3%25ADdeo_mkv_100200.html&amp;ei=yA0cUb2IMuuk2gWfjoHwCg&amp;bvm=bv.42261806,d.b2I&amp;psig=AFQjCNGHcShwQqHPVfPdv8prTVMkvZaQjw&amp;ust=1360879411137956" TargetMode="Externa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3" Type="http://schemas.openxmlformats.org/officeDocument/2006/relationships/hyperlink" Target="http://www.google.com.mx/url?sa=i&amp;rct=j&amp;q=&amp;esrc=s&amp;frm=1&amp;source=images&amp;cd=&amp;cad=rja&amp;docid=OOGR9WFpt7B-zM&amp;tbnid=CSS4lWfX4iQ1QM:&amp;ved=0CAUQjRw&amp;url=http%3A%2F%2Fderechosmadretierra.org%2Fsoftware%2F27907-top_20_seleccion_programas_recomendados_actualizados_2008.html&amp;ei=ABAcUcuoHYHO2QWxnoCYBA&amp;bvm=bv.42261806,d.b2I&amp;psig=AFQjCNEJKO1Sy04W97vYV0w1SFi4UqeSCg&amp;ust=1360879990956075" TargetMode="Externa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3" Type="http://schemas.openxmlformats.org/officeDocument/2006/relationships/hyperlink" Target="http://www.google.com.mx/url?sa=i&amp;rct=j&amp;q=&amp;esrc=s&amp;frm=1&amp;source=images&amp;cd=&amp;cad=rja&amp;docid=00iDPYKmY6CwcM&amp;tbnid=rPkSieRq8Par7M:&amp;ved=0CAUQjRw&amp;url=http%3A%2F%2Fes.123rf.com%2Fphoto_15418178_mp4-icono.html&amp;ei=ghIcUZTjJpG-2AWT9oHIBA&amp;bvm=bv.42261806,d.b2I&amp;psig=AFQjCNFzicbSqvKNPLOzSdpdYsbr53JieA&amp;ust=1360880636465766" TargetMode="Externa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http://www.fondos7.net/walls/2291/fondos-verdes_1024x768.jpg"/>
          <p:cNvPicPr>
            <a:picLocks noChangeAspect="1" noChangeArrowheads="1"/>
          </p:cNvPicPr>
          <p:nvPr/>
        </p:nvPicPr>
        <p:blipFill>
          <a:blip r:embed="rId2" cstate="print"/>
          <a:srcRect/>
          <a:stretch>
            <a:fillRect/>
          </a:stretch>
        </p:blipFill>
        <p:spPr bwMode="auto">
          <a:xfrm>
            <a:off x="0" y="0"/>
            <a:ext cx="9167845" cy="6893743"/>
          </a:xfrm>
          <a:prstGeom prst="rect">
            <a:avLst/>
          </a:prstGeom>
          <a:noFill/>
        </p:spPr>
      </p:pic>
      <p:sp>
        <p:nvSpPr>
          <p:cNvPr id="5" name="4 CuadroTexto"/>
          <p:cNvSpPr txBox="1"/>
          <p:nvPr/>
        </p:nvSpPr>
        <p:spPr>
          <a:xfrm>
            <a:off x="1547664" y="2348880"/>
            <a:ext cx="6000792" cy="646331"/>
          </a:xfrm>
          <a:prstGeom prst="rect">
            <a:avLst/>
          </a:prstGeom>
          <a:noFill/>
        </p:spPr>
        <p:txBody>
          <a:bodyPr wrap="square" rtlCol="0">
            <a:spAutoFit/>
          </a:bodyPr>
          <a:lstStyle/>
          <a:p>
            <a:pPr algn="ctr"/>
            <a:r>
              <a:rPr lang="es-ES_tradnl" sz="3600" b="1" dirty="0" smtClean="0">
                <a:solidFill>
                  <a:schemeClr val="accent6">
                    <a:lumMod val="50000"/>
                  </a:schemeClr>
                </a:solidFill>
                <a:effectLst>
                  <a:outerShdw blurRad="38100" dist="38100" dir="2700000" algn="tl">
                    <a:srgbClr val="000000">
                      <a:alpha val="43137"/>
                    </a:srgbClr>
                  </a:outerShdw>
                </a:effectLst>
              </a:rPr>
              <a:t>“Extensiones de Video”</a:t>
            </a:r>
            <a:endParaRPr lang="es-ES" sz="3600" b="1" dirty="0">
              <a:solidFill>
                <a:schemeClr val="accent6">
                  <a:lumMod val="50000"/>
                </a:schemeClr>
              </a:solidFill>
              <a:effectLst>
                <a:outerShdw blurRad="38100" dist="38100" dir="2700000" algn="tl">
                  <a:srgbClr val="000000">
                    <a:alpha val="43137"/>
                  </a:srgbClr>
                </a:outerShdw>
              </a:effectLst>
            </a:endParaRPr>
          </a:p>
        </p:txBody>
      </p:sp>
      <p:sp>
        <p:nvSpPr>
          <p:cNvPr id="6" name="5 CuadroTexto"/>
          <p:cNvSpPr txBox="1"/>
          <p:nvPr/>
        </p:nvSpPr>
        <p:spPr>
          <a:xfrm>
            <a:off x="1259632" y="1700808"/>
            <a:ext cx="8715404" cy="646331"/>
          </a:xfrm>
          <a:prstGeom prst="rect">
            <a:avLst/>
          </a:prstGeom>
          <a:noFill/>
        </p:spPr>
        <p:txBody>
          <a:bodyPr wrap="square" rtlCol="0">
            <a:spAutoFit/>
          </a:bodyPr>
          <a:lstStyle/>
          <a:p>
            <a:r>
              <a:rPr lang="es-ES_tradnl" sz="3600" b="1" dirty="0" smtClean="0">
                <a:solidFill>
                  <a:srgbClr val="7030A0"/>
                </a:solidFill>
                <a:effectLst>
                  <a:outerShdw blurRad="38100" dist="38100" dir="2700000" algn="tl">
                    <a:srgbClr val="000000">
                      <a:alpha val="43137"/>
                    </a:srgbClr>
                  </a:outerShdw>
                </a:effectLst>
              </a:rPr>
              <a:t>Yesica Alejandra Martínez Ibarra</a:t>
            </a:r>
            <a:r>
              <a:rPr lang="es-ES_tradnl" sz="3600" dirty="0" smtClean="0">
                <a:solidFill>
                  <a:srgbClr val="7030A0"/>
                </a:solidFill>
              </a:rPr>
              <a:t>.</a:t>
            </a:r>
            <a:endParaRPr lang="es-ES" sz="3600" dirty="0">
              <a:solidFill>
                <a:srgbClr val="7030A0"/>
              </a:solidFill>
            </a:endParaRPr>
          </a:p>
        </p:txBody>
      </p:sp>
      <p:sp>
        <p:nvSpPr>
          <p:cNvPr id="7" name="6 CuadroTexto"/>
          <p:cNvSpPr txBox="1"/>
          <p:nvPr/>
        </p:nvSpPr>
        <p:spPr>
          <a:xfrm>
            <a:off x="1142976" y="214290"/>
            <a:ext cx="7429552" cy="1323439"/>
          </a:xfrm>
          <a:prstGeom prst="rect">
            <a:avLst/>
          </a:prstGeom>
          <a:noFill/>
        </p:spPr>
        <p:txBody>
          <a:bodyPr wrap="square" rtlCol="0">
            <a:spAutoFit/>
          </a:bodyPr>
          <a:lstStyle/>
          <a:p>
            <a:pPr algn="ctr"/>
            <a:r>
              <a:rPr lang="es-ES_tradnl" sz="4000" b="1" dirty="0" smtClean="0">
                <a:solidFill>
                  <a:srgbClr val="00B0F0"/>
                </a:solidFill>
                <a:effectLst>
                  <a:outerShdw blurRad="38100" dist="38100" dir="2700000" algn="tl">
                    <a:srgbClr val="000000">
                      <a:alpha val="43137"/>
                    </a:srgbClr>
                  </a:outerShdw>
                </a:effectLst>
              </a:rPr>
              <a:t>Escuela Normal de Educación Preescolar</a:t>
            </a:r>
            <a:endParaRPr lang="es-ES" sz="4000" b="1" dirty="0">
              <a:solidFill>
                <a:srgbClr val="00B0F0"/>
              </a:solidFill>
              <a:effectLst>
                <a:outerShdw blurRad="38100" dist="38100" dir="2700000" algn="tl">
                  <a:srgbClr val="000000">
                    <a:alpha val="43137"/>
                  </a:srgbClr>
                </a:outerShdw>
              </a:effectLst>
            </a:endParaRPr>
          </a:p>
        </p:txBody>
      </p:sp>
      <p:sp>
        <p:nvSpPr>
          <p:cNvPr id="8" name="7 CuadroTexto"/>
          <p:cNvSpPr txBox="1"/>
          <p:nvPr/>
        </p:nvSpPr>
        <p:spPr>
          <a:xfrm>
            <a:off x="1475656" y="4365104"/>
            <a:ext cx="7097442" cy="646331"/>
          </a:xfrm>
          <a:prstGeom prst="rect">
            <a:avLst/>
          </a:prstGeom>
          <a:noFill/>
        </p:spPr>
        <p:txBody>
          <a:bodyPr wrap="square" rtlCol="0">
            <a:spAutoFit/>
          </a:bodyPr>
          <a:lstStyle/>
          <a:p>
            <a:r>
              <a:rPr lang="es-ES_tradnl" sz="3600" b="1" dirty="0" smtClean="0">
                <a:solidFill>
                  <a:srgbClr val="7030A0"/>
                </a:solidFill>
                <a:effectLst>
                  <a:outerShdw blurRad="38100" dist="38100" dir="2700000" algn="tl">
                    <a:srgbClr val="000000">
                      <a:alpha val="43137"/>
                    </a:srgbClr>
                  </a:outerShdw>
                </a:effectLst>
              </a:rPr>
              <a:t>Luis Enrique Contreras García</a:t>
            </a:r>
            <a:endParaRPr lang="es-ES" sz="3600" b="1" dirty="0">
              <a:solidFill>
                <a:srgbClr val="7030A0"/>
              </a:solidFill>
              <a:effectLst>
                <a:outerShdw blurRad="38100" dist="38100" dir="2700000" algn="tl">
                  <a:srgbClr val="000000">
                    <a:alpha val="43137"/>
                  </a:srgbClr>
                </a:outerShdw>
              </a:effectLst>
            </a:endParaRPr>
          </a:p>
        </p:txBody>
      </p:sp>
      <p:sp>
        <p:nvSpPr>
          <p:cNvPr id="9" name="8 CuadroTexto"/>
          <p:cNvSpPr txBox="1"/>
          <p:nvPr/>
        </p:nvSpPr>
        <p:spPr>
          <a:xfrm>
            <a:off x="3563888" y="4797152"/>
            <a:ext cx="2214578" cy="1446550"/>
          </a:xfrm>
          <a:prstGeom prst="rect">
            <a:avLst/>
          </a:prstGeom>
          <a:noFill/>
        </p:spPr>
        <p:txBody>
          <a:bodyPr wrap="square" rtlCol="0">
            <a:spAutoFit/>
          </a:bodyPr>
          <a:lstStyle/>
          <a:p>
            <a:pPr algn="ctr"/>
            <a:r>
              <a:rPr lang="es-ES_tradnl" sz="4400" b="1" dirty="0" smtClean="0">
                <a:solidFill>
                  <a:srgbClr val="0070C0"/>
                </a:solidFill>
                <a:effectLst>
                  <a:outerShdw blurRad="38100" dist="38100" dir="2700000" algn="tl">
                    <a:srgbClr val="000000">
                      <a:alpha val="43137"/>
                    </a:srgbClr>
                  </a:outerShdw>
                </a:effectLst>
              </a:rPr>
              <a:t>2ºC </a:t>
            </a:r>
            <a:endParaRPr lang="es-ES_tradnl" sz="4400" b="1" dirty="0" smtClean="0">
              <a:solidFill>
                <a:srgbClr val="0070C0"/>
              </a:solidFill>
              <a:effectLst>
                <a:outerShdw blurRad="38100" dist="38100" dir="2700000" algn="tl">
                  <a:srgbClr val="000000">
                    <a:alpha val="43137"/>
                  </a:srgbClr>
                </a:outerShdw>
              </a:effectLst>
            </a:endParaRPr>
          </a:p>
          <a:p>
            <a:pPr algn="ctr"/>
            <a:r>
              <a:rPr lang="es-ES_tradnl" sz="4400" b="1" dirty="0" smtClean="0">
                <a:solidFill>
                  <a:srgbClr val="0070C0"/>
                </a:solidFill>
                <a:effectLst>
                  <a:outerShdw blurRad="38100" dist="38100" dir="2700000" algn="tl">
                    <a:srgbClr val="000000">
                      <a:alpha val="43137"/>
                    </a:srgbClr>
                  </a:outerShdw>
                </a:effectLst>
              </a:rPr>
              <a:t>Nº </a:t>
            </a:r>
            <a:r>
              <a:rPr lang="es-ES_tradnl" sz="4400" b="1" dirty="0" smtClean="0">
                <a:solidFill>
                  <a:srgbClr val="0070C0"/>
                </a:solidFill>
                <a:effectLst>
                  <a:outerShdw blurRad="38100" dist="38100" dir="2700000" algn="tl">
                    <a:srgbClr val="000000">
                      <a:alpha val="43137"/>
                    </a:srgbClr>
                  </a:outerShdw>
                </a:effectLst>
              </a:rPr>
              <a:t>23</a:t>
            </a:r>
            <a:endParaRPr lang="es-ES" sz="4400" b="1" dirty="0">
              <a:solidFill>
                <a:srgbClr val="0070C0"/>
              </a:solidFill>
              <a:effectLst>
                <a:outerShdw blurRad="38100" dist="38100" dir="2700000" algn="tl">
                  <a:srgbClr val="000000">
                    <a:alpha val="43137"/>
                  </a:srgbClr>
                </a:outerShdw>
              </a:effectLst>
            </a:endParaRPr>
          </a:p>
        </p:txBody>
      </p:sp>
      <p:sp>
        <p:nvSpPr>
          <p:cNvPr id="10" name="9 Rectángulo"/>
          <p:cNvSpPr/>
          <p:nvPr/>
        </p:nvSpPr>
        <p:spPr>
          <a:xfrm>
            <a:off x="3419872" y="3356992"/>
            <a:ext cx="3542765" cy="707886"/>
          </a:xfrm>
          <a:prstGeom prst="rect">
            <a:avLst/>
          </a:prstGeom>
          <a:noFill/>
        </p:spPr>
        <p:txBody>
          <a:bodyPr wrap="none" lIns="91440" tIns="45720" rIns="91440" bIns="45720">
            <a:spAutoFit/>
          </a:bodyPr>
          <a:lstStyle/>
          <a:p>
            <a:pPr algn="ctr"/>
            <a:r>
              <a:rPr lang="es-ES" sz="4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Computación III</a:t>
            </a:r>
            <a:endParaRPr lang="es-ES" sz="40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ransition advClick="0" advTm="8000">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8" presetClass="entr" presetSubtype="0" accel="5000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7"/>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7"/>
                                        </p:tgtEl>
                                        <p:attrNameLst>
                                          <p:attrName>ppt_y</p:attrName>
                                        </p:attrNameLst>
                                      </p:cBhvr>
                                      <p:tavLst>
                                        <p:tav tm="0">
                                          <p:val>
                                            <p:strVal val="#ppt_y"/>
                                          </p:val>
                                        </p:tav>
                                        <p:tav tm="100000">
                                          <p:val>
                                            <p:strVal val="#ppt_y"/>
                                          </p:val>
                                        </p:tav>
                                      </p:tavLst>
                                    </p:anim>
                                    <p:animEffect transition="in" filter="fade">
                                      <p:cBhvr>
                                        <p:cTn id="10" dur="10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5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770" decel="100000"/>
                                        <p:tgtEl>
                                          <p:spTgt spid="6"/>
                                        </p:tgtEl>
                                      </p:cBhvr>
                                    </p:animEffect>
                                    <p:animScale>
                                      <p:cBhvr>
                                        <p:cTn id="16" dur="770" decel="100000"/>
                                        <p:tgtEl>
                                          <p:spTgt spid="6"/>
                                        </p:tgtEl>
                                      </p:cBhvr>
                                      <p:from x="10000" y="10000"/>
                                      <p:to x="200000" y="450000"/>
                                    </p:animScale>
                                    <p:animScale>
                                      <p:cBhvr>
                                        <p:cTn id="17" dur="1230" accel="100000" fill="hold">
                                          <p:stCondLst>
                                            <p:cond delay="770"/>
                                          </p:stCondLst>
                                        </p:cTn>
                                        <p:tgtEl>
                                          <p:spTgt spid="6"/>
                                        </p:tgtEl>
                                      </p:cBhvr>
                                      <p:from x="200000" y="450000"/>
                                      <p:to x="100000" y="100000"/>
                                    </p:animScale>
                                    <p:set>
                                      <p:cBhvr>
                                        <p:cTn id="18" dur="770" fill="hold"/>
                                        <p:tgtEl>
                                          <p:spTgt spid="6"/>
                                        </p:tgtEl>
                                        <p:attrNameLst>
                                          <p:attrName>ppt_x</p:attrName>
                                        </p:attrNameLst>
                                      </p:cBhvr>
                                      <p:to>
                                        <p:strVal val="(0.5)"/>
                                      </p:to>
                                    </p:set>
                                    <p:anim from="(0.5)" to="(#ppt_x)" calcmode="lin" valueType="num">
                                      <p:cBhvr>
                                        <p:cTn id="19" dur="1230" accel="100000" fill="hold">
                                          <p:stCondLst>
                                            <p:cond delay="770"/>
                                          </p:stCondLst>
                                        </p:cTn>
                                        <p:tgtEl>
                                          <p:spTgt spid="6"/>
                                        </p:tgtEl>
                                        <p:attrNameLst>
                                          <p:attrName>ppt_x</p:attrName>
                                        </p:attrNameLst>
                                      </p:cBhvr>
                                    </p:anim>
                                    <p:set>
                                      <p:cBhvr>
                                        <p:cTn id="20" dur="770" fill="hold"/>
                                        <p:tgtEl>
                                          <p:spTgt spid="6"/>
                                        </p:tgtEl>
                                        <p:attrNameLst>
                                          <p:attrName>ppt_y</p:attrName>
                                        </p:attrNameLst>
                                      </p:cBhvr>
                                      <p:to>
                                        <p:strVal val="(#ppt_y+0.4)"/>
                                      </p:to>
                                    </p:set>
                                    <p:anim from="(#ppt_y+0.4)" to="(#ppt_y)" calcmode="lin" valueType="num">
                                      <p:cBhvr>
                                        <p:cTn id="21" dur="1230" accel="100000" fill="hold">
                                          <p:stCondLst>
                                            <p:cond delay="770"/>
                                          </p:stCondLst>
                                        </p:cTn>
                                        <p:tgtEl>
                                          <p:spTgt spid="6"/>
                                        </p:tgtEl>
                                        <p:attrNameLst>
                                          <p:attrName>ppt_y</p:attrName>
                                        </p:attrNameLst>
                                      </p:cBhvr>
                                    </p:anim>
                                  </p:childTnLst>
                                </p:cTn>
                              </p:par>
                            </p:childTnLst>
                          </p:cTn>
                        </p:par>
                      </p:childTnLst>
                    </p:cTn>
                  </p:par>
                  <p:par>
                    <p:cTn id="22" fill="hold">
                      <p:stCondLst>
                        <p:cond delay="indefinite"/>
                      </p:stCondLst>
                      <p:childTnLst>
                        <p:par>
                          <p:cTn id="23" fill="hold">
                            <p:stCondLst>
                              <p:cond delay="0"/>
                            </p:stCondLst>
                            <p:childTnLst>
                              <p:par>
                                <p:cTn id="24" presetID="35" presetClass="entr" presetSubtype="0" fill="hold" grpId="0"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fade">
                                      <p:cBhvr>
                                        <p:cTn id="26" dur="2000"/>
                                        <p:tgtEl>
                                          <p:spTgt spid="5"/>
                                        </p:tgtEl>
                                      </p:cBhvr>
                                    </p:animEffect>
                                    <p:anim calcmode="lin" valueType="num">
                                      <p:cBhvr>
                                        <p:cTn id="27" dur="2000" fill="hold"/>
                                        <p:tgtEl>
                                          <p:spTgt spid="5"/>
                                        </p:tgtEl>
                                        <p:attrNameLst>
                                          <p:attrName>style.rotation</p:attrName>
                                        </p:attrNameLst>
                                      </p:cBhvr>
                                      <p:tavLst>
                                        <p:tav tm="0">
                                          <p:val>
                                            <p:fltVal val="720"/>
                                          </p:val>
                                        </p:tav>
                                        <p:tav tm="100000">
                                          <p:val>
                                            <p:fltVal val="0"/>
                                          </p:val>
                                        </p:tav>
                                      </p:tavLst>
                                    </p:anim>
                                    <p:anim calcmode="lin" valueType="num">
                                      <p:cBhvr>
                                        <p:cTn id="28" dur="2000" fill="hold"/>
                                        <p:tgtEl>
                                          <p:spTgt spid="5"/>
                                        </p:tgtEl>
                                        <p:attrNameLst>
                                          <p:attrName>ppt_h</p:attrName>
                                        </p:attrNameLst>
                                      </p:cBhvr>
                                      <p:tavLst>
                                        <p:tav tm="0">
                                          <p:val>
                                            <p:fltVal val="0"/>
                                          </p:val>
                                        </p:tav>
                                        <p:tav tm="100000">
                                          <p:val>
                                            <p:strVal val="#ppt_h"/>
                                          </p:val>
                                        </p:tav>
                                      </p:tavLst>
                                    </p:anim>
                                    <p:anim calcmode="lin" valueType="num">
                                      <p:cBhvr>
                                        <p:cTn id="29" dur="2000" fill="hold"/>
                                        <p:tgtEl>
                                          <p:spTgt spid="5"/>
                                        </p:tgtEl>
                                        <p:attrNameLst>
                                          <p:attrName>ppt_w</p:attrName>
                                        </p:attrNameLst>
                                      </p:cBhvr>
                                      <p:tavLst>
                                        <p:tav tm="0">
                                          <p:val>
                                            <p:fltVal val="0"/>
                                          </p:val>
                                        </p:tav>
                                        <p:tav tm="100000">
                                          <p:val>
                                            <p:strVal val="#ppt_w"/>
                                          </p:val>
                                        </p:tav>
                                      </p:tavLst>
                                    </p:anim>
                                  </p:childTnLst>
                                </p:cTn>
                              </p:par>
                            </p:childTnLst>
                          </p:cTn>
                        </p:par>
                      </p:childTnLst>
                    </p:cTn>
                  </p:par>
                  <p:par>
                    <p:cTn id="30" fill="hold">
                      <p:stCondLst>
                        <p:cond delay="indefinite"/>
                      </p:stCondLst>
                      <p:childTnLst>
                        <p:par>
                          <p:cTn id="31" fill="hold">
                            <p:stCondLst>
                              <p:cond delay="0"/>
                            </p:stCondLst>
                            <p:childTnLst>
                              <p:par>
                                <p:cTn id="32" presetID="51" presetClass="entr" presetSubtype="0" fill="hold" grpId="1" nodeType="click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fade">
                                      <p:cBhvr>
                                        <p:cTn id="34" dur="770" decel="100000"/>
                                        <p:tgtEl>
                                          <p:spTgt spid="8"/>
                                        </p:tgtEl>
                                      </p:cBhvr>
                                    </p:animEffect>
                                    <p:animScale>
                                      <p:cBhvr>
                                        <p:cTn id="35" dur="770" decel="100000"/>
                                        <p:tgtEl>
                                          <p:spTgt spid="8"/>
                                        </p:tgtEl>
                                      </p:cBhvr>
                                      <p:from x="10000" y="10000"/>
                                      <p:to x="200000" y="450000"/>
                                    </p:animScale>
                                    <p:animScale>
                                      <p:cBhvr>
                                        <p:cTn id="36" dur="1230" accel="100000" fill="hold">
                                          <p:stCondLst>
                                            <p:cond delay="770"/>
                                          </p:stCondLst>
                                        </p:cTn>
                                        <p:tgtEl>
                                          <p:spTgt spid="8"/>
                                        </p:tgtEl>
                                      </p:cBhvr>
                                      <p:from x="200000" y="450000"/>
                                      <p:to x="100000" y="100000"/>
                                    </p:animScale>
                                    <p:set>
                                      <p:cBhvr>
                                        <p:cTn id="37" dur="770" fill="hold"/>
                                        <p:tgtEl>
                                          <p:spTgt spid="8"/>
                                        </p:tgtEl>
                                        <p:attrNameLst>
                                          <p:attrName>ppt_x</p:attrName>
                                        </p:attrNameLst>
                                      </p:cBhvr>
                                      <p:to>
                                        <p:strVal val="(0.5)"/>
                                      </p:to>
                                    </p:set>
                                    <p:anim from="(0.5)" to="(#ppt_x)" calcmode="lin" valueType="num">
                                      <p:cBhvr>
                                        <p:cTn id="38" dur="1230" accel="100000" fill="hold">
                                          <p:stCondLst>
                                            <p:cond delay="770"/>
                                          </p:stCondLst>
                                        </p:cTn>
                                        <p:tgtEl>
                                          <p:spTgt spid="8"/>
                                        </p:tgtEl>
                                        <p:attrNameLst>
                                          <p:attrName>ppt_x</p:attrName>
                                        </p:attrNameLst>
                                      </p:cBhvr>
                                    </p:anim>
                                    <p:set>
                                      <p:cBhvr>
                                        <p:cTn id="39" dur="770" fill="hold"/>
                                        <p:tgtEl>
                                          <p:spTgt spid="8"/>
                                        </p:tgtEl>
                                        <p:attrNameLst>
                                          <p:attrName>ppt_y</p:attrName>
                                        </p:attrNameLst>
                                      </p:cBhvr>
                                      <p:to>
                                        <p:strVal val="(#ppt_y+0.4)"/>
                                      </p:to>
                                    </p:set>
                                    <p:anim from="(#ppt_y+0.4)" to="(#ppt_y)" calcmode="lin" valueType="num">
                                      <p:cBhvr>
                                        <p:cTn id="40" dur="1230" accel="100000" fill="hold">
                                          <p:stCondLst>
                                            <p:cond delay="770"/>
                                          </p:stCondLst>
                                        </p:cTn>
                                        <p:tgtEl>
                                          <p:spTgt spid="8"/>
                                        </p:tgtEl>
                                        <p:attrNameLst>
                                          <p:attrName>ppt_y</p:attrName>
                                        </p:attrNameLst>
                                      </p:cBhvr>
                                    </p:anim>
                                  </p:childTnLst>
                                </p:cTn>
                              </p:par>
                            </p:childTnLst>
                          </p:cTn>
                        </p:par>
                      </p:childTnLst>
                    </p:cTn>
                  </p:par>
                  <p:par>
                    <p:cTn id="41" fill="hold">
                      <p:stCondLst>
                        <p:cond delay="indefinite"/>
                      </p:stCondLst>
                      <p:childTnLst>
                        <p:par>
                          <p:cTn id="42" fill="hold">
                            <p:stCondLst>
                              <p:cond delay="0"/>
                            </p:stCondLst>
                            <p:childTnLst>
                              <p:par>
                                <p:cTn id="43" presetID="38" presetClass="entr" presetSubtype="0" accel="50000" fill="hold" grpId="0" nodeType="clickEffect">
                                  <p:stCondLst>
                                    <p:cond delay="0"/>
                                  </p:stCondLst>
                                  <p:iterate type="lt">
                                    <p:tmPct val="50000"/>
                                  </p:iterate>
                                  <p:childTnLst>
                                    <p:set>
                                      <p:cBhvr>
                                        <p:cTn id="44" dur="1" fill="hold">
                                          <p:stCondLst>
                                            <p:cond delay="0"/>
                                          </p:stCondLst>
                                        </p:cTn>
                                        <p:tgtEl>
                                          <p:spTgt spid="9"/>
                                        </p:tgtEl>
                                        <p:attrNameLst>
                                          <p:attrName>style.visibility</p:attrName>
                                        </p:attrNameLst>
                                      </p:cBhvr>
                                      <p:to>
                                        <p:strVal val="visible"/>
                                      </p:to>
                                    </p:set>
                                    <p:set>
                                      <p:cBhvr>
                                        <p:cTn id="45" dur="455" fill="hold">
                                          <p:stCondLst>
                                            <p:cond delay="0"/>
                                          </p:stCondLst>
                                        </p:cTn>
                                        <p:tgtEl>
                                          <p:spTgt spid="9"/>
                                        </p:tgtEl>
                                        <p:attrNameLst>
                                          <p:attrName>style.rotation</p:attrName>
                                        </p:attrNameLst>
                                      </p:cBhvr>
                                      <p:to>
                                        <p:strVal val="-45.0"/>
                                      </p:to>
                                    </p:set>
                                    <p:anim calcmode="lin" valueType="num">
                                      <p:cBhvr>
                                        <p:cTn id="46" dur="455" fill="hold">
                                          <p:stCondLst>
                                            <p:cond delay="455"/>
                                          </p:stCondLst>
                                        </p:cTn>
                                        <p:tgtEl>
                                          <p:spTgt spid="9"/>
                                        </p:tgtEl>
                                        <p:attrNameLst>
                                          <p:attrName>style.rotation</p:attrName>
                                        </p:attrNameLst>
                                      </p:cBhvr>
                                      <p:tavLst>
                                        <p:tav tm="0">
                                          <p:val>
                                            <p:fltVal val="-45"/>
                                          </p:val>
                                        </p:tav>
                                        <p:tav tm="69900">
                                          <p:val>
                                            <p:fltVal val="45"/>
                                          </p:val>
                                        </p:tav>
                                        <p:tav tm="100000">
                                          <p:val>
                                            <p:fltVal val="0"/>
                                          </p:val>
                                        </p:tav>
                                      </p:tavLst>
                                    </p:anim>
                                    <p:anim calcmode="lin" valueType="num">
                                      <p:cBhvr>
                                        <p:cTn id="47" dur="455" fill="hold">
                                          <p:stCondLst>
                                            <p:cond delay="0"/>
                                          </p:stCondLst>
                                        </p:cTn>
                                        <p:tgtEl>
                                          <p:spTgt spid="9"/>
                                        </p:tgtEl>
                                        <p:attrNameLst>
                                          <p:attrName>ppt_y</p:attrName>
                                        </p:attrNameLst>
                                      </p:cBhvr>
                                      <p:tavLst>
                                        <p:tav tm="0">
                                          <p:val>
                                            <p:strVal val="#ppt_y-1"/>
                                          </p:val>
                                        </p:tav>
                                        <p:tav tm="100000">
                                          <p:val>
                                            <p:strVal val="#ppt_y-(0.354*#ppt_w-0.172*#ppt_h)"/>
                                          </p:val>
                                        </p:tav>
                                      </p:tavLst>
                                    </p:anim>
                                    <p:anim calcmode="lin" valueType="num">
                                      <p:cBhvr>
                                        <p:cTn id="48" dur="156" decel="50000" autoRev="1" fill="hold">
                                          <p:stCondLst>
                                            <p:cond delay="455"/>
                                          </p:stCondLst>
                                        </p:cTn>
                                        <p:tgtEl>
                                          <p:spTgt spid="9"/>
                                        </p:tgtEl>
                                        <p:attrNameLst>
                                          <p:attrName>ppt_y</p:attrName>
                                        </p:attrNameLst>
                                      </p:cBhvr>
                                      <p:tavLst>
                                        <p:tav tm="0">
                                          <p:val>
                                            <p:strVal val="#ppt_y-(0.354*#ppt_w-0.172*#ppt_h)"/>
                                          </p:val>
                                        </p:tav>
                                        <p:tav tm="100000">
                                          <p:val>
                                            <p:strVal val="#ppt_y-(0.354*#ppt_w-0.172*#ppt_h)-#ppt_h/2"/>
                                          </p:val>
                                        </p:tav>
                                      </p:tavLst>
                                    </p:anim>
                                    <p:anim calcmode="lin" valueType="num">
                                      <p:cBhvr>
                                        <p:cTn id="49" dur="136" fill="hold">
                                          <p:stCondLst>
                                            <p:cond delay="864"/>
                                          </p:stCondLst>
                                        </p:cTn>
                                        <p:tgtEl>
                                          <p:spTgt spid="9"/>
                                        </p:tgtEl>
                                        <p:attrNameLst>
                                          <p:attrName>ppt_y</p:attrName>
                                        </p:attrNameLst>
                                      </p:cBhvr>
                                      <p:tavLst>
                                        <p:tav tm="0">
                                          <p:val>
                                            <p:strVal val="#ppt_y-(0.354*#ppt_w-0.172*#ppt_h)"/>
                                          </p:val>
                                        </p:tav>
                                        <p:tav tm="100000">
                                          <p:val>
                                            <p:strVal val="#ppt_y"/>
                                          </p:val>
                                        </p:tav>
                                      </p:tavLst>
                                    </p:anim>
                                  </p:childTnLst>
                                </p:cTn>
                              </p:par>
                            </p:childTnLst>
                          </p:cTn>
                        </p:par>
                        <p:par>
                          <p:cTn id="50" fill="hold">
                            <p:stCondLst>
                              <p:cond delay="4000"/>
                            </p:stCondLst>
                            <p:childTnLst>
                              <p:par>
                                <p:cTn id="51" presetID="8" presetClass="emph" presetSubtype="0" fill="hold" grpId="0" nodeType="afterEffect">
                                  <p:stCondLst>
                                    <p:cond delay="0"/>
                                  </p:stCondLst>
                                  <p:childTnLst>
                                    <p:animRot by="21600000">
                                      <p:cBhvr>
                                        <p:cTn id="52" dur="2000" fill="hold"/>
                                        <p:tgtEl>
                                          <p:spTgt spid="1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1"/>
      <p:bldP spid="9" grpId="0"/>
      <p:bldP spid="1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http://www.fondos7.net/walls/2291/fondos-verdes_1024x768.jpg"/>
          <p:cNvPicPr>
            <a:picLocks noChangeAspect="1" noChangeArrowheads="1"/>
          </p:cNvPicPr>
          <p:nvPr/>
        </p:nvPicPr>
        <p:blipFill>
          <a:blip r:embed="rId2" cstate="print"/>
          <a:srcRect/>
          <a:stretch>
            <a:fillRect/>
          </a:stretch>
        </p:blipFill>
        <p:spPr bwMode="auto">
          <a:xfrm>
            <a:off x="0" y="0"/>
            <a:ext cx="9167845" cy="6893743"/>
          </a:xfrm>
          <a:prstGeom prst="rect">
            <a:avLst/>
          </a:prstGeom>
          <a:noFill/>
        </p:spPr>
      </p:pic>
      <p:sp>
        <p:nvSpPr>
          <p:cNvPr id="3" name="2 Rectángulo"/>
          <p:cNvSpPr/>
          <p:nvPr/>
        </p:nvSpPr>
        <p:spPr>
          <a:xfrm>
            <a:off x="611560" y="1340768"/>
            <a:ext cx="7560840" cy="1323439"/>
          </a:xfrm>
          <a:prstGeom prst="rect">
            <a:avLst/>
          </a:prstGeom>
        </p:spPr>
        <p:txBody>
          <a:bodyPr wrap="square">
            <a:spAutoFit/>
          </a:bodyPr>
          <a:lstStyle/>
          <a:p>
            <a:r>
              <a:rPr lang="es-MX" sz="2000" b="1" dirty="0" smtClean="0"/>
              <a:t>E</a:t>
            </a:r>
            <a:r>
              <a:rPr lang="es-MX" sz="2000" b="1" dirty="0" smtClean="0"/>
              <a:t>s </a:t>
            </a:r>
            <a:r>
              <a:rPr lang="es-MX" sz="2000" b="1" dirty="0" smtClean="0"/>
              <a:t>un formato de archivo que permite almacenar archivos de sonido e imagen (Videos Musicales con una </a:t>
            </a:r>
            <a:r>
              <a:rPr lang="es-MX" sz="2000" b="1" dirty="0" smtClean="0"/>
              <a:t>compresión </a:t>
            </a:r>
            <a:r>
              <a:rPr lang="es-MX" sz="2000" b="1" dirty="0" smtClean="0"/>
              <a:t>de datos </a:t>
            </a:r>
            <a:r>
              <a:rPr lang="es-MX" sz="2000" b="1" dirty="0" smtClean="0"/>
              <a:t>increíble, </a:t>
            </a:r>
            <a:r>
              <a:rPr lang="es-MX" sz="2000" b="1" dirty="0" smtClean="0"/>
              <a:t>puedes visualizarlos con el Reproductor multimedia de Windows</a:t>
            </a:r>
            <a:br>
              <a:rPr lang="es-MX" sz="2000" b="1" dirty="0" smtClean="0"/>
            </a:br>
            <a:endParaRPr lang="es-MX" sz="2000" b="1" dirty="0"/>
          </a:p>
        </p:txBody>
      </p:sp>
      <p:sp>
        <p:nvSpPr>
          <p:cNvPr id="4" name="3 Rectángulo"/>
          <p:cNvSpPr/>
          <p:nvPr/>
        </p:nvSpPr>
        <p:spPr>
          <a:xfrm>
            <a:off x="586909" y="285728"/>
            <a:ext cx="1600118" cy="923330"/>
          </a:xfrm>
          <a:prstGeom prst="rect">
            <a:avLst/>
          </a:prstGeom>
          <a:noFill/>
        </p:spPr>
        <p:txBody>
          <a:bodyPr wrap="none" lIns="91440" tIns="45720" rIns="91440" bIns="45720">
            <a:spAutoFit/>
          </a:bodyPr>
          <a:lstStyle/>
          <a:p>
            <a:pPr algn="ctr"/>
            <a:r>
              <a:rPr lang="es-ES_tradnl" sz="5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MPG</a:t>
            </a:r>
            <a:endParaRPr lang="es-E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5" name="4 Rectángulo"/>
          <p:cNvSpPr/>
          <p:nvPr/>
        </p:nvSpPr>
        <p:spPr>
          <a:xfrm>
            <a:off x="3131840" y="692696"/>
            <a:ext cx="2124299" cy="707886"/>
          </a:xfrm>
          <a:prstGeom prst="rect">
            <a:avLst/>
          </a:prstGeom>
          <a:noFill/>
        </p:spPr>
        <p:txBody>
          <a:bodyPr wrap="none" lIns="91440" tIns="45720" rIns="91440" bIns="45720">
            <a:spAutoFit/>
          </a:bodyPr>
          <a:lstStyle/>
          <a:p>
            <a:pPr algn="ctr"/>
            <a:r>
              <a:rPr lang="es-ES_tradnl" sz="40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¿Qué es?</a:t>
            </a:r>
            <a:endParaRPr lang="es-ES" sz="40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6" name="5 Rectángulo"/>
          <p:cNvSpPr/>
          <p:nvPr/>
        </p:nvSpPr>
        <p:spPr>
          <a:xfrm>
            <a:off x="3496032" y="3244334"/>
            <a:ext cx="2151936" cy="369332"/>
          </a:xfrm>
          <a:prstGeom prst="rect">
            <a:avLst/>
          </a:prstGeom>
        </p:spPr>
        <p:txBody>
          <a:bodyPr wrap="none">
            <a:spAutoFit/>
          </a:bodyPr>
          <a:lstStyle/>
          <a:p>
            <a:r>
              <a:rPr lang="es-MX" dirty="0" smtClean="0"/>
              <a:t>k-lite </a:t>
            </a:r>
            <a:r>
              <a:rPr lang="es-MX" dirty="0" err="1" smtClean="0"/>
              <a:t>codec</a:t>
            </a:r>
            <a:r>
              <a:rPr lang="es-MX" dirty="0" smtClean="0"/>
              <a:t> pack full </a:t>
            </a:r>
            <a:endParaRPr lang="es-MX" dirty="0"/>
          </a:p>
        </p:txBody>
      </p:sp>
      <p:sp>
        <p:nvSpPr>
          <p:cNvPr id="7" name="6 Rectángulo"/>
          <p:cNvSpPr/>
          <p:nvPr/>
        </p:nvSpPr>
        <p:spPr>
          <a:xfrm>
            <a:off x="3779912" y="3645024"/>
            <a:ext cx="1386020" cy="369332"/>
          </a:xfrm>
          <a:prstGeom prst="rect">
            <a:avLst/>
          </a:prstGeom>
        </p:spPr>
        <p:txBody>
          <a:bodyPr wrap="none">
            <a:spAutoFit/>
          </a:bodyPr>
          <a:lstStyle/>
          <a:p>
            <a:pPr>
              <a:buFont typeface="Wingdings" pitchFamily="2" charset="2"/>
              <a:buChar char="Ø"/>
            </a:pPr>
            <a:r>
              <a:rPr lang="es-MX" dirty="0" smtClean="0"/>
              <a:t> BS </a:t>
            </a:r>
            <a:r>
              <a:rPr lang="es-MX" dirty="0" smtClean="0"/>
              <a:t>PLAYER</a:t>
            </a:r>
            <a:endParaRPr lang="es-MX" dirty="0"/>
          </a:p>
        </p:txBody>
      </p:sp>
      <p:sp>
        <p:nvSpPr>
          <p:cNvPr id="8" name="7 Rectángulo"/>
          <p:cNvSpPr/>
          <p:nvPr/>
        </p:nvSpPr>
        <p:spPr>
          <a:xfrm>
            <a:off x="6516216" y="3284984"/>
            <a:ext cx="2057679" cy="369332"/>
          </a:xfrm>
          <a:prstGeom prst="rect">
            <a:avLst/>
          </a:prstGeom>
        </p:spPr>
        <p:txBody>
          <a:bodyPr wrap="none">
            <a:spAutoFit/>
          </a:bodyPr>
          <a:lstStyle/>
          <a:p>
            <a:pPr>
              <a:buFont typeface="Wingdings" pitchFamily="2" charset="2"/>
              <a:buChar char="Ø"/>
            </a:pPr>
            <a:r>
              <a:rPr lang="es-MX" dirty="0" smtClean="0"/>
              <a:t> 3GP </a:t>
            </a:r>
            <a:r>
              <a:rPr lang="es-MX" dirty="0" smtClean="0"/>
              <a:t>PLAYER 2008</a:t>
            </a:r>
            <a:endParaRPr lang="es-MX" dirty="0"/>
          </a:p>
        </p:txBody>
      </p:sp>
      <p:sp>
        <p:nvSpPr>
          <p:cNvPr id="9" name="8 Rectángulo"/>
          <p:cNvSpPr/>
          <p:nvPr/>
        </p:nvSpPr>
        <p:spPr>
          <a:xfrm>
            <a:off x="611560" y="3284984"/>
            <a:ext cx="2524602" cy="369332"/>
          </a:xfrm>
          <a:prstGeom prst="rect">
            <a:avLst/>
          </a:prstGeom>
        </p:spPr>
        <p:txBody>
          <a:bodyPr wrap="none">
            <a:spAutoFit/>
          </a:bodyPr>
          <a:lstStyle/>
          <a:p>
            <a:pPr>
              <a:buFont typeface="Wingdings" pitchFamily="2" charset="2"/>
              <a:buChar char="Ø"/>
            </a:pPr>
            <a:r>
              <a:rPr lang="es-MX" dirty="0" smtClean="0"/>
              <a:t> </a:t>
            </a:r>
            <a:r>
              <a:rPr lang="es-MX" dirty="0" err="1" smtClean="0"/>
              <a:t>windows</a:t>
            </a:r>
            <a:r>
              <a:rPr lang="es-MX" dirty="0" smtClean="0"/>
              <a:t> </a:t>
            </a:r>
            <a:r>
              <a:rPr lang="es-MX" dirty="0" smtClean="0"/>
              <a:t>media </a:t>
            </a:r>
            <a:r>
              <a:rPr lang="es-MX" dirty="0" err="1" smtClean="0"/>
              <a:t>player</a:t>
            </a:r>
            <a:endParaRPr lang="es-MX" dirty="0"/>
          </a:p>
        </p:txBody>
      </p:sp>
      <p:sp>
        <p:nvSpPr>
          <p:cNvPr id="10" name="9 Rectángulo"/>
          <p:cNvSpPr/>
          <p:nvPr/>
        </p:nvSpPr>
        <p:spPr>
          <a:xfrm>
            <a:off x="323528" y="2564904"/>
            <a:ext cx="6615145" cy="707886"/>
          </a:xfrm>
          <a:prstGeom prst="rect">
            <a:avLst/>
          </a:prstGeom>
          <a:noFill/>
        </p:spPr>
        <p:txBody>
          <a:bodyPr wrap="none" lIns="91440" tIns="45720" rIns="91440" bIns="45720">
            <a:spAutoFit/>
          </a:bodyPr>
          <a:lstStyle/>
          <a:p>
            <a:pPr algn="ctr"/>
            <a:r>
              <a:rPr lang="es-ES_tradnl" sz="40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Programas que lo reproducen:</a:t>
            </a:r>
            <a:endParaRPr lang="es-ES" sz="40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pic>
        <p:nvPicPr>
          <p:cNvPr id="28674" name="Picture 2" descr="http://images.all-free-download.com/images/graphiclarge/mpg_36907.jpg">
            <a:hlinkClick r:id="rId3"/>
          </p:cNvPr>
          <p:cNvPicPr>
            <a:picLocks noChangeAspect="1" noChangeArrowheads="1"/>
          </p:cNvPicPr>
          <p:nvPr/>
        </p:nvPicPr>
        <p:blipFill>
          <a:blip r:embed="rId4" cstate="print"/>
          <a:srcRect/>
          <a:stretch>
            <a:fillRect/>
          </a:stretch>
        </p:blipFill>
        <p:spPr bwMode="auto">
          <a:xfrm>
            <a:off x="3347864" y="4149080"/>
            <a:ext cx="2438400" cy="2438400"/>
          </a:xfrm>
          <a:prstGeom prst="rect">
            <a:avLst/>
          </a:prstGeom>
          <a:noFill/>
          <a:ln>
            <a:solidFill>
              <a:srgbClr val="FFFF00"/>
            </a:solidFill>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pic>
    </p:spTree>
  </p:cSld>
  <p:clrMapOvr>
    <a:masterClrMapping/>
  </p:clrMapOvr>
  <p:transition advClick="0" advTm="0">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28674"/>
                                        </p:tgtEl>
                                        <p:attrNameLst>
                                          <p:attrName>style.visibility</p:attrName>
                                        </p:attrNameLst>
                                      </p:cBhvr>
                                      <p:to>
                                        <p:strVal val="visible"/>
                                      </p:to>
                                    </p:set>
                                    <p:animEffect transition="in" filter="fade">
                                      <p:cBhvr>
                                        <p:cTn id="7" dur="2000"/>
                                        <p:tgtEl>
                                          <p:spTgt spid="28674"/>
                                        </p:tgtEl>
                                      </p:cBhvr>
                                    </p:animEffect>
                                    <p:anim calcmode="lin" valueType="num">
                                      <p:cBhvr>
                                        <p:cTn id="8" dur="2000" fill="hold"/>
                                        <p:tgtEl>
                                          <p:spTgt spid="28674"/>
                                        </p:tgtEl>
                                        <p:attrNameLst>
                                          <p:attrName>style.rotation</p:attrName>
                                        </p:attrNameLst>
                                      </p:cBhvr>
                                      <p:tavLst>
                                        <p:tav tm="0">
                                          <p:val>
                                            <p:fltVal val="720"/>
                                          </p:val>
                                        </p:tav>
                                        <p:tav tm="100000">
                                          <p:val>
                                            <p:fltVal val="0"/>
                                          </p:val>
                                        </p:tav>
                                      </p:tavLst>
                                    </p:anim>
                                    <p:anim calcmode="lin" valueType="num">
                                      <p:cBhvr>
                                        <p:cTn id="9" dur="2000" fill="hold"/>
                                        <p:tgtEl>
                                          <p:spTgt spid="28674"/>
                                        </p:tgtEl>
                                        <p:attrNameLst>
                                          <p:attrName>ppt_h</p:attrName>
                                        </p:attrNameLst>
                                      </p:cBhvr>
                                      <p:tavLst>
                                        <p:tav tm="0">
                                          <p:val>
                                            <p:fltVal val="0"/>
                                          </p:val>
                                        </p:tav>
                                        <p:tav tm="100000">
                                          <p:val>
                                            <p:strVal val="#ppt_h"/>
                                          </p:val>
                                        </p:tav>
                                      </p:tavLst>
                                    </p:anim>
                                    <p:anim calcmode="lin" valueType="num">
                                      <p:cBhvr>
                                        <p:cTn id="10" dur="2000" fill="hold"/>
                                        <p:tgtEl>
                                          <p:spTgt spid="2867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http://www.fondos7.net/walls/2291/fondos-verdes_1024x768.jpg"/>
          <p:cNvPicPr>
            <a:picLocks noChangeAspect="1" noChangeArrowheads="1"/>
          </p:cNvPicPr>
          <p:nvPr/>
        </p:nvPicPr>
        <p:blipFill>
          <a:blip r:embed="rId2" cstate="print"/>
          <a:srcRect/>
          <a:stretch>
            <a:fillRect/>
          </a:stretch>
        </p:blipFill>
        <p:spPr bwMode="auto">
          <a:xfrm>
            <a:off x="0" y="0"/>
            <a:ext cx="9167845" cy="6893743"/>
          </a:xfrm>
          <a:prstGeom prst="rect">
            <a:avLst/>
          </a:prstGeom>
          <a:noFill/>
        </p:spPr>
      </p:pic>
      <p:sp>
        <p:nvSpPr>
          <p:cNvPr id="5" name="4 Rectángulo"/>
          <p:cNvSpPr/>
          <p:nvPr/>
        </p:nvSpPr>
        <p:spPr>
          <a:xfrm>
            <a:off x="539552" y="188640"/>
            <a:ext cx="1872208" cy="92333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s-E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OGM</a:t>
            </a:r>
            <a:endParaRPr lang="es-E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 name="6 Rectángulo"/>
          <p:cNvSpPr/>
          <p:nvPr/>
        </p:nvSpPr>
        <p:spPr>
          <a:xfrm>
            <a:off x="2195736" y="620688"/>
            <a:ext cx="4608511" cy="769441"/>
          </a:xfrm>
          <a:prstGeom prst="rect">
            <a:avLst/>
          </a:prstGeom>
          <a:noFill/>
        </p:spPr>
        <p:txBody>
          <a:bodyPr wrap="square" lIns="91440" tIns="45720" rIns="91440" bIns="45720">
            <a:spAutoFit/>
          </a:bodyPr>
          <a:lstStyle/>
          <a:p>
            <a:pPr algn="ctr"/>
            <a:r>
              <a:rPr lang="es-ES" sz="44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 Qué es?</a:t>
            </a:r>
            <a:endParaRPr lang="es-ES" sz="44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8" name="7 Rectángulo"/>
          <p:cNvSpPr/>
          <p:nvPr/>
        </p:nvSpPr>
        <p:spPr>
          <a:xfrm>
            <a:off x="395536" y="1412776"/>
            <a:ext cx="6462464" cy="1938992"/>
          </a:xfrm>
          <a:prstGeom prst="rect">
            <a:avLst/>
          </a:prstGeom>
        </p:spPr>
        <p:txBody>
          <a:bodyPr wrap="square">
            <a:spAutoFit/>
          </a:bodyPr>
          <a:lstStyle/>
          <a:p>
            <a:pPr algn="just"/>
            <a:r>
              <a:rPr lang="es-ES" sz="2000" b="1" dirty="0" smtClean="0"/>
              <a:t>OGM </a:t>
            </a:r>
            <a:r>
              <a:rPr lang="es-ES" sz="2000" b="1" dirty="0" smtClean="0"/>
              <a:t>es un formato contenedor, desarrollado por la Fundación </a:t>
            </a:r>
            <a:r>
              <a:rPr lang="es-ES" sz="2000" b="1" dirty="0" err="1" smtClean="0"/>
              <a:t>Xiph.Org</a:t>
            </a:r>
            <a:r>
              <a:rPr lang="es-ES" sz="2000" b="1" dirty="0" smtClean="0"/>
              <a:t> y es el contenedor nativo para los </a:t>
            </a:r>
            <a:r>
              <a:rPr lang="es-ES" sz="2000" b="1" dirty="0" err="1" smtClean="0"/>
              <a:t>códecs</a:t>
            </a:r>
            <a:r>
              <a:rPr lang="es-ES" sz="2000" b="1" dirty="0" smtClean="0"/>
              <a:t> multimedia que también desarrolla </a:t>
            </a:r>
            <a:r>
              <a:rPr lang="es-ES" sz="2000" b="1" dirty="0" err="1" smtClean="0"/>
              <a:t>Xiph.Org</a:t>
            </a:r>
            <a:r>
              <a:rPr lang="es-ES" sz="2000" b="1" dirty="0" smtClean="0"/>
              <a:t>.</a:t>
            </a:r>
          </a:p>
          <a:p>
            <a:pPr algn="just"/>
            <a:r>
              <a:rPr lang="es-ES" sz="2000" b="1" dirty="0" smtClean="0"/>
              <a:t>El formato es libre de patentes y abierto al igual que toda la tecnología de </a:t>
            </a:r>
            <a:r>
              <a:rPr lang="es-ES" sz="2000" b="1" dirty="0" err="1" smtClean="0"/>
              <a:t>Xiph.Org</a:t>
            </a:r>
            <a:r>
              <a:rPr lang="es-ES" sz="2000" b="1" dirty="0" smtClean="0"/>
              <a:t>, diseñado para dar un alto grado de eficiencia en el "</a:t>
            </a:r>
            <a:r>
              <a:rPr lang="es-ES" sz="2000" b="1" dirty="0" err="1" smtClean="0"/>
              <a:t>streaming</a:t>
            </a:r>
            <a:r>
              <a:rPr lang="es-ES" sz="2000" b="1" dirty="0" smtClean="0"/>
              <a:t> “ </a:t>
            </a:r>
            <a:r>
              <a:rPr lang="es-ES" sz="2000" b="1" dirty="0" smtClean="0"/>
              <a:t>y la compresión de </a:t>
            </a:r>
            <a:r>
              <a:rPr lang="es-ES" sz="2000" b="1" dirty="0" smtClean="0"/>
              <a:t>archivos.</a:t>
            </a:r>
            <a:endParaRPr lang="es-ES" sz="2000" b="1" dirty="0"/>
          </a:p>
        </p:txBody>
      </p:sp>
      <p:sp>
        <p:nvSpPr>
          <p:cNvPr id="9" name="8 Rectángulo"/>
          <p:cNvSpPr/>
          <p:nvPr/>
        </p:nvSpPr>
        <p:spPr>
          <a:xfrm>
            <a:off x="-612576" y="3356992"/>
            <a:ext cx="8640960" cy="1446550"/>
          </a:xfrm>
          <a:prstGeom prst="rect">
            <a:avLst/>
          </a:prstGeom>
          <a:noFill/>
        </p:spPr>
        <p:txBody>
          <a:bodyPr wrap="square" lIns="91440" tIns="45720" rIns="91440" bIns="45720">
            <a:spAutoFit/>
          </a:bodyPr>
          <a:lstStyle/>
          <a:p>
            <a:pPr algn="ctr"/>
            <a:r>
              <a:rPr lang="es-ES" sz="44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Programas que lo reproducen:</a:t>
            </a:r>
          </a:p>
          <a:p>
            <a:pPr algn="ctr"/>
            <a:endParaRPr lang="es-ES" sz="44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10" name="9 Rectángulo"/>
          <p:cNvSpPr/>
          <p:nvPr/>
        </p:nvSpPr>
        <p:spPr>
          <a:xfrm>
            <a:off x="323528" y="4149080"/>
            <a:ext cx="4572000" cy="1631216"/>
          </a:xfrm>
          <a:prstGeom prst="rect">
            <a:avLst/>
          </a:prstGeom>
        </p:spPr>
        <p:txBody>
          <a:bodyPr>
            <a:spAutoFit/>
          </a:bodyPr>
          <a:lstStyle/>
          <a:p>
            <a:pPr>
              <a:buFont typeface="Wingdings" pitchFamily="2" charset="2"/>
              <a:buChar char="Ø"/>
            </a:pPr>
            <a:r>
              <a:rPr lang="es-MX" dirty="0" smtClean="0"/>
              <a:t> </a:t>
            </a:r>
            <a:r>
              <a:rPr lang="es-MX" sz="2000" b="1" dirty="0" smtClean="0"/>
              <a:t>VLC media </a:t>
            </a:r>
            <a:r>
              <a:rPr lang="es-MX" sz="2000" b="1" dirty="0" err="1" smtClean="0"/>
              <a:t>player</a:t>
            </a:r>
            <a:r>
              <a:rPr lang="es-MX" sz="2000" b="1" dirty="0" smtClean="0"/>
              <a:t>, </a:t>
            </a:r>
            <a:r>
              <a:rPr lang="es-MX" sz="2000" b="1" dirty="0" err="1" smtClean="0"/>
              <a:t>DivX</a:t>
            </a:r>
            <a:r>
              <a:rPr lang="es-MX" sz="2000" b="1" dirty="0" smtClean="0"/>
              <a:t>, </a:t>
            </a:r>
            <a:r>
              <a:rPr lang="es-MX" sz="2000" b="1" dirty="0" err="1" smtClean="0"/>
              <a:t>XviD</a:t>
            </a:r>
            <a:r>
              <a:rPr lang="es-MX" sz="2000" b="1" dirty="0" smtClean="0"/>
              <a:t>, </a:t>
            </a:r>
            <a:r>
              <a:rPr lang="es-MX" sz="2000" b="1" dirty="0" err="1" smtClean="0"/>
              <a:t>Theora</a:t>
            </a:r>
            <a:r>
              <a:rPr lang="es-MX" sz="2000" b="1" dirty="0" smtClean="0"/>
              <a:t>, u otros </a:t>
            </a:r>
            <a:r>
              <a:rPr lang="es-MX" sz="2000" b="1" dirty="0" err="1" smtClean="0"/>
              <a:t>codecs</a:t>
            </a:r>
            <a:r>
              <a:rPr lang="es-MX" sz="2000" b="1" dirty="0" smtClean="0"/>
              <a:t>, lo que significa que el reproductor de vídeo también debe soportar el </a:t>
            </a:r>
            <a:r>
              <a:rPr lang="es-MX" sz="2000" b="1" dirty="0" err="1" smtClean="0"/>
              <a:t>codec</a:t>
            </a:r>
            <a:r>
              <a:rPr lang="es-MX" sz="2000" b="1" dirty="0" smtClean="0"/>
              <a:t> adecuado para reproducir el archivo.</a:t>
            </a:r>
            <a:endParaRPr lang="es-MX" sz="2000" b="1" dirty="0"/>
          </a:p>
        </p:txBody>
      </p:sp>
    </p:spTree>
  </p:cSld>
  <p:clrMapOvr>
    <a:masterClrMapping/>
  </p:clrMapOvr>
  <p:transition advClick="0" advTm="0">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10" dur="1000" fill="hold"/>
                                        <p:tgtEl>
                                          <p:spTgt spid="5"/>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48" presetClass="entr" presetSubtype="0" accel="5000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p:cTn id="19" dur="1000" fill="hold"/>
                                        <p:tgtEl>
                                          <p:spTgt spid="7"/>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0" dur="1000" fill="hold"/>
                                        <p:tgtEl>
                                          <p:spTgt spid="7"/>
                                        </p:tgtEl>
                                        <p:attrNameLst>
                                          <p:attrName>ppt_x</p:attrName>
                                        </p:attrNameLst>
                                      </p:cBhvr>
                                      <p:tavLst>
                                        <p:tav tm="0">
                                          <p:val>
                                            <p:fltVal val="-1"/>
                                          </p:val>
                                        </p:tav>
                                        <p:tav tm="50000">
                                          <p:val>
                                            <p:fltVal val="0.95"/>
                                          </p:val>
                                        </p:tav>
                                        <p:tav tm="100000">
                                          <p:val>
                                            <p:strVal val="#ppt_x"/>
                                          </p:val>
                                        </p:tav>
                                      </p:tavLst>
                                    </p:anim>
                                    <p:anim calcmode="lin" valueType="num">
                                      <p:cBhvr>
                                        <p:cTn id="21" dur="1000" fill="hold"/>
                                        <p:tgtEl>
                                          <p:spTgt spid="7"/>
                                        </p:tgtEl>
                                        <p:attrNameLst>
                                          <p:attrName>ppt_y</p:attrName>
                                        </p:attrNameLst>
                                      </p:cBhvr>
                                      <p:tavLst>
                                        <p:tav tm="0">
                                          <p:val>
                                            <p:strVal val="#ppt_y"/>
                                          </p:val>
                                        </p:tav>
                                        <p:tav tm="100000">
                                          <p:val>
                                            <p:strVal val="#ppt_y"/>
                                          </p:val>
                                        </p:tav>
                                      </p:tavLst>
                                    </p:anim>
                                    <p:animEffect transition="in" filter="fade">
                                      <p:cBhvr>
                                        <p:cTn id="22" dur="10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48" presetClass="entr" presetSubtype="0" accel="5000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p:cTn id="27" dur="1000" fill="hold"/>
                                        <p:tgtEl>
                                          <p:spTgt spid="9"/>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8" dur="1000" fill="hold"/>
                                        <p:tgtEl>
                                          <p:spTgt spid="9"/>
                                        </p:tgtEl>
                                        <p:attrNameLst>
                                          <p:attrName>ppt_x</p:attrName>
                                        </p:attrNameLst>
                                      </p:cBhvr>
                                      <p:tavLst>
                                        <p:tav tm="0">
                                          <p:val>
                                            <p:fltVal val="-1"/>
                                          </p:val>
                                        </p:tav>
                                        <p:tav tm="50000">
                                          <p:val>
                                            <p:fltVal val="0.95"/>
                                          </p:val>
                                        </p:tav>
                                        <p:tav tm="100000">
                                          <p:val>
                                            <p:strVal val="#ppt_x"/>
                                          </p:val>
                                        </p:tav>
                                      </p:tavLst>
                                    </p:anim>
                                    <p:anim calcmode="lin" valueType="num">
                                      <p:cBhvr>
                                        <p:cTn id="29" dur="1000" fill="hold"/>
                                        <p:tgtEl>
                                          <p:spTgt spid="9"/>
                                        </p:tgtEl>
                                        <p:attrNameLst>
                                          <p:attrName>ppt_y</p:attrName>
                                        </p:attrNameLst>
                                      </p:cBhvr>
                                      <p:tavLst>
                                        <p:tav tm="0">
                                          <p:val>
                                            <p:strVal val="#ppt_y"/>
                                          </p:val>
                                        </p:tav>
                                        <p:tav tm="100000">
                                          <p:val>
                                            <p:strVal val="#ppt_y"/>
                                          </p:val>
                                        </p:tav>
                                      </p:tavLst>
                                    </p:anim>
                                    <p:animEffect transition="in" filter="fade">
                                      <p:cBhvr>
                                        <p:cTn id="3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http://www.fondos7.net/walls/2291/fondos-verdes_1024x768.jpg"/>
          <p:cNvPicPr>
            <a:picLocks noChangeAspect="1" noChangeArrowheads="1"/>
          </p:cNvPicPr>
          <p:nvPr/>
        </p:nvPicPr>
        <p:blipFill>
          <a:blip r:embed="rId2" cstate="print"/>
          <a:srcRect/>
          <a:stretch>
            <a:fillRect/>
          </a:stretch>
        </p:blipFill>
        <p:spPr bwMode="auto">
          <a:xfrm>
            <a:off x="0" y="0"/>
            <a:ext cx="9167845" cy="6893743"/>
          </a:xfrm>
          <a:prstGeom prst="rect">
            <a:avLst/>
          </a:prstGeom>
          <a:noFill/>
        </p:spPr>
      </p:pic>
      <p:sp>
        <p:nvSpPr>
          <p:cNvPr id="3" name="2 Rectángulo"/>
          <p:cNvSpPr/>
          <p:nvPr/>
        </p:nvSpPr>
        <p:spPr>
          <a:xfrm>
            <a:off x="395536" y="404664"/>
            <a:ext cx="1180131" cy="923330"/>
          </a:xfrm>
          <a:prstGeom prst="rect">
            <a:avLst/>
          </a:prstGeom>
          <a:noFill/>
        </p:spPr>
        <p:txBody>
          <a:bodyPr wrap="none" lIns="91440" tIns="45720" rIns="91440" bIns="45720">
            <a:spAutoFit/>
          </a:bodyPr>
          <a:lstStyle/>
          <a:p>
            <a:pPr algn="ctr"/>
            <a:r>
              <a:rPr lang="es-E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RM</a:t>
            </a:r>
            <a:endParaRPr lang="es-E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4" name="3 Rectángulo"/>
          <p:cNvSpPr/>
          <p:nvPr/>
        </p:nvSpPr>
        <p:spPr>
          <a:xfrm>
            <a:off x="3398066" y="836712"/>
            <a:ext cx="2124299" cy="707886"/>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s-ES" sz="4000" b="1" cap="none" spc="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¿Qué es?</a:t>
            </a:r>
            <a:endParaRPr lang="es-ES" sz="4000" b="1" cap="none" spc="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
        <p:nvSpPr>
          <p:cNvPr id="5" name="4 Rectángulo"/>
          <p:cNvSpPr/>
          <p:nvPr/>
        </p:nvSpPr>
        <p:spPr>
          <a:xfrm>
            <a:off x="251520" y="1628800"/>
            <a:ext cx="8208912" cy="1477328"/>
          </a:xfrm>
          <a:prstGeom prst="rect">
            <a:avLst/>
          </a:prstGeom>
        </p:spPr>
        <p:txBody>
          <a:bodyPr wrap="square">
            <a:spAutoFit/>
          </a:bodyPr>
          <a:lstStyle/>
          <a:p>
            <a:r>
              <a:rPr lang="es-ES" b="1" dirty="0" err="1" smtClean="0"/>
              <a:t>rm</a:t>
            </a:r>
            <a:r>
              <a:rPr lang="es-ES" dirty="0" smtClean="0"/>
              <a:t> es un comando de la familia de sistemas operativos </a:t>
            </a:r>
            <a:r>
              <a:rPr lang="es-ES" dirty="0" smtClean="0"/>
              <a:t>Unix usada </a:t>
            </a:r>
            <a:r>
              <a:rPr lang="es-ES" dirty="0" smtClean="0"/>
              <a:t>para eliminar archivos y </a:t>
            </a:r>
            <a:r>
              <a:rPr lang="es-ES" dirty="0" smtClean="0"/>
              <a:t>directorios del </a:t>
            </a:r>
            <a:r>
              <a:rPr lang="es-ES" dirty="0" smtClean="0"/>
              <a:t>sistema de </a:t>
            </a:r>
            <a:r>
              <a:rPr lang="es-ES" dirty="0" smtClean="0"/>
              <a:t>archivos. </a:t>
            </a:r>
            <a:r>
              <a:rPr lang="es-ES" dirty="0" smtClean="0"/>
              <a:t>Esta orden debe utilizarse con cautela, ya que puede ser muy destructiva, debido a que, al momento de ser llamada, por omisión borra los archivos sin pedir confirmación.</a:t>
            </a:r>
          </a:p>
          <a:p>
            <a:r>
              <a:rPr lang="es-ES" dirty="0" smtClean="0"/>
              <a:t>Proviene de la palabra </a:t>
            </a:r>
            <a:r>
              <a:rPr lang="es-ES" b="1" i="1" dirty="0" err="1" smtClean="0"/>
              <a:t>r</a:t>
            </a:r>
            <a:r>
              <a:rPr lang="es-ES" i="1" dirty="0" err="1" smtClean="0"/>
              <a:t>e</a:t>
            </a:r>
            <a:r>
              <a:rPr lang="es-ES" b="1" i="1" dirty="0" err="1" smtClean="0"/>
              <a:t>m</a:t>
            </a:r>
            <a:r>
              <a:rPr lang="es-ES" i="1" dirty="0" err="1" smtClean="0"/>
              <a:t>ove</a:t>
            </a:r>
            <a:r>
              <a:rPr lang="es-ES" dirty="0" smtClean="0"/>
              <a:t> que significa "borrar" en </a:t>
            </a:r>
            <a:r>
              <a:rPr lang="es-ES" dirty="0" smtClean="0"/>
              <a:t>inglés.</a:t>
            </a:r>
            <a:endParaRPr lang="es-ES" dirty="0"/>
          </a:p>
        </p:txBody>
      </p:sp>
      <p:sp>
        <p:nvSpPr>
          <p:cNvPr id="6" name="5 Rectángulo"/>
          <p:cNvSpPr/>
          <p:nvPr/>
        </p:nvSpPr>
        <p:spPr>
          <a:xfrm>
            <a:off x="323528" y="3068960"/>
            <a:ext cx="6615144" cy="707886"/>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s-ES" sz="4000" b="1" cap="none" spc="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Programas que lo reproducen:</a:t>
            </a:r>
            <a:endParaRPr lang="es-ES" sz="4000" b="1" cap="none" spc="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
        <p:nvSpPr>
          <p:cNvPr id="7" name="6 Rectángulo"/>
          <p:cNvSpPr/>
          <p:nvPr/>
        </p:nvSpPr>
        <p:spPr>
          <a:xfrm>
            <a:off x="539552" y="4869160"/>
            <a:ext cx="1890326" cy="369332"/>
          </a:xfrm>
          <a:prstGeom prst="rect">
            <a:avLst/>
          </a:prstGeom>
        </p:spPr>
        <p:txBody>
          <a:bodyPr wrap="none">
            <a:spAutoFit/>
          </a:bodyPr>
          <a:lstStyle/>
          <a:p>
            <a:pPr>
              <a:buFont typeface="Wingdings" pitchFamily="2" charset="2"/>
              <a:buChar char="Ø"/>
            </a:pPr>
            <a:r>
              <a:rPr lang="es-MX" dirty="0" smtClean="0"/>
              <a:t> Real </a:t>
            </a:r>
            <a:r>
              <a:rPr lang="es-MX" dirty="0" err="1" smtClean="0"/>
              <a:t>One</a:t>
            </a:r>
            <a:r>
              <a:rPr lang="es-MX" dirty="0" smtClean="0"/>
              <a:t> Player</a:t>
            </a:r>
            <a:endParaRPr lang="es-MX" dirty="0"/>
          </a:p>
        </p:txBody>
      </p:sp>
      <p:sp>
        <p:nvSpPr>
          <p:cNvPr id="8" name="7 Rectángulo"/>
          <p:cNvSpPr/>
          <p:nvPr/>
        </p:nvSpPr>
        <p:spPr>
          <a:xfrm>
            <a:off x="539552" y="3645024"/>
            <a:ext cx="4572000" cy="923330"/>
          </a:xfrm>
          <a:prstGeom prst="rect">
            <a:avLst/>
          </a:prstGeom>
        </p:spPr>
        <p:txBody>
          <a:bodyPr>
            <a:spAutoFit/>
          </a:bodyPr>
          <a:lstStyle/>
          <a:p>
            <a:pPr>
              <a:buFont typeface="Wingdings" pitchFamily="2" charset="2"/>
              <a:buChar char="Ø"/>
            </a:pPr>
            <a:r>
              <a:rPr lang="es-MX" dirty="0" smtClean="0"/>
              <a:t> </a:t>
            </a:r>
            <a:r>
              <a:rPr lang="es-MX" dirty="0" err="1" smtClean="0"/>
              <a:t>RealMedia</a:t>
            </a:r>
            <a:r>
              <a:rPr lang="es-MX" dirty="0" smtClean="0"/>
              <a:t> </a:t>
            </a:r>
            <a:r>
              <a:rPr lang="es-MX" dirty="0" err="1" smtClean="0"/>
              <a:t>Streaming</a:t>
            </a:r>
            <a:r>
              <a:rPr lang="es-MX" dirty="0" smtClean="0"/>
              <a:t> Media" de Real </a:t>
            </a:r>
            <a:r>
              <a:rPr lang="es-MX" dirty="0" err="1" smtClean="0"/>
              <a:t>NetReal</a:t>
            </a:r>
            <a:r>
              <a:rPr lang="es-MX" dirty="0" smtClean="0"/>
              <a:t> Player </a:t>
            </a:r>
            <a:r>
              <a:rPr lang="es-MX" dirty="0" err="1" smtClean="0"/>
              <a:t>works</a:t>
            </a:r>
            <a:r>
              <a:rPr lang="es-MX" dirty="0" smtClean="0"/>
              <a:t>.</a:t>
            </a:r>
            <a:br>
              <a:rPr lang="es-MX" dirty="0" smtClean="0"/>
            </a:br>
            <a:endParaRPr lang="es-MX" dirty="0"/>
          </a:p>
        </p:txBody>
      </p:sp>
      <p:sp>
        <p:nvSpPr>
          <p:cNvPr id="9" name="8 Rectángulo"/>
          <p:cNvSpPr/>
          <p:nvPr/>
        </p:nvSpPr>
        <p:spPr>
          <a:xfrm>
            <a:off x="611560" y="4365104"/>
            <a:ext cx="1588833" cy="369332"/>
          </a:xfrm>
          <a:prstGeom prst="rect">
            <a:avLst/>
          </a:prstGeom>
        </p:spPr>
        <p:txBody>
          <a:bodyPr wrap="none">
            <a:spAutoFit/>
          </a:bodyPr>
          <a:lstStyle/>
          <a:p>
            <a:pPr>
              <a:buFont typeface="Wingdings" pitchFamily="2" charset="2"/>
              <a:buChar char="Ø"/>
            </a:pPr>
            <a:r>
              <a:rPr lang="es-MX" dirty="0" smtClean="0"/>
              <a:t> </a:t>
            </a:r>
            <a:r>
              <a:rPr lang="es-MX" dirty="0" err="1" smtClean="0"/>
              <a:t>ActiveMovie</a:t>
            </a:r>
            <a:endParaRPr lang="es-MX" dirty="0"/>
          </a:p>
        </p:txBody>
      </p:sp>
      <p:pic>
        <p:nvPicPr>
          <p:cNvPr id="26626" name="Picture 2" descr="https://encrypted-tbn3.gstatic.com/images?q=tbn:ANd9GcSxbHphFWcOJxPyRiREHChmY83o4-YlmG3iajqGhZBabKbUbbgT">
            <a:hlinkClick r:id="rId3"/>
          </p:cNvPr>
          <p:cNvPicPr>
            <a:picLocks noChangeAspect="1" noChangeArrowheads="1"/>
          </p:cNvPicPr>
          <p:nvPr/>
        </p:nvPicPr>
        <p:blipFill>
          <a:blip r:embed="rId4" cstate="print"/>
          <a:srcRect/>
          <a:stretch>
            <a:fillRect/>
          </a:stretch>
        </p:blipFill>
        <p:spPr bwMode="auto">
          <a:xfrm>
            <a:off x="5004047" y="4077072"/>
            <a:ext cx="2011287" cy="2011289"/>
          </a:xfrm>
          <a:prstGeom prst="rect">
            <a:avLst/>
          </a:prstGeom>
          <a:noFill/>
          <a:ln>
            <a:no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pic>
    </p:spTree>
  </p:cSld>
  <p:clrMapOvr>
    <a:masterClrMapping/>
  </p:clrMapOvr>
  <p:transition advClick="0" advTm="0">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nodeType="clickEffect">
                                  <p:stCondLst>
                                    <p:cond delay="0"/>
                                  </p:stCondLst>
                                  <p:childTnLst>
                                    <p:set>
                                      <p:cBhvr>
                                        <p:cTn id="6" dur="1" fill="hold">
                                          <p:stCondLst>
                                            <p:cond delay="0"/>
                                          </p:stCondLst>
                                        </p:cTn>
                                        <p:tgtEl>
                                          <p:spTgt spid="26626"/>
                                        </p:tgtEl>
                                        <p:attrNameLst>
                                          <p:attrName>style.visibility</p:attrName>
                                        </p:attrNameLst>
                                      </p:cBhvr>
                                      <p:to>
                                        <p:strVal val="visible"/>
                                      </p:to>
                                    </p:set>
                                    <p:anim from="(-#ppt_w/2)" to="(#ppt_x)" calcmode="lin" valueType="num">
                                      <p:cBhvr>
                                        <p:cTn id="7" dur="600" fill="hold">
                                          <p:stCondLst>
                                            <p:cond delay="0"/>
                                          </p:stCondLst>
                                        </p:cTn>
                                        <p:tgtEl>
                                          <p:spTgt spid="26626"/>
                                        </p:tgtEl>
                                        <p:attrNameLst>
                                          <p:attrName>ppt_x</p:attrName>
                                        </p:attrNameLst>
                                      </p:cBhvr>
                                    </p:anim>
                                    <p:anim from="0" to="-1.0" calcmode="lin" valueType="num">
                                      <p:cBhvr>
                                        <p:cTn id="8" dur="200" decel="50000" autoRev="1" fill="hold">
                                          <p:stCondLst>
                                            <p:cond delay="600"/>
                                          </p:stCondLst>
                                        </p:cTn>
                                        <p:tgtEl>
                                          <p:spTgt spid="26626"/>
                                        </p:tgtEl>
                                        <p:attrNameLst>
                                          <p:attrName>xshear</p:attrName>
                                        </p:attrNameLst>
                                      </p:cBhvr>
                                    </p:anim>
                                    <p:animScale>
                                      <p:cBhvr>
                                        <p:cTn id="9" dur="200" decel="100000" autoRev="1" fill="hold">
                                          <p:stCondLst>
                                            <p:cond delay="600"/>
                                          </p:stCondLst>
                                        </p:cTn>
                                        <p:tgtEl>
                                          <p:spTgt spid="26626"/>
                                        </p:tgtEl>
                                      </p:cBhvr>
                                      <p:from x="100000" y="100000"/>
                                      <p:to x="80000" y="100000"/>
                                    </p:animScale>
                                    <p:anim by="(#ppt_h/3+#ppt_w*0.1)" calcmode="lin" valueType="num">
                                      <p:cBhvr additive="sum">
                                        <p:cTn id="10" dur="200" decel="100000" autoRev="1" fill="hold">
                                          <p:stCondLst>
                                            <p:cond delay="600"/>
                                          </p:stCondLst>
                                        </p:cTn>
                                        <p:tgtEl>
                                          <p:spTgt spid="26626"/>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http://www.fondos7.net/walls/2291/fondos-verdes_1024x768.jpg"/>
          <p:cNvPicPr>
            <a:picLocks noChangeAspect="1" noChangeArrowheads="1"/>
          </p:cNvPicPr>
          <p:nvPr/>
        </p:nvPicPr>
        <p:blipFill>
          <a:blip r:embed="rId2" cstate="print"/>
          <a:srcRect/>
          <a:stretch>
            <a:fillRect/>
          </a:stretch>
        </p:blipFill>
        <p:spPr bwMode="auto">
          <a:xfrm>
            <a:off x="0" y="0"/>
            <a:ext cx="9167845" cy="6893743"/>
          </a:xfrm>
          <a:prstGeom prst="rect">
            <a:avLst/>
          </a:prstGeom>
          <a:noFill/>
        </p:spPr>
      </p:pic>
      <p:sp>
        <p:nvSpPr>
          <p:cNvPr id="3" name="2 Rectángulo"/>
          <p:cNvSpPr/>
          <p:nvPr/>
        </p:nvSpPr>
        <p:spPr>
          <a:xfrm>
            <a:off x="179512" y="0"/>
            <a:ext cx="1435907" cy="923330"/>
          </a:xfrm>
          <a:prstGeom prst="rect">
            <a:avLst/>
          </a:prstGeom>
          <a:noFill/>
        </p:spPr>
        <p:txBody>
          <a:bodyPr wrap="none" lIns="91440" tIns="45720" rIns="91440" bIns="45720">
            <a:spAutoFit/>
          </a:bodyPr>
          <a:lstStyle/>
          <a:p>
            <a:pPr algn="ctr"/>
            <a:r>
              <a:rPr lang="es-ES" sz="54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VOB</a:t>
            </a:r>
            <a:endParaRPr lang="es-ES" sz="54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4" name="3 Rectángulo"/>
          <p:cNvSpPr/>
          <p:nvPr/>
        </p:nvSpPr>
        <p:spPr>
          <a:xfrm>
            <a:off x="3203848" y="548680"/>
            <a:ext cx="2239716" cy="707886"/>
          </a:xfrm>
          <a:prstGeom prst="rect">
            <a:avLst/>
          </a:prstGeom>
          <a:noFill/>
        </p:spPr>
        <p:txBody>
          <a:bodyPr wrap="none" lIns="91440" tIns="45720" rIns="91440" bIns="45720">
            <a:spAutoFit/>
          </a:bodyPr>
          <a:lstStyle/>
          <a:p>
            <a:pPr algn="ctr"/>
            <a:r>
              <a:rPr lang="es-ES" sz="40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 Qué es?</a:t>
            </a:r>
            <a:endParaRPr lang="es-ES" sz="40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5" name="4 Rectángulo"/>
          <p:cNvSpPr/>
          <p:nvPr/>
        </p:nvSpPr>
        <p:spPr>
          <a:xfrm>
            <a:off x="251520" y="1196752"/>
            <a:ext cx="8496944" cy="2308324"/>
          </a:xfrm>
          <a:prstGeom prst="rect">
            <a:avLst/>
          </a:prstGeom>
        </p:spPr>
        <p:txBody>
          <a:bodyPr wrap="square">
            <a:spAutoFit/>
          </a:bodyPr>
          <a:lstStyle/>
          <a:p>
            <a:r>
              <a:rPr lang="es-MX" b="1" dirty="0" smtClean="0"/>
              <a:t>Un fichero VOB (DVD-Video </a:t>
            </a:r>
            <a:r>
              <a:rPr lang="es-MX" b="1" dirty="0" err="1" smtClean="0"/>
              <a:t>Object</a:t>
            </a:r>
            <a:r>
              <a:rPr lang="es-MX" b="1" dirty="0" smtClean="0"/>
              <a:t> o </a:t>
            </a:r>
            <a:r>
              <a:rPr lang="es-MX" b="1" dirty="0" err="1" smtClean="0"/>
              <a:t>Versioned</a:t>
            </a:r>
            <a:r>
              <a:rPr lang="es-MX" b="1" dirty="0" smtClean="0"/>
              <a:t> </a:t>
            </a:r>
            <a:r>
              <a:rPr lang="es-MX" b="1" dirty="0" err="1" smtClean="0"/>
              <a:t>Object</a:t>
            </a:r>
            <a:r>
              <a:rPr lang="es-MX" b="1" dirty="0" smtClean="0"/>
              <a:t> Base) es un tipo de fichero contenido en los DVD-Video. Incluye el video, audio, subtítulos y menús en forma de </a:t>
            </a:r>
            <a:r>
              <a:rPr lang="es-MX" b="1" dirty="0" err="1" smtClean="0"/>
              <a:t>stream</a:t>
            </a:r>
            <a:r>
              <a:rPr lang="es-MX" b="1" dirty="0" smtClean="0"/>
              <a:t>.</a:t>
            </a:r>
            <a:br>
              <a:rPr lang="es-MX" b="1" dirty="0" smtClean="0"/>
            </a:br>
            <a:r>
              <a:rPr lang="es-MX" b="1" dirty="0" smtClean="0"/>
              <a:t>Los </a:t>
            </a:r>
            <a:r>
              <a:rPr lang="es-MX" b="1" dirty="0" smtClean="0"/>
              <a:t>ficheros VOB están codificados normalmente siguiendo el estándar MPEG-2. Si cambiamos la extensión de .</a:t>
            </a:r>
            <a:r>
              <a:rPr lang="es-MX" b="1" dirty="0" err="1" smtClean="0"/>
              <a:t>vob</a:t>
            </a:r>
            <a:r>
              <a:rPr lang="es-MX" b="1" dirty="0" smtClean="0"/>
              <a:t> a .</a:t>
            </a:r>
            <a:r>
              <a:rPr lang="es-MX" b="1" dirty="0" err="1" smtClean="0"/>
              <a:t>mpg</a:t>
            </a:r>
            <a:r>
              <a:rPr lang="es-MX" b="1" dirty="0" smtClean="0"/>
              <a:t> o .</a:t>
            </a:r>
            <a:r>
              <a:rPr lang="es-MX" b="1" dirty="0" err="1" smtClean="0"/>
              <a:t>mpeg</a:t>
            </a:r>
            <a:r>
              <a:rPr lang="es-MX" b="1" dirty="0" smtClean="0"/>
              <a:t>, el fichero es legible y continúa teniendo toda la información, aunque algunos visualizadores no soportan las pistas de subtítulos.</a:t>
            </a:r>
            <a:br>
              <a:rPr lang="es-MX" b="1" dirty="0" smtClean="0"/>
            </a:br>
            <a:endParaRPr lang="es-MX" b="1" dirty="0"/>
          </a:p>
        </p:txBody>
      </p:sp>
      <p:sp>
        <p:nvSpPr>
          <p:cNvPr id="6" name="5 Rectángulo"/>
          <p:cNvSpPr/>
          <p:nvPr/>
        </p:nvSpPr>
        <p:spPr>
          <a:xfrm>
            <a:off x="1403648" y="3140968"/>
            <a:ext cx="6615144" cy="707886"/>
          </a:xfrm>
          <a:prstGeom prst="rect">
            <a:avLst/>
          </a:prstGeom>
          <a:noFill/>
        </p:spPr>
        <p:txBody>
          <a:bodyPr wrap="none" lIns="91440" tIns="45720" rIns="91440" bIns="45720">
            <a:spAutoFit/>
          </a:bodyPr>
          <a:lstStyle/>
          <a:p>
            <a:pPr algn="ctr"/>
            <a:r>
              <a:rPr lang="es-ES" sz="40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Programas que lo reproducen:</a:t>
            </a:r>
            <a:endParaRPr lang="es-ES" sz="40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7" name="6 Rectángulo"/>
          <p:cNvSpPr/>
          <p:nvPr/>
        </p:nvSpPr>
        <p:spPr>
          <a:xfrm>
            <a:off x="3419872" y="4221088"/>
            <a:ext cx="2315955" cy="369332"/>
          </a:xfrm>
          <a:prstGeom prst="rect">
            <a:avLst/>
          </a:prstGeom>
        </p:spPr>
        <p:txBody>
          <a:bodyPr wrap="none">
            <a:spAutoFit/>
          </a:bodyPr>
          <a:lstStyle/>
          <a:p>
            <a:pPr>
              <a:buFont typeface="Wingdings" pitchFamily="2" charset="2"/>
              <a:buChar char="Ø"/>
            </a:pPr>
            <a:r>
              <a:rPr lang="es-MX" dirty="0" smtClean="0"/>
              <a:t>Media Player </a:t>
            </a:r>
            <a:r>
              <a:rPr lang="es-MX" dirty="0" err="1" smtClean="0"/>
              <a:t>Classic</a:t>
            </a:r>
            <a:r>
              <a:rPr lang="es-MX" dirty="0" smtClean="0"/>
              <a:t> </a:t>
            </a:r>
            <a:endParaRPr lang="es-MX" dirty="0"/>
          </a:p>
        </p:txBody>
      </p:sp>
      <p:sp>
        <p:nvSpPr>
          <p:cNvPr id="8" name="7 Rectángulo"/>
          <p:cNvSpPr/>
          <p:nvPr/>
        </p:nvSpPr>
        <p:spPr>
          <a:xfrm>
            <a:off x="6156176" y="3861048"/>
            <a:ext cx="1716752" cy="369332"/>
          </a:xfrm>
          <a:prstGeom prst="rect">
            <a:avLst/>
          </a:prstGeom>
        </p:spPr>
        <p:txBody>
          <a:bodyPr wrap="none">
            <a:spAutoFit/>
          </a:bodyPr>
          <a:lstStyle/>
          <a:p>
            <a:pPr>
              <a:buFont typeface="Wingdings" pitchFamily="2" charset="2"/>
              <a:buChar char="Ø"/>
            </a:pPr>
            <a:r>
              <a:rPr lang="es-MX" dirty="0" smtClean="0"/>
              <a:t> VIDEO_TS.IFO</a:t>
            </a:r>
            <a:endParaRPr lang="es-MX" dirty="0"/>
          </a:p>
        </p:txBody>
      </p:sp>
      <p:sp>
        <p:nvSpPr>
          <p:cNvPr id="9" name="8 Rectángulo"/>
          <p:cNvSpPr/>
          <p:nvPr/>
        </p:nvSpPr>
        <p:spPr>
          <a:xfrm>
            <a:off x="3851920" y="3861048"/>
            <a:ext cx="1412374" cy="369332"/>
          </a:xfrm>
          <a:prstGeom prst="rect">
            <a:avLst/>
          </a:prstGeom>
        </p:spPr>
        <p:txBody>
          <a:bodyPr wrap="none">
            <a:spAutoFit/>
          </a:bodyPr>
          <a:lstStyle/>
          <a:p>
            <a:pPr>
              <a:buFont typeface="Wingdings" pitchFamily="2" charset="2"/>
              <a:buChar char="Ø"/>
            </a:pPr>
            <a:r>
              <a:rPr lang="es-MX" dirty="0" smtClean="0"/>
              <a:t> </a:t>
            </a:r>
            <a:r>
              <a:rPr lang="es-MX" dirty="0" err="1" smtClean="0"/>
              <a:t>Power</a:t>
            </a:r>
            <a:r>
              <a:rPr lang="es-MX" dirty="0" smtClean="0"/>
              <a:t> </a:t>
            </a:r>
            <a:r>
              <a:rPr lang="es-MX" dirty="0" err="1" smtClean="0"/>
              <a:t>dvd</a:t>
            </a:r>
            <a:endParaRPr lang="es-MX" dirty="0"/>
          </a:p>
        </p:txBody>
      </p:sp>
      <p:sp>
        <p:nvSpPr>
          <p:cNvPr id="10" name="9 Rectángulo"/>
          <p:cNvSpPr/>
          <p:nvPr/>
        </p:nvSpPr>
        <p:spPr>
          <a:xfrm>
            <a:off x="683568" y="3861048"/>
            <a:ext cx="2541978" cy="369332"/>
          </a:xfrm>
          <a:prstGeom prst="rect">
            <a:avLst/>
          </a:prstGeom>
        </p:spPr>
        <p:txBody>
          <a:bodyPr wrap="none">
            <a:spAutoFit/>
          </a:bodyPr>
          <a:lstStyle/>
          <a:p>
            <a:pPr>
              <a:buFont typeface="Wingdings" pitchFamily="2" charset="2"/>
              <a:buChar char="Ø"/>
            </a:pPr>
            <a:r>
              <a:rPr lang="es-MX" dirty="0" smtClean="0"/>
              <a:t> </a:t>
            </a:r>
            <a:r>
              <a:rPr lang="es-MX" dirty="0" err="1" smtClean="0"/>
              <a:t>Encore</a:t>
            </a:r>
            <a:r>
              <a:rPr lang="es-MX" dirty="0" smtClean="0"/>
              <a:t>, DVD </a:t>
            </a:r>
            <a:r>
              <a:rPr lang="es-MX" dirty="0" err="1" smtClean="0"/>
              <a:t>Architect</a:t>
            </a:r>
            <a:r>
              <a:rPr lang="es-MX" dirty="0" smtClean="0"/>
              <a:t> </a:t>
            </a:r>
            <a:endParaRPr lang="es-MX" dirty="0"/>
          </a:p>
        </p:txBody>
      </p:sp>
      <p:pic>
        <p:nvPicPr>
          <p:cNvPr id="27650" name="Picture 2" descr="http://images.all-free-download.com/images/graphiclarge/vob_37034.jpg">
            <a:hlinkClick r:id="rId3"/>
          </p:cNvPr>
          <p:cNvPicPr>
            <a:picLocks noChangeAspect="1" noChangeArrowheads="1"/>
          </p:cNvPicPr>
          <p:nvPr/>
        </p:nvPicPr>
        <p:blipFill>
          <a:blip r:embed="rId4" cstate="print"/>
          <a:srcRect/>
          <a:stretch>
            <a:fillRect/>
          </a:stretch>
        </p:blipFill>
        <p:spPr bwMode="auto">
          <a:xfrm>
            <a:off x="3995936" y="4581128"/>
            <a:ext cx="2033736" cy="2033736"/>
          </a:xfrm>
          <a:prstGeom prst="rect">
            <a:avLst/>
          </a:prstGeom>
          <a:noFill/>
          <a:ln w="34925">
            <a:solidFill>
              <a:schemeClr val="accent6">
                <a:lumMod val="75000"/>
              </a:schemeClr>
            </a:solidFill>
          </a:ln>
          <a:effectLst>
            <a:outerShdw blurRad="317500" dir="2700000" algn="ctr">
              <a:srgbClr val="000000">
                <a:alpha val="43000"/>
              </a:srgbClr>
            </a:outerShdw>
          </a:effectLst>
          <a:scene3d>
            <a:camera prst="perspectiveFront" fov="2700000">
              <a:rot lat="19086000" lon="19067999" rev="3108000"/>
            </a:camera>
            <a:lightRig rig="threePt" dir="t">
              <a:rot lat="0" lon="0" rev="0"/>
            </a:lightRig>
          </a:scene3d>
          <a:sp3d extrusionH="38100" prstMaterial="clear">
            <a:bevelT w="260350" h="50800" prst="softRound"/>
            <a:bevelB prst="softRound"/>
          </a:sp3d>
        </p:spPr>
      </p:pic>
    </p:spTree>
  </p:cSld>
  <p:clrMapOvr>
    <a:masterClrMapping/>
  </p:clrMapOvr>
  <p:transition advClick="0" advTm="0">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7650"/>
                                        </p:tgtEl>
                                        <p:attrNameLst>
                                          <p:attrName>style.visibility</p:attrName>
                                        </p:attrNameLst>
                                      </p:cBhvr>
                                      <p:to>
                                        <p:strVal val="visible"/>
                                      </p:to>
                                    </p:set>
                                    <p:animEffect transition="in" filter="wipe(down)">
                                      <p:cBhvr>
                                        <p:cTn id="7" dur="580">
                                          <p:stCondLst>
                                            <p:cond delay="0"/>
                                          </p:stCondLst>
                                        </p:cTn>
                                        <p:tgtEl>
                                          <p:spTgt spid="27650"/>
                                        </p:tgtEl>
                                      </p:cBhvr>
                                    </p:animEffect>
                                    <p:anim calcmode="lin" valueType="num">
                                      <p:cBhvr>
                                        <p:cTn id="8" dur="1822" tmFilter="0,0; 0.14,0.36; 0.43,0.73; 0.71,0.91; 1.0,1.0">
                                          <p:stCondLst>
                                            <p:cond delay="0"/>
                                          </p:stCondLst>
                                        </p:cTn>
                                        <p:tgtEl>
                                          <p:spTgt spid="27650"/>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7650"/>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7650"/>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7650"/>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7650"/>
                                        </p:tgtEl>
                                        <p:attrNameLst>
                                          <p:attrName>ppt_y</p:attrName>
                                        </p:attrNameLst>
                                      </p:cBhvr>
                                      <p:tavLst>
                                        <p:tav tm="0" fmla="#ppt_y-sin(pi*$)/81">
                                          <p:val>
                                            <p:fltVal val="0"/>
                                          </p:val>
                                        </p:tav>
                                        <p:tav tm="100000">
                                          <p:val>
                                            <p:fltVal val="1"/>
                                          </p:val>
                                        </p:tav>
                                      </p:tavLst>
                                    </p:anim>
                                    <p:animScale>
                                      <p:cBhvr>
                                        <p:cTn id="13" dur="26">
                                          <p:stCondLst>
                                            <p:cond delay="650"/>
                                          </p:stCondLst>
                                        </p:cTn>
                                        <p:tgtEl>
                                          <p:spTgt spid="27650"/>
                                        </p:tgtEl>
                                      </p:cBhvr>
                                      <p:to x="100000" y="60000"/>
                                    </p:animScale>
                                    <p:animScale>
                                      <p:cBhvr>
                                        <p:cTn id="14" dur="166" decel="50000">
                                          <p:stCondLst>
                                            <p:cond delay="676"/>
                                          </p:stCondLst>
                                        </p:cTn>
                                        <p:tgtEl>
                                          <p:spTgt spid="27650"/>
                                        </p:tgtEl>
                                      </p:cBhvr>
                                      <p:to x="100000" y="100000"/>
                                    </p:animScale>
                                    <p:animScale>
                                      <p:cBhvr>
                                        <p:cTn id="15" dur="26">
                                          <p:stCondLst>
                                            <p:cond delay="1312"/>
                                          </p:stCondLst>
                                        </p:cTn>
                                        <p:tgtEl>
                                          <p:spTgt spid="27650"/>
                                        </p:tgtEl>
                                      </p:cBhvr>
                                      <p:to x="100000" y="80000"/>
                                    </p:animScale>
                                    <p:animScale>
                                      <p:cBhvr>
                                        <p:cTn id="16" dur="166" decel="50000">
                                          <p:stCondLst>
                                            <p:cond delay="1338"/>
                                          </p:stCondLst>
                                        </p:cTn>
                                        <p:tgtEl>
                                          <p:spTgt spid="27650"/>
                                        </p:tgtEl>
                                      </p:cBhvr>
                                      <p:to x="100000" y="100000"/>
                                    </p:animScale>
                                    <p:animScale>
                                      <p:cBhvr>
                                        <p:cTn id="17" dur="26">
                                          <p:stCondLst>
                                            <p:cond delay="1642"/>
                                          </p:stCondLst>
                                        </p:cTn>
                                        <p:tgtEl>
                                          <p:spTgt spid="27650"/>
                                        </p:tgtEl>
                                      </p:cBhvr>
                                      <p:to x="100000" y="90000"/>
                                    </p:animScale>
                                    <p:animScale>
                                      <p:cBhvr>
                                        <p:cTn id="18" dur="166" decel="50000">
                                          <p:stCondLst>
                                            <p:cond delay="1668"/>
                                          </p:stCondLst>
                                        </p:cTn>
                                        <p:tgtEl>
                                          <p:spTgt spid="27650"/>
                                        </p:tgtEl>
                                      </p:cBhvr>
                                      <p:to x="100000" y="100000"/>
                                    </p:animScale>
                                    <p:animScale>
                                      <p:cBhvr>
                                        <p:cTn id="19" dur="26">
                                          <p:stCondLst>
                                            <p:cond delay="1808"/>
                                          </p:stCondLst>
                                        </p:cTn>
                                        <p:tgtEl>
                                          <p:spTgt spid="27650"/>
                                        </p:tgtEl>
                                      </p:cBhvr>
                                      <p:to x="100000" y="95000"/>
                                    </p:animScale>
                                    <p:animScale>
                                      <p:cBhvr>
                                        <p:cTn id="20" dur="166" decel="50000">
                                          <p:stCondLst>
                                            <p:cond delay="1834"/>
                                          </p:stCondLst>
                                        </p:cTn>
                                        <p:tgtEl>
                                          <p:spTgt spid="2765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http://www.fondos7.net/walls/2291/fondos-verdes_1024x768.jpg"/>
          <p:cNvPicPr>
            <a:picLocks noChangeAspect="1" noChangeArrowheads="1"/>
          </p:cNvPicPr>
          <p:nvPr/>
        </p:nvPicPr>
        <p:blipFill>
          <a:blip r:embed="rId2" cstate="print"/>
          <a:srcRect/>
          <a:stretch>
            <a:fillRect/>
          </a:stretch>
        </p:blipFill>
        <p:spPr bwMode="auto">
          <a:xfrm>
            <a:off x="0" y="0"/>
            <a:ext cx="9167845" cy="6893743"/>
          </a:xfrm>
          <a:prstGeom prst="rect">
            <a:avLst/>
          </a:prstGeom>
          <a:noFill/>
        </p:spPr>
      </p:pic>
      <p:sp>
        <p:nvSpPr>
          <p:cNvPr id="3" name="2 Rectángulo"/>
          <p:cNvSpPr/>
          <p:nvPr/>
        </p:nvSpPr>
        <p:spPr>
          <a:xfrm>
            <a:off x="251520" y="1124744"/>
            <a:ext cx="8208912" cy="2554545"/>
          </a:xfrm>
          <a:prstGeom prst="rect">
            <a:avLst/>
          </a:prstGeom>
        </p:spPr>
        <p:txBody>
          <a:bodyPr wrap="square">
            <a:spAutoFit/>
          </a:bodyPr>
          <a:lstStyle/>
          <a:p>
            <a:r>
              <a:rPr lang="es-ES" sz="2000" b="1" dirty="0" smtClean="0"/>
              <a:t>Windows Media Video (WMV) es un nombre genérico que se da al conjunto de algoritmos de compresión ubicados en el set propietario de tecnologías de vídeo desarrolladas por Microsoft, que forma parte del </a:t>
            </a:r>
            <a:r>
              <a:rPr lang="es-ES" sz="2000" b="1" dirty="0" err="1" smtClean="0"/>
              <a:t>framework</a:t>
            </a:r>
            <a:r>
              <a:rPr lang="es-ES" sz="2000" b="1" dirty="0" smtClean="0"/>
              <a:t> Windows Media.</a:t>
            </a:r>
          </a:p>
          <a:p>
            <a:r>
              <a:rPr lang="es-ES" sz="2000" b="1" dirty="0" smtClean="0"/>
              <a:t>WMV no se construye sólo con tecnología interna de Microsoft. Desde la versión 7 (WMV1), Microsoft ha utilizado su propia versión no estandarizada de MPEG-4. El vídeo a menudo se combina con sonido en formato Windows Media Audio.</a:t>
            </a:r>
            <a:endParaRPr lang="es-ES" sz="2000" b="1" dirty="0"/>
          </a:p>
        </p:txBody>
      </p:sp>
      <p:sp>
        <p:nvSpPr>
          <p:cNvPr id="4" name="3 Rectángulo"/>
          <p:cNvSpPr/>
          <p:nvPr/>
        </p:nvSpPr>
        <p:spPr>
          <a:xfrm>
            <a:off x="0" y="188640"/>
            <a:ext cx="1846980"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s-ES"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WMV</a:t>
            </a:r>
            <a:endParaRPr lang="es-E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5" name="4 Rectángulo"/>
          <p:cNvSpPr/>
          <p:nvPr/>
        </p:nvSpPr>
        <p:spPr>
          <a:xfrm>
            <a:off x="3347864" y="476672"/>
            <a:ext cx="2124299" cy="707886"/>
          </a:xfrm>
          <a:prstGeom prst="rect">
            <a:avLst/>
          </a:prstGeom>
          <a:noFill/>
        </p:spPr>
        <p:txBody>
          <a:bodyPr wrap="none" lIns="91440" tIns="45720" rIns="91440" bIns="45720">
            <a:spAutoFit/>
          </a:bodyPr>
          <a:lstStyle/>
          <a:p>
            <a:pPr algn="ctr"/>
            <a:r>
              <a:rPr lang="es-ES" sz="40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¿Qué es?</a:t>
            </a:r>
            <a:endParaRPr lang="es-ES" sz="40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6" name="5 Rectángulo"/>
          <p:cNvSpPr/>
          <p:nvPr/>
        </p:nvSpPr>
        <p:spPr>
          <a:xfrm>
            <a:off x="179512" y="3573016"/>
            <a:ext cx="6615144" cy="707886"/>
          </a:xfrm>
          <a:prstGeom prst="rect">
            <a:avLst/>
          </a:prstGeom>
          <a:noFill/>
        </p:spPr>
        <p:txBody>
          <a:bodyPr wrap="none" lIns="91440" tIns="45720" rIns="91440" bIns="45720">
            <a:spAutoFit/>
          </a:bodyPr>
          <a:lstStyle/>
          <a:p>
            <a:pPr algn="ctr"/>
            <a:r>
              <a:rPr lang="es-ES" sz="4000" b="1"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Programas que lo reproducen:</a:t>
            </a:r>
            <a:endParaRPr lang="es-ES" sz="40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7" name="6 Rectángulo"/>
          <p:cNvSpPr/>
          <p:nvPr/>
        </p:nvSpPr>
        <p:spPr>
          <a:xfrm>
            <a:off x="179512" y="4437112"/>
            <a:ext cx="4932040" cy="2031325"/>
          </a:xfrm>
          <a:prstGeom prst="rect">
            <a:avLst/>
          </a:prstGeom>
        </p:spPr>
        <p:txBody>
          <a:bodyPr wrap="square">
            <a:spAutoFit/>
          </a:bodyPr>
          <a:lstStyle/>
          <a:p>
            <a:r>
              <a:rPr lang="es-ES" b="1" dirty="0" err="1" smtClean="0"/>
              <a:t>BS.Player</a:t>
            </a:r>
            <a:r>
              <a:rPr lang="es-ES" b="1" dirty="0" smtClean="0"/>
              <a:t>, </a:t>
            </a:r>
            <a:r>
              <a:rPr lang="es-ES" b="1" dirty="0" err="1" smtClean="0"/>
              <a:t>Mplayer</a:t>
            </a:r>
            <a:r>
              <a:rPr lang="es-ES" b="1" dirty="0" smtClean="0"/>
              <a:t> o </a:t>
            </a:r>
            <a:r>
              <a:rPr lang="es-ES" b="1" dirty="0" smtClean="0"/>
              <a:t>Windows Media Player, el último sólo disponible en plataformas </a:t>
            </a:r>
            <a:r>
              <a:rPr lang="es-ES" b="1" dirty="0" smtClean="0"/>
              <a:t>Windows y </a:t>
            </a:r>
            <a:r>
              <a:rPr lang="es-ES" b="1" dirty="0" smtClean="0"/>
              <a:t>Macintosh (sin compatibilidad completa). En el caso de reproductores ajenos a Microsoft, como por ejemplo el citado </a:t>
            </a:r>
            <a:r>
              <a:rPr lang="es-ES" b="1" dirty="0" err="1" smtClean="0"/>
              <a:t>MPlayer</a:t>
            </a:r>
            <a:r>
              <a:rPr lang="es-ES" b="1" dirty="0" smtClean="0"/>
              <a:t>, es frecuente utilizar una implementación alternativa de los formatos, como por ejemplo la de </a:t>
            </a:r>
            <a:r>
              <a:rPr lang="es-ES" b="1" dirty="0" err="1" smtClean="0"/>
              <a:t>FFmpeg</a:t>
            </a:r>
            <a:r>
              <a:rPr lang="es-ES" b="1" dirty="0" smtClean="0"/>
              <a:t>.</a:t>
            </a:r>
            <a:endParaRPr lang="es-MX" b="1" dirty="0"/>
          </a:p>
        </p:txBody>
      </p:sp>
      <p:pic>
        <p:nvPicPr>
          <p:cNvPr id="24578" name="Picture 2" descr="http://us.123rf.com/400wm/400/400/jalin/jalin1203/jalin120300874/12867002-archivo-3d-formato-de-icono-de-estilo-sobre-fondo-blanco--wmv.jpg">
            <a:hlinkClick r:id="rId3"/>
          </p:cNvPr>
          <p:cNvPicPr>
            <a:picLocks noChangeAspect="1" noChangeArrowheads="1"/>
          </p:cNvPicPr>
          <p:nvPr/>
        </p:nvPicPr>
        <p:blipFill>
          <a:blip r:embed="rId4" cstate="print"/>
          <a:srcRect/>
          <a:stretch>
            <a:fillRect/>
          </a:stretch>
        </p:blipFill>
        <p:spPr bwMode="auto">
          <a:xfrm>
            <a:off x="5508104" y="4149080"/>
            <a:ext cx="2467694" cy="2467695"/>
          </a:xfrm>
          <a:prstGeom prst="rect">
            <a:avLst/>
          </a:prstGeom>
          <a:noFill/>
          <a:ln>
            <a:noFill/>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pic>
    </p:spTree>
  </p:cSld>
  <p:clrMapOvr>
    <a:masterClrMapping/>
  </p:clrMapOvr>
  <p:transition advClick="0" advTm="0">
    <p:comb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24578"/>
                                        </p:tgtEl>
                                        <p:attrNameLst>
                                          <p:attrName>style.visibility</p:attrName>
                                        </p:attrNameLst>
                                      </p:cBhvr>
                                      <p:to>
                                        <p:strVal val="visible"/>
                                      </p:to>
                                    </p:set>
                                    <p:anim calcmode="lin" valueType="num">
                                      <p:cBhvr>
                                        <p:cTn id="7" dur="500" decel="50000" fill="hold">
                                          <p:stCondLst>
                                            <p:cond delay="0"/>
                                          </p:stCondLst>
                                        </p:cTn>
                                        <p:tgtEl>
                                          <p:spTgt spid="24578"/>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4578"/>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4578"/>
                                        </p:tgtEl>
                                        <p:attrNameLst>
                                          <p:attrName>ppt_w</p:attrName>
                                        </p:attrNameLst>
                                      </p:cBhvr>
                                      <p:tavLst>
                                        <p:tav tm="0">
                                          <p:val>
                                            <p:strVal val="#ppt_w*.05"/>
                                          </p:val>
                                        </p:tav>
                                        <p:tav tm="100000">
                                          <p:val>
                                            <p:strVal val="#ppt_w"/>
                                          </p:val>
                                        </p:tav>
                                      </p:tavLst>
                                    </p:anim>
                                    <p:anim calcmode="lin" valueType="num">
                                      <p:cBhvr>
                                        <p:cTn id="10" dur="1000" fill="hold"/>
                                        <p:tgtEl>
                                          <p:spTgt spid="24578"/>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4578"/>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4578"/>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4578"/>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45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http://www.fondos7.net/walls/2291/fondos-verdes_1024x768.jpg"/>
          <p:cNvPicPr>
            <a:picLocks noChangeAspect="1" noChangeArrowheads="1"/>
          </p:cNvPicPr>
          <p:nvPr/>
        </p:nvPicPr>
        <p:blipFill>
          <a:blip r:embed="rId2" cstate="print"/>
          <a:srcRect/>
          <a:stretch>
            <a:fillRect/>
          </a:stretch>
        </p:blipFill>
        <p:spPr bwMode="auto">
          <a:xfrm>
            <a:off x="0" y="-35743"/>
            <a:ext cx="9167845" cy="6893743"/>
          </a:xfrm>
          <a:prstGeom prst="rect">
            <a:avLst/>
          </a:prstGeom>
          <a:noFill/>
        </p:spPr>
      </p:pic>
      <p:sp>
        <p:nvSpPr>
          <p:cNvPr id="5" name="4 Rectángulo"/>
          <p:cNvSpPr/>
          <p:nvPr/>
        </p:nvSpPr>
        <p:spPr>
          <a:xfrm>
            <a:off x="428596" y="1928802"/>
            <a:ext cx="4572000" cy="1938992"/>
          </a:xfrm>
          <a:prstGeom prst="rect">
            <a:avLst/>
          </a:prstGeom>
        </p:spPr>
        <p:txBody>
          <a:bodyPr>
            <a:spAutoFit/>
          </a:bodyPr>
          <a:lstStyle/>
          <a:p>
            <a:r>
              <a:rPr lang="es-ES" sz="2000" dirty="0"/>
              <a:t>3GP es </a:t>
            </a:r>
            <a:r>
              <a:rPr lang="es-ES" sz="2000" dirty="0" smtClean="0"/>
              <a:t>un formato contenedor</a:t>
            </a:r>
            <a:r>
              <a:rPr lang="es-ES" sz="2000" dirty="0"/>
              <a:t> usado por </a:t>
            </a:r>
            <a:r>
              <a:rPr lang="es-ES" sz="2000" dirty="0" smtClean="0"/>
              <a:t>teléfonos móviles </a:t>
            </a:r>
            <a:r>
              <a:rPr lang="es-ES" sz="2000" dirty="0"/>
              <a:t> para almacenar información de medios múltiples (audio y video). Este formato de archivo, creado por 3GPP (3rd </a:t>
            </a:r>
            <a:r>
              <a:rPr lang="es-ES" sz="2000" dirty="0" err="1"/>
              <a:t>Generation</a:t>
            </a:r>
            <a:r>
              <a:rPr lang="es-ES" sz="2000" dirty="0"/>
              <a:t> </a:t>
            </a:r>
            <a:r>
              <a:rPr lang="es-ES" sz="2000" dirty="0" err="1"/>
              <a:t>Partnership</a:t>
            </a:r>
            <a:r>
              <a:rPr lang="es-ES" sz="2000" dirty="0"/>
              <a:t> Project),</a:t>
            </a:r>
          </a:p>
        </p:txBody>
      </p:sp>
      <p:sp>
        <p:nvSpPr>
          <p:cNvPr id="7" name="6 Rectángulo"/>
          <p:cNvSpPr/>
          <p:nvPr/>
        </p:nvSpPr>
        <p:spPr>
          <a:xfrm>
            <a:off x="714348" y="285728"/>
            <a:ext cx="1345240" cy="923330"/>
          </a:xfrm>
          <a:prstGeom prst="rect">
            <a:avLst/>
          </a:prstGeom>
          <a:noFill/>
        </p:spPr>
        <p:txBody>
          <a:bodyPr wrap="none" lIns="91440" tIns="45720" rIns="91440" bIns="45720">
            <a:spAutoFit/>
          </a:bodyPr>
          <a:lstStyle/>
          <a:p>
            <a:pPr algn="ctr"/>
            <a:r>
              <a:rPr lang="es-ES_tradnl"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3GP</a:t>
            </a:r>
            <a:endParaRPr lang="es-E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9" name="8 Rectángulo"/>
          <p:cNvSpPr/>
          <p:nvPr/>
        </p:nvSpPr>
        <p:spPr>
          <a:xfrm>
            <a:off x="1571604" y="1071546"/>
            <a:ext cx="2124299" cy="707886"/>
          </a:xfrm>
          <a:prstGeom prst="rect">
            <a:avLst/>
          </a:prstGeom>
          <a:noFill/>
        </p:spPr>
        <p:txBody>
          <a:bodyPr wrap="none" lIns="91440" tIns="45720" rIns="91440" bIns="45720">
            <a:spAutoFit/>
          </a:bodyPr>
          <a:lstStyle/>
          <a:p>
            <a:pPr algn="ctr"/>
            <a:r>
              <a:rPr lang="es-ES_tradnl" sz="40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¿Qué es?</a:t>
            </a:r>
            <a:endParaRPr lang="es-ES" sz="40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11" name="10 Rectángulo"/>
          <p:cNvSpPr/>
          <p:nvPr/>
        </p:nvSpPr>
        <p:spPr>
          <a:xfrm>
            <a:off x="285720" y="3786190"/>
            <a:ext cx="5324278" cy="584775"/>
          </a:xfrm>
          <a:prstGeom prst="rect">
            <a:avLst/>
          </a:prstGeom>
          <a:noFill/>
        </p:spPr>
        <p:txBody>
          <a:bodyPr wrap="none" lIns="91440" tIns="45720" rIns="91440" bIns="45720">
            <a:spAutoFit/>
          </a:bodyPr>
          <a:lstStyle/>
          <a:p>
            <a:pPr algn="ctr"/>
            <a:r>
              <a:rPr lang="es-ES_tradnl" sz="32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Programas que lo reproducen:</a:t>
            </a:r>
            <a:endParaRPr lang="es-ES" sz="32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13" name="12 CuadroTexto"/>
          <p:cNvSpPr txBox="1"/>
          <p:nvPr/>
        </p:nvSpPr>
        <p:spPr>
          <a:xfrm>
            <a:off x="428596" y="4429132"/>
            <a:ext cx="4786314" cy="2031325"/>
          </a:xfrm>
          <a:prstGeom prst="rect">
            <a:avLst/>
          </a:prstGeom>
          <a:noFill/>
        </p:spPr>
        <p:txBody>
          <a:bodyPr wrap="square" rtlCol="0">
            <a:spAutoFit/>
          </a:bodyPr>
          <a:lstStyle/>
          <a:p>
            <a:pPr>
              <a:buFont typeface="Wingdings" pitchFamily="2" charset="2"/>
              <a:buChar char="Ø"/>
            </a:pPr>
            <a:r>
              <a:rPr lang="es-ES_tradnl" dirty="0"/>
              <a:t> </a:t>
            </a:r>
            <a:r>
              <a:rPr lang="es-ES_tradnl" dirty="0" smtClean="0"/>
              <a:t> VCL media </a:t>
            </a:r>
            <a:r>
              <a:rPr lang="es-ES_tradnl" dirty="0" err="1" smtClean="0"/>
              <a:t>player</a:t>
            </a:r>
            <a:endParaRPr lang="es-ES_tradnl" dirty="0" smtClean="0"/>
          </a:p>
          <a:p>
            <a:pPr>
              <a:buFont typeface="Wingdings" pitchFamily="2" charset="2"/>
              <a:buChar char="Ø"/>
            </a:pPr>
            <a:r>
              <a:rPr lang="es-ES_tradnl" dirty="0"/>
              <a:t> </a:t>
            </a:r>
            <a:r>
              <a:rPr lang="es-ES_tradnl" dirty="0" smtClean="0"/>
              <a:t> </a:t>
            </a:r>
            <a:r>
              <a:rPr lang="es-ES_tradnl" dirty="0" err="1" smtClean="0"/>
              <a:t>Totem</a:t>
            </a:r>
            <a:r>
              <a:rPr lang="es-ES_tradnl" dirty="0" smtClean="0"/>
              <a:t>.</a:t>
            </a:r>
          </a:p>
          <a:p>
            <a:pPr>
              <a:buFont typeface="Wingdings" pitchFamily="2" charset="2"/>
              <a:buChar char="Ø"/>
            </a:pPr>
            <a:r>
              <a:rPr lang="es-ES_tradnl" dirty="0" smtClean="0"/>
              <a:t>  Media Player </a:t>
            </a:r>
            <a:r>
              <a:rPr lang="es-ES_tradnl" dirty="0" err="1" smtClean="0"/>
              <a:t>Classic</a:t>
            </a:r>
            <a:r>
              <a:rPr lang="es-ES_tradnl" dirty="0" smtClean="0"/>
              <a:t>.</a:t>
            </a:r>
          </a:p>
          <a:p>
            <a:pPr>
              <a:buFont typeface="Wingdings" pitchFamily="2" charset="2"/>
              <a:buChar char="Ø"/>
            </a:pPr>
            <a:r>
              <a:rPr lang="es-ES_tradnl" dirty="0" smtClean="0"/>
              <a:t>  Quick Time.</a:t>
            </a:r>
          </a:p>
          <a:p>
            <a:pPr>
              <a:buFont typeface="Wingdings" pitchFamily="2" charset="2"/>
              <a:buChar char="Ø"/>
            </a:pPr>
            <a:r>
              <a:rPr lang="es-ES_tradnl" dirty="0" smtClean="0"/>
              <a:t>  Real Player.</a:t>
            </a:r>
          </a:p>
          <a:p>
            <a:pPr>
              <a:buFont typeface="Wingdings" pitchFamily="2" charset="2"/>
              <a:buChar char="Ø"/>
            </a:pPr>
            <a:r>
              <a:rPr lang="es-ES_tradnl" dirty="0"/>
              <a:t> </a:t>
            </a:r>
            <a:r>
              <a:rPr lang="es-ES_tradnl" dirty="0" smtClean="0"/>
              <a:t> Windows Media Player ( a partir de la versión 12, incluida en </a:t>
            </a:r>
            <a:r>
              <a:rPr lang="es-ES_tradnl" dirty="0"/>
              <a:t>W</a:t>
            </a:r>
            <a:r>
              <a:rPr lang="es-ES_tradnl" dirty="0" smtClean="0"/>
              <a:t>indows 7.</a:t>
            </a:r>
            <a:endParaRPr lang="es-ES" dirty="0"/>
          </a:p>
        </p:txBody>
      </p:sp>
      <p:pic>
        <p:nvPicPr>
          <p:cNvPr id="41990" name="Picture 6" descr="http://3gp4.mobie.in/images/logo_3gp_moviestudio_thumb.png"/>
          <p:cNvPicPr>
            <a:picLocks noChangeAspect="1" noChangeArrowheads="1"/>
          </p:cNvPicPr>
          <p:nvPr/>
        </p:nvPicPr>
        <p:blipFill>
          <a:blip r:embed="rId3" cstate="print"/>
          <a:srcRect/>
          <a:stretch>
            <a:fillRect/>
          </a:stretch>
        </p:blipFill>
        <p:spPr bwMode="auto">
          <a:xfrm>
            <a:off x="6143636" y="1928802"/>
            <a:ext cx="1524004" cy="2571768"/>
          </a:xfrm>
          <a:prstGeom prst="rect">
            <a:avLst/>
          </a:prstGeom>
          <a:noFill/>
          <a:ln w="34925">
            <a:no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pic>
    </p:spTree>
  </p:cSld>
  <p:clrMapOvr>
    <a:masterClrMapping/>
  </p:clrMapOvr>
  <p:transition advClick="0" advTm="8000">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1990"/>
                                        </p:tgtEl>
                                        <p:attrNameLst>
                                          <p:attrName>style.visibility</p:attrName>
                                        </p:attrNameLst>
                                      </p:cBhvr>
                                      <p:to>
                                        <p:strVal val="visible"/>
                                      </p:to>
                                    </p:set>
                                    <p:animEffect transition="in" filter="box(in)">
                                      <p:cBhvr>
                                        <p:cTn id="7" dur="500"/>
                                        <p:tgtEl>
                                          <p:spTgt spid="419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http://www.fondos7.net/walls/2291/fondos-verdes_1024x768.jpg"/>
          <p:cNvPicPr>
            <a:picLocks noChangeAspect="1" noChangeArrowheads="1"/>
          </p:cNvPicPr>
          <p:nvPr/>
        </p:nvPicPr>
        <p:blipFill>
          <a:blip r:embed="rId2" cstate="print"/>
          <a:srcRect/>
          <a:stretch>
            <a:fillRect/>
          </a:stretch>
        </p:blipFill>
        <p:spPr bwMode="auto">
          <a:xfrm>
            <a:off x="0" y="0"/>
            <a:ext cx="9167845" cy="6893743"/>
          </a:xfrm>
          <a:prstGeom prst="rect">
            <a:avLst/>
          </a:prstGeom>
          <a:noFill/>
        </p:spPr>
      </p:pic>
      <p:sp>
        <p:nvSpPr>
          <p:cNvPr id="3" name="2 Rectángulo"/>
          <p:cNvSpPr/>
          <p:nvPr/>
        </p:nvSpPr>
        <p:spPr>
          <a:xfrm>
            <a:off x="539552" y="1268760"/>
            <a:ext cx="4572000" cy="1323439"/>
          </a:xfrm>
          <a:prstGeom prst="rect">
            <a:avLst/>
          </a:prstGeom>
        </p:spPr>
        <p:txBody>
          <a:bodyPr>
            <a:spAutoFit/>
          </a:bodyPr>
          <a:lstStyle/>
          <a:p>
            <a:pPr algn="just"/>
            <a:r>
              <a:rPr lang="es-ES" sz="2000" b="1" dirty="0" smtClean="0"/>
              <a:t>AVI (siglas en inglés de </a:t>
            </a:r>
            <a:r>
              <a:rPr lang="es-ES" sz="2000" b="1" i="1" dirty="0" smtClean="0"/>
              <a:t>Audio Video </a:t>
            </a:r>
            <a:r>
              <a:rPr lang="es-ES" sz="2000" b="1" i="1" dirty="0" err="1" smtClean="0"/>
              <a:t>Interleave</a:t>
            </a:r>
            <a:r>
              <a:rPr lang="es-ES" sz="2000" b="1" dirty="0" smtClean="0"/>
              <a:t>) es </a:t>
            </a:r>
            <a:r>
              <a:rPr lang="es-ES" sz="2000" b="1" dirty="0" smtClean="0"/>
              <a:t>un formato contenedor </a:t>
            </a:r>
            <a:r>
              <a:rPr lang="es-ES" sz="2000" b="1" dirty="0" smtClean="0"/>
              <a:t>de </a:t>
            </a:r>
            <a:r>
              <a:rPr lang="es-ES" sz="2000" b="1" dirty="0" smtClean="0"/>
              <a:t>audio </a:t>
            </a:r>
            <a:r>
              <a:rPr lang="es-ES" sz="2000" b="1" dirty="0" smtClean="0"/>
              <a:t>y video lanzado por </a:t>
            </a:r>
            <a:r>
              <a:rPr lang="es-ES" sz="2000" b="1" dirty="0" smtClean="0"/>
              <a:t>Microsoft en </a:t>
            </a:r>
            <a:r>
              <a:rPr lang="es-ES" sz="2000" b="1" dirty="0" smtClean="0"/>
              <a:t>1992.</a:t>
            </a:r>
            <a:endParaRPr lang="es-MX" sz="2000" b="1" dirty="0"/>
          </a:p>
        </p:txBody>
      </p:sp>
      <p:sp>
        <p:nvSpPr>
          <p:cNvPr id="4" name="3 Rectángulo"/>
          <p:cNvSpPr/>
          <p:nvPr/>
        </p:nvSpPr>
        <p:spPr>
          <a:xfrm>
            <a:off x="539552" y="188640"/>
            <a:ext cx="1512168" cy="92333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s-E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AVI</a:t>
            </a:r>
            <a:endParaRPr lang="es-E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5 Rectángulo"/>
          <p:cNvSpPr/>
          <p:nvPr/>
        </p:nvSpPr>
        <p:spPr>
          <a:xfrm>
            <a:off x="2195736" y="620688"/>
            <a:ext cx="4608511" cy="769441"/>
          </a:xfrm>
          <a:prstGeom prst="rect">
            <a:avLst/>
          </a:prstGeom>
          <a:noFill/>
        </p:spPr>
        <p:txBody>
          <a:bodyPr wrap="square" lIns="91440" tIns="45720" rIns="91440" bIns="45720">
            <a:spAutoFit/>
          </a:bodyPr>
          <a:lstStyle/>
          <a:p>
            <a:pPr algn="ctr"/>
            <a:r>
              <a:rPr lang="es-ES" sz="44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 Qué es?</a:t>
            </a:r>
            <a:endParaRPr lang="es-ES" sz="44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7" name="6 Rectángulo"/>
          <p:cNvSpPr/>
          <p:nvPr/>
        </p:nvSpPr>
        <p:spPr>
          <a:xfrm>
            <a:off x="467544" y="3789040"/>
            <a:ext cx="6610336" cy="707886"/>
          </a:xfrm>
          <a:prstGeom prst="rect">
            <a:avLst/>
          </a:prstGeom>
          <a:noFill/>
        </p:spPr>
        <p:txBody>
          <a:bodyPr wrap="none" lIns="91440" tIns="45720" rIns="91440" bIns="45720">
            <a:spAutoFit/>
          </a:bodyPr>
          <a:lstStyle/>
          <a:p>
            <a:pPr algn="ctr"/>
            <a:r>
              <a:rPr lang="es-ES" sz="40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Programas que lo reproducen.</a:t>
            </a:r>
            <a:endParaRPr lang="es-MX" sz="40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8" name="7 Rectángulo"/>
          <p:cNvSpPr/>
          <p:nvPr/>
        </p:nvSpPr>
        <p:spPr>
          <a:xfrm>
            <a:off x="539552" y="2492896"/>
            <a:ext cx="6858000" cy="1323439"/>
          </a:xfrm>
          <a:prstGeom prst="rect">
            <a:avLst/>
          </a:prstGeom>
        </p:spPr>
        <p:txBody>
          <a:bodyPr wrap="square">
            <a:spAutoFit/>
          </a:bodyPr>
          <a:lstStyle/>
          <a:p>
            <a:r>
              <a:rPr lang="es-ES" sz="2000" b="1" dirty="0" smtClean="0"/>
              <a:t>El formato </a:t>
            </a:r>
            <a:r>
              <a:rPr lang="es-ES" sz="2000" b="1" dirty="0" smtClean="0"/>
              <a:t>AVI </a:t>
            </a:r>
            <a:r>
              <a:rPr lang="es-ES" sz="2000" b="1" dirty="0" smtClean="0"/>
              <a:t>permite almacenar </a:t>
            </a:r>
            <a:r>
              <a:rPr lang="es-ES" sz="2000" b="1" i="1" dirty="0" smtClean="0"/>
              <a:t>simultáneamente</a:t>
            </a:r>
            <a:r>
              <a:rPr lang="es-ES" sz="2000" b="1" dirty="0" smtClean="0"/>
              <a:t> un flujo de datos de video y varios flujos de audio. El formato concreto de estos flujos no es objeto del formato AVI y es interpretado por un programa externo denominado </a:t>
            </a:r>
            <a:r>
              <a:rPr lang="es-ES" sz="2000" b="1" dirty="0" smtClean="0"/>
              <a:t>códec</a:t>
            </a:r>
            <a:endParaRPr lang="es-MX" sz="2000" b="1" dirty="0"/>
          </a:p>
        </p:txBody>
      </p:sp>
      <p:sp>
        <p:nvSpPr>
          <p:cNvPr id="9" name="8 Rectángulo"/>
          <p:cNvSpPr/>
          <p:nvPr/>
        </p:nvSpPr>
        <p:spPr>
          <a:xfrm>
            <a:off x="611560" y="4509120"/>
            <a:ext cx="4572000" cy="1938992"/>
          </a:xfrm>
          <a:prstGeom prst="rect">
            <a:avLst/>
          </a:prstGeom>
        </p:spPr>
        <p:txBody>
          <a:bodyPr>
            <a:spAutoFit/>
          </a:bodyPr>
          <a:lstStyle/>
          <a:p>
            <a:r>
              <a:rPr lang="es-ES" sz="2000" b="1" dirty="0" smtClean="0"/>
              <a:t>Un reproductor de </a:t>
            </a:r>
            <a:r>
              <a:rPr lang="es-ES" sz="2000" b="1" dirty="0" smtClean="0"/>
              <a:t>video </a:t>
            </a:r>
            <a:r>
              <a:rPr lang="es-ES" sz="2000" b="1" dirty="0" smtClean="0"/>
              <a:t>capaz de interpretar el formato AVI.</a:t>
            </a:r>
          </a:p>
          <a:p>
            <a:r>
              <a:rPr lang="es-ES" sz="2000" b="1" dirty="0" smtClean="0"/>
              <a:t>El </a:t>
            </a:r>
            <a:r>
              <a:rPr lang="es-ES" sz="2000" b="1" i="1" dirty="0" smtClean="0"/>
              <a:t>códec</a:t>
            </a:r>
            <a:r>
              <a:rPr lang="es-ES" sz="2000" b="1" dirty="0" smtClean="0"/>
              <a:t> de video para interpretar el flujo de video.</a:t>
            </a:r>
          </a:p>
          <a:p>
            <a:r>
              <a:rPr lang="es-ES" sz="2000" b="1" dirty="0" smtClean="0"/>
              <a:t>El </a:t>
            </a:r>
            <a:r>
              <a:rPr lang="es-ES" sz="2000" b="1" i="1" dirty="0" smtClean="0"/>
              <a:t>códec</a:t>
            </a:r>
            <a:r>
              <a:rPr lang="es-ES" sz="2000" b="1" dirty="0" smtClean="0"/>
              <a:t> de audio para interpretar el flujo de audio.</a:t>
            </a:r>
            <a:endParaRPr lang="es-ES" sz="2000" b="1" dirty="0"/>
          </a:p>
        </p:txBody>
      </p:sp>
      <p:pic>
        <p:nvPicPr>
          <p:cNvPr id="3074" name="Picture 2" descr="Archivo 3D formato de icono de estilo sobre fondo blanco - AVI Foto de archivo - 12845906"/>
          <p:cNvPicPr>
            <a:picLocks noChangeAspect="1" noChangeArrowheads="1"/>
          </p:cNvPicPr>
          <p:nvPr/>
        </p:nvPicPr>
        <p:blipFill>
          <a:blip r:embed="rId3" cstate="print"/>
          <a:srcRect/>
          <a:stretch>
            <a:fillRect/>
          </a:stretch>
        </p:blipFill>
        <p:spPr bwMode="auto">
          <a:xfrm>
            <a:off x="6732240" y="4653136"/>
            <a:ext cx="2009800" cy="2009800"/>
          </a:xfrm>
          <a:prstGeom prst="rect">
            <a:avLst/>
          </a:prstGeom>
          <a:noFill/>
          <a:ln>
            <a:solidFill>
              <a:srgbClr val="C00000"/>
            </a:solid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pic>
    </p:spTree>
  </p:cSld>
  <p:clrMapOvr>
    <a:masterClrMapping/>
  </p:clrMapOvr>
  <p:transition advClick="0" advTm="0">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checkerboard(across)">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http://www.fondos7.net/walls/2291/fondos-verdes_1024x768.jpg"/>
          <p:cNvPicPr>
            <a:picLocks noChangeAspect="1" noChangeArrowheads="1"/>
          </p:cNvPicPr>
          <p:nvPr/>
        </p:nvPicPr>
        <p:blipFill>
          <a:blip r:embed="rId2" cstate="print"/>
          <a:srcRect/>
          <a:stretch>
            <a:fillRect/>
          </a:stretch>
        </p:blipFill>
        <p:spPr bwMode="auto">
          <a:xfrm>
            <a:off x="0" y="0"/>
            <a:ext cx="9167845" cy="6893743"/>
          </a:xfrm>
          <a:prstGeom prst="rect">
            <a:avLst/>
          </a:prstGeom>
          <a:noFill/>
        </p:spPr>
      </p:pic>
      <p:sp>
        <p:nvSpPr>
          <p:cNvPr id="3" name="2 Rectángulo"/>
          <p:cNvSpPr/>
          <p:nvPr/>
        </p:nvSpPr>
        <p:spPr>
          <a:xfrm>
            <a:off x="323528" y="1628800"/>
            <a:ext cx="5688632" cy="1938992"/>
          </a:xfrm>
          <a:prstGeom prst="rect">
            <a:avLst/>
          </a:prstGeom>
        </p:spPr>
        <p:txBody>
          <a:bodyPr wrap="square">
            <a:spAutoFit/>
          </a:bodyPr>
          <a:lstStyle/>
          <a:p>
            <a:pPr algn="just"/>
            <a:r>
              <a:rPr lang="es-ES" sz="2000" b="1" dirty="0" smtClean="0"/>
              <a:t>Es </a:t>
            </a:r>
            <a:r>
              <a:rPr lang="es-ES" sz="2000" b="1" dirty="0" smtClean="0"/>
              <a:t>un formato de vídeo que funciona sobre los sistemas operativos </a:t>
            </a:r>
            <a:r>
              <a:rPr lang="es-ES" sz="2000" b="1" dirty="0" smtClean="0"/>
              <a:t>Windows, </a:t>
            </a:r>
            <a:r>
              <a:rPr lang="es-ES" sz="2000" b="1" dirty="0" err="1" smtClean="0"/>
              <a:t>MacOS</a:t>
            </a:r>
            <a:r>
              <a:rPr lang="es-ES" sz="2000" b="1" dirty="0" smtClean="0"/>
              <a:t> </a:t>
            </a:r>
            <a:r>
              <a:rPr lang="es-ES" sz="2000" b="1" dirty="0" smtClean="0"/>
              <a:t>y GNU/</a:t>
            </a:r>
            <a:r>
              <a:rPr lang="es-ES" sz="2000" b="1" dirty="0" err="1" smtClean="0"/>
              <a:t>LinuxX</a:t>
            </a:r>
            <a:r>
              <a:rPr lang="es-ES" sz="2000" b="1" dirty="0" smtClean="0"/>
              <a:t> </a:t>
            </a:r>
            <a:r>
              <a:rPr lang="es-ES" sz="2000" b="1" dirty="0" smtClean="0"/>
              <a:t>actuales y que, combinado con la compresión de audio MP3, consigue una alta calidad de imagen superior a la del VHS con un caudal inferior a 1 </a:t>
            </a:r>
            <a:r>
              <a:rPr lang="es-ES" sz="2000" b="1" dirty="0" err="1" smtClean="0"/>
              <a:t>Mbit</a:t>
            </a:r>
            <a:r>
              <a:rPr lang="es-ES" sz="2000" b="1" dirty="0" smtClean="0"/>
              <a:t>/s.</a:t>
            </a:r>
            <a:endParaRPr lang="es-MX" sz="2000" b="1" dirty="0"/>
          </a:p>
        </p:txBody>
      </p:sp>
      <p:sp>
        <p:nvSpPr>
          <p:cNvPr id="4" name="3 Rectángulo"/>
          <p:cNvSpPr/>
          <p:nvPr/>
        </p:nvSpPr>
        <p:spPr>
          <a:xfrm>
            <a:off x="179512" y="188640"/>
            <a:ext cx="2808312" cy="923330"/>
          </a:xfrm>
          <a:prstGeom prst="rect">
            <a:avLst/>
          </a:prstGeom>
          <a:noFill/>
        </p:spPr>
        <p:txBody>
          <a:bodyPr wrap="square" lIns="91440" tIns="45720" rIns="91440" bIns="45720">
            <a:spAutoFit/>
          </a:bodyPr>
          <a:lstStyle/>
          <a:p>
            <a:pPr algn="ctr"/>
            <a:r>
              <a:rPr lang="es-ES"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DIVX</a:t>
            </a:r>
            <a:endParaRPr lang="es-E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5" name="4 Rectángulo"/>
          <p:cNvSpPr/>
          <p:nvPr/>
        </p:nvSpPr>
        <p:spPr>
          <a:xfrm>
            <a:off x="3203848" y="980728"/>
            <a:ext cx="2124299" cy="707886"/>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s-ES" sz="4000" b="1" dirty="0" smtClean="0">
                <a:ln>
                  <a:prstDash val="solid"/>
                </a:ln>
                <a:solidFill>
                  <a:srgbClr val="7030A0"/>
                </a:solidFill>
              </a:rPr>
              <a:t>¿Qué es?</a:t>
            </a:r>
            <a:endParaRPr lang="es-ES" sz="4000" b="1" cap="none" spc="0" dirty="0">
              <a:ln>
                <a:prstDash val="solid"/>
              </a:ln>
              <a:solidFill>
                <a:srgbClr val="7030A0"/>
              </a:solidFill>
            </a:endParaRPr>
          </a:p>
        </p:txBody>
      </p:sp>
      <p:sp>
        <p:nvSpPr>
          <p:cNvPr id="6" name="5 Rectángulo"/>
          <p:cNvSpPr/>
          <p:nvPr/>
        </p:nvSpPr>
        <p:spPr>
          <a:xfrm>
            <a:off x="179512" y="3573016"/>
            <a:ext cx="6826360" cy="707886"/>
          </a:xfrm>
          <a:prstGeom prst="rect">
            <a:avLst/>
          </a:prstGeom>
          <a:noFill/>
        </p:spPr>
        <p:txBody>
          <a:bodyPr wrap="squar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s-ES" sz="4000" b="1" dirty="0" smtClean="0">
                <a:ln>
                  <a:prstDash val="solid"/>
                </a:ln>
                <a:solidFill>
                  <a:srgbClr val="7030A0"/>
                </a:solidFill>
              </a:rPr>
              <a:t>Programas que lo reproducen:</a:t>
            </a:r>
            <a:endParaRPr lang="es-ES" sz="4000" b="1" cap="none" spc="0" dirty="0">
              <a:ln>
                <a:prstDash val="solid"/>
              </a:ln>
              <a:solidFill>
                <a:srgbClr val="7030A0"/>
              </a:solidFill>
            </a:endParaRPr>
          </a:p>
        </p:txBody>
      </p:sp>
      <p:pic>
        <p:nvPicPr>
          <p:cNvPr id="2050" name="Picture 2" descr="DivX en 128 pixeles">
            <a:hlinkClick r:id="rId3" tooltip="Descargar imagenes DivX en 128px x 128px"/>
          </p:cNvPr>
          <p:cNvPicPr>
            <a:picLocks noChangeAspect="1" noChangeArrowheads="1"/>
          </p:cNvPicPr>
          <p:nvPr/>
        </p:nvPicPr>
        <p:blipFill>
          <a:blip r:embed="rId4" cstate="print"/>
          <a:srcRect/>
          <a:stretch>
            <a:fillRect/>
          </a:stretch>
        </p:blipFill>
        <p:spPr bwMode="auto">
          <a:xfrm>
            <a:off x="6407698" y="1268760"/>
            <a:ext cx="2736302" cy="2736304"/>
          </a:xfrm>
          <a:prstGeom prst="rect">
            <a:avLst/>
          </a:prstGeom>
          <a:noFill/>
          <a:ln>
            <a:no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pic>
      <p:sp>
        <p:nvSpPr>
          <p:cNvPr id="8" name="7 Rectángulo"/>
          <p:cNvSpPr/>
          <p:nvPr/>
        </p:nvSpPr>
        <p:spPr>
          <a:xfrm>
            <a:off x="395536" y="4149080"/>
            <a:ext cx="7272808" cy="1631216"/>
          </a:xfrm>
          <a:prstGeom prst="rect">
            <a:avLst/>
          </a:prstGeom>
        </p:spPr>
        <p:txBody>
          <a:bodyPr wrap="square">
            <a:spAutoFit/>
          </a:bodyPr>
          <a:lstStyle/>
          <a:p>
            <a:r>
              <a:rPr lang="es-MX" sz="2000" b="1" dirty="0" smtClean="0"/>
              <a:t>Necesitaremos una PC de por lo menos 1 </a:t>
            </a:r>
            <a:r>
              <a:rPr lang="es-MX" sz="2000" b="1" dirty="0" err="1" smtClean="0"/>
              <a:t>Ghz</a:t>
            </a:r>
            <a:r>
              <a:rPr lang="es-MX" sz="2000" b="1" dirty="0" smtClean="0"/>
              <a:t>, para visualizar las películas sin problemas. Tendremos que instalar un reproductor de </a:t>
            </a:r>
            <a:r>
              <a:rPr lang="es-MX" sz="2000" b="1" dirty="0" err="1" smtClean="0"/>
              <a:t>Divx</a:t>
            </a:r>
            <a:r>
              <a:rPr lang="es-MX" sz="2000" b="1" dirty="0" smtClean="0"/>
              <a:t>, Windows media </a:t>
            </a:r>
            <a:r>
              <a:rPr lang="es-MX" sz="2000" b="1" dirty="0" err="1" smtClean="0"/>
              <a:t>player</a:t>
            </a:r>
            <a:r>
              <a:rPr lang="es-MX" sz="2000" b="1" dirty="0" smtClean="0"/>
              <a:t> entiende </a:t>
            </a:r>
            <a:r>
              <a:rPr lang="es-MX" sz="2000" b="1" dirty="0" err="1" smtClean="0"/>
              <a:t>Divx</a:t>
            </a:r>
            <a:r>
              <a:rPr lang="es-MX" sz="2000" b="1" dirty="0" smtClean="0"/>
              <a:t> y hay otros gratis en la WEB como </a:t>
            </a:r>
            <a:r>
              <a:rPr lang="es-MX" sz="2000" b="1" dirty="0" err="1" smtClean="0"/>
              <a:t>Bsplayer</a:t>
            </a:r>
            <a:r>
              <a:rPr lang="es-MX" sz="2000" b="1" dirty="0" smtClean="0"/>
              <a:t> o MDVD </a:t>
            </a:r>
            <a:r>
              <a:rPr lang="es-MX" sz="2000" b="1" dirty="0" err="1" smtClean="0"/>
              <a:t>player</a:t>
            </a:r>
            <a:r>
              <a:rPr lang="es-MX" sz="2000" b="1" dirty="0" smtClean="0"/>
              <a:t>. </a:t>
            </a:r>
            <a:r>
              <a:rPr lang="es-MX" sz="2000" b="1" dirty="0" err="1" smtClean="0"/>
              <a:t>Asi</a:t>
            </a:r>
            <a:r>
              <a:rPr lang="es-MX" sz="2000" b="1" dirty="0" smtClean="0"/>
              <a:t> mismo también tendremos que instalar los </a:t>
            </a:r>
            <a:r>
              <a:rPr lang="es-MX" sz="2000" b="1" dirty="0" err="1" smtClean="0"/>
              <a:t>codecs</a:t>
            </a:r>
            <a:r>
              <a:rPr lang="es-MX" sz="2000" b="1" dirty="0" smtClean="0"/>
              <a:t> de video y sonido. Por ejemplo </a:t>
            </a:r>
            <a:r>
              <a:rPr lang="es-MX" sz="2000" b="1" dirty="0" err="1" smtClean="0"/>
              <a:t>ffdshow</a:t>
            </a:r>
            <a:endParaRPr lang="es-MX" sz="2000" dirty="0"/>
          </a:p>
        </p:txBody>
      </p:sp>
    </p:spTree>
  </p:cSld>
  <p:clrMapOvr>
    <a:masterClrMapping/>
  </p:clrMapOvr>
  <p:transition advClick="0" advTm="0">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additive="base">
                                        <p:cTn id="7" dur="500" fill="hold"/>
                                        <p:tgtEl>
                                          <p:spTgt spid="2050"/>
                                        </p:tgtEl>
                                        <p:attrNameLst>
                                          <p:attrName>ppt_x</p:attrName>
                                        </p:attrNameLst>
                                      </p:cBhvr>
                                      <p:tavLst>
                                        <p:tav tm="0">
                                          <p:val>
                                            <p:strVal val="#ppt_x"/>
                                          </p:val>
                                        </p:tav>
                                        <p:tav tm="100000">
                                          <p:val>
                                            <p:strVal val="#ppt_x"/>
                                          </p:val>
                                        </p:tav>
                                      </p:tavLst>
                                    </p:anim>
                                    <p:anim calcmode="lin" valueType="num">
                                      <p:cBhvr additive="base">
                                        <p:cTn id="8"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http://www.fondos7.net/walls/2291/fondos-verdes_1024x768.jpg"/>
          <p:cNvPicPr>
            <a:picLocks noChangeAspect="1" noChangeArrowheads="1"/>
          </p:cNvPicPr>
          <p:nvPr/>
        </p:nvPicPr>
        <p:blipFill>
          <a:blip r:embed="rId2" cstate="print"/>
          <a:srcRect/>
          <a:stretch>
            <a:fillRect/>
          </a:stretch>
        </p:blipFill>
        <p:spPr bwMode="auto">
          <a:xfrm>
            <a:off x="0" y="0"/>
            <a:ext cx="9167845" cy="6893743"/>
          </a:xfrm>
          <a:prstGeom prst="rect">
            <a:avLst/>
          </a:prstGeom>
          <a:noFill/>
        </p:spPr>
      </p:pic>
      <p:sp>
        <p:nvSpPr>
          <p:cNvPr id="3" name="2 Rectángulo"/>
          <p:cNvSpPr/>
          <p:nvPr/>
        </p:nvSpPr>
        <p:spPr>
          <a:xfrm>
            <a:off x="539552" y="404664"/>
            <a:ext cx="1944216" cy="923330"/>
          </a:xfrm>
          <a:prstGeom prst="rect">
            <a:avLst/>
          </a:prstGeom>
          <a:noFill/>
        </p:spPr>
        <p:txBody>
          <a:bodyPr wrap="square" lIns="91440" tIns="45720" rIns="91440" bIns="45720">
            <a:spAutoFit/>
          </a:bodyPr>
          <a:lstStyle/>
          <a:p>
            <a:pPr algn="ctr"/>
            <a:r>
              <a:rPr lang="es-ES"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FLV</a:t>
            </a:r>
            <a:endParaRPr lang="es-E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4" name="3 Rectángulo"/>
          <p:cNvSpPr/>
          <p:nvPr/>
        </p:nvSpPr>
        <p:spPr>
          <a:xfrm>
            <a:off x="3059832" y="836712"/>
            <a:ext cx="2624436" cy="769441"/>
          </a:xfrm>
          <a:prstGeom prst="rect">
            <a:avLst/>
          </a:prstGeom>
          <a:noFill/>
        </p:spPr>
        <p:txBody>
          <a:bodyPr wrap="none" lIns="91440" tIns="45720" rIns="91440" bIns="45720">
            <a:spAutoFit/>
          </a:bodyPr>
          <a:lstStyle/>
          <a:p>
            <a:pPr algn="ctr"/>
            <a:r>
              <a:rPr lang="es-ES" sz="44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¿Qué es?</a:t>
            </a:r>
            <a:endParaRPr lang="es-ES" sz="4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5" name="4 Rectángulo"/>
          <p:cNvSpPr/>
          <p:nvPr/>
        </p:nvSpPr>
        <p:spPr>
          <a:xfrm>
            <a:off x="323528" y="1556792"/>
            <a:ext cx="6606480" cy="2554545"/>
          </a:xfrm>
          <a:prstGeom prst="rect">
            <a:avLst/>
          </a:prstGeom>
        </p:spPr>
        <p:txBody>
          <a:bodyPr wrap="square">
            <a:spAutoFit/>
          </a:bodyPr>
          <a:lstStyle/>
          <a:p>
            <a:pPr algn="just"/>
            <a:r>
              <a:rPr lang="es-ES" sz="2000" b="1" dirty="0" smtClean="0"/>
              <a:t>Flash Video (FLV) es un formato contenedor propietario usado para transmitir video por Internet usando Adobe Flash Player (anteriormente conocido como Macromedia Flash Player), desde la versión 6 a la 10. Los contenidos FLV pueden ser incrustados dentro de archivos SWF. Entre los sitios más notables que utilizan el formato FLV se encuentran </a:t>
            </a:r>
            <a:r>
              <a:rPr lang="es-ES" sz="2000" b="1" dirty="0" err="1" smtClean="0"/>
              <a:t>YouTube</a:t>
            </a:r>
            <a:r>
              <a:rPr lang="es-ES" sz="2000" b="1" dirty="0" smtClean="0"/>
              <a:t>, Google Video, Reuters.com, Yahoo! Video y </a:t>
            </a:r>
            <a:r>
              <a:rPr lang="es-ES" sz="2000" b="1" dirty="0" err="1" smtClean="0"/>
              <a:t>MySpace</a:t>
            </a:r>
            <a:r>
              <a:rPr lang="es-ES" sz="2000" b="1" dirty="0" smtClean="0"/>
              <a:t>.</a:t>
            </a:r>
            <a:endParaRPr lang="es-MX" sz="2000" b="1" dirty="0"/>
          </a:p>
        </p:txBody>
      </p:sp>
      <p:sp>
        <p:nvSpPr>
          <p:cNvPr id="6" name="5 Rectángulo"/>
          <p:cNvSpPr/>
          <p:nvPr/>
        </p:nvSpPr>
        <p:spPr>
          <a:xfrm>
            <a:off x="0" y="4149080"/>
            <a:ext cx="8330743" cy="769441"/>
          </a:xfrm>
          <a:prstGeom prst="rect">
            <a:avLst/>
          </a:prstGeom>
          <a:noFill/>
        </p:spPr>
        <p:txBody>
          <a:bodyPr wrap="none" lIns="91440" tIns="45720" rIns="91440" bIns="45720">
            <a:spAutoFit/>
          </a:bodyPr>
          <a:lstStyle/>
          <a:p>
            <a:pPr algn="ctr"/>
            <a:r>
              <a:rPr lang="es-ES" sz="44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Programas que lo reproducen:</a:t>
            </a:r>
            <a:endParaRPr lang="es-ES" sz="4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7" name="6 Rectángulo"/>
          <p:cNvSpPr/>
          <p:nvPr/>
        </p:nvSpPr>
        <p:spPr>
          <a:xfrm>
            <a:off x="323528" y="4826675"/>
            <a:ext cx="4572000" cy="1477328"/>
          </a:xfrm>
          <a:prstGeom prst="rect">
            <a:avLst/>
          </a:prstGeom>
        </p:spPr>
        <p:txBody>
          <a:bodyPr>
            <a:spAutoFit/>
          </a:bodyPr>
          <a:lstStyle/>
          <a:p>
            <a:pPr>
              <a:buFont typeface="Wingdings" pitchFamily="2" charset="2"/>
              <a:buChar char="Ø"/>
            </a:pPr>
            <a:r>
              <a:rPr lang="es-ES" dirty="0" smtClean="0"/>
              <a:t>Flash Video Player</a:t>
            </a:r>
          </a:p>
          <a:p>
            <a:pPr>
              <a:buFont typeface="Wingdings" pitchFamily="2" charset="2"/>
              <a:buChar char="Ø"/>
            </a:pPr>
            <a:r>
              <a:rPr lang="es-ES" dirty="0" smtClean="0"/>
              <a:t>FLV Player</a:t>
            </a:r>
          </a:p>
          <a:p>
            <a:pPr>
              <a:buFont typeface="Wingdings" pitchFamily="2" charset="2"/>
              <a:buChar char="Ø"/>
            </a:pPr>
            <a:r>
              <a:rPr lang="es-ES" dirty="0" err="1" smtClean="0"/>
              <a:t>BitComet</a:t>
            </a:r>
            <a:r>
              <a:rPr lang="es-ES" dirty="0" smtClean="0"/>
              <a:t> FLV </a:t>
            </a:r>
            <a:r>
              <a:rPr lang="es-ES" dirty="0" smtClean="0"/>
              <a:t>Player</a:t>
            </a:r>
          </a:p>
          <a:p>
            <a:pPr>
              <a:buFont typeface="Wingdings" pitchFamily="2" charset="2"/>
              <a:buChar char="Ø"/>
            </a:pPr>
            <a:r>
              <a:rPr lang="es-ES" dirty="0" smtClean="0"/>
              <a:t>GOM Player</a:t>
            </a:r>
          </a:p>
          <a:p>
            <a:endParaRPr lang="es-ES" dirty="0" smtClean="0"/>
          </a:p>
        </p:txBody>
      </p:sp>
      <p:sp>
        <p:nvSpPr>
          <p:cNvPr id="8" name="7 Rectángulo"/>
          <p:cNvSpPr/>
          <p:nvPr/>
        </p:nvSpPr>
        <p:spPr>
          <a:xfrm>
            <a:off x="6012160" y="4869160"/>
            <a:ext cx="2232248" cy="1477328"/>
          </a:xfrm>
          <a:prstGeom prst="rect">
            <a:avLst/>
          </a:prstGeom>
        </p:spPr>
        <p:txBody>
          <a:bodyPr wrap="square">
            <a:spAutoFit/>
          </a:bodyPr>
          <a:lstStyle/>
          <a:p>
            <a:pPr>
              <a:buFont typeface="Wingdings" pitchFamily="2" charset="2"/>
              <a:buChar char="Ø"/>
            </a:pPr>
            <a:r>
              <a:rPr lang="es-ES" dirty="0" err="1" smtClean="0"/>
              <a:t>Kmplayer</a:t>
            </a:r>
            <a:endParaRPr lang="es-ES" dirty="0" smtClean="0"/>
          </a:p>
          <a:p>
            <a:pPr>
              <a:buFont typeface="Wingdings" pitchFamily="2" charset="2"/>
              <a:buChar char="Ø"/>
            </a:pPr>
            <a:r>
              <a:rPr lang="es-ES" dirty="0" err="1" smtClean="0"/>
              <a:t>Kaffeine</a:t>
            </a:r>
            <a:endParaRPr lang="es-ES" dirty="0" smtClean="0"/>
          </a:p>
          <a:p>
            <a:pPr>
              <a:buFont typeface="Wingdings" pitchFamily="2" charset="2"/>
              <a:buChar char="Ø"/>
            </a:pPr>
            <a:r>
              <a:rPr lang="es-ES" dirty="0" err="1" smtClean="0"/>
              <a:t>RealPlayer</a:t>
            </a:r>
            <a:endParaRPr lang="es-ES" dirty="0" smtClean="0"/>
          </a:p>
          <a:p>
            <a:pPr>
              <a:buFont typeface="Wingdings" pitchFamily="2" charset="2"/>
              <a:buChar char="Ø"/>
            </a:pPr>
            <a:r>
              <a:rPr lang="es-ES" dirty="0" smtClean="0"/>
              <a:t>VLC media </a:t>
            </a:r>
            <a:r>
              <a:rPr lang="es-ES" dirty="0" err="1" smtClean="0"/>
              <a:t>player</a:t>
            </a:r>
            <a:endParaRPr lang="es-ES" dirty="0" smtClean="0"/>
          </a:p>
          <a:p>
            <a:endParaRPr lang="es-ES" dirty="0"/>
          </a:p>
        </p:txBody>
      </p:sp>
      <p:pic>
        <p:nvPicPr>
          <p:cNvPr id="1026" name="Picture 2" descr="https://encrypted-tbn2.gstatic.com/images?q=tbn:ANd9GcTOJS3uCD9DrAkOLg4iWbBDALGdFdkm3PbpfvDqu97kWia8XNFU5g">
            <a:hlinkClick r:id="rId3"/>
          </p:cNvPr>
          <p:cNvPicPr>
            <a:picLocks noChangeAspect="1" noChangeArrowheads="1"/>
          </p:cNvPicPr>
          <p:nvPr/>
        </p:nvPicPr>
        <p:blipFill>
          <a:blip r:embed="rId4" cstate="print"/>
          <a:srcRect/>
          <a:stretch>
            <a:fillRect/>
          </a:stretch>
        </p:blipFill>
        <p:spPr bwMode="auto">
          <a:xfrm>
            <a:off x="3635896" y="4869160"/>
            <a:ext cx="1872208" cy="1835137"/>
          </a:xfrm>
          <a:prstGeom prst="rect">
            <a:avLst/>
          </a:prstGeom>
          <a:noFill/>
          <a:ln>
            <a:solidFill>
              <a:srgbClr val="00B0F0"/>
            </a:solidFill>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pic>
    </p:spTree>
  </p:cSld>
  <p:clrMapOvr>
    <a:masterClrMapping/>
  </p:clrMapOvr>
  <p:transition advClick="0" advTm="0">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blinds(horizontal)">
                                      <p:cBhvr>
                                        <p:cTn id="7"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http://www.fondos7.net/walls/2291/fondos-verdes_1024x768.jpg"/>
          <p:cNvPicPr>
            <a:picLocks noChangeAspect="1" noChangeArrowheads="1"/>
          </p:cNvPicPr>
          <p:nvPr/>
        </p:nvPicPr>
        <p:blipFill>
          <a:blip r:embed="rId2" cstate="print"/>
          <a:srcRect/>
          <a:stretch>
            <a:fillRect/>
          </a:stretch>
        </p:blipFill>
        <p:spPr bwMode="auto">
          <a:xfrm>
            <a:off x="0" y="-35743"/>
            <a:ext cx="9167845" cy="6893743"/>
          </a:xfrm>
          <a:prstGeom prst="rect">
            <a:avLst/>
          </a:prstGeom>
          <a:noFill/>
        </p:spPr>
      </p:pic>
      <p:sp>
        <p:nvSpPr>
          <p:cNvPr id="4" name="3 Rectángulo"/>
          <p:cNvSpPr/>
          <p:nvPr/>
        </p:nvSpPr>
        <p:spPr>
          <a:xfrm>
            <a:off x="611756" y="285728"/>
            <a:ext cx="1550424" cy="923330"/>
          </a:xfrm>
          <a:prstGeom prst="rect">
            <a:avLst/>
          </a:prstGeom>
          <a:noFill/>
        </p:spPr>
        <p:txBody>
          <a:bodyPr wrap="none" lIns="91440" tIns="45720" rIns="91440" bIns="45720">
            <a:spAutoFit/>
          </a:bodyPr>
          <a:lstStyle/>
          <a:p>
            <a:pPr algn="ctr"/>
            <a:r>
              <a:rPr lang="es-ES_tradnl" sz="5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M4V</a:t>
            </a:r>
            <a:endParaRPr lang="es-E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5" name="4 Rectángulo"/>
          <p:cNvSpPr/>
          <p:nvPr/>
        </p:nvSpPr>
        <p:spPr>
          <a:xfrm>
            <a:off x="3131840" y="692696"/>
            <a:ext cx="2124299" cy="707886"/>
          </a:xfrm>
          <a:prstGeom prst="rect">
            <a:avLst/>
          </a:prstGeom>
          <a:noFill/>
        </p:spPr>
        <p:txBody>
          <a:bodyPr wrap="none" lIns="91440" tIns="45720" rIns="91440" bIns="45720">
            <a:spAutoFit/>
          </a:bodyPr>
          <a:lstStyle/>
          <a:p>
            <a:pPr algn="ctr"/>
            <a:r>
              <a:rPr lang="es-ES_tradnl" sz="40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¿Qué es?</a:t>
            </a:r>
            <a:endParaRPr lang="es-ES" sz="40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6" name="5 Rectángulo"/>
          <p:cNvSpPr/>
          <p:nvPr/>
        </p:nvSpPr>
        <p:spPr>
          <a:xfrm>
            <a:off x="395536" y="1340769"/>
            <a:ext cx="7416824" cy="2554545"/>
          </a:xfrm>
          <a:prstGeom prst="rect">
            <a:avLst/>
          </a:prstGeom>
        </p:spPr>
        <p:txBody>
          <a:bodyPr wrap="square">
            <a:spAutoFit/>
          </a:bodyPr>
          <a:lstStyle/>
          <a:p>
            <a:r>
              <a:rPr lang="es-MX" sz="2000" b="1" dirty="0" smtClean="0"/>
              <a:t>Los archivos con la extensión de archivo m4v son archivos MPEG-4. </a:t>
            </a:r>
          </a:p>
          <a:p>
            <a:r>
              <a:rPr lang="es-MX" sz="2000" b="1" dirty="0" smtClean="0"/>
              <a:t>Estos archivos contienen videos digitales que se descargan de la tienda de Apple </a:t>
            </a:r>
            <a:r>
              <a:rPr lang="es-MX" sz="2000" b="1" dirty="0" err="1" smtClean="0"/>
              <a:t>iTunes</a:t>
            </a:r>
            <a:r>
              <a:rPr lang="es-MX" sz="2000" b="1" dirty="0" smtClean="0"/>
              <a:t>.</a:t>
            </a:r>
          </a:p>
          <a:p>
            <a:r>
              <a:rPr lang="es-MX" sz="2000" b="1" dirty="0" smtClean="0"/>
              <a:t>Los archivos M4V que están disponibles en la tienda en línea puede contener películas, videos musicales, programas de televisión, </a:t>
            </a:r>
            <a:r>
              <a:rPr lang="es-MX" sz="2000" b="1" dirty="0" err="1" smtClean="0"/>
              <a:t>etc</a:t>
            </a:r>
            <a:r>
              <a:rPr lang="es-MX" sz="2000" b="1" dirty="0" smtClean="0"/>
              <a:t> archivos M4V son casi idénticos a los archivos MP4, M4V archivos pero pueden ser protegidos contra copia por Apple usando su tecnología patentada de protección de copia.</a:t>
            </a:r>
            <a:endParaRPr lang="es-MX" sz="2000" b="1" dirty="0"/>
          </a:p>
        </p:txBody>
      </p:sp>
      <p:sp>
        <p:nvSpPr>
          <p:cNvPr id="7" name="6 Rectángulo"/>
          <p:cNvSpPr/>
          <p:nvPr/>
        </p:nvSpPr>
        <p:spPr>
          <a:xfrm>
            <a:off x="41654" y="3933056"/>
            <a:ext cx="6615145" cy="707886"/>
          </a:xfrm>
          <a:prstGeom prst="rect">
            <a:avLst/>
          </a:prstGeom>
          <a:noFill/>
        </p:spPr>
        <p:txBody>
          <a:bodyPr wrap="none" lIns="91440" tIns="45720" rIns="91440" bIns="45720">
            <a:spAutoFit/>
          </a:bodyPr>
          <a:lstStyle/>
          <a:p>
            <a:pPr algn="ctr"/>
            <a:r>
              <a:rPr lang="es-ES_tradnl" sz="40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Programas que lo reproducen:</a:t>
            </a:r>
            <a:endParaRPr lang="es-ES" sz="40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8" name="7 Rectángulo"/>
          <p:cNvSpPr/>
          <p:nvPr/>
        </p:nvSpPr>
        <p:spPr>
          <a:xfrm>
            <a:off x="683568" y="4653136"/>
            <a:ext cx="1456296" cy="369332"/>
          </a:xfrm>
          <a:prstGeom prst="rect">
            <a:avLst/>
          </a:prstGeom>
        </p:spPr>
        <p:txBody>
          <a:bodyPr wrap="none">
            <a:spAutoFit/>
          </a:bodyPr>
          <a:lstStyle/>
          <a:p>
            <a:pPr>
              <a:buFont typeface="Wingdings" pitchFamily="2" charset="2"/>
              <a:buChar char="Ø"/>
            </a:pPr>
            <a:r>
              <a:rPr lang="es-MX" dirty="0" smtClean="0"/>
              <a:t> </a:t>
            </a:r>
            <a:r>
              <a:rPr lang="es-MX" b="1" dirty="0" err="1" smtClean="0"/>
              <a:t>Quicktime</a:t>
            </a:r>
            <a:r>
              <a:rPr lang="es-MX" b="1" dirty="0" smtClean="0"/>
              <a:t> </a:t>
            </a:r>
            <a:endParaRPr lang="es-MX" b="1" dirty="0"/>
          </a:p>
        </p:txBody>
      </p:sp>
      <p:sp>
        <p:nvSpPr>
          <p:cNvPr id="9" name="8 Rectángulo"/>
          <p:cNvSpPr/>
          <p:nvPr/>
        </p:nvSpPr>
        <p:spPr>
          <a:xfrm>
            <a:off x="683568" y="5013176"/>
            <a:ext cx="1790234" cy="369332"/>
          </a:xfrm>
          <a:prstGeom prst="rect">
            <a:avLst/>
          </a:prstGeom>
        </p:spPr>
        <p:txBody>
          <a:bodyPr wrap="none">
            <a:spAutoFit/>
          </a:bodyPr>
          <a:lstStyle/>
          <a:p>
            <a:pPr>
              <a:buFont typeface="Wingdings" pitchFamily="2" charset="2"/>
              <a:buChar char="Ø"/>
            </a:pPr>
            <a:r>
              <a:rPr lang="es-MX" dirty="0" smtClean="0"/>
              <a:t> </a:t>
            </a:r>
            <a:r>
              <a:rPr lang="es-MX" b="1" dirty="0" smtClean="0"/>
              <a:t>Storm </a:t>
            </a:r>
            <a:r>
              <a:rPr lang="es-MX" b="1" dirty="0" err="1" smtClean="0"/>
              <a:t>Codec</a:t>
            </a:r>
            <a:r>
              <a:rPr lang="es-MX" b="1" dirty="0" smtClean="0"/>
              <a:t> 5</a:t>
            </a:r>
            <a:endParaRPr lang="es-MX" b="1" dirty="0"/>
          </a:p>
        </p:txBody>
      </p:sp>
      <p:sp>
        <p:nvSpPr>
          <p:cNvPr id="10" name="9 Rectángulo"/>
          <p:cNvSpPr/>
          <p:nvPr/>
        </p:nvSpPr>
        <p:spPr>
          <a:xfrm>
            <a:off x="683568" y="5373216"/>
            <a:ext cx="1986121" cy="369332"/>
          </a:xfrm>
          <a:prstGeom prst="rect">
            <a:avLst/>
          </a:prstGeom>
        </p:spPr>
        <p:txBody>
          <a:bodyPr wrap="none">
            <a:spAutoFit/>
          </a:bodyPr>
          <a:lstStyle/>
          <a:p>
            <a:pPr>
              <a:buFont typeface="Wingdings" pitchFamily="2" charset="2"/>
              <a:buChar char="Ø"/>
            </a:pPr>
            <a:r>
              <a:rPr lang="es-MX" dirty="0" smtClean="0"/>
              <a:t> </a:t>
            </a:r>
            <a:r>
              <a:rPr lang="es-MX" b="1" dirty="0" err="1" smtClean="0"/>
              <a:t>windows</a:t>
            </a:r>
            <a:r>
              <a:rPr lang="es-MX" b="1" dirty="0" smtClean="0"/>
              <a:t> </a:t>
            </a:r>
            <a:r>
              <a:rPr lang="es-MX" b="1" dirty="0" smtClean="0"/>
              <a:t>media</a:t>
            </a:r>
            <a:r>
              <a:rPr lang="es-MX" dirty="0" smtClean="0"/>
              <a:t>,</a:t>
            </a:r>
            <a:endParaRPr lang="es-MX" dirty="0"/>
          </a:p>
        </p:txBody>
      </p:sp>
      <p:pic>
        <p:nvPicPr>
          <p:cNvPr id="18434" name="Picture 2" descr="http://www.internautas.tv/graficos/iconrss-m4v.png">
            <a:hlinkClick r:id="rId3"/>
          </p:cNvPr>
          <p:cNvPicPr>
            <a:picLocks noChangeAspect="1" noChangeArrowheads="1"/>
          </p:cNvPicPr>
          <p:nvPr/>
        </p:nvPicPr>
        <p:blipFill>
          <a:blip r:embed="rId4" cstate="print"/>
          <a:srcRect/>
          <a:stretch>
            <a:fillRect/>
          </a:stretch>
        </p:blipFill>
        <p:spPr bwMode="auto">
          <a:xfrm>
            <a:off x="6395492" y="3645024"/>
            <a:ext cx="2748508" cy="2748508"/>
          </a:xfrm>
          <a:prstGeom prst="rect">
            <a:avLst/>
          </a:prstGeom>
          <a:noFill/>
          <a:ln>
            <a:solidFill>
              <a:schemeClr val="accent6">
                <a:lumMod val="75000"/>
              </a:schemeClr>
            </a:solid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pic>
    </p:spTree>
  </p:cSld>
  <p:clrMapOvr>
    <a:masterClrMapping/>
  </p:clrMapOvr>
  <p:transition advClick="0" advTm="0">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18434"/>
                                        </p:tgtEl>
                                        <p:attrNameLst>
                                          <p:attrName>style.visibility</p:attrName>
                                        </p:attrNameLst>
                                      </p:cBhvr>
                                      <p:to>
                                        <p:strVal val="visible"/>
                                      </p:to>
                                    </p:set>
                                    <p:animEffect transition="in" filter="wheel(4)">
                                      <p:cBhvr>
                                        <p:cTn id="7" dur="2000"/>
                                        <p:tgtEl>
                                          <p:spTgt spid="18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http://www.fondos7.net/walls/2291/fondos-verdes_1024x768.jpg"/>
          <p:cNvPicPr>
            <a:picLocks noChangeAspect="1" noChangeArrowheads="1"/>
          </p:cNvPicPr>
          <p:nvPr/>
        </p:nvPicPr>
        <p:blipFill>
          <a:blip r:embed="rId2" cstate="print"/>
          <a:srcRect/>
          <a:stretch>
            <a:fillRect/>
          </a:stretch>
        </p:blipFill>
        <p:spPr bwMode="auto">
          <a:xfrm>
            <a:off x="0" y="0"/>
            <a:ext cx="9167845" cy="6893743"/>
          </a:xfrm>
          <a:prstGeom prst="rect">
            <a:avLst/>
          </a:prstGeom>
          <a:noFill/>
        </p:spPr>
      </p:pic>
      <p:sp>
        <p:nvSpPr>
          <p:cNvPr id="3" name="2 Rectángulo"/>
          <p:cNvSpPr/>
          <p:nvPr/>
        </p:nvSpPr>
        <p:spPr>
          <a:xfrm>
            <a:off x="539552" y="188640"/>
            <a:ext cx="1872208" cy="92333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s-E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MKV</a:t>
            </a:r>
            <a:endParaRPr lang="es-E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 name="3 Rectángulo"/>
          <p:cNvSpPr/>
          <p:nvPr/>
        </p:nvSpPr>
        <p:spPr>
          <a:xfrm>
            <a:off x="2195736" y="620688"/>
            <a:ext cx="4608511" cy="769441"/>
          </a:xfrm>
          <a:prstGeom prst="rect">
            <a:avLst/>
          </a:prstGeom>
          <a:noFill/>
        </p:spPr>
        <p:txBody>
          <a:bodyPr wrap="square" lIns="91440" tIns="45720" rIns="91440" bIns="45720">
            <a:spAutoFit/>
          </a:bodyPr>
          <a:lstStyle/>
          <a:p>
            <a:pPr algn="ctr"/>
            <a:r>
              <a:rPr lang="es-ES" sz="44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 Qué es?</a:t>
            </a:r>
            <a:endParaRPr lang="es-ES" sz="44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5" name="4 Rectángulo"/>
          <p:cNvSpPr/>
          <p:nvPr/>
        </p:nvSpPr>
        <p:spPr>
          <a:xfrm>
            <a:off x="467544" y="1340768"/>
            <a:ext cx="6912768" cy="646331"/>
          </a:xfrm>
          <a:prstGeom prst="rect">
            <a:avLst/>
          </a:prstGeom>
        </p:spPr>
        <p:txBody>
          <a:bodyPr wrap="square">
            <a:spAutoFit/>
          </a:bodyPr>
          <a:lstStyle/>
          <a:p>
            <a:r>
              <a:rPr lang="es-MX" dirty="0" smtClean="0"/>
              <a:t>Son </a:t>
            </a:r>
            <a:r>
              <a:rPr lang="es-MX" dirty="0" smtClean="0"/>
              <a:t>archivos de vídeo creados por </a:t>
            </a:r>
            <a:r>
              <a:rPr lang="es-MX" dirty="0" err="1" smtClean="0"/>
              <a:t>Matroska</a:t>
            </a:r>
            <a:r>
              <a:rPr lang="es-MX" dirty="0" smtClean="0"/>
              <a:t>, un formato que apunta a convertirse en el Formato Contenedor Multimedia estándar algún día.</a:t>
            </a:r>
            <a:endParaRPr lang="es-MX" dirty="0"/>
          </a:p>
        </p:txBody>
      </p:sp>
      <p:sp>
        <p:nvSpPr>
          <p:cNvPr id="6" name="5 Rectángulo"/>
          <p:cNvSpPr/>
          <p:nvPr/>
        </p:nvSpPr>
        <p:spPr>
          <a:xfrm>
            <a:off x="467544" y="1844824"/>
            <a:ext cx="6480720" cy="1200329"/>
          </a:xfrm>
          <a:prstGeom prst="rect">
            <a:avLst/>
          </a:prstGeom>
        </p:spPr>
        <p:txBody>
          <a:bodyPr wrap="square">
            <a:spAutoFit/>
          </a:bodyPr>
          <a:lstStyle/>
          <a:p>
            <a:r>
              <a:rPr lang="es-MX" dirty="0" smtClean="0"/>
              <a:t>Estos ficheros contienen los flujos multimedia de código abierto en </a:t>
            </a:r>
            <a:r>
              <a:rPr lang="es-MX" dirty="0" err="1" smtClean="0"/>
              <a:t>matroska</a:t>
            </a:r>
            <a:r>
              <a:rPr lang="es-MX" dirty="0" smtClean="0"/>
              <a:t> formato contenedor multimedia. El propósito de este formato es permitir el almacenamiento de un número ilimitado de flujos multimedia en un solo archivo.</a:t>
            </a:r>
            <a:endParaRPr lang="es-MX" dirty="0"/>
          </a:p>
        </p:txBody>
      </p:sp>
      <p:sp>
        <p:nvSpPr>
          <p:cNvPr id="7" name="6 Rectángulo"/>
          <p:cNvSpPr/>
          <p:nvPr/>
        </p:nvSpPr>
        <p:spPr>
          <a:xfrm>
            <a:off x="0" y="3068960"/>
            <a:ext cx="7992888" cy="769441"/>
          </a:xfrm>
          <a:prstGeom prst="rect">
            <a:avLst/>
          </a:prstGeom>
          <a:noFill/>
        </p:spPr>
        <p:txBody>
          <a:bodyPr wrap="square" lIns="91440" tIns="45720" rIns="91440" bIns="45720">
            <a:spAutoFit/>
          </a:bodyPr>
          <a:lstStyle/>
          <a:p>
            <a:pPr algn="ctr"/>
            <a:r>
              <a:rPr lang="es-ES" sz="44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Programas que lo reproducen:</a:t>
            </a:r>
            <a:endParaRPr lang="es-ES" sz="44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8" name="7 Rectángulo"/>
          <p:cNvSpPr/>
          <p:nvPr/>
        </p:nvSpPr>
        <p:spPr>
          <a:xfrm>
            <a:off x="467544" y="3789040"/>
            <a:ext cx="4572000" cy="2031325"/>
          </a:xfrm>
          <a:prstGeom prst="rect">
            <a:avLst/>
          </a:prstGeom>
        </p:spPr>
        <p:txBody>
          <a:bodyPr>
            <a:spAutoFit/>
          </a:bodyPr>
          <a:lstStyle/>
          <a:p>
            <a:r>
              <a:rPr lang="es-MX" dirty="0" smtClean="0"/>
              <a:t>*Media </a:t>
            </a:r>
            <a:r>
              <a:rPr lang="es-MX" dirty="0" smtClean="0"/>
              <a:t>Player Clásico</a:t>
            </a:r>
            <a:br>
              <a:rPr lang="es-MX" dirty="0" smtClean="0"/>
            </a:br>
            <a:r>
              <a:rPr lang="es-MX" dirty="0" smtClean="0"/>
              <a:t>  *</a:t>
            </a:r>
            <a:r>
              <a:rPr lang="es-MX" dirty="0" err="1" smtClean="0"/>
              <a:t>The</a:t>
            </a:r>
            <a:r>
              <a:rPr lang="es-MX" dirty="0" smtClean="0"/>
              <a:t> </a:t>
            </a:r>
            <a:r>
              <a:rPr lang="es-MX" dirty="0" err="1" smtClean="0"/>
              <a:t>Core</a:t>
            </a:r>
            <a:r>
              <a:rPr lang="es-MX" dirty="0" smtClean="0"/>
              <a:t> media </a:t>
            </a:r>
            <a:r>
              <a:rPr lang="es-MX" dirty="0" err="1" smtClean="0"/>
              <a:t>player</a:t>
            </a:r>
            <a:r>
              <a:rPr lang="es-MX" dirty="0" smtClean="0"/>
              <a:t/>
            </a:r>
            <a:br>
              <a:rPr lang="es-MX" dirty="0" smtClean="0"/>
            </a:br>
            <a:r>
              <a:rPr lang="es-MX" dirty="0" smtClean="0"/>
              <a:t> </a:t>
            </a:r>
            <a:r>
              <a:rPr lang="es-MX" dirty="0" smtClean="0"/>
              <a:t>    *VLC </a:t>
            </a:r>
            <a:r>
              <a:rPr lang="es-MX" dirty="0" smtClean="0"/>
              <a:t>Media Player (Recomendado)</a:t>
            </a:r>
            <a:br>
              <a:rPr lang="es-MX" dirty="0" smtClean="0"/>
            </a:br>
            <a:r>
              <a:rPr lang="es-MX" dirty="0" smtClean="0"/>
              <a:t> </a:t>
            </a:r>
            <a:r>
              <a:rPr lang="es-MX" dirty="0" smtClean="0"/>
              <a:t>      *</a:t>
            </a:r>
            <a:r>
              <a:rPr lang="es-MX" dirty="0" err="1" smtClean="0"/>
              <a:t>Zoomplayer</a:t>
            </a:r>
            <a:r>
              <a:rPr lang="es-MX" dirty="0" smtClean="0"/>
              <a:t/>
            </a:r>
            <a:br>
              <a:rPr lang="es-MX" dirty="0" smtClean="0"/>
            </a:br>
            <a:r>
              <a:rPr lang="es-MX" dirty="0" smtClean="0"/>
              <a:t> </a:t>
            </a:r>
            <a:r>
              <a:rPr lang="es-MX" dirty="0" smtClean="0"/>
              <a:t>         *</a:t>
            </a:r>
            <a:r>
              <a:rPr lang="es-MX" dirty="0" err="1" smtClean="0"/>
              <a:t>CorePlayer</a:t>
            </a:r>
            <a:r>
              <a:rPr lang="es-MX" dirty="0" smtClean="0"/>
              <a:t> </a:t>
            </a:r>
            <a:r>
              <a:rPr lang="es-MX" dirty="0" smtClean="0"/>
              <a:t>Pro</a:t>
            </a:r>
            <a:br>
              <a:rPr lang="es-MX" dirty="0" smtClean="0"/>
            </a:br>
            <a:r>
              <a:rPr lang="es-MX" dirty="0" smtClean="0"/>
              <a:t>             * </a:t>
            </a:r>
            <a:r>
              <a:rPr lang="es-MX" dirty="0" err="1" smtClean="0"/>
              <a:t>MPlayer</a:t>
            </a:r>
            <a:r>
              <a:rPr lang="es-MX" dirty="0" smtClean="0"/>
              <a:t> </a:t>
            </a:r>
            <a:br>
              <a:rPr lang="es-MX" dirty="0" smtClean="0"/>
            </a:br>
            <a:endParaRPr lang="es-MX" dirty="0"/>
          </a:p>
        </p:txBody>
      </p:sp>
      <p:pic>
        <p:nvPicPr>
          <p:cNvPr id="19458" name="Picture 2" descr="http://images.all-free-download.com/images/graphiclarge/media_video_mkv_100200.jpg">
            <a:hlinkClick r:id="rId3"/>
          </p:cNvPr>
          <p:cNvPicPr>
            <a:picLocks noChangeAspect="1" noChangeArrowheads="1"/>
          </p:cNvPicPr>
          <p:nvPr/>
        </p:nvPicPr>
        <p:blipFill>
          <a:blip r:embed="rId4" cstate="print"/>
          <a:srcRect/>
          <a:stretch>
            <a:fillRect/>
          </a:stretch>
        </p:blipFill>
        <p:spPr bwMode="auto">
          <a:xfrm>
            <a:off x="5004048" y="4005064"/>
            <a:ext cx="2438400" cy="2438400"/>
          </a:xfrm>
          <a:prstGeom prst="rect">
            <a:avLst/>
          </a:prstGeom>
          <a:noFill/>
          <a:ln>
            <a:solidFill>
              <a:schemeClr val="accent6">
                <a:lumMod val="75000"/>
              </a:schemeClr>
            </a:solidFill>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pic>
    </p:spTree>
  </p:cSld>
  <p:clrMapOvr>
    <a:masterClrMapping/>
  </p:clrMapOvr>
  <p:transition advClick="0" advTm="0">
    <p:strip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nodeType="clickEffect">
                                  <p:stCondLst>
                                    <p:cond delay="0"/>
                                  </p:stCondLst>
                                  <p:childTnLst>
                                    <p:set>
                                      <p:cBhvr>
                                        <p:cTn id="6" dur="1" fill="hold">
                                          <p:stCondLst>
                                            <p:cond delay="0"/>
                                          </p:stCondLst>
                                        </p:cTn>
                                        <p:tgtEl>
                                          <p:spTgt spid="19458"/>
                                        </p:tgtEl>
                                        <p:attrNameLst>
                                          <p:attrName>style.visibility</p:attrName>
                                        </p:attrNameLst>
                                      </p:cBhvr>
                                      <p:to>
                                        <p:strVal val="visible"/>
                                      </p:to>
                                    </p:set>
                                    <p:animEffect transition="in" filter="plus(in)">
                                      <p:cBhvr>
                                        <p:cTn id="7" dur="2000"/>
                                        <p:tgtEl>
                                          <p:spTgt spid="194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http://www.fondos7.net/walls/2291/fondos-verdes_1024x768.jpg"/>
          <p:cNvPicPr>
            <a:picLocks noChangeAspect="1" noChangeArrowheads="1"/>
          </p:cNvPicPr>
          <p:nvPr/>
        </p:nvPicPr>
        <p:blipFill>
          <a:blip r:embed="rId2" cstate="print"/>
          <a:srcRect/>
          <a:stretch>
            <a:fillRect/>
          </a:stretch>
        </p:blipFill>
        <p:spPr bwMode="auto">
          <a:xfrm>
            <a:off x="0" y="0"/>
            <a:ext cx="9167845" cy="6893743"/>
          </a:xfrm>
          <a:prstGeom prst="rect">
            <a:avLst/>
          </a:prstGeom>
          <a:noFill/>
        </p:spPr>
      </p:pic>
      <p:sp>
        <p:nvSpPr>
          <p:cNvPr id="3" name="2 Rectángulo"/>
          <p:cNvSpPr/>
          <p:nvPr/>
        </p:nvSpPr>
        <p:spPr>
          <a:xfrm>
            <a:off x="179512" y="188640"/>
            <a:ext cx="2808312" cy="923330"/>
          </a:xfrm>
          <a:prstGeom prst="rect">
            <a:avLst/>
          </a:prstGeom>
          <a:noFill/>
        </p:spPr>
        <p:txBody>
          <a:bodyPr wrap="square" lIns="91440" tIns="45720" rIns="91440" bIns="45720">
            <a:spAutoFit/>
          </a:bodyPr>
          <a:lstStyle/>
          <a:p>
            <a:pPr algn="ctr"/>
            <a:r>
              <a:rPr lang="es-ES"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DIVX</a:t>
            </a:r>
            <a:endParaRPr lang="es-E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5" name="4 Rectángulo"/>
          <p:cNvSpPr/>
          <p:nvPr/>
        </p:nvSpPr>
        <p:spPr>
          <a:xfrm>
            <a:off x="3203848" y="980728"/>
            <a:ext cx="2124299" cy="707886"/>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s-ES" sz="4000" b="1" dirty="0" smtClean="0">
                <a:ln>
                  <a:prstDash val="solid"/>
                </a:ln>
                <a:solidFill>
                  <a:srgbClr val="7030A0"/>
                </a:solidFill>
              </a:rPr>
              <a:t>¿Qué es?</a:t>
            </a:r>
            <a:endParaRPr lang="es-ES" sz="4000" b="1" cap="none" spc="0" dirty="0">
              <a:ln>
                <a:prstDash val="solid"/>
              </a:ln>
              <a:solidFill>
                <a:srgbClr val="7030A0"/>
              </a:solidFill>
            </a:endParaRPr>
          </a:p>
        </p:txBody>
      </p:sp>
      <p:sp>
        <p:nvSpPr>
          <p:cNvPr id="6" name="5 Rectángulo"/>
          <p:cNvSpPr/>
          <p:nvPr/>
        </p:nvSpPr>
        <p:spPr>
          <a:xfrm>
            <a:off x="179512" y="1628800"/>
            <a:ext cx="7272808" cy="1938992"/>
          </a:xfrm>
          <a:prstGeom prst="rect">
            <a:avLst/>
          </a:prstGeom>
        </p:spPr>
        <p:txBody>
          <a:bodyPr wrap="square">
            <a:spAutoFit/>
          </a:bodyPr>
          <a:lstStyle/>
          <a:p>
            <a:pPr algn="just"/>
            <a:r>
              <a:rPr lang="es-ES" sz="2000" b="1" dirty="0" err="1" smtClean="0"/>
              <a:t>Mov</a:t>
            </a:r>
            <a:r>
              <a:rPr lang="es-ES" sz="2000" b="1" dirty="0" smtClean="0"/>
              <a:t> es una instrucción en el </a:t>
            </a:r>
            <a:r>
              <a:rPr lang="es-ES" sz="2000" b="1" dirty="0" err="1" smtClean="0"/>
              <a:t>lenguage</a:t>
            </a:r>
            <a:r>
              <a:rPr lang="es-ES" sz="2000" b="1" dirty="0" smtClean="0"/>
              <a:t> ensamblador de la mayoría de procesadores, cuyo propósito es la transferencia de datos entre registros de procesador o registro y memoria.</a:t>
            </a:r>
          </a:p>
          <a:p>
            <a:pPr algn="just"/>
            <a:r>
              <a:rPr lang="es-ES" sz="2000" b="1" dirty="0" smtClean="0"/>
              <a:t>Adicionalmente </a:t>
            </a:r>
            <a:r>
              <a:rPr lang="es-ES" sz="2000" b="1" dirty="0" err="1" smtClean="0"/>
              <a:t>Mov</a:t>
            </a:r>
            <a:r>
              <a:rPr lang="es-ES" sz="2000" b="1" dirty="0" smtClean="0"/>
              <a:t> </a:t>
            </a:r>
            <a:r>
              <a:rPr lang="es-ES" sz="2000" b="1" dirty="0" smtClean="0"/>
              <a:t>también permite el uso de datos absolutos, como por ejemplo mover el número 10 a un registro del procesador.</a:t>
            </a:r>
            <a:endParaRPr lang="es-ES" sz="2000" b="1" dirty="0"/>
          </a:p>
        </p:txBody>
      </p:sp>
      <p:sp>
        <p:nvSpPr>
          <p:cNvPr id="7" name="6 Rectángulo"/>
          <p:cNvSpPr/>
          <p:nvPr/>
        </p:nvSpPr>
        <p:spPr>
          <a:xfrm>
            <a:off x="971600" y="5229200"/>
            <a:ext cx="1456296" cy="369332"/>
          </a:xfrm>
          <a:prstGeom prst="rect">
            <a:avLst/>
          </a:prstGeom>
        </p:spPr>
        <p:txBody>
          <a:bodyPr wrap="none">
            <a:spAutoFit/>
          </a:bodyPr>
          <a:lstStyle/>
          <a:p>
            <a:pPr>
              <a:buFont typeface="Wingdings" pitchFamily="2" charset="2"/>
              <a:buChar char="Ø"/>
            </a:pPr>
            <a:r>
              <a:rPr lang="es-MX" b="1" dirty="0" smtClean="0"/>
              <a:t> </a:t>
            </a:r>
            <a:r>
              <a:rPr lang="es-MX" b="1" dirty="0" err="1" smtClean="0"/>
              <a:t>Quicktime</a:t>
            </a:r>
            <a:r>
              <a:rPr lang="es-MX" b="1" dirty="0" smtClean="0"/>
              <a:t> </a:t>
            </a:r>
            <a:endParaRPr lang="es-MX" b="1" dirty="0"/>
          </a:p>
        </p:txBody>
      </p:sp>
      <p:sp>
        <p:nvSpPr>
          <p:cNvPr id="8" name="7 Rectángulo"/>
          <p:cNvSpPr/>
          <p:nvPr/>
        </p:nvSpPr>
        <p:spPr>
          <a:xfrm>
            <a:off x="971600" y="4869160"/>
            <a:ext cx="2177456" cy="369332"/>
          </a:xfrm>
          <a:prstGeom prst="rect">
            <a:avLst/>
          </a:prstGeom>
        </p:spPr>
        <p:txBody>
          <a:bodyPr wrap="none">
            <a:spAutoFit/>
          </a:bodyPr>
          <a:lstStyle/>
          <a:p>
            <a:pPr>
              <a:buFont typeface="Wingdings" pitchFamily="2" charset="2"/>
              <a:buChar char="Ø"/>
            </a:pPr>
            <a:r>
              <a:rPr lang="es-MX" b="1" dirty="0" smtClean="0"/>
              <a:t> Quick </a:t>
            </a:r>
            <a:r>
              <a:rPr lang="es-MX" b="1" dirty="0" smtClean="0"/>
              <a:t>Time Player.</a:t>
            </a:r>
            <a:endParaRPr lang="es-MX" b="1" dirty="0"/>
          </a:p>
        </p:txBody>
      </p:sp>
      <p:sp>
        <p:nvSpPr>
          <p:cNvPr id="9" name="8 Rectángulo"/>
          <p:cNvSpPr/>
          <p:nvPr/>
        </p:nvSpPr>
        <p:spPr>
          <a:xfrm>
            <a:off x="426641" y="3933056"/>
            <a:ext cx="6526595" cy="707886"/>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s-ES" sz="4000" b="1" dirty="0" err="1" smtClean="0">
                <a:ln>
                  <a:prstDash val="solid"/>
                </a:ln>
                <a:solidFill>
                  <a:srgbClr val="7030A0"/>
                </a:solidFill>
              </a:rPr>
              <a:t>Pogramas</a:t>
            </a:r>
            <a:r>
              <a:rPr lang="es-ES" sz="4000" b="1" dirty="0" smtClean="0">
                <a:ln>
                  <a:prstDash val="solid"/>
                </a:ln>
                <a:solidFill>
                  <a:srgbClr val="7030A0"/>
                </a:solidFill>
              </a:rPr>
              <a:t> que lo reproducen:</a:t>
            </a:r>
            <a:endParaRPr lang="es-ES" sz="4000" b="1" cap="none" spc="0" dirty="0">
              <a:ln>
                <a:prstDash val="solid"/>
              </a:ln>
              <a:solidFill>
                <a:srgbClr val="7030A0"/>
              </a:solidFill>
            </a:endParaRPr>
          </a:p>
        </p:txBody>
      </p:sp>
      <p:pic>
        <p:nvPicPr>
          <p:cNvPr id="20482" name="Picture 2" descr="https://encrypted-tbn0.gstatic.com/images?q=tbn:ANd9GcQHw40Jen__tjDn8MWLjTwzqDtv2nrF-LpT_GCoaJFZ_qANfjUe">
            <a:hlinkClick r:id="rId3"/>
          </p:cNvPr>
          <p:cNvPicPr>
            <a:picLocks noChangeAspect="1" noChangeArrowheads="1"/>
          </p:cNvPicPr>
          <p:nvPr/>
        </p:nvPicPr>
        <p:blipFill>
          <a:blip r:embed="rId4" cstate="print"/>
          <a:srcRect/>
          <a:stretch>
            <a:fillRect/>
          </a:stretch>
        </p:blipFill>
        <p:spPr bwMode="auto">
          <a:xfrm>
            <a:off x="3707904" y="4509120"/>
            <a:ext cx="2132855" cy="2132856"/>
          </a:xfrm>
          <a:prstGeom prst="rect">
            <a:avLst/>
          </a:prstGeom>
          <a:noFill/>
          <a:ln>
            <a:solidFill>
              <a:srgbClr val="7030A0"/>
            </a:solid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pic>
    </p:spTree>
  </p:cSld>
  <p:clrMapOvr>
    <a:masterClrMapping/>
  </p:clrMapOvr>
  <p:transition advClick="0" advTm="0">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nodeType="clickEffect">
                                  <p:stCondLst>
                                    <p:cond delay="0"/>
                                  </p:stCondLst>
                                  <p:childTnLst>
                                    <p:set>
                                      <p:cBhvr>
                                        <p:cTn id="6" dur="1" fill="hold">
                                          <p:stCondLst>
                                            <p:cond delay="0"/>
                                          </p:stCondLst>
                                        </p:cTn>
                                        <p:tgtEl>
                                          <p:spTgt spid="20482"/>
                                        </p:tgtEl>
                                        <p:attrNameLst>
                                          <p:attrName>style.visibility</p:attrName>
                                        </p:attrNameLst>
                                      </p:cBhvr>
                                      <p:to>
                                        <p:strVal val="visible"/>
                                      </p:to>
                                    </p:set>
                                    <p:anim calcmode="lin" valueType="num">
                                      <p:cBhvr additive="base">
                                        <p:cTn id="7" dur="5000" fill="hold"/>
                                        <p:tgtEl>
                                          <p:spTgt spid="20482"/>
                                        </p:tgtEl>
                                        <p:attrNameLst>
                                          <p:attrName>ppt_x</p:attrName>
                                        </p:attrNameLst>
                                      </p:cBhvr>
                                      <p:tavLst>
                                        <p:tav tm="0">
                                          <p:val>
                                            <p:strVal val="#ppt_x"/>
                                          </p:val>
                                        </p:tav>
                                        <p:tav tm="100000">
                                          <p:val>
                                            <p:strVal val="#ppt_x"/>
                                          </p:val>
                                        </p:tav>
                                      </p:tavLst>
                                    </p:anim>
                                    <p:anim calcmode="lin" valueType="num">
                                      <p:cBhvr additive="base">
                                        <p:cTn id="8" dur="5000" fill="hold"/>
                                        <p:tgtEl>
                                          <p:spTgt spid="2048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http://www.fondos7.net/walls/2291/fondos-verdes_1024x768.jpg"/>
          <p:cNvPicPr>
            <a:picLocks noChangeAspect="1" noChangeArrowheads="1"/>
          </p:cNvPicPr>
          <p:nvPr/>
        </p:nvPicPr>
        <p:blipFill>
          <a:blip r:embed="rId2" cstate="print"/>
          <a:srcRect/>
          <a:stretch>
            <a:fillRect/>
          </a:stretch>
        </p:blipFill>
        <p:spPr bwMode="auto">
          <a:xfrm>
            <a:off x="0" y="0"/>
            <a:ext cx="9167845" cy="6893743"/>
          </a:xfrm>
          <a:prstGeom prst="rect">
            <a:avLst/>
          </a:prstGeom>
          <a:noFill/>
        </p:spPr>
      </p:pic>
      <p:sp>
        <p:nvSpPr>
          <p:cNvPr id="3" name="2 Rectángulo"/>
          <p:cNvSpPr/>
          <p:nvPr/>
        </p:nvSpPr>
        <p:spPr>
          <a:xfrm>
            <a:off x="539552" y="404664"/>
            <a:ext cx="1944216" cy="923330"/>
          </a:xfrm>
          <a:prstGeom prst="rect">
            <a:avLst/>
          </a:prstGeom>
          <a:noFill/>
        </p:spPr>
        <p:txBody>
          <a:bodyPr wrap="square" lIns="91440" tIns="45720" rIns="91440" bIns="45720">
            <a:spAutoFit/>
          </a:bodyPr>
          <a:lstStyle/>
          <a:p>
            <a:pPr algn="ctr"/>
            <a:r>
              <a:rPr lang="es-ES"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MP4</a:t>
            </a:r>
            <a:endParaRPr lang="es-E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4" name="3 Rectángulo"/>
          <p:cNvSpPr/>
          <p:nvPr/>
        </p:nvSpPr>
        <p:spPr>
          <a:xfrm>
            <a:off x="3059832" y="836712"/>
            <a:ext cx="2624436" cy="769441"/>
          </a:xfrm>
          <a:prstGeom prst="rect">
            <a:avLst/>
          </a:prstGeom>
          <a:noFill/>
        </p:spPr>
        <p:txBody>
          <a:bodyPr wrap="none" lIns="91440" tIns="45720" rIns="91440" bIns="45720">
            <a:spAutoFit/>
          </a:bodyPr>
          <a:lstStyle/>
          <a:p>
            <a:pPr algn="ctr"/>
            <a:r>
              <a:rPr lang="es-ES" sz="44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¿Qué es?</a:t>
            </a:r>
            <a:endParaRPr lang="es-ES" sz="4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5" name="4 Rectángulo"/>
          <p:cNvSpPr/>
          <p:nvPr/>
        </p:nvSpPr>
        <p:spPr>
          <a:xfrm>
            <a:off x="395536" y="1412776"/>
            <a:ext cx="7056784" cy="2246769"/>
          </a:xfrm>
          <a:prstGeom prst="rect">
            <a:avLst/>
          </a:prstGeom>
        </p:spPr>
        <p:txBody>
          <a:bodyPr wrap="square">
            <a:spAutoFit/>
          </a:bodyPr>
          <a:lstStyle/>
          <a:p>
            <a:r>
              <a:rPr lang="es-MX" sz="2000" b="1" dirty="0" smtClean="0"/>
              <a:t>MP4 es un formato de codificación de audio asociado a la extensión mp4. </a:t>
            </a:r>
            <a:r>
              <a:rPr lang="es-MX" sz="2000" b="1" i="1" dirty="0" smtClean="0"/>
              <a:t>MPEG4</a:t>
            </a:r>
            <a:r>
              <a:rPr lang="es-MX" sz="2000" b="1" dirty="0" smtClean="0"/>
              <a:t> es un códec estándar internacional de vídeo creado especialmente para la web. </a:t>
            </a:r>
            <a:br>
              <a:rPr lang="es-MX" sz="2000" b="1" dirty="0" smtClean="0"/>
            </a:br>
            <a:r>
              <a:rPr lang="es-MX" sz="2000" b="1" dirty="0" smtClean="0"/>
              <a:t>Es un algoritmo de compresión que codifica datos audio vídeo optimizando su calidad de almacenamiento, codificación y </a:t>
            </a:r>
            <a:r>
              <a:rPr lang="es-MX" sz="2000" b="1" dirty="0" smtClean="0"/>
              <a:t>distribución en redes</a:t>
            </a:r>
            <a:r>
              <a:rPr lang="es-MX" sz="2000" b="1" dirty="0" smtClean="0"/>
              <a:t>. </a:t>
            </a:r>
            <a:br>
              <a:rPr lang="es-MX" sz="2000" b="1" dirty="0" smtClean="0"/>
            </a:br>
            <a:endParaRPr lang="es-MX" sz="2000" b="1" dirty="0"/>
          </a:p>
        </p:txBody>
      </p:sp>
      <p:sp>
        <p:nvSpPr>
          <p:cNvPr id="6" name="5 Rectángulo"/>
          <p:cNvSpPr/>
          <p:nvPr/>
        </p:nvSpPr>
        <p:spPr>
          <a:xfrm>
            <a:off x="179512" y="3212976"/>
            <a:ext cx="8330743" cy="769441"/>
          </a:xfrm>
          <a:prstGeom prst="rect">
            <a:avLst/>
          </a:prstGeom>
          <a:noFill/>
        </p:spPr>
        <p:txBody>
          <a:bodyPr wrap="none" lIns="91440" tIns="45720" rIns="91440" bIns="45720">
            <a:spAutoFit/>
          </a:bodyPr>
          <a:lstStyle/>
          <a:p>
            <a:pPr algn="ctr"/>
            <a:r>
              <a:rPr lang="es-ES" sz="44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Programas que lo reproducen:</a:t>
            </a:r>
            <a:endParaRPr lang="es-ES" sz="4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7" name="6 Rectángulo"/>
          <p:cNvSpPr/>
          <p:nvPr/>
        </p:nvSpPr>
        <p:spPr>
          <a:xfrm>
            <a:off x="755576" y="5085184"/>
            <a:ext cx="1503232" cy="369332"/>
          </a:xfrm>
          <a:prstGeom prst="rect">
            <a:avLst/>
          </a:prstGeom>
        </p:spPr>
        <p:txBody>
          <a:bodyPr wrap="none">
            <a:spAutoFit/>
          </a:bodyPr>
          <a:lstStyle/>
          <a:p>
            <a:pPr>
              <a:buFont typeface="Wingdings" pitchFamily="2" charset="2"/>
              <a:buChar char="Ø"/>
            </a:pPr>
            <a:r>
              <a:rPr lang="es-MX" dirty="0" smtClean="0"/>
              <a:t> </a:t>
            </a:r>
            <a:r>
              <a:rPr lang="es-MX" dirty="0" err="1" smtClean="0"/>
              <a:t>Gom</a:t>
            </a:r>
            <a:r>
              <a:rPr lang="es-MX" dirty="0" smtClean="0"/>
              <a:t> </a:t>
            </a:r>
            <a:r>
              <a:rPr lang="es-MX" dirty="0" err="1" smtClean="0"/>
              <a:t>player</a:t>
            </a:r>
            <a:endParaRPr lang="es-MX" dirty="0"/>
          </a:p>
        </p:txBody>
      </p:sp>
      <p:sp>
        <p:nvSpPr>
          <p:cNvPr id="8" name="7 Rectángulo"/>
          <p:cNvSpPr/>
          <p:nvPr/>
        </p:nvSpPr>
        <p:spPr>
          <a:xfrm>
            <a:off x="755576" y="4725144"/>
            <a:ext cx="2861553" cy="369332"/>
          </a:xfrm>
          <a:prstGeom prst="rect">
            <a:avLst/>
          </a:prstGeom>
        </p:spPr>
        <p:txBody>
          <a:bodyPr wrap="none">
            <a:spAutoFit/>
          </a:bodyPr>
          <a:lstStyle/>
          <a:p>
            <a:pPr>
              <a:buFont typeface="Wingdings" pitchFamily="2" charset="2"/>
              <a:buChar char="Ø"/>
            </a:pPr>
            <a:r>
              <a:rPr lang="es-MX" dirty="0" smtClean="0"/>
              <a:t> </a:t>
            </a:r>
            <a:r>
              <a:rPr lang="es-MX" dirty="0" err="1" smtClean="0"/>
              <a:t>CodecPack</a:t>
            </a:r>
            <a:r>
              <a:rPr lang="es-MX" dirty="0" smtClean="0"/>
              <a:t> </a:t>
            </a:r>
            <a:r>
              <a:rPr lang="es-MX" dirty="0" smtClean="0"/>
              <a:t>de </a:t>
            </a:r>
            <a:r>
              <a:rPr lang="es-MX" dirty="0" err="1" smtClean="0"/>
              <a:t>Elisoft</a:t>
            </a:r>
            <a:r>
              <a:rPr lang="es-MX" dirty="0" smtClean="0"/>
              <a:t> 14.0 </a:t>
            </a:r>
            <a:endParaRPr lang="es-MX" dirty="0"/>
          </a:p>
        </p:txBody>
      </p:sp>
      <p:sp>
        <p:nvSpPr>
          <p:cNvPr id="9" name="8 Rectángulo"/>
          <p:cNvSpPr/>
          <p:nvPr/>
        </p:nvSpPr>
        <p:spPr>
          <a:xfrm>
            <a:off x="755576" y="4365104"/>
            <a:ext cx="2574294" cy="369332"/>
          </a:xfrm>
          <a:prstGeom prst="rect">
            <a:avLst/>
          </a:prstGeom>
        </p:spPr>
        <p:txBody>
          <a:bodyPr wrap="none">
            <a:spAutoFit/>
          </a:bodyPr>
          <a:lstStyle/>
          <a:p>
            <a:pPr>
              <a:buFont typeface="Wingdings" pitchFamily="2" charset="2"/>
              <a:buChar char="Ø"/>
            </a:pPr>
            <a:r>
              <a:rPr lang="es-MX" dirty="0" smtClean="0"/>
              <a:t> Windows </a:t>
            </a:r>
            <a:r>
              <a:rPr lang="es-MX" dirty="0" smtClean="0"/>
              <a:t>Media Player</a:t>
            </a:r>
            <a:endParaRPr lang="es-MX" dirty="0"/>
          </a:p>
        </p:txBody>
      </p:sp>
      <p:sp>
        <p:nvSpPr>
          <p:cNvPr id="10" name="9 Rectángulo"/>
          <p:cNvSpPr/>
          <p:nvPr/>
        </p:nvSpPr>
        <p:spPr>
          <a:xfrm>
            <a:off x="755576" y="4005064"/>
            <a:ext cx="2482539" cy="369332"/>
          </a:xfrm>
          <a:prstGeom prst="rect">
            <a:avLst/>
          </a:prstGeom>
        </p:spPr>
        <p:txBody>
          <a:bodyPr wrap="none">
            <a:spAutoFit/>
          </a:bodyPr>
          <a:lstStyle/>
          <a:p>
            <a:pPr>
              <a:buFont typeface="Wingdings" pitchFamily="2" charset="2"/>
              <a:buChar char="Ø"/>
            </a:pPr>
            <a:r>
              <a:rPr lang="es-MX" dirty="0" smtClean="0"/>
              <a:t> </a:t>
            </a:r>
            <a:r>
              <a:rPr lang="es-MX" dirty="0" err="1" smtClean="0"/>
              <a:t>BSPlayer</a:t>
            </a:r>
            <a:r>
              <a:rPr lang="es-MX" dirty="0" smtClean="0"/>
              <a:t> </a:t>
            </a:r>
            <a:r>
              <a:rPr lang="es-MX" dirty="0" smtClean="0"/>
              <a:t>de </a:t>
            </a:r>
            <a:r>
              <a:rPr lang="es-MX" dirty="0" err="1" smtClean="0"/>
              <a:t>WebTech</a:t>
            </a:r>
            <a:r>
              <a:rPr lang="es-MX" dirty="0" smtClean="0"/>
              <a:t> </a:t>
            </a:r>
            <a:endParaRPr lang="es-MX" dirty="0"/>
          </a:p>
        </p:txBody>
      </p:sp>
      <p:pic>
        <p:nvPicPr>
          <p:cNvPr id="22530" name="Picture 2" descr="http://us.123rf.com/400wm/400/400/alexwhite/alexwhite1209/alexwhite120900472/15418178-mp4-icono.jpg">
            <a:hlinkClick r:id="rId3"/>
          </p:cNvPr>
          <p:cNvPicPr>
            <a:picLocks noChangeAspect="1" noChangeArrowheads="1"/>
          </p:cNvPicPr>
          <p:nvPr/>
        </p:nvPicPr>
        <p:blipFill>
          <a:blip r:embed="rId4" cstate="print"/>
          <a:srcRect/>
          <a:stretch>
            <a:fillRect/>
          </a:stretch>
        </p:blipFill>
        <p:spPr bwMode="auto">
          <a:xfrm>
            <a:off x="4139952" y="3861048"/>
            <a:ext cx="2800350" cy="2800351"/>
          </a:xfrm>
          <a:prstGeom prst="rect">
            <a:avLst/>
          </a:prstGeom>
          <a:noFill/>
          <a:ln>
            <a:noFill/>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pic>
    </p:spTree>
  </p:cSld>
  <p:clrMapOvr>
    <a:masterClrMapping/>
  </p:clrMapOvr>
  <p:transition advClick="0" advTm="0">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22530"/>
                                        </p:tgtEl>
                                        <p:attrNameLst>
                                          <p:attrName>style.visibility</p:attrName>
                                        </p:attrNameLst>
                                      </p:cBhvr>
                                      <p:to>
                                        <p:strVal val="visible"/>
                                      </p:to>
                                    </p:set>
                                    <p:anim calcmode="lin" valueType="num">
                                      <p:cBhvr>
                                        <p:cTn id="7" dur="1000" fill="hold"/>
                                        <p:tgtEl>
                                          <p:spTgt spid="22530"/>
                                        </p:tgtEl>
                                        <p:attrNameLst>
                                          <p:attrName>ppt_w</p:attrName>
                                        </p:attrNameLst>
                                      </p:cBhvr>
                                      <p:tavLst>
                                        <p:tav tm="0">
                                          <p:val>
                                            <p:strVal val="#ppt_w*0.70"/>
                                          </p:val>
                                        </p:tav>
                                        <p:tav tm="100000">
                                          <p:val>
                                            <p:strVal val="#ppt_w"/>
                                          </p:val>
                                        </p:tav>
                                      </p:tavLst>
                                    </p:anim>
                                    <p:anim calcmode="lin" valueType="num">
                                      <p:cBhvr>
                                        <p:cTn id="8" dur="1000" fill="hold"/>
                                        <p:tgtEl>
                                          <p:spTgt spid="22530"/>
                                        </p:tgtEl>
                                        <p:attrNameLst>
                                          <p:attrName>ppt_h</p:attrName>
                                        </p:attrNameLst>
                                      </p:cBhvr>
                                      <p:tavLst>
                                        <p:tav tm="0">
                                          <p:val>
                                            <p:strVal val="#ppt_h"/>
                                          </p:val>
                                        </p:tav>
                                        <p:tav tm="100000">
                                          <p:val>
                                            <p:strVal val="#ppt_h"/>
                                          </p:val>
                                        </p:tav>
                                      </p:tavLst>
                                    </p:anim>
                                    <p:animEffect transition="in" filter="fade">
                                      <p:cBhvr>
                                        <p:cTn id="9" dur="1000"/>
                                        <p:tgtEl>
                                          <p:spTgt spid="225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229</TotalTime>
  <Words>1150</Words>
  <Application>Microsoft Office PowerPoint</Application>
  <PresentationFormat>Presentación en pantalla (4:3)</PresentationFormat>
  <Paragraphs>108</Paragraphs>
  <Slides>14</Slides>
  <Notes>0</Notes>
  <HiddenSlides>0</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Tema de Office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COMPUTO</dc:creator>
  <cp:lastModifiedBy>YAMI</cp:lastModifiedBy>
  <cp:revision>24</cp:revision>
  <dcterms:created xsi:type="dcterms:W3CDTF">2013-01-12T19:09:58Z</dcterms:created>
  <dcterms:modified xsi:type="dcterms:W3CDTF">2013-02-13T23:51:20Z</dcterms:modified>
</cp:coreProperties>
</file>