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1" r:id="rId5"/>
    <p:sldId id="259" r:id="rId6"/>
    <p:sldId id="260" r:id="rId7"/>
    <p:sldId id="261" r:id="rId8"/>
    <p:sldId id="272" r:id="rId9"/>
    <p:sldId id="262" r:id="rId10"/>
    <p:sldId id="273" r:id="rId11"/>
    <p:sldId id="274" r:id="rId12"/>
    <p:sldId id="263" r:id="rId13"/>
    <p:sldId id="264" r:id="rId14"/>
    <p:sldId id="275" r:id="rId15"/>
    <p:sldId id="265" r:id="rId16"/>
    <p:sldId id="267" r:id="rId17"/>
    <p:sldId id="276"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4D809C0-42D2-4F12-8E89-8D8776DC1DB9}" type="slidenum">
              <a:rPr lang="es-MX" smtClean="0"/>
              <a:t>‹Nº›</a:t>
            </a:fld>
            <a:endParaRPr lang="es-MX"/>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9A24397-80CF-471D-9FFE-3E55E627C01A}" type="datetimeFigureOut">
              <a:rPr lang="es-MX" smtClean="0"/>
              <a:t>13/02/2013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077200" y="6356350"/>
            <a:ext cx="609600" cy="365125"/>
          </a:xfrm>
        </p:spPr>
        <p:txBody>
          <a:bodyPr/>
          <a:lstStyle/>
          <a:p>
            <a:fld id="{B4D809C0-42D2-4F12-8E89-8D8776DC1DB9}" type="slidenum">
              <a:rPr lang="es-MX" smtClean="0"/>
              <a:t>‹Nº›</a:t>
            </a:fld>
            <a:endParaRPr lang="es-MX"/>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9A24397-80CF-471D-9FFE-3E55E627C01A}" type="datetimeFigureOut">
              <a:rPr lang="es-MX" smtClean="0"/>
              <a:t>13/02/2013</a:t>
            </a:fld>
            <a:endParaRPr lang="es-MX"/>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4D809C0-42D2-4F12-8E89-8D8776DC1DB9}" type="slidenum">
              <a:rPr lang="es-MX" smtClean="0"/>
              <a:t>‹Nº›</a:t>
            </a:fld>
            <a:endParaRPr lang="es-MX"/>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es.wikipedia.org/wiki/Streaming"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irfanview.com/" TargetMode="External"/><Relationship Id="rId2" Type="http://schemas.openxmlformats.org/officeDocument/2006/relationships/hyperlink" Target="http://www.ashampoo.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285728"/>
            <a:ext cx="9144000" cy="341632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EXTENCIONES DE </a:t>
            </a:r>
          </a:p>
          <a:p>
            <a:pPr algn="ctr"/>
            <a:r>
              <a:rPr lang="es-E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VIDEO.</a:t>
            </a:r>
          </a:p>
          <a:p>
            <a:pPr algn="ctr"/>
            <a:endParaRPr lang="es-ES" sz="7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28674" name="Picture 2" descr="http://www.indicedescargas.com/imagen/programas/284.jpg"/>
          <p:cNvPicPr>
            <a:picLocks noChangeAspect="1" noChangeArrowheads="1"/>
          </p:cNvPicPr>
          <p:nvPr/>
        </p:nvPicPr>
        <p:blipFill>
          <a:blip r:embed="rId2"/>
          <a:srcRect/>
          <a:stretch>
            <a:fillRect/>
          </a:stretch>
        </p:blipFill>
        <p:spPr bwMode="auto">
          <a:xfrm>
            <a:off x="1357290" y="2533649"/>
            <a:ext cx="6076950" cy="4324351"/>
          </a:xfrm>
          <a:prstGeom prst="rect">
            <a:avLst/>
          </a:prstGeom>
          <a:noFill/>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style>
          <a:lnRef idx="3">
            <a:schemeClr val="lt1"/>
          </a:lnRef>
          <a:fillRef idx="1">
            <a:schemeClr val="accent4"/>
          </a:fillRef>
          <a:effectRef idx="1">
            <a:schemeClr val="accent4"/>
          </a:effectRef>
          <a:fontRef idx="minor">
            <a:schemeClr val="lt1"/>
          </a:fontRef>
        </p:style>
        <p:txBody>
          <a:bodyPr>
            <a:normAutofit/>
          </a:bodyPr>
          <a:lstStyle/>
          <a:p>
            <a:pPr algn="ctr">
              <a:buNone/>
            </a:pPr>
            <a:r>
              <a:rPr lang="es-MX" sz="3600" dirty="0" smtClean="0"/>
              <a:t>Es el formato de vídeo desarrollado por Apple. Es el formato común para películas en QuickTime, la plataforma nativa para películas en Macintosh, pero puede utilizarse con diferentes reproductores en Windows.</a:t>
            </a:r>
          </a:p>
          <a:p>
            <a:pPr algn="ctr">
              <a:buNone/>
            </a:pPr>
            <a:endParaRPr lang="es-MX" sz="3600" dirty="0"/>
          </a:p>
        </p:txBody>
      </p:sp>
      <p:sp>
        <p:nvSpPr>
          <p:cNvPr id="4" name="3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MOV</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714488"/>
            <a:ext cx="8229600" cy="4389120"/>
          </a:xfrm>
        </p:spPr>
        <p:txBody>
          <a:bodyPr>
            <a:normAutofit/>
          </a:bodyPr>
          <a:lstStyle/>
          <a:p>
            <a:pPr algn="ctr">
              <a:buNone/>
            </a:pPr>
            <a:r>
              <a:rPr lang="es-MX" sz="2800" dirty="0" smtClean="0">
                <a:latin typeface="Arial" pitchFamily="34" charset="0"/>
                <a:cs typeface="Arial" pitchFamily="34" charset="0"/>
              </a:rPr>
              <a:t>Reproductores </a:t>
            </a:r>
            <a:r>
              <a:rPr lang="es-MX" sz="2800" dirty="0" smtClean="0">
                <a:latin typeface="Arial" pitchFamily="34" charset="0"/>
                <a:cs typeface="Arial" pitchFamily="34" charset="0"/>
              </a:rPr>
              <a:t>portátiles que cuentan con una pantalla capaz de reproducir videos e imágenes. Esto es en realidad una estrategia de mercadotecnia que intenta dar la sensación al consumidor de que un reproductor Mp4 es superior a un reproductor de Mp3 por la simple y lógica superioridad numérica del nombre del primero. Sin embargo, a estos reproductores se les denomina MP4 porque tienden a reproducir videos en formato MPEG-4, como AMV.</a:t>
            </a:r>
          </a:p>
          <a:p>
            <a:pPr algn="ctr">
              <a:buNone/>
            </a:pPr>
            <a:endParaRPr lang="es-MX" sz="2800" dirty="0">
              <a:latin typeface="Arial" pitchFamily="34" charset="0"/>
              <a:cs typeface="Arial" pitchFamily="34" charset="0"/>
            </a:endParaRPr>
          </a:p>
        </p:txBody>
      </p:sp>
      <p:sp>
        <p:nvSpPr>
          <p:cNvPr id="4" name="3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MP4</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MPEG</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Marcador de contenido"/>
          <p:cNvSpPr txBox="1">
            <a:spLocks/>
          </p:cNvSpPr>
          <p:nvPr/>
        </p:nvSpPr>
        <p:spPr>
          <a:xfrm>
            <a:off x="428596" y="1714488"/>
            <a:ext cx="8229600" cy="4389120"/>
          </a:xfrm>
          <a:prstGeom prst="rect">
            <a:avLst/>
          </a:prstGeom>
        </p:spPr>
        <p:style>
          <a:lnRef idx="1">
            <a:schemeClr val="accent3"/>
          </a:lnRef>
          <a:fillRef idx="3">
            <a:schemeClr val="accent3"/>
          </a:fillRef>
          <a:effectRef idx="2">
            <a:schemeClr val="accent3"/>
          </a:effectRef>
          <a:fontRef idx="minor">
            <a:schemeClr val="lt1"/>
          </a:fontRef>
        </p:style>
        <p:txBody>
          <a:bodyPr vert="horz" lIns="0" rIns="18288">
            <a:noAutofit/>
          </a:bodyPr>
          <a:lstStyle/>
          <a:p>
            <a:pPr marR="45720" algn="ctr">
              <a:spcBef>
                <a:spcPct val="20000"/>
              </a:spcBef>
              <a:buClr>
                <a:schemeClr val="accent3"/>
              </a:buClr>
              <a:buSzPct val="95000"/>
            </a:pPr>
            <a:r>
              <a:rPr lang="es-MX" sz="3600" dirty="0"/>
              <a:t>Es un grupo de trabajo del ISO/IEC encargado de desarrollar estándares de codificación de audio y vídeo. Su primera reunión fue en Mayo de 1988 en Ottawa, Canadá. Desde su primera reunión, el MPEG ha crecido hasta incluir 350 miembros de distintas industrias y universidades.</a:t>
            </a:r>
          </a:p>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MX" sz="3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MX" sz="36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OGM</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Marcador de contenido"/>
          <p:cNvSpPr txBox="1">
            <a:spLocks/>
          </p:cNvSpPr>
          <p:nvPr/>
        </p:nvSpPr>
        <p:spPr>
          <a:xfrm>
            <a:off x="428596" y="1714488"/>
            <a:ext cx="8229600" cy="4389120"/>
          </a:xfrm>
          <a:prstGeom prst="rect">
            <a:avLst/>
          </a:prstGeom>
        </p:spPr>
        <p:txBody>
          <a:bodyPr vert="horz" lIns="0" rIns="18288">
            <a:no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s-MX" sz="3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Es</a:t>
            </a:r>
            <a:r>
              <a:rPr kumimoji="0" lang="es-MX" sz="36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un archivo de video con el sonido codificado en formato OGG y el video en cualquier otro </a:t>
            </a:r>
            <a:r>
              <a:rPr kumimoji="0" lang="es-MX" sz="36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codec</a:t>
            </a:r>
            <a:r>
              <a:rPr kumimoji="0" lang="es-MX" sz="36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lang="es-MX" sz="3600" dirty="0" smtClean="0">
                <a:latin typeface="Arial" pitchFamily="34" charset="0"/>
                <a:cs typeface="Arial" pitchFamily="34" charset="0"/>
              </a:rPr>
              <a:t>Permite la posibilidad de tener en un mismo archivo de video varias pistas de audio con varios lenguajes al estilo de las </a:t>
            </a:r>
            <a:r>
              <a:rPr lang="es-MX" sz="3600" dirty="0" err="1" smtClean="0">
                <a:latin typeface="Arial" pitchFamily="34" charset="0"/>
                <a:cs typeface="Arial" pitchFamily="34" charset="0"/>
              </a:rPr>
              <a:t>peliculas</a:t>
            </a:r>
            <a:r>
              <a:rPr lang="es-MX" sz="3600" dirty="0" smtClean="0">
                <a:latin typeface="Arial" pitchFamily="34" charset="0"/>
                <a:cs typeface="Arial" pitchFamily="34" charset="0"/>
              </a:rPr>
              <a:t> en DVD.</a:t>
            </a:r>
            <a:endParaRPr kumimoji="0" lang="es-MX" sz="3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MX" sz="36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RM</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Marcador de contenido"/>
          <p:cNvSpPr txBox="1">
            <a:spLocks/>
          </p:cNvSpPr>
          <p:nvPr/>
        </p:nvSpPr>
        <p:spPr>
          <a:xfrm>
            <a:off x="428596" y="1714488"/>
            <a:ext cx="8229600" cy="4389120"/>
          </a:xfrm>
          <a:prstGeom prst="rect">
            <a:avLst/>
          </a:prstGeom>
        </p:spPr>
        <p:txBody>
          <a:bodyPr vert="horz" lIns="0" rIns="18288">
            <a:no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MX" sz="36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4" name="3 Rectángulo"/>
          <p:cNvSpPr/>
          <p:nvPr/>
        </p:nvSpPr>
        <p:spPr>
          <a:xfrm>
            <a:off x="142844" y="1857364"/>
            <a:ext cx="8786842" cy="2862322"/>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es-MX" sz="3600" dirty="0">
                <a:latin typeface="Arial" pitchFamily="34" charset="0"/>
                <a:cs typeface="Arial" pitchFamily="34" charset="0"/>
              </a:rPr>
              <a:t>E</a:t>
            </a:r>
            <a:r>
              <a:rPr lang="es-MX" sz="3600" dirty="0" smtClean="0">
                <a:latin typeface="Arial" pitchFamily="34" charset="0"/>
                <a:cs typeface="Arial" pitchFamily="34" charset="0"/>
              </a:rPr>
              <a:t>s </a:t>
            </a:r>
            <a:r>
              <a:rPr lang="es-MX" sz="3600" dirty="0">
                <a:latin typeface="Arial" pitchFamily="34" charset="0"/>
                <a:cs typeface="Arial" pitchFamily="34" charset="0"/>
              </a:rPr>
              <a:t>exclusivo de Real Media Player, por lo que sólo ese reproductor puede reproducirlo. Es un formato relativamente ligero, pero los videos que he probado no han tenido la calidad del formato AVI.</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VOB</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Rectángulo"/>
          <p:cNvSpPr/>
          <p:nvPr/>
        </p:nvSpPr>
        <p:spPr>
          <a:xfrm>
            <a:off x="0" y="1443840"/>
            <a:ext cx="9144000" cy="4832092"/>
          </a:xfrm>
          <a:prstGeom prst="rect">
            <a:avLst/>
          </a:prstGeom>
        </p:spPr>
        <p:txBody>
          <a:bodyPr wrap="square">
            <a:spAutoFit/>
          </a:bodyPr>
          <a:lstStyle/>
          <a:p>
            <a:pPr algn="ctr"/>
            <a:r>
              <a:rPr lang="es-MX" sz="2800" dirty="0">
                <a:latin typeface="Arial" pitchFamily="34" charset="0"/>
                <a:cs typeface="Arial" pitchFamily="34" charset="0"/>
              </a:rPr>
              <a:t> </a:t>
            </a:r>
            <a:r>
              <a:rPr lang="es-MX" sz="2800" dirty="0" smtClean="0">
                <a:latin typeface="Arial" pitchFamily="34" charset="0"/>
                <a:cs typeface="Arial" pitchFamily="34" charset="0"/>
              </a:rPr>
              <a:t>Es </a:t>
            </a:r>
            <a:r>
              <a:rPr lang="es-MX" sz="2800" dirty="0">
                <a:latin typeface="Arial" pitchFamily="34" charset="0"/>
                <a:cs typeface="Arial" pitchFamily="34" charset="0"/>
              </a:rPr>
              <a:t>un tipo de fichero contenido en los DVD-Video. Incluye el video, audio, subtítulos y menús en forma de </a:t>
            </a:r>
            <a:r>
              <a:rPr lang="es-MX" sz="2800" dirty="0">
                <a:latin typeface="Arial" pitchFamily="34" charset="0"/>
                <a:cs typeface="Arial" pitchFamily="34" charset="0"/>
                <a:hlinkClick r:id="rId2" tooltip="Streaming"/>
              </a:rPr>
              <a:t>stream</a:t>
            </a:r>
            <a:r>
              <a:rPr lang="es-MX" sz="2800" dirty="0">
                <a:latin typeface="Arial" pitchFamily="34" charset="0"/>
                <a:cs typeface="Arial" pitchFamily="34" charset="0"/>
              </a:rPr>
              <a:t>.</a:t>
            </a:r>
          </a:p>
          <a:p>
            <a:pPr algn="ctr"/>
            <a:r>
              <a:rPr lang="es-MX" sz="2800" dirty="0">
                <a:latin typeface="Arial" pitchFamily="34" charset="0"/>
                <a:cs typeface="Arial" pitchFamily="34" charset="0"/>
              </a:rPr>
              <a:t>Los ficheros VOB están codificados normalmente siguiendo el estándar MPEG-2. Si cambiamos la extensión de .</a:t>
            </a:r>
            <a:r>
              <a:rPr lang="es-MX" sz="2800" dirty="0" err="1">
                <a:latin typeface="Arial" pitchFamily="34" charset="0"/>
                <a:cs typeface="Arial" pitchFamily="34" charset="0"/>
              </a:rPr>
              <a:t>vob</a:t>
            </a:r>
            <a:r>
              <a:rPr lang="es-MX" sz="2800" dirty="0">
                <a:latin typeface="Arial" pitchFamily="34" charset="0"/>
                <a:cs typeface="Arial" pitchFamily="34" charset="0"/>
              </a:rPr>
              <a:t> a .</a:t>
            </a:r>
            <a:r>
              <a:rPr lang="es-MX" sz="2800" dirty="0" err="1">
                <a:latin typeface="Arial" pitchFamily="34" charset="0"/>
                <a:cs typeface="Arial" pitchFamily="34" charset="0"/>
              </a:rPr>
              <a:t>mpg</a:t>
            </a:r>
            <a:r>
              <a:rPr lang="es-MX" sz="2800" dirty="0">
                <a:latin typeface="Arial" pitchFamily="34" charset="0"/>
                <a:cs typeface="Arial" pitchFamily="34" charset="0"/>
              </a:rPr>
              <a:t> o .</a:t>
            </a:r>
            <a:r>
              <a:rPr lang="es-MX" sz="2800" dirty="0" err="1">
                <a:latin typeface="Arial" pitchFamily="34" charset="0"/>
                <a:cs typeface="Arial" pitchFamily="34" charset="0"/>
              </a:rPr>
              <a:t>mpeg</a:t>
            </a:r>
            <a:r>
              <a:rPr lang="es-MX" sz="2800" dirty="0">
                <a:latin typeface="Arial" pitchFamily="34" charset="0"/>
                <a:cs typeface="Arial" pitchFamily="34" charset="0"/>
              </a:rPr>
              <a:t>, el fichero es legible y continúa teniendo toda la información, aunque algunos visualizadores no soportan las pistas de subtítulos.</a:t>
            </a:r>
          </a:p>
          <a:p>
            <a:pPr algn="ctr"/>
            <a:r>
              <a:rPr lang="es-MX" sz="2800" dirty="0">
                <a:latin typeface="Arial" pitchFamily="34" charset="0"/>
                <a:cs typeface="Arial" pitchFamily="34" charset="0"/>
              </a:rPr>
              <a:t>Para grabar los ficheros VOB en un disco DVD±R, son necesarios además otros ficheros DVD-Video, por ejemplo los IFO y BUP.</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WMV</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3 Rectángulo"/>
          <p:cNvSpPr/>
          <p:nvPr/>
        </p:nvSpPr>
        <p:spPr>
          <a:xfrm>
            <a:off x="0" y="1443840"/>
            <a:ext cx="9144000" cy="56938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a:r>
              <a:rPr lang="es-MX" sz="2800" dirty="0"/>
              <a:t>Es un nombre genérico que se da al conjunto de algoritmos de compresión ubicados en el set propietario de tecnologías de vídeo desarrolladas por Microsoft, que forma parte del </a:t>
            </a:r>
            <a:r>
              <a:rPr lang="es-MX" sz="2800" dirty="0" err="1"/>
              <a:t>framework</a:t>
            </a:r>
            <a:r>
              <a:rPr lang="es-MX" sz="2800" dirty="0"/>
              <a:t> Windows Media.</a:t>
            </a:r>
            <a:br>
              <a:rPr lang="es-MX" sz="2800" dirty="0"/>
            </a:br>
            <a:r>
              <a:rPr lang="es-MX" sz="2800" dirty="0"/>
              <a:t>El formato WMV es reproducido por una amplia gama de reproductores, como </a:t>
            </a:r>
            <a:r>
              <a:rPr lang="es-MX" sz="2800" dirty="0" err="1"/>
              <a:t>BS.Player</a:t>
            </a:r>
            <a:r>
              <a:rPr lang="es-MX" sz="2800" dirty="0"/>
              <a:t>, </a:t>
            </a:r>
            <a:r>
              <a:rPr lang="es-MX" sz="2800" dirty="0" err="1"/>
              <a:t>MPlayer</a:t>
            </a:r>
            <a:r>
              <a:rPr lang="es-MX" sz="2800" dirty="0"/>
              <a:t> o Windows Media Player, el último sólo disponible en plataformas Windows y Macintosh (sin compatibilidad completa). En el caso de reproductores ajenos a Microsoft, como por ejemplo el citado </a:t>
            </a:r>
            <a:r>
              <a:rPr lang="es-MX" sz="2800" dirty="0" err="1"/>
              <a:t>MPlayer</a:t>
            </a:r>
            <a:r>
              <a:rPr lang="es-MX" sz="2800" dirty="0"/>
              <a:t>, es frecuente utilizar una implementación alternativa de los formatos, como por ejemplo la de </a:t>
            </a:r>
            <a:r>
              <a:rPr lang="es-MX" sz="2800" dirty="0" err="1"/>
              <a:t>FFmpeg</a:t>
            </a:r>
            <a:r>
              <a:rPr lang="es-MX" sz="2800" dirty="0"/>
              <a:t>.</a:t>
            </a:r>
          </a:p>
          <a:p>
            <a:pPr algn="ctr"/>
            <a:endParaRPr lang="es-MX" sz="2800" dirty="0">
              <a:latin typeface="Arial" pitchFamily="34" charset="0"/>
              <a:cs typeface="Arial" pitchFamily="34" charset="0"/>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285728"/>
            <a:ext cx="9144000" cy="6247864"/>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MARIANA GPE.</a:t>
            </a:r>
          </a:p>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COSS REYES.</a:t>
            </a:r>
          </a:p>
          <a:p>
            <a:pPr algn="ctr"/>
            <a:endPar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“2D”. N.L.9.</a:t>
            </a:r>
          </a:p>
          <a:p>
            <a:pPr algn="ct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3GP.</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3 Marco"/>
          <p:cNvSpPr/>
          <p:nvPr/>
        </p:nvSpPr>
        <p:spPr>
          <a:xfrm>
            <a:off x="142876" y="1357298"/>
            <a:ext cx="8858280" cy="5500702"/>
          </a:xfrm>
          <a:prstGeom prst="fra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MX" sz="2400" dirty="0" smtClean="0"/>
              <a:t> </a:t>
            </a:r>
          </a:p>
          <a:p>
            <a:pPr algn="ctr"/>
            <a:r>
              <a:rPr lang="es-MX" sz="2400" dirty="0" smtClean="0"/>
              <a:t>Es </a:t>
            </a:r>
            <a:r>
              <a:rPr lang="es-MX" sz="2400" dirty="0"/>
              <a:t>un formato contenedor usado por teléfonos móviles para almacenar información de medios múltiples (audio y video). Este formato de archivo, creado por 3GPP (3rd </a:t>
            </a:r>
            <a:r>
              <a:rPr lang="es-MX" sz="2400" dirty="0" err="1"/>
              <a:t>Generation</a:t>
            </a:r>
            <a:r>
              <a:rPr lang="es-MX" sz="2400" dirty="0"/>
              <a:t> </a:t>
            </a:r>
            <a:r>
              <a:rPr lang="es-MX" sz="2400" dirty="0" err="1"/>
              <a:t>Partnership</a:t>
            </a:r>
            <a:r>
              <a:rPr lang="es-MX" sz="2400" dirty="0"/>
              <a:t> Project), es una versión simplificada del "ISO 14496-1 Media </a:t>
            </a:r>
            <a:r>
              <a:rPr lang="es-MX" sz="2400" dirty="0" err="1"/>
              <a:t>Format</a:t>
            </a:r>
            <a:r>
              <a:rPr lang="es-MX" sz="2400" dirty="0"/>
              <a:t>", que es similar al formato de </a:t>
            </a:r>
            <a:r>
              <a:rPr lang="es-MX" sz="2400" dirty="0" err="1"/>
              <a:t>Quicktime</a:t>
            </a:r>
            <a:r>
              <a:rPr lang="es-MX" sz="2400" dirty="0"/>
              <a:t>. 3GP guarda video como MPEG-4 o H.263. El audio es almacenado en los formatos AMR-NB o AAC-LC.</a:t>
            </a:r>
            <a:br>
              <a:rPr lang="es-MX" sz="2400" dirty="0"/>
            </a:br>
            <a:r>
              <a:rPr lang="es-MX" sz="2400" dirty="0"/>
              <a:t>Este formato guarda los valores como </a:t>
            </a:r>
            <a:r>
              <a:rPr lang="es-MX" sz="2400" dirty="0" err="1"/>
              <a:t>big-endian</a:t>
            </a:r>
            <a:r>
              <a:rPr lang="es-MX" sz="2400" dirty="0"/>
              <a:t>.</a:t>
            </a:r>
          </a:p>
          <a:p>
            <a:pPr algn="ctr"/>
            <a:endParaRPr lang="es-MX" sz="3600" dirty="0">
              <a:solidFill>
                <a:schemeClr val="tx1"/>
              </a:solidFill>
              <a:latin typeface="Arial" pitchFamily="34" charset="0"/>
              <a:cs typeface="Arial" pitchFamily="34" charset="0"/>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58" y="1071546"/>
            <a:ext cx="8786843" cy="5693866"/>
          </a:xfrm>
          <a:prstGeom prst="rect">
            <a:avLst/>
          </a:prstGeom>
          <a:noFill/>
        </p:spPr>
        <p:txBody>
          <a:bodyPr wrap="square" rtlCol="0">
            <a:spAutoFit/>
          </a:bodyPr>
          <a:lstStyle/>
          <a:p>
            <a:r>
              <a:rPr lang="es-MX" sz="2800" dirty="0"/>
              <a:t>Este formato se puede reproducir desde los siguientes reproductores:</a:t>
            </a:r>
            <a:br>
              <a:rPr lang="es-MX" sz="2800" dirty="0"/>
            </a:br>
            <a:r>
              <a:rPr lang="es-MX" sz="2800" dirty="0"/>
              <a:t>VLC media </a:t>
            </a:r>
            <a:r>
              <a:rPr lang="es-MX" sz="2800" dirty="0" err="1"/>
              <a:t>player</a:t>
            </a:r>
            <a:r>
              <a:rPr lang="es-MX" sz="2800" dirty="0"/>
              <a:t/>
            </a:r>
            <a:br>
              <a:rPr lang="es-MX" sz="2800" dirty="0"/>
            </a:br>
            <a:r>
              <a:rPr lang="es-MX" sz="2800" dirty="0" err="1"/>
              <a:t>Totem</a:t>
            </a:r>
            <a:r>
              <a:rPr lang="es-MX" sz="2800" dirty="0"/>
              <a:t/>
            </a:r>
            <a:br>
              <a:rPr lang="es-MX" sz="2800" dirty="0"/>
            </a:br>
            <a:r>
              <a:rPr lang="es-MX" sz="2800" dirty="0"/>
              <a:t>Media Player </a:t>
            </a:r>
            <a:r>
              <a:rPr lang="es-MX" sz="2800" dirty="0" err="1"/>
              <a:t>Classic</a:t>
            </a:r>
            <a:r>
              <a:rPr lang="es-MX" sz="2800" dirty="0"/>
              <a:t/>
            </a:r>
            <a:br>
              <a:rPr lang="es-MX" sz="2800" dirty="0"/>
            </a:br>
            <a:r>
              <a:rPr lang="es-MX" sz="2800" dirty="0" err="1"/>
              <a:t>The</a:t>
            </a:r>
            <a:r>
              <a:rPr lang="es-MX" sz="2800" dirty="0"/>
              <a:t> </a:t>
            </a:r>
            <a:r>
              <a:rPr lang="es-MX" sz="2800" dirty="0" err="1"/>
              <a:t>KMPlayer</a:t>
            </a:r>
            <a:r>
              <a:rPr lang="es-MX" sz="2800" dirty="0"/>
              <a:t/>
            </a:r>
            <a:br>
              <a:rPr lang="es-MX" sz="2800" dirty="0"/>
            </a:br>
            <a:r>
              <a:rPr lang="es-MX" sz="2800" dirty="0"/>
              <a:t>QuickTime</a:t>
            </a:r>
            <a:br>
              <a:rPr lang="es-MX" sz="2800" dirty="0"/>
            </a:br>
            <a:r>
              <a:rPr lang="es-MX" sz="2800" dirty="0" err="1"/>
              <a:t>RealPlayer</a:t>
            </a:r>
            <a:r>
              <a:rPr lang="es-MX" sz="2800" dirty="0"/>
              <a:t/>
            </a:r>
            <a:br>
              <a:rPr lang="es-MX" sz="2800" dirty="0"/>
            </a:br>
            <a:r>
              <a:rPr lang="es-MX" sz="2800" dirty="0" err="1"/>
              <a:t>JetAudio</a:t>
            </a:r>
            <a:r>
              <a:rPr lang="es-MX" sz="2800" dirty="0"/>
              <a:t/>
            </a:r>
            <a:br>
              <a:rPr lang="es-MX" sz="2800" dirty="0"/>
            </a:br>
            <a:r>
              <a:rPr lang="es-MX" sz="2800" dirty="0"/>
              <a:t>GOM Player</a:t>
            </a:r>
            <a:br>
              <a:rPr lang="es-MX" sz="2800" dirty="0"/>
            </a:br>
            <a:r>
              <a:rPr lang="es-MX" sz="2800" dirty="0"/>
              <a:t>Windows Media Player (A partir de la versión 12, incluida en Windows 7)</a:t>
            </a:r>
          </a:p>
          <a:p>
            <a:endParaRPr lang="es-MX" sz="2800"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142984"/>
            <a:ext cx="9144000" cy="5429288"/>
          </a:xfrm>
        </p:spPr>
        <p:txBody>
          <a:bodyPr>
            <a:noAutofit/>
          </a:bodyPr>
          <a:lstStyle/>
          <a:p>
            <a:pPr algn="ctr">
              <a:buNone/>
            </a:pPr>
            <a:r>
              <a:rPr lang="es-MX" sz="2400" dirty="0" smtClean="0">
                <a:latin typeface="Arial" pitchFamily="34" charset="0"/>
                <a:cs typeface="Arial" pitchFamily="34" charset="0"/>
              </a:rPr>
              <a:t>AVI (siglas en inglés de Audio Video </a:t>
            </a:r>
            <a:r>
              <a:rPr lang="es-MX" sz="2400" dirty="0" err="1" smtClean="0">
                <a:latin typeface="Arial" pitchFamily="34" charset="0"/>
                <a:cs typeface="Arial" pitchFamily="34" charset="0"/>
              </a:rPr>
              <a:t>Interleave</a:t>
            </a:r>
            <a:r>
              <a:rPr lang="es-MX" sz="2400" dirty="0" smtClean="0">
                <a:latin typeface="Arial" pitchFamily="34" charset="0"/>
                <a:cs typeface="Arial" pitchFamily="34" charset="0"/>
              </a:rPr>
              <a:t>) es un formato contenedor de audio y video lanzado por Microsoft en 1992.</a:t>
            </a:r>
          </a:p>
          <a:p>
            <a:pPr algn="ctr">
              <a:buNone/>
            </a:pPr>
            <a:r>
              <a:rPr lang="es-MX" sz="2400" dirty="0" smtClean="0">
                <a:latin typeface="Arial" pitchFamily="34" charset="0"/>
                <a:cs typeface="Arial" pitchFamily="34" charset="0"/>
              </a:rPr>
              <a:t>El formato AVI fue definido por Microsoft para su tecnología Video </a:t>
            </a:r>
            <a:r>
              <a:rPr lang="es-MX" sz="2400" dirty="0" err="1" smtClean="0">
                <a:latin typeface="Arial" pitchFamily="34" charset="0"/>
                <a:cs typeface="Arial" pitchFamily="34" charset="0"/>
              </a:rPr>
              <a:t>for</a:t>
            </a:r>
            <a:r>
              <a:rPr lang="es-MX" sz="2400" dirty="0" smtClean="0">
                <a:latin typeface="Arial" pitchFamily="34" charset="0"/>
                <a:cs typeface="Arial" pitchFamily="34" charset="0"/>
              </a:rPr>
              <a:t> Windows en 1992. Posteriormente fue mejorado mediante las extensiones de formato del grupo </a:t>
            </a:r>
            <a:r>
              <a:rPr lang="es-MX" sz="2400" dirty="0" err="1" smtClean="0">
                <a:latin typeface="Arial" pitchFamily="34" charset="0"/>
                <a:cs typeface="Arial" pitchFamily="34" charset="0"/>
              </a:rPr>
              <a:t>OpenDML</a:t>
            </a:r>
            <a:r>
              <a:rPr lang="es-MX" sz="2400" dirty="0" smtClean="0">
                <a:latin typeface="Arial" pitchFamily="34" charset="0"/>
                <a:cs typeface="Arial" pitchFamily="34" charset="0"/>
              </a:rPr>
              <a:t> de la compañía </a:t>
            </a:r>
            <a:r>
              <a:rPr lang="es-MX" sz="2400" dirty="0" err="1" smtClean="0">
                <a:latin typeface="Arial" pitchFamily="34" charset="0"/>
                <a:cs typeface="Arial" pitchFamily="34" charset="0"/>
              </a:rPr>
              <a:t>Matrox</a:t>
            </a:r>
            <a:r>
              <a:rPr lang="es-MX" sz="2400" dirty="0" smtClean="0">
                <a:latin typeface="Arial" pitchFamily="34" charset="0"/>
                <a:cs typeface="Arial" pitchFamily="34" charset="0"/>
              </a:rPr>
              <a:t>. Estas extensiones están soportadas por Microsoft, aunque no de manera oficial, y son denominadas AVI 2.0.</a:t>
            </a:r>
          </a:p>
          <a:p>
            <a:pPr algn="ctr">
              <a:buNone/>
            </a:pPr>
            <a:r>
              <a:rPr lang="es-MX" sz="2400" dirty="0" smtClean="0">
                <a:latin typeface="Arial" pitchFamily="34" charset="0"/>
                <a:cs typeface="Arial" pitchFamily="34" charset="0"/>
              </a:rPr>
              <a:t>Permite </a:t>
            </a:r>
            <a:r>
              <a:rPr lang="es-MX" sz="2400" dirty="0" smtClean="0">
                <a:latin typeface="Arial" pitchFamily="34" charset="0"/>
                <a:cs typeface="Arial" pitchFamily="34" charset="0"/>
              </a:rPr>
              <a:t>almacenar simultáneamente un flujo de datos de video y varios flujos de audio. El formato concreto de estos flujos no es objeto del formato AVI y es interpretado por un programa externo denominado códec. Es decir, el audio y el video contenidos en el AVI pueden estar en cualquier formato (AC3/</a:t>
            </a:r>
            <a:r>
              <a:rPr lang="es-MX" sz="2400" dirty="0" err="1" smtClean="0">
                <a:latin typeface="Arial" pitchFamily="34" charset="0"/>
                <a:cs typeface="Arial" pitchFamily="34" charset="0"/>
              </a:rPr>
              <a:t>DivX</a:t>
            </a:r>
            <a:r>
              <a:rPr lang="es-MX" sz="2400" dirty="0" smtClean="0">
                <a:latin typeface="Arial" pitchFamily="34" charset="0"/>
                <a:cs typeface="Arial" pitchFamily="34" charset="0"/>
              </a:rPr>
              <a:t>, u MP3/</a:t>
            </a:r>
            <a:r>
              <a:rPr lang="es-MX" sz="2400" dirty="0" err="1" smtClean="0">
                <a:latin typeface="Arial" pitchFamily="34" charset="0"/>
                <a:cs typeface="Arial" pitchFamily="34" charset="0"/>
              </a:rPr>
              <a:t>Xvid</a:t>
            </a:r>
            <a:r>
              <a:rPr lang="es-MX" sz="2400" dirty="0" smtClean="0">
                <a:latin typeface="Arial" pitchFamily="34" charset="0"/>
                <a:cs typeface="Arial" pitchFamily="34" charset="0"/>
              </a:rPr>
              <a:t>, entre otros). Por eso se le considera un formato contenedor.</a:t>
            </a:r>
            <a:br>
              <a:rPr lang="es-MX" sz="2400" dirty="0" smtClean="0">
                <a:latin typeface="Arial" pitchFamily="34" charset="0"/>
                <a:cs typeface="Arial" pitchFamily="34" charset="0"/>
              </a:rPr>
            </a:br>
            <a:endParaRPr lang="es-MX" sz="2400" dirty="0">
              <a:latin typeface="Arial" pitchFamily="34" charset="0"/>
              <a:cs typeface="Arial" pitchFamily="34" charset="0"/>
            </a:endParaRPr>
          </a:p>
        </p:txBody>
      </p:sp>
      <p:sp>
        <p:nvSpPr>
          <p:cNvPr id="4" name="3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AVI</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166843"/>
            <a:ext cx="9144000" cy="5262979"/>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algn="ctr"/>
            <a:r>
              <a:rPr lang="es-MX" sz="2800" dirty="0"/>
              <a:t>Para que todos los flujos puedan ser reproducidos simultáneamente es necesario que se almacenen de manera intercalada (</a:t>
            </a:r>
            <a:r>
              <a:rPr lang="es-MX" sz="2800" dirty="0" err="1"/>
              <a:t>interleave</a:t>
            </a:r>
            <a:r>
              <a:rPr lang="es-MX" sz="2800" dirty="0"/>
              <a:t>). De esta manera, cada fragmento de archivo tiene suficiente información como para reproducir unos pocos fotogramas junto con el sonido correspondiente.</a:t>
            </a:r>
            <a:br>
              <a:rPr lang="es-MX" sz="2800" dirty="0"/>
            </a:br>
            <a:r>
              <a:rPr lang="es-MX" sz="2800" dirty="0"/>
              <a:t>Obsérvese que el formato AVI admite varios flujos de datos de audio, lo que en la práctica significa que puede contener varias bandas sonoras en varios idiomas. Es el reproductor multimedia quien decide cuál de estos flujos debe ser reproducido, según las preferencias del usuario.</a:t>
            </a:r>
            <a:br>
              <a:rPr lang="es-MX" sz="2800" dirty="0"/>
            </a:br>
            <a:endParaRPr lang="es-MX" sz="2800"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DIVX</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2 Rectángulo"/>
          <p:cNvSpPr/>
          <p:nvPr/>
        </p:nvSpPr>
        <p:spPr>
          <a:xfrm>
            <a:off x="0" y="1571612"/>
            <a:ext cx="9144000" cy="4524315"/>
          </a:xfrm>
          <a:prstGeom prst="rect">
            <a:avLst/>
          </a:prstGeom>
        </p:spPr>
        <p:txBody>
          <a:bodyPr wrap="square">
            <a:spAutoFit/>
          </a:bodyPr>
          <a:lstStyle/>
          <a:p>
            <a:pPr algn="ctr"/>
            <a:r>
              <a:rPr lang="es-MX" sz="2400" dirty="0">
                <a:latin typeface="Arial" pitchFamily="34" charset="0"/>
                <a:cs typeface="Arial" pitchFamily="34" charset="0"/>
              </a:rPr>
              <a:t>Técnicamente, </a:t>
            </a:r>
            <a:r>
              <a:rPr lang="es-MX" sz="2400" dirty="0" err="1">
                <a:latin typeface="Arial" pitchFamily="34" charset="0"/>
                <a:cs typeface="Arial" pitchFamily="34" charset="0"/>
              </a:rPr>
              <a:t>DivX</a:t>
            </a:r>
            <a:r>
              <a:rPr lang="es-MX" sz="2400" dirty="0">
                <a:latin typeface="Arial" pitchFamily="34" charset="0"/>
                <a:cs typeface="Arial" pitchFamily="34" charset="0"/>
              </a:rPr>
              <a:t> es un formato de vídeo que funciona sobre los sistemas operativos Windows, </a:t>
            </a:r>
            <a:r>
              <a:rPr lang="es-MX" sz="2400" dirty="0" err="1">
                <a:latin typeface="Arial" pitchFamily="34" charset="0"/>
                <a:cs typeface="Arial" pitchFamily="34" charset="0"/>
              </a:rPr>
              <a:t>MacOS</a:t>
            </a:r>
            <a:r>
              <a:rPr lang="es-MX" sz="2400" dirty="0">
                <a:latin typeface="Arial" pitchFamily="34" charset="0"/>
                <a:cs typeface="Arial" pitchFamily="34" charset="0"/>
              </a:rPr>
              <a:t> y GNU/Linux actuales y que, combinado con la compresión de audio MP3, consigue una alta calidad de imagen superior a la del VHS con un caudal inferior a 1 </a:t>
            </a:r>
            <a:r>
              <a:rPr lang="es-MX" sz="2400" dirty="0" err="1">
                <a:latin typeface="Arial" pitchFamily="34" charset="0"/>
                <a:cs typeface="Arial" pitchFamily="34" charset="0"/>
              </a:rPr>
              <a:t>Mbit</a:t>
            </a:r>
            <a:r>
              <a:rPr lang="es-MX" sz="2400" dirty="0">
                <a:latin typeface="Arial" pitchFamily="34" charset="0"/>
                <a:cs typeface="Arial" pitchFamily="34" charset="0"/>
              </a:rPr>
              <a:t>/s.</a:t>
            </a:r>
            <a:br>
              <a:rPr lang="es-MX" sz="2400" dirty="0">
                <a:latin typeface="Arial" pitchFamily="34" charset="0"/>
                <a:cs typeface="Arial" pitchFamily="34" charset="0"/>
              </a:rPr>
            </a:br>
            <a:r>
              <a:rPr lang="es-MX" sz="2400" dirty="0">
                <a:latin typeface="Arial" pitchFamily="34" charset="0"/>
                <a:cs typeface="Arial" pitchFamily="34" charset="0"/>
              </a:rPr>
              <a:t>Su auge se produjo con la llegada de las películas en DVD-ROM, que se codificaban con este códec para el vídeo y otro para el audio (generalmente MP3) ocupando unos 700 megabytes -el tamaño máximo que se puede almacenar en un CD-ROM de 80 minutos-, ya que el coste del CD-ROM (tanto del dispositivo como de las unidades para reproducirlo o duplicarlo) eran sensiblemente inferiores.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FLV</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4 CuadroTexto"/>
          <p:cNvSpPr txBox="1"/>
          <p:nvPr/>
        </p:nvSpPr>
        <p:spPr>
          <a:xfrm>
            <a:off x="285720" y="1225689"/>
            <a:ext cx="8572559" cy="563231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MX" sz="2400" dirty="0">
                <a:latin typeface="Arial" pitchFamily="34" charset="0"/>
                <a:cs typeface="Arial" pitchFamily="34" charset="0"/>
              </a:rPr>
              <a:t>E</a:t>
            </a:r>
            <a:r>
              <a:rPr lang="es-MX" sz="2400" dirty="0" smtClean="0">
                <a:latin typeface="Arial" pitchFamily="34" charset="0"/>
                <a:cs typeface="Arial" pitchFamily="34" charset="0"/>
              </a:rPr>
              <a:t>s </a:t>
            </a:r>
            <a:r>
              <a:rPr lang="es-MX" sz="2400" dirty="0">
                <a:latin typeface="Arial" pitchFamily="34" charset="0"/>
                <a:cs typeface="Arial" pitchFamily="34" charset="0"/>
              </a:rPr>
              <a:t>un formato contenedor propietario usado para transmitir video por Internet usando Adobe Flash Player (anteriormente conocido como Macromedia Flash Player), desde la versión 6 a la 10. Los contenidos FLV pueden ser incrustados dentro de archivos SWF. Entre los sitios más notables que utilizan el formato FLV se encuentran </a:t>
            </a:r>
            <a:r>
              <a:rPr lang="es-MX" sz="2400" dirty="0" err="1">
                <a:latin typeface="Arial" pitchFamily="34" charset="0"/>
                <a:cs typeface="Arial" pitchFamily="34" charset="0"/>
              </a:rPr>
              <a:t>YouTube</a:t>
            </a:r>
            <a:r>
              <a:rPr lang="es-MX" sz="2400" dirty="0">
                <a:latin typeface="Arial" pitchFamily="34" charset="0"/>
                <a:cs typeface="Arial" pitchFamily="34" charset="0"/>
              </a:rPr>
              <a:t>, Google Video, Reuters.com, Yahoo! Video y </a:t>
            </a:r>
            <a:r>
              <a:rPr lang="es-MX" sz="2400" dirty="0" err="1">
                <a:latin typeface="Arial" pitchFamily="34" charset="0"/>
                <a:cs typeface="Arial" pitchFamily="34" charset="0"/>
              </a:rPr>
              <a:t>MySpace</a:t>
            </a:r>
            <a:r>
              <a:rPr lang="es-MX" sz="2400" dirty="0">
                <a:latin typeface="Arial" pitchFamily="34" charset="0"/>
                <a:cs typeface="Arial" pitchFamily="34" charset="0"/>
              </a:rPr>
              <a:t>.</a:t>
            </a:r>
            <a:br>
              <a:rPr lang="es-MX" sz="2400" dirty="0">
                <a:latin typeface="Arial" pitchFamily="34" charset="0"/>
                <a:cs typeface="Arial" pitchFamily="34" charset="0"/>
              </a:rPr>
            </a:br>
            <a:r>
              <a:rPr lang="es-MX" sz="2400" dirty="0">
                <a:latin typeface="Arial" pitchFamily="34" charset="0"/>
                <a:cs typeface="Arial" pitchFamily="34" charset="0"/>
              </a:rPr>
              <a:t>Flash Video puede ser visto en la mayoría de los sistemas operativos, mediante Adobe Flash Player, el </a:t>
            </a:r>
            <a:r>
              <a:rPr lang="es-MX" sz="2400" dirty="0" err="1">
                <a:latin typeface="Arial" pitchFamily="34" charset="0"/>
                <a:cs typeface="Arial" pitchFamily="34" charset="0"/>
              </a:rPr>
              <a:t>plugin</a:t>
            </a:r>
            <a:r>
              <a:rPr lang="es-MX" sz="2400" dirty="0">
                <a:latin typeface="Arial" pitchFamily="34" charset="0"/>
                <a:cs typeface="Arial" pitchFamily="34" charset="0"/>
              </a:rPr>
              <a:t> extensamente disponible para navegadores web, o de otros programas de terceros como </a:t>
            </a:r>
            <a:r>
              <a:rPr lang="es-MX" sz="2400" dirty="0" err="1">
                <a:latin typeface="Arial" pitchFamily="34" charset="0"/>
                <a:cs typeface="Arial" pitchFamily="34" charset="0"/>
              </a:rPr>
              <a:t>MPlayer</a:t>
            </a:r>
            <a:r>
              <a:rPr lang="es-MX" sz="2400" dirty="0">
                <a:latin typeface="Arial" pitchFamily="34" charset="0"/>
                <a:cs typeface="Arial" pitchFamily="34" charset="0"/>
              </a:rPr>
              <a:t>, VLC media </a:t>
            </a:r>
            <a:r>
              <a:rPr lang="es-MX" sz="2400" dirty="0" err="1">
                <a:latin typeface="Arial" pitchFamily="34" charset="0"/>
                <a:cs typeface="Arial" pitchFamily="34" charset="0"/>
              </a:rPr>
              <a:t>player</a:t>
            </a:r>
            <a:r>
              <a:rPr lang="es-MX" sz="2400" dirty="0">
                <a:latin typeface="Arial" pitchFamily="34" charset="0"/>
                <a:cs typeface="Arial" pitchFamily="34" charset="0"/>
              </a:rPr>
              <a:t>, o cualquier reproductor que use filtros </a:t>
            </a:r>
            <a:r>
              <a:rPr lang="es-MX" sz="2400" dirty="0" err="1">
                <a:latin typeface="Arial" pitchFamily="34" charset="0"/>
                <a:cs typeface="Arial" pitchFamily="34" charset="0"/>
              </a:rPr>
              <a:t>DirectShow</a:t>
            </a:r>
            <a:r>
              <a:rPr lang="es-MX" sz="2400" dirty="0">
                <a:latin typeface="Arial" pitchFamily="34" charset="0"/>
                <a:cs typeface="Arial" pitchFamily="34" charset="0"/>
              </a:rPr>
              <a:t> (tales como Media Player </a:t>
            </a:r>
            <a:r>
              <a:rPr lang="es-MX" sz="2400" dirty="0" err="1">
                <a:latin typeface="Arial" pitchFamily="34" charset="0"/>
                <a:cs typeface="Arial" pitchFamily="34" charset="0"/>
              </a:rPr>
              <a:t>Classic</a:t>
            </a:r>
            <a:r>
              <a:rPr lang="es-MX" sz="2400" dirty="0">
                <a:latin typeface="Arial" pitchFamily="34" charset="0"/>
                <a:cs typeface="Arial" pitchFamily="34" charset="0"/>
              </a:rPr>
              <a:t>, Windows Media Player, y Windows Media Center) cuando el filtro </a:t>
            </a:r>
            <a:r>
              <a:rPr lang="es-MX" sz="2400" dirty="0" err="1">
                <a:latin typeface="Arial" pitchFamily="34" charset="0"/>
                <a:cs typeface="Arial" pitchFamily="34" charset="0"/>
              </a:rPr>
              <a:t>ffdshow</a:t>
            </a:r>
            <a:r>
              <a:rPr lang="es-MX" sz="2400" dirty="0">
                <a:latin typeface="Arial" pitchFamily="34" charset="0"/>
                <a:cs typeface="Arial" pitchFamily="34" charset="0"/>
              </a:rPr>
              <a:t> está instalado.</a:t>
            </a:r>
          </a:p>
          <a:p>
            <a:pPr algn="ctr"/>
            <a:endParaRPr lang="es-MX" sz="2400" dirty="0">
              <a:latin typeface="Arial" pitchFamily="34" charset="0"/>
              <a:cs typeface="Arial" pitchFamily="34" charset="0"/>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9144000" cy="6858000"/>
          </a:xfrm>
        </p:spPr>
        <p:txBody>
          <a:bodyPr>
            <a:normAutofit fontScale="85000" lnSpcReduction="20000"/>
          </a:bodyPr>
          <a:lstStyle/>
          <a:p>
            <a:r>
              <a:rPr lang="es-MX" dirty="0" smtClean="0">
                <a:latin typeface="Arial" pitchFamily="34" charset="0"/>
                <a:cs typeface="Arial" pitchFamily="34" charset="0"/>
              </a:rPr>
              <a:t>Actualmente existen muchos reproductores capaces de reproducir el formato FLV. </a:t>
            </a:r>
            <a:r>
              <a:rPr lang="en-US" dirty="0" smtClean="0">
                <a:latin typeface="Arial" pitchFamily="34" charset="0"/>
                <a:cs typeface="Arial" pitchFamily="34" charset="0"/>
              </a:rPr>
              <a:t>Entre </a:t>
            </a:r>
            <a:r>
              <a:rPr lang="en-US" dirty="0" err="1" smtClean="0">
                <a:latin typeface="Arial" pitchFamily="34" charset="0"/>
                <a:cs typeface="Arial" pitchFamily="34" charset="0"/>
              </a:rPr>
              <a:t>ellos</a:t>
            </a:r>
            <a:r>
              <a:rPr lang="en-US" dirty="0" smtClean="0">
                <a:latin typeface="Arial" pitchFamily="34" charset="0"/>
                <a:cs typeface="Arial" pitchFamily="34" charset="0"/>
              </a:rPr>
              <a:t> se </a:t>
            </a:r>
            <a:r>
              <a:rPr lang="en-US" dirty="0" err="1" smtClean="0">
                <a:latin typeface="Arial" pitchFamily="34" charset="0"/>
                <a:cs typeface="Arial" pitchFamily="34" charset="0"/>
              </a:rPr>
              <a:t>incluyen</a:t>
            </a:r>
            <a:r>
              <a:rPr lang="en-US" dirty="0" smtClean="0">
                <a:latin typeface="Arial" pitchFamily="34" charset="0"/>
                <a:cs typeface="Arial" pitchFamily="34" charset="0"/>
              </a:rPr>
              <a:t>:</a:t>
            </a:r>
            <a:br>
              <a:rPr lang="en-US" dirty="0" smtClean="0">
                <a:latin typeface="Arial" pitchFamily="34" charset="0"/>
                <a:cs typeface="Arial" pitchFamily="34" charset="0"/>
              </a:rPr>
            </a:br>
            <a:r>
              <a:rPr lang="en-US" dirty="0" smtClean="0">
                <a:latin typeface="Arial" pitchFamily="34" charset="0"/>
                <a:cs typeface="Arial" pitchFamily="34" charset="0"/>
              </a:rPr>
              <a:t>Flash Video Player</a:t>
            </a:r>
            <a:br>
              <a:rPr lang="en-US" dirty="0" smtClean="0">
                <a:latin typeface="Arial" pitchFamily="34" charset="0"/>
                <a:cs typeface="Arial" pitchFamily="34" charset="0"/>
              </a:rPr>
            </a:br>
            <a:r>
              <a:rPr lang="en-US" dirty="0" smtClean="0">
                <a:latin typeface="Arial" pitchFamily="34" charset="0"/>
                <a:cs typeface="Arial" pitchFamily="34" charset="0"/>
              </a:rPr>
              <a:t>FLV Player</a:t>
            </a:r>
            <a:br>
              <a:rPr lang="en-US" dirty="0" smtClean="0">
                <a:latin typeface="Arial" pitchFamily="34" charset="0"/>
                <a:cs typeface="Arial" pitchFamily="34" charset="0"/>
              </a:rPr>
            </a:br>
            <a:r>
              <a:rPr lang="en-US" dirty="0" err="1" smtClean="0">
                <a:latin typeface="Arial" pitchFamily="34" charset="0"/>
                <a:cs typeface="Arial" pitchFamily="34" charset="0"/>
              </a:rPr>
              <a:t>BitComet</a:t>
            </a:r>
            <a:r>
              <a:rPr lang="en-US" dirty="0" smtClean="0">
                <a:latin typeface="Arial" pitchFamily="34" charset="0"/>
                <a:cs typeface="Arial" pitchFamily="34" charset="0"/>
              </a:rPr>
              <a:t> FLV Player</a:t>
            </a:r>
            <a:br>
              <a:rPr lang="en-US" dirty="0" smtClean="0">
                <a:latin typeface="Arial" pitchFamily="34" charset="0"/>
                <a:cs typeface="Arial" pitchFamily="34" charset="0"/>
              </a:rPr>
            </a:br>
            <a:r>
              <a:rPr lang="en-US" dirty="0" smtClean="0">
                <a:latin typeface="Arial" pitchFamily="34" charset="0"/>
                <a:cs typeface="Arial" pitchFamily="34" charset="0"/>
              </a:rPr>
              <a:t>GOM Player</a:t>
            </a:r>
            <a:br>
              <a:rPr lang="en-US" dirty="0" smtClean="0">
                <a:latin typeface="Arial" pitchFamily="34" charset="0"/>
                <a:cs typeface="Arial" pitchFamily="34" charset="0"/>
              </a:rPr>
            </a:br>
            <a:r>
              <a:rPr lang="en-US" dirty="0" smtClean="0">
                <a:latin typeface="Arial" pitchFamily="34" charset="0"/>
                <a:cs typeface="Arial" pitchFamily="34" charset="0"/>
              </a:rPr>
              <a:t>K-</a:t>
            </a:r>
            <a:r>
              <a:rPr lang="en-US" dirty="0" err="1" smtClean="0">
                <a:latin typeface="Arial" pitchFamily="34" charset="0"/>
                <a:cs typeface="Arial" pitchFamily="34" charset="0"/>
              </a:rPr>
              <a:t>Lite</a:t>
            </a:r>
            <a:r>
              <a:rPr lang="en-US" dirty="0" smtClean="0">
                <a:latin typeface="Arial" pitchFamily="34" charset="0"/>
                <a:cs typeface="Arial" pitchFamily="34" charset="0"/>
              </a:rPr>
              <a:t> Codec Pack</a:t>
            </a:r>
            <a:br>
              <a:rPr lang="en-US" dirty="0" smtClean="0">
                <a:latin typeface="Arial" pitchFamily="34" charset="0"/>
                <a:cs typeface="Arial" pitchFamily="34" charset="0"/>
              </a:rPr>
            </a:br>
            <a:r>
              <a:rPr lang="en-US" dirty="0" err="1" smtClean="0">
                <a:latin typeface="Arial" pitchFamily="34" charset="0"/>
                <a:cs typeface="Arial" pitchFamily="34" charset="0"/>
              </a:rPr>
              <a:t>MPlayer</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err="1" smtClean="0">
                <a:latin typeface="Arial" pitchFamily="34" charset="0"/>
                <a:cs typeface="Arial" pitchFamily="34" charset="0"/>
              </a:rPr>
              <a:t>Perian</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err="1" smtClean="0">
                <a:latin typeface="Arial" pitchFamily="34" charset="0"/>
                <a:cs typeface="Arial" pitchFamily="34" charset="0"/>
              </a:rPr>
              <a:t>Kmplayer</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err="1" smtClean="0">
                <a:latin typeface="Arial" pitchFamily="34" charset="0"/>
                <a:cs typeface="Arial" pitchFamily="34" charset="0"/>
              </a:rPr>
              <a:t>Kaffeine</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RealPlayer</a:t>
            </a:r>
            <a:br>
              <a:rPr lang="en-US" dirty="0" smtClean="0">
                <a:latin typeface="Arial" pitchFamily="34" charset="0"/>
                <a:cs typeface="Arial" pitchFamily="34" charset="0"/>
              </a:rPr>
            </a:br>
            <a:r>
              <a:rPr lang="en-US" dirty="0" smtClean="0">
                <a:latin typeface="Arial" pitchFamily="34" charset="0"/>
                <a:cs typeface="Arial" pitchFamily="34" charset="0"/>
              </a:rPr>
              <a:t>VLC media player</a:t>
            </a:r>
            <a:br>
              <a:rPr lang="en-US" dirty="0" smtClean="0">
                <a:latin typeface="Arial" pitchFamily="34" charset="0"/>
                <a:cs typeface="Arial" pitchFamily="34" charset="0"/>
              </a:rPr>
            </a:br>
            <a:r>
              <a:rPr lang="en-US" dirty="0" err="1" smtClean="0">
                <a:latin typeface="Arial" pitchFamily="34" charset="0"/>
                <a:cs typeface="Arial" pitchFamily="34" charset="0"/>
              </a:rPr>
              <a:t>Xine</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err="1" smtClean="0">
                <a:latin typeface="Arial" pitchFamily="34" charset="0"/>
                <a:cs typeface="Arial" pitchFamily="34" charset="0"/>
              </a:rPr>
              <a:t>Winamp</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SWF &amp; FLV Player</a:t>
            </a:r>
            <a:br>
              <a:rPr lang="en-US" dirty="0" smtClean="0">
                <a:latin typeface="Arial" pitchFamily="34" charset="0"/>
                <a:cs typeface="Arial" pitchFamily="34" charset="0"/>
              </a:rPr>
            </a:br>
            <a:r>
              <a:rPr lang="en-US" dirty="0" err="1" smtClean="0">
                <a:latin typeface="Arial" pitchFamily="34" charset="0"/>
                <a:cs typeface="Arial" pitchFamily="34" charset="0"/>
              </a:rPr>
              <a:t>JetAudio</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err="1" smtClean="0">
                <a:latin typeface="Arial" pitchFamily="34" charset="0"/>
                <a:cs typeface="Arial" pitchFamily="34" charset="0"/>
              </a:rPr>
              <a:t>Ashampoo</a:t>
            </a:r>
            <a:r>
              <a:rPr lang="en-US" dirty="0" smtClean="0">
                <a:latin typeface="Arial" pitchFamily="34" charset="0"/>
                <a:cs typeface="Arial" pitchFamily="34" charset="0"/>
              </a:rPr>
              <a:t> </a:t>
            </a:r>
            <a:r>
              <a:rPr lang="en-US" dirty="0" err="1" smtClean="0">
                <a:latin typeface="Arial" pitchFamily="34" charset="0"/>
                <a:cs typeface="Arial" pitchFamily="34" charset="0"/>
              </a:rPr>
              <a:t>Clipfinder</a:t>
            </a:r>
            <a:r>
              <a:rPr lang="en-US" dirty="0" smtClean="0">
                <a:latin typeface="Arial" pitchFamily="34" charset="0"/>
                <a:cs typeface="Arial" pitchFamily="34" charset="0"/>
              </a:rPr>
              <a:t> (</a:t>
            </a:r>
            <a:r>
              <a:rPr lang="en-US" dirty="0" smtClean="0">
                <a:latin typeface="Arial" pitchFamily="34" charset="0"/>
                <a:cs typeface="Arial" pitchFamily="34" charset="0"/>
                <a:hlinkClick r:id="rId2"/>
              </a:rPr>
              <a:t>www.ashampoo.com</a:t>
            </a:r>
            <a:r>
              <a:rPr lang="en-US" dirty="0" smtClean="0">
                <a:latin typeface="Arial" pitchFamily="34" charset="0"/>
                <a:cs typeface="Arial" pitchFamily="34" charset="0"/>
              </a:rPr>
              <a:t>)</a:t>
            </a:r>
            <a:br>
              <a:rPr lang="en-US" dirty="0" smtClean="0">
                <a:latin typeface="Arial" pitchFamily="34" charset="0"/>
                <a:cs typeface="Arial" pitchFamily="34" charset="0"/>
              </a:rPr>
            </a:br>
            <a:r>
              <a:rPr lang="en-US" dirty="0" err="1" smtClean="0">
                <a:latin typeface="Arial" pitchFamily="34" charset="0"/>
                <a:cs typeface="Arial" pitchFamily="34" charset="0"/>
              </a:rPr>
              <a:t>Cualquier</a:t>
            </a:r>
            <a:r>
              <a:rPr lang="en-US" dirty="0" smtClean="0">
                <a:latin typeface="Arial" pitchFamily="34" charset="0"/>
                <a:cs typeface="Arial" pitchFamily="34" charset="0"/>
              </a:rPr>
              <a:t> </a:t>
            </a:r>
            <a:r>
              <a:rPr lang="en-US" dirty="0" err="1" smtClean="0">
                <a:latin typeface="Arial" pitchFamily="34" charset="0"/>
                <a:cs typeface="Arial" pitchFamily="34" charset="0"/>
              </a:rPr>
              <a:t>reproductor</a:t>
            </a:r>
            <a:r>
              <a:rPr lang="en-US" dirty="0" smtClean="0">
                <a:latin typeface="Arial" pitchFamily="34" charset="0"/>
                <a:cs typeface="Arial" pitchFamily="34" charset="0"/>
              </a:rPr>
              <a:t> </a:t>
            </a:r>
            <a:r>
              <a:rPr lang="en-US" dirty="0" err="1" smtClean="0">
                <a:latin typeface="Arial" pitchFamily="34" charset="0"/>
                <a:cs typeface="Arial" pitchFamily="34" charset="0"/>
              </a:rPr>
              <a:t>que</a:t>
            </a:r>
            <a:r>
              <a:rPr lang="en-US" dirty="0" smtClean="0">
                <a:latin typeface="Arial" pitchFamily="34" charset="0"/>
                <a:cs typeface="Arial" pitchFamily="34" charset="0"/>
              </a:rPr>
              <a:t> </a:t>
            </a:r>
            <a:r>
              <a:rPr lang="en-US" dirty="0" err="1" smtClean="0">
                <a:latin typeface="Arial" pitchFamily="34" charset="0"/>
                <a:cs typeface="Arial" pitchFamily="34" charset="0"/>
              </a:rPr>
              <a:t>utilice</a:t>
            </a:r>
            <a:r>
              <a:rPr lang="en-US" dirty="0" smtClean="0">
                <a:latin typeface="Arial" pitchFamily="34" charset="0"/>
                <a:cs typeface="Arial" pitchFamily="34" charset="0"/>
              </a:rPr>
              <a:t> DirectShow con </a:t>
            </a:r>
            <a:r>
              <a:rPr lang="en-US" dirty="0" err="1" smtClean="0">
                <a:latin typeface="Arial" pitchFamily="34" charset="0"/>
                <a:cs typeface="Arial" pitchFamily="34" charset="0"/>
              </a:rPr>
              <a:t>ffdshow</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err="1" smtClean="0">
                <a:latin typeface="Arial" pitchFamily="34" charset="0"/>
                <a:cs typeface="Arial" pitchFamily="34" charset="0"/>
              </a:rPr>
              <a:t>IrfanView</a:t>
            </a:r>
            <a:r>
              <a:rPr lang="en-US" dirty="0" smtClean="0">
                <a:latin typeface="Arial" pitchFamily="34" charset="0"/>
                <a:cs typeface="Arial" pitchFamily="34" charset="0"/>
              </a:rPr>
              <a:t> (FREEWARE) (</a:t>
            </a:r>
            <a:r>
              <a:rPr lang="en-US" dirty="0" smtClean="0">
                <a:latin typeface="Arial" pitchFamily="34" charset="0"/>
                <a:cs typeface="Arial" pitchFamily="34" charset="0"/>
                <a:hlinkClick r:id="rId3"/>
              </a:rPr>
              <a:t>http://www.irfanview.com/</a:t>
            </a:r>
            <a:r>
              <a:rPr lang="en-US" dirty="0" smtClean="0">
                <a:latin typeface="Arial" pitchFamily="34" charset="0"/>
                <a:cs typeface="Arial" pitchFamily="34" charset="0"/>
              </a:rPr>
              <a:t>)</a:t>
            </a:r>
            <a:br>
              <a:rPr lang="en-US" dirty="0" smtClean="0">
                <a:latin typeface="Arial" pitchFamily="34" charset="0"/>
                <a:cs typeface="Arial" pitchFamily="34" charset="0"/>
              </a:rPr>
            </a:br>
            <a:r>
              <a:rPr lang="en-US" dirty="0" smtClean="0">
                <a:latin typeface="Arial" pitchFamily="34" charset="0"/>
                <a:cs typeface="Arial" pitchFamily="34" charset="0"/>
              </a:rPr>
              <a:t>Media Player Classic</a:t>
            </a:r>
            <a:br>
              <a:rPr lang="en-US" dirty="0" smtClean="0">
                <a:latin typeface="Arial" pitchFamily="34" charset="0"/>
                <a:cs typeface="Arial" pitchFamily="34" charset="0"/>
              </a:rPr>
            </a:br>
            <a:r>
              <a:rPr lang="en-US" dirty="0" smtClean="0">
                <a:latin typeface="Arial" pitchFamily="34" charset="0"/>
                <a:cs typeface="Arial" pitchFamily="34" charset="0"/>
              </a:rPr>
              <a:t>Windows Media Player</a:t>
            </a:r>
            <a:br>
              <a:rPr lang="en-US" dirty="0" smtClean="0">
                <a:latin typeface="Arial" pitchFamily="34" charset="0"/>
                <a:cs typeface="Arial" pitchFamily="34" charset="0"/>
              </a:rPr>
            </a:br>
            <a:r>
              <a:rPr lang="en-US" dirty="0" err="1" smtClean="0">
                <a:latin typeface="Arial" pitchFamily="34" charset="0"/>
                <a:cs typeface="Arial" pitchFamily="34" charset="0"/>
              </a:rPr>
              <a:t>BS.Player</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Ares Galaxy 2.0.9 (en </a:t>
            </a:r>
            <a:r>
              <a:rPr lang="en-US" dirty="0" err="1" smtClean="0">
                <a:latin typeface="Arial" pitchFamily="34" charset="0"/>
                <a:cs typeface="Arial" pitchFamily="34" charset="0"/>
              </a:rPr>
              <a:t>adelante</a:t>
            </a:r>
            <a:r>
              <a:rPr lang="en-US" dirty="0" smtClean="0">
                <a:latin typeface="Arial" pitchFamily="34" charset="0"/>
                <a:cs typeface="Arial" pitchFamily="34" charset="0"/>
              </a:rPr>
              <a:t>)</a:t>
            </a:r>
            <a:br>
              <a:rPr lang="en-US" dirty="0" smtClean="0">
                <a:latin typeface="Arial" pitchFamily="34" charset="0"/>
                <a:cs typeface="Arial" pitchFamily="34" charset="0"/>
              </a:rPr>
            </a:br>
            <a:r>
              <a:rPr lang="en-US" dirty="0" err="1" smtClean="0">
                <a:latin typeface="Arial" pitchFamily="34" charset="0"/>
                <a:cs typeface="Arial" pitchFamily="34" charset="0"/>
              </a:rPr>
              <a:t>JavaFX</a:t>
            </a:r>
            <a:endParaRPr lang="es-MX" dirty="0">
              <a:latin typeface="Arial" pitchFamily="34" charset="0"/>
              <a:cs typeface="Arial" pitchFamily="34" charset="0"/>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8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MKV</a:t>
            </a:r>
            <a:endParaRPr lang="es-ES" sz="8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3 CuadroTexto"/>
          <p:cNvSpPr txBox="1"/>
          <p:nvPr/>
        </p:nvSpPr>
        <p:spPr>
          <a:xfrm>
            <a:off x="0" y="1285860"/>
            <a:ext cx="9144000" cy="48936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s-MX" sz="2400" dirty="0">
                <a:latin typeface="Arial" pitchFamily="34" charset="0"/>
                <a:cs typeface="Arial" pitchFamily="34" charset="0"/>
              </a:rPr>
              <a:t>E</a:t>
            </a:r>
            <a:r>
              <a:rPr lang="es-MX" sz="2400" dirty="0" smtClean="0">
                <a:latin typeface="Arial" pitchFamily="34" charset="0"/>
                <a:cs typeface="Arial" pitchFamily="34" charset="0"/>
              </a:rPr>
              <a:t>s </a:t>
            </a:r>
            <a:r>
              <a:rPr lang="es-MX" sz="2400" dirty="0">
                <a:latin typeface="Arial" pitchFamily="34" charset="0"/>
                <a:cs typeface="Arial" pitchFamily="34" charset="0"/>
              </a:rPr>
              <a:t>una extensión de archivo, acrónimo de “</a:t>
            </a:r>
            <a:r>
              <a:rPr lang="es-MX" sz="2400" dirty="0" err="1">
                <a:latin typeface="Arial" pitchFamily="34" charset="0"/>
                <a:cs typeface="Arial" pitchFamily="34" charset="0"/>
              </a:rPr>
              <a:t>Matroska</a:t>
            </a:r>
            <a:r>
              <a:rPr lang="es-MX" sz="2400" dirty="0">
                <a:latin typeface="Arial" pitchFamily="34" charset="0"/>
                <a:cs typeface="Arial" pitchFamily="34" charset="0"/>
              </a:rPr>
              <a:t> Vídeo “. No se trata de un formato en sí mismo, como lo sería el .AVI, el .ASF ó el .MOV, sino de un “contenedor”, esto es, un archivo que alberga un formato de vídeo determinado, pistas de audio asociadas y subtítulos en el mismo lote. Digamos que dentro del archivo “Cloverfield.Trailer.1080p.mkv” podríamos tener el tráiler de la película “Monstruoso” en </a:t>
            </a:r>
            <a:r>
              <a:rPr lang="es-MX" sz="2400" dirty="0" err="1">
                <a:latin typeface="Arial" pitchFamily="34" charset="0"/>
                <a:cs typeface="Arial" pitchFamily="34" charset="0"/>
              </a:rPr>
              <a:t>FullHD</a:t>
            </a:r>
            <a:r>
              <a:rPr lang="es-MX" sz="2400" dirty="0">
                <a:latin typeface="Arial" pitchFamily="34" charset="0"/>
                <a:cs typeface="Arial" pitchFamily="34" charset="0"/>
              </a:rPr>
              <a:t>, subtitulado en 10 idiomas y con audio en castellano e inglés simultáneamente. Todo ello, efectivamente, empaquetado en el mismo fichero. Sería el propio reproductor el que nos permitiría seleccionar un idioma o un subtítulo determinado desde los botones correspondientes del mando o del software.</a:t>
            </a:r>
          </a:p>
          <a:p>
            <a:endParaRPr lang="es-MX" sz="2400" dirty="0">
              <a:latin typeface="Arial" pitchFamily="34" charset="0"/>
              <a:cs typeface="Arial" pitchFamily="34" charset="0"/>
            </a:endParaRP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847</Words>
  <Application>Microsoft Office PowerPoint</Application>
  <PresentationFormat>Presentación en pantalla (4:3)</PresentationFormat>
  <Paragraphs>38</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Flujo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Your User Name</dc:creator>
  <cp:lastModifiedBy>Your User Name</cp:lastModifiedBy>
  <cp:revision>2</cp:revision>
  <dcterms:created xsi:type="dcterms:W3CDTF">2013-02-14T03:22:18Z</dcterms:created>
  <dcterms:modified xsi:type="dcterms:W3CDTF">2013-02-14T04:07:44Z</dcterms:modified>
</cp:coreProperties>
</file>