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60"/>
  </p:normalViewPr>
  <p:slideViewPr>
    <p:cSldViewPr>
      <p:cViewPr>
        <p:scale>
          <a:sx n="71" d="100"/>
          <a:sy n="71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078ED9-EB85-4530-A689-08FA43DB6A5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490FFA-D7ED-4EAD-B1A2-0DB508C2B17F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Player" TargetMode="External"/><Relationship Id="rId3" Type="http://schemas.openxmlformats.org/officeDocument/2006/relationships/hyperlink" Target="http://es.wikipedia.org/wiki/Framework" TargetMode="External"/><Relationship Id="rId7" Type="http://schemas.openxmlformats.org/officeDocument/2006/relationships/hyperlink" Target="http://es.wikipedia.org/wiki/Bs_player" TargetMode="External"/><Relationship Id="rId12" Type="http://schemas.openxmlformats.org/officeDocument/2006/relationships/image" Target="../media/image12.png"/><Relationship Id="rId2" Type="http://schemas.openxmlformats.org/officeDocument/2006/relationships/hyperlink" Target="http://es.wikipedia.org/wiki/Microsof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Windows_Media_Audio" TargetMode="External"/><Relationship Id="rId11" Type="http://schemas.openxmlformats.org/officeDocument/2006/relationships/hyperlink" Target="http://es.wikipedia.org/wiki/Macintosh" TargetMode="External"/><Relationship Id="rId5" Type="http://schemas.openxmlformats.org/officeDocument/2006/relationships/hyperlink" Target="http://es.wikipedia.org/wiki/MPEG-4" TargetMode="External"/><Relationship Id="rId10" Type="http://schemas.openxmlformats.org/officeDocument/2006/relationships/hyperlink" Target="http://es.wikipedia.org/wiki/Windows" TargetMode="External"/><Relationship Id="rId4" Type="http://schemas.openxmlformats.org/officeDocument/2006/relationships/hyperlink" Target="http://es.wikipedia.org/wiki/Windows_Media" TargetMode="External"/><Relationship Id="rId9" Type="http://schemas.openxmlformats.org/officeDocument/2006/relationships/hyperlink" Target="http://es.wikipedia.org/wiki/Windows_Media_Player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MPEG" TargetMode="External"/><Relationship Id="rId3" Type="http://schemas.openxmlformats.org/officeDocument/2006/relationships/hyperlink" Target="http://es.wikipedia.org/wiki/Compresi%C3%B3n_de_datos" TargetMode="External"/><Relationship Id="rId7" Type="http://schemas.openxmlformats.org/officeDocument/2006/relationships/hyperlink" Target="http://es.wikipedia.org/wiki/Reproductor_de_audio_port%C3%A1til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Ordenadores" TargetMode="External"/><Relationship Id="rId11" Type="http://schemas.openxmlformats.org/officeDocument/2006/relationships/hyperlink" Target="http://es.wikipedia.org/wiki/Tasa_de_bits" TargetMode="External"/><Relationship Id="rId5" Type="http://schemas.openxmlformats.org/officeDocument/2006/relationships/hyperlink" Target="http://es.wikipedia.org/wiki/Audio" TargetMode="External"/><Relationship Id="rId10" Type="http://schemas.openxmlformats.org/officeDocument/2006/relationships/hyperlink" Target="http://es.wikipedia.org/wiki/MPEG-2" TargetMode="External"/><Relationship Id="rId4" Type="http://schemas.openxmlformats.org/officeDocument/2006/relationships/hyperlink" Target="http://es.wikipedia.org/wiki/Algoritmo_de_compresi%C3%B3n_con_p%C3%A9rdida" TargetMode="External"/><Relationship Id="rId9" Type="http://schemas.openxmlformats.org/officeDocument/2006/relationships/hyperlink" Target="http://es.wikipedia.org/wiki/MPEG-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2" y="0"/>
            <a:ext cx="5400600" cy="685800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 rot="20780893">
            <a:off x="2446222" y="2997318"/>
            <a:ext cx="4599888" cy="271925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prstTxWarp prst="textChevronInverted">
              <a:avLst/>
            </a:prstTxWarp>
            <a:spAutoFit/>
            <a:scene3d>
              <a:camera prst="isometricOffAxis1Righ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sz="5400" dirty="0" smtClean="0">
                <a:ln cmpd="dbl">
                  <a:solidFill>
                    <a:srgbClr val="0070C0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92D050"/>
                  </a:outerShdw>
                  <a:reflection blurRad="6350" stA="31000" endPos="30000" dist="29997" dir="5400000" sy="-100000" algn="bl" rotWithShape="0"/>
                </a:effectLst>
                <a:latin typeface="Showcard Gothic" pitchFamily="82" charset="0"/>
              </a:rPr>
              <a:t>EXTENSIONES DE VIDEO</a:t>
            </a:r>
            <a:endParaRPr lang="es-ES" sz="5400" b="1" cap="none" spc="50" dirty="0">
              <a:ln cmpd="dbl">
                <a:solidFill>
                  <a:srgbClr val="0070C0"/>
                </a:solidFill>
              </a:ln>
              <a:solidFill>
                <a:schemeClr val="accent2">
                  <a:lumMod val="50000"/>
                </a:schemeClr>
              </a:solidFill>
              <a:effectLst>
                <a:outerShdw blurRad="50800" dist="50800" dir="5400000" algn="ctr" rotWithShape="0">
                  <a:srgbClr val="92D050"/>
                </a:outerShdw>
                <a:reflection blurRad="6350" stA="31000" endPos="30000" dist="29997" dir="5400000" sy="-100000" algn="bl" rotWithShape="0"/>
              </a:effectLst>
              <a:latin typeface="Showcard Gothic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05619" y="6450471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err="1" smtClean="0">
                <a:latin typeface="Vijaya" pitchFamily="34" charset="0"/>
                <a:cs typeface="Vijaya" pitchFamily="34" charset="0"/>
              </a:rPr>
              <a:t>Stefanía</a:t>
            </a:r>
            <a:r>
              <a:rPr lang="es-MX" sz="2800" b="1" dirty="0" smtClean="0">
                <a:latin typeface="Vijaya" pitchFamily="34" charset="0"/>
                <a:cs typeface="Vijaya" pitchFamily="34" charset="0"/>
              </a:rPr>
              <a:t> Badillo Carrales</a:t>
            </a:r>
            <a:endParaRPr lang="es-MX" sz="2800" b="1" dirty="0">
              <a:latin typeface="Vijaya" pitchFamily="34" charset="0"/>
              <a:cs typeface="Vijay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191037" y="2746917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effectLst/>
              </a:rPr>
              <a:t>MPG</a:t>
            </a:r>
            <a:r>
              <a:rPr lang="es-MX" dirty="0" smtClean="0">
                <a:solidFill>
                  <a:schemeClr val="bg1"/>
                </a:solidFill>
                <a:effectLst/>
              </a:rPr>
              <a:t>, OGM</a:t>
            </a:r>
            <a:r>
              <a:rPr lang="es-MX" dirty="0" smtClean="0">
                <a:solidFill>
                  <a:schemeClr val="bg1"/>
                </a:solidFill>
                <a:effectLst/>
              </a:rPr>
              <a:t>,</a:t>
            </a:r>
            <a:r>
              <a:rPr lang="es-MX" dirty="0" smtClean="0">
                <a:solidFill>
                  <a:schemeClr val="bg1"/>
                </a:solidFill>
                <a:effectLst/>
              </a:rPr>
              <a:t/>
            </a:r>
            <a:br>
              <a:rPr lang="es-MX" dirty="0" smtClean="0">
                <a:solidFill>
                  <a:schemeClr val="bg1"/>
                </a:solidFill>
                <a:effectLst/>
              </a:rPr>
            </a:b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0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VOB (DVD-Video </a:t>
            </a:r>
            <a:r>
              <a:rPr lang="es-MX" dirty="0" err="1"/>
              <a:t>Object</a:t>
            </a:r>
            <a:r>
              <a:rPr lang="es-MX" dirty="0"/>
              <a:t> o </a:t>
            </a:r>
            <a:r>
              <a:rPr lang="es-MX" dirty="0" err="1"/>
              <a:t>Versioned</a:t>
            </a:r>
            <a:r>
              <a:rPr lang="es-MX" dirty="0"/>
              <a:t> </a:t>
            </a:r>
            <a:r>
              <a:rPr lang="es-MX" dirty="0" err="1"/>
              <a:t>Object</a:t>
            </a:r>
            <a:r>
              <a:rPr lang="es-MX" dirty="0"/>
              <a:t> Base) es un tipo de fichero contenido en los DVD-Video. Incluye el video, audio, subtítulos y menús en forma de </a:t>
            </a:r>
            <a:r>
              <a:rPr lang="es-MX" dirty="0" err="1"/>
              <a:t>stream</a:t>
            </a:r>
            <a:r>
              <a:rPr lang="es-MX" dirty="0"/>
              <a:t>. Los ficheros VOB están codificados normalmente siguiendo el estándar MPEG-2. Si cambiamos la extensión de .</a:t>
            </a:r>
            <a:r>
              <a:rPr lang="es-MX" dirty="0" err="1"/>
              <a:t>vob</a:t>
            </a:r>
            <a:r>
              <a:rPr lang="es-MX" dirty="0"/>
              <a:t> a .</a:t>
            </a:r>
            <a:r>
              <a:rPr lang="es-MX" dirty="0" err="1"/>
              <a:t>mpg</a:t>
            </a:r>
            <a:r>
              <a:rPr lang="es-MX" dirty="0"/>
              <a:t> o .</a:t>
            </a:r>
            <a:r>
              <a:rPr lang="es-MX" dirty="0" err="1"/>
              <a:t>mpeg</a:t>
            </a:r>
            <a:r>
              <a:rPr lang="es-MX" dirty="0"/>
              <a:t>, el fichero es legible y continúa teniendo toda la información, aunque algunos visualizadores no soportan las pistas de subtítulos. Para grabar los ficheros VOB en un disco DVD±R, son necesarios además otros ficheros DVD-Video, por ejemplo los IFO y BUP.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1459632"/>
          </a:xfrm>
        </p:spPr>
        <p:txBody>
          <a:bodyPr>
            <a:normAutofit/>
          </a:bodyPr>
          <a:lstStyle/>
          <a:p>
            <a:r>
              <a:rPr lang="es-MX" sz="8800" dirty="0" smtClean="0">
                <a:latin typeface="Baskerville Old Face" pitchFamily="18" charset="0"/>
              </a:rPr>
              <a:t>VOB</a:t>
            </a:r>
            <a:endParaRPr lang="es-MX" sz="8800" dirty="0">
              <a:latin typeface="Baskerville Old Face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952400"/>
            <a:ext cx="4679377" cy="363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Windows Media Video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WMV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es un nombre genérico que se da al conjunto de </a:t>
            </a:r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algoritmos de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compresión ubicados en el set propietario de tecnologías de vídeo desarrolladas por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hlinkClick r:id="rId2" tooltip="Microsoft"/>
              </a:rPr>
              <a:t>Microsoft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que forma parte del </a:t>
            </a:r>
            <a:r>
              <a:rPr lang="es-ES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3" tooltip="Framework"/>
              </a:rPr>
              <a:t>framework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hlinkClick r:id="rId4" tooltip="Windows Media"/>
              </a:rPr>
              <a:t>Windows Media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WMV no se construye sólo con tecnología interna de Microsoft. Desde la versión 7 (WMV1), Microsoft ha utilizado su propia versión no estandarizada de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hlinkClick r:id="rId5" tooltip="MPEG-4"/>
              </a:rPr>
              <a:t>MPEG-4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El vídeo a menudo se combina con sonido en formato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hlinkClick r:id="rId6" tooltip="Windows Media Audio"/>
              </a:rPr>
              <a:t>Windows Media Audio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formato WMV es reproducido por una amplia gama de reproductores, como </a:t>
            </a:r>
            <a:r>
              <a:rPr lang="es-ES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7" tooltip="Bs player"/>
              </a:rPr>
              <a:t>BS.Player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s-ES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8" tooltip="MPlayer"/>
              </a:rPr>
              <a:t>MPlayer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hlinkClick r:id="rId9" tooltip="Windows Media Player"/>
              </a:rPr>
              <a:t>Windows Media Player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el último sólo disponible en plataformas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hlinkClick r:id="rId10" tooltip="Windows"/>
              </a:rPr>
              <a:t>Windows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 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hlinkClick r:id="rId11" tooltip="Macintosh"/>
              </a:rPr>
              <a:t>Macintosh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(sin compatibilidad completa). En el caso de reproductores ajenos a Microsoft, como por ejemplo el citado </a:t>
            </a:r>
            <a:r>
              <a:rPr lang="es-E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MPlayer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es frecuente utilizar una implementación alternativa de los formatos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1171600"/>
          </a:xfrm>
        </p:spPr>
        <p:txBody>
          <a:bodyPr>
            <a:normAutofit/>
          </a:bodyPr>
          <a:lstStyle/>
          <a:p>
            <a:r>
              <a:rPr lang="es-MX" sz="5400" dirty="0" smtClean="0">
                <a:latin typeface="Arial Black" pitchFamily="34" charset="0"/>
              </a:rPr>
              <a:t>WMV</a:t>
            </a:r>
            <a:endParaRPr lang="es-MX" sz="5400" dirty="0">
              <a:latin typeface="Arial Black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742" y="1772816"/>
            <a:ext cx="3526650" cy="352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4690864" cy="5714999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Un archivo de video m4v y un archivo mp4 son prácticamente lo mismo, ambos se basan en el formato de nombre técnico MPEG-4 Parte 14. Solo que usualmente en los dispositivos y aplicaciones de Apple (iTunes, iTunes Store, </a:t>
            </a:r>
            <a:r>
              <a:rPr lang="es-MX" dirty="0" err="1"/>
              <a:t>Quicktime</a:t>
            </a:r>
            <a:r>
              <a:rPr lang="es-MX" dirty="0"/>
              <a:t>, iPod, </a:t>
            </a:r>
            <a:r>
              <a:rPr lang="es-MX" dirty="0" err="1"/>
              <a:t>iPad</a:t>
            </a:r>
            <a:r>
              <a:rPr lang="es-MX" dirty="0"/>
              <a:t>, iPhone...) se utiliza la extensión m4v. Por ejemplo, el iTunes abre por defecto los m4v.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Entre ambos "formatos" hay solo una pequeña diferencia, los m4v permiten almacenar información sobre escenas o capítulos de un video, protección DRM y tratamiento de audio AC3.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De hecho, es posible cambiar manualmente la extensión de un archivo .mp4 a .m4v (o viceversa) y el reproductor de videos lo puede reproducir igual.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Si el reproductor de video no reconoce el archivo .m4v, entonces simplemente cambiándolo a .mp4 probablemente se ejecute (digo probablemente, porque si el video tiene protección DRM -es decir, se debe pagar para poder verlo-, por más que se cambie la extensión, el video no se ejecutará).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En ocasiones es necesario cambiar manualmente la extensión del archivo de .mp4 a .m4v para que </a:t>
            </a:r>
            <a:r>
              <a:rPr lang="es-MX" dirty="0" err="1"/>
              <a:t>Quicktime</a:t>
            </a:r>
            <a:r>
              <a:rPr lang="es-MX" dirty="0"/>
              <a:t> u otras aplicaciones de Apple los reconozcan y los reproduzcan.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3547864"/>
          </a:xfrm>
        </p:spPr>
        <p:txBody>
          <a:bodyPr>
            <a:normAutofit/>
          </a:bodyPr>
          <a:lstStyle/>
          <a:p>
            <a:r>
              <a:rPr lang="es-MX" sz="6600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M4V</a:t>
            </a:r>
            <a:endParaRPr lang="es-MX" sz="6600" dirty="0">
              <a:solidFill>
                <a:schemeClr val="accent5">
                  <a:lumMod val="75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7" y="2852936"/>
            <a:ext cx="3809741" cy="231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1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El archivo </a:t>
            </a:r>
            <a:r>
              <a:rPr lang="es-MX" dirty="0" err="1"/>
              <a:t>Mpg</a:t>
            </a:r>
            <a:r>
              <a:rPr lang="es-MX" dirty="0"/>
              <a:t>, que es un formato de archivo que permite almacenar archivos de sonido e imagen (Videos Musicales por ejemplo), con una </a:t>
            </a:r>
            <a:r>
              <a:rPr lang="es-MX" dirty="0" err="1"/>
              <a:t>compression</a:t>
            </a:r>
            <a:r>
              <a:rPr lang="es-MX" dirty="0"/>
              <a:t> de datos </a:t>
            </a:r>
            <a:r>
              <a:rPr lang="es-MX" dirty="0" err="1"/>
              <a:t>increible</a:t>
            </a:r>
            <a:r>
              <a:rPr lang="es-MX" dirty="0"/>
              <a:t>, puedes visualizarlos con el Reproductor multimedia de </a:t>
            </a:r>
            <a:r>
              <a:rPr lang="es-MX" dirty="0" smtClean="0"/>
              <a:t>Windows.</a:t>
            </a:r>
          </a:p>
          <a:p>
            <a:r>
              <a:rPr lang="es-MX" dirty="0" smtClean="0"/>
              <a:t>Es </a:t>
            </a:r>
            <a:r>
              <a:rPr lang="es-MX" dirty="0"/>
              <a:t>el formato de video mas usado en las pc de los usuarios de </a:t>
            </a:r>
            <a:r>
              <a:rPr lang="es-MX" dirty="0" err="1"/>
              <a:t>xp</a:t>
            </a:r>
            <a:r>
              <a:rPr lang="es-MX" dirty="0"/>
              <a:t>...</a:t>
            </a:r>
            <a:r>
              <a:rPr lang="es-MX" dirty="0" err="1"/>
              <a:t>tambien</a:t>
            </a:r>
            <a:r>
              <a:rPr lang="es-MX" dirty="0"/>
              <a:t> lo podemos interpretar como es el nombre de un grupo de estándares de codificación de audio y vídeo normalizados por el grupo MPEG (</a:t>
            </a:r>
            <a:r>
              <a:rPr lang="es-MX" dirty="0" err="1"/>
              <a:t>Moving</a:t>
            </a:r>
            <a:r>
              <a:rPr lang="es-MX" dirty="0"/>
              <a:t> </a:t>
            </a:r>
            <a:r>
              <a:rPr lang="es-MX" dirty="0" err="1"/>
              <a:t>Pictures</a:t>
            </a:r>
            <a:r>
              <a:rPr lang="es-MX" dirty="0"/>
              <a:t> </a:t>
            </a:r>
            <a:r>
              <a:rPr lang="es-MX" dirty="0" err="1"/>
              <a:t>Experts</a:t>
            </a:r>
            <a:r>
              <a:rPr lang="es-MX" dirty="0"/>
              <a:t> </a:t>
            </a:r>
            <a:r>
              <a:rPr lang="es-MX" dirty="0" err="1"/>
              <a:t>Group</a:t>
            </a:r>
            <a:r>
              <a:rPr lang="es-MX" dirty="0"/>
              <a:t>). MPEG-1 vídeo se utiliza en el formato Video CD. La calidad de salida con la tasa de compresión usual usada en VCD es similar a la de un </a:t>
            </a:r>
            <a:r>
              <a:rPr lang="es-MX" dirty="0" err="1"/>
              <a:t>cassette</a:t>
            </a:r>
            <a:r>
              <a:rPr lang="es-MX" dirty="0"/>
              <a:t> vídeo VHS doméstico. Para el audio, el grupo MPEG definió el MPEG-1 audio </a:t>
            </a:r>
            <a:r>
              <a:rPr lang="es-MX" dirty="0" err="1"/>
              <a:t>layer</a:t>
            </a:r>
            <a:r>
              <a:rPr lang="es-MX" dirty="0"/>
              <a:t> 3 más conocido como MP3.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2035696"/>
          </a:xfrm>
        </p:spPr>
        <p:txBody>
          <a:bodyPr>
            <a:normAutofit/>
          </a:bodyPr>
          <a:lstStyle/>
          <a:p>
            <a:r>
              <a:rPr lang="es-MX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Elephant" pitchFamily="18" charset="0"/>
              </a:rPr>
              <a:t>MPG</a:t>
            </a:r>
            <a:endParaRPr lang="es-MX" sz="6600" dirty="0">
              <a:solidFill>
                <a:schemeClr val="accent2">
                  <a:lumMod val="60000"/>
                  <a:lumOff val="40000"/>
                </a:schemeClr>
              </a:solidFill>
              <a:latin typeface="Elephant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420888"/>
            <a:ext cx="4675863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es un tipo de contenedor distinto al AVI y que admite vídeo, audio, subtítulos seleccionables y capítulos en un mismo archivo.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>Por desgracia es un formato poco compatible y pocos reproductores de salón, o programas de edición de vídeo lo soportan.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1531640"/>
          </a:xfrm>
        </p:spPr>
        <p:txBody>
          <a:bodyPr>
            <a:normAutofit/>
          </a:bodyPr>
          <a:lstStyle/>
          <a:p>
            <a:r>
              <a:rPr lang="es-MX" sz="8000" dirty="0" smtClean="0">
                <a:latin typeface="Brush Script MT" pitchFamily="66" charset="0"/>
              </a:rPr>
              <a:t>OMG</a:t>
            </a:r>
            <a:endParaRPr lang="es-MX" sz="8000" dirty="0">
              <a:latin typeface="Brush Script MT" pitchFamily="66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212976"/>
            <a:ext cx="3727259" cy="211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4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337720"/>
            <a:ext cx="4915329" cy="2520280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 rot="703808">
            <a:off x="4860032" y="1628800"/>
            <a:ext cx="2819400" cy="1531640"/>
          </a:xfrm>
        </p:spPr>
        <p:txBody>
          <a:bodyPr>
            <a:normAutofit/>
          </a:bodyPr>
          <a:lstStyle/>
          <a:p>
            <a:r>
              <a:rPr lang="es-MX" sz="7200" dirty="0" smtClean="0">
                <a:latin typeface="Jokerman" pitchFamily="82" charset="0"/>
              </a:rPr>
              <a:t>MP3</a:t>
            </a:r>
            <a:endParaRPr lang="es-MX" sz="7200" dirty="0">
              <a:latin typeface="Jokerman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692696"/>
            <a:ext cx="360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i="1" dirty="0"/>
              <a:t>MPEG-1 Audio </a:t>
            </a:r>
            <a:r>
              <a:rPr lang="es-ES" sz="1200" b="1" i="1" dirty="0" err="1"/>
              <a:t>Layer</a:t>
            </a:r>
            <a:r>
              <a:rPr lang="es-ES" sz="1200" b="1" i="1" dirty="0"/>
              <a:t> III</a:t>
            </a:r>
            <a:r>
              <a:rPr lang="es-ES" sz="1200" dirty="0"/>
              <a:t> o </a:t>
            </a:r>
            <a:r>
              <a:rPr lang="es-ES" sz="1200" b="1" i="1" dirty="0"/>
              <a:t>MPEG-2 Audio </a:t>
            </a:r>
            <a:r>
              <a:rPr lang="es-ES" sz="1200" b="1" i="1" dirty="0" err="1"/>
              <a:t>Layer</a:t>
            </a:r>
            <a:r>
              <a:rPr lang="es-ES" sz="1200" b="1" i="1" dirty="0"/>
              <a:t> III</a:t>
            </a:r>
            <a:r>
              <a:rPr lang="es-ES" sz="1200" dirty="0"/>
              <a:t>, más comúnmente conocido como </a:t>
            </a:r>
            <a:r>
              <a:rPr lang="es-ES" sz="1200" b="1" dirty="0"/>
              <a:t>MP3</a:t>
            </a:r>
            <a:r>
              <a:rPr lang="es-ES" sz="1200" dirty="0"/>
              <a:t>, es un formato de </a:t>
            </a:r>
            <a:r>
              <a:rPr lang="es-ES" sz="1200" dirty="0">
                <a:hlinkClick r:id="rId3" action="ppaction://hlinkfile" tooltip="Compresión de datos"/>
              </a:rPr>
              <a:t>compresión de audio</a:t>
            </a:r>
            <a:r>
              <a:rPr lang="es-ES" sz="1200" dirty="0"/>
              <a:t> digital patentado que usa un </a:t>
            </a:r>
            <a:r>
              <a:rPr lang="es-ES" sz="1200" dirty="0">
                <a:hlinkClick r:id="rId4" action="ppaction://hlinkfile" tooltip="Algoritmo de compresión con pérdida"/>
              </a:rPr>
              <a:t>algoritmo con pérdida</a:t>
            </a:r>
            <a:r>
              <a:rPr lang="es-ES" sz="1200" dirty="0"/>
              <a:t> para conseguir un menor tamaño de archivo. Es un formato de </a:t>
            </a:r>
            <a:r>
              <a:rPr lang="es-ES" sz="1200" dirty="0">
                <a:hlinkClick r:id="rId5" action="ppaction://hlinkfile" tooltip="Audio"/>
              </a:rPr>
              <a:t>audio</a:t>
            </a:r>
            <a:r>
              <a:rPr lang="es-ES" sz="1200" dirty="0"/>
              <a:t> común usado para música tanto en </a:t>
            </a:r>
            <a:r>
              <a:rPr lang="es-ES" sz="1200" dirty="0">
                <a:hlinkClick r:id="rId6" action="ppaction://hlinkfile" tooltip="Ordenadores"/>
              </a:rPr>
              <a:t>ordenadores</a:t>
            </a:r>
            <a:r>
              <a:rPr lang="es-ES" sz="1200" dirty="0"/>
              <a:t> como en </a:t>
            </a:r>
            <a:r>
              <a:rPr lang="es-ES" sz="1200" dirty="0">
                <a:hlinkClick r:id="rId7" action="ppaction://hlinkfile" tooltip="Reproductor de audio portátil"/>
              </a:rPr>
              <a:t>reproductores de audio portátil</a:t>
            </a:r>
            <a:r>
              <a:rPr lang="es-ES" sz="1200" dirty="0"/>
              <a:t>.</a:t>
            </a:r>
          </a:p>
          <a:p>
            <a:pPr algn="just"/>
            <a:r>
              <a:rPr lang="es-ES" sz="1200" dirty="0"/>
              <a:t>Los archivos MPEG-1 corresponden a las velocidades de muestreo de 32, 44.1 y 48 kHz.</a:t>
            </a:r>
          </a:p>
          <a:p>
            <a:pPr algn="just"/>
            <a:r>
              <a:rPr lang="es-ES" sz="1200" dirty="0"/>
              <a:t>Los archivos MPEG-2 corresponden a las velocidades de muestreo de 16, 22.05 y 24 kHz.</a:t>
            </a:r>
          </a:p>
          <a:p>
            <a:pPr algn="just"/>
            <a:r>
              <a:rPr lang="es-ES" sz="1200" dirty="0"/>
              <a:t>MP3 fue desarrollado por el </a:t>
            </a:r>
            <a:r>
              <a:rPr lang="es-ES" sz="1200" dirty="0" err="1"/>
              <a:t>Moving</a:t>
            </a:r>
            <a:r>
              <a:rPr lang="es-ES" sz="1200" dirty="0"/>
              <a:t> Picture </a:t>
            </a:r>
            <a:r>
              <a:rPr lang="es-ES" sz="1200" dirty="0" err="1"/>
              <a:t>Experts</a:t>
            </a:r>
            <a:r>
              <a:rPr lang="es-ES" sz="1200" dirty="0"/>
              <a:t> </a:t>
            </a:r>
            <a:r>
              <a:rPr lang="es-ES" sz="1200" dirty="0" err="1"/>
              <a:t>Group</a:t>
            </a:r>
            <a:r>
              <a:rPr lang="es-ES" sz="1200" dirty="0"/>
              <a:t> (</a:t>
            </a:r>
            <a:r>
              <a:rPr lang="es-ES" sz="1200" dirty="0">
                <a:hlinkClick r:id="rId8" action="ppaction://hlinkfile" tooltip="MPEG"/>
              </a:rPr>
              <a:t>MPEG</a:t>
            </a:r>
            <a:r>
              <a:rPr lang="es-ES" sz="1200" dirty="0"/>
              <a:t>) para formar parte del estándar </a:t>
            </a:r>
            <a:r>
              <a:rPr lang="es-ES" sz="1200" dirty="0">
                <a:hlinkClick r:id="rId9" action="ppaction://hlinkfile" tooltip="MPEG-1"/>
              </a:rPr>
              <a:t>MPEG-1</a:t>
            </a:r>
            <a:r>
              <a:rPr lang="es-ES" sz="1200" dirty="0"/>
              <a:t> y del posterior y más extendido </a:t>
            </a:r>
            <a:r>
              <a:rPr lang="es-ES" sz="1200" dirty="0">
                <a:hlinkClick r:id="rId10" action="ppaction://hlinkfile" tooltip="MPEG-2"/>
              </a:rPr>
              <a:t>MPEG-2</a:t>
            </a:r>
            <a:r>
              <a:rPr lang="es-ES" sz="1200" dirty="0"/>
              <a:t>. Un MP3 creado usando una compresión de 128kbit/s tendrá un tamaño de aproximadamente unas 11 veces menor que su homónimo en CD. Un MP3 también puede comprimirse usando una mayor o menor </a:t>
            </a:r>
            <a:r>
              <a:rPr lang="es-ES" sz="1200" dirty="0">
                <a:hlinkClick r:id="rId11" action="ppaction://hlinkfile" tooltip="Tasa de bits"/>
              </a:rPr>
              <a:t>tasa de bits</a:t>
            </a:r>
            <a:r>
              <a:rPr lang="es-ES" sz="1200" dirty="0"/>
              <a:t> por segundo, resultando directamente en su mayor o menor calidad de audio final, así como en el tamaño del archivo resultante.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922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37321"/>
            <a:ext cx="4032448" cy="5263479"/>
          </a:xfrm>
        </p:spPr>
        <p:txBody>
          <a:bodyPr/>
          <a:lstStyle/>
          <a:p>
            <a:pPr algn="just"/>
            <a:r>
              <a:rPr lang="es-MX" dirty="0"/>
              <a:t>E</a:t>
            </a:r>
            <a:r>
              <a:rPr lang="es-MX" dirty="0" smtClean="0"/>
              <a:t>s </a:t>
            </a:r>
            <a:r>
              <a:rPr lang="es-MX" dirty="0"/>
              <a:t>un formato contenedor usado por teléfonos móviles para almacenar información de medios múltiples (audio y video). Este formato de archivo, creado por 3GPP (3rd </a:t>
            </a:r>
            <a:r>
              <a:rPr lang="es-MX" dirty="0" err="1"/>
              <a:t>Generation</a:t>
            </a:r>
            <a:r>
              <a:rPr lang="es-MX" dirty="0"/>
              <a:t> </a:t>
            </a:r>
            <a:r>
              <a:rPr lang="es-MX" dirty="0" err="1"/>
              <a:t>Partnership</a:t>
            </a:r>
            <a:r>
              <a:rPr lang="es-MX" dirty="0"/>
              <a:t> Project), es una versión simplificada del "ISO 14496-1 Media </a:t>
            </a:r>
            <a:r>
              <a:rPr lang="es-MX" dirty="0" err="1"/>
              <a:t>Format</a:t>
            </a:r>
            <a:r>
              <a:rPr lang="es-MX" dirty="0"/>
              <a:t>", que es similar al formato de </a:t>
            </a:r>
            <a:r>
              <a:rPr lang="es-MX" dirty="0" err="1"/>
              <a:t>Quicktime</a:t>
            </a:r>
            <a:r>
              <a:rPr lang="es-MX" dirty="0"/>
              <a:t>. 3GP guarda video como MPEG-4 o H.263. El audio es almacenado en los formatos AMR-NB o AAC-LC. Este formato guarda los valores como </a:t>
            </a:r>
            <a:r>
              <a:rPr lang="es-MX" dirty="0" err="1"/>
              <a:t>big-endian</a:t>
            </a:r>
            <a:r>
              <a:rPr lang="es-MX" dirty="0"/>
              <a:t>. Las especificaciones abarcan las redes GSM, incluyendo a las capacidades GPRS y EDGE, y W-CDMA. </a:t>
            </a:r>
          </a:p>
        </p:txBody>
      </p:sp>
      <p:sp>
        <p:nvSpPr>
          <p:cNvPr id="4" name="3 Elipse"/>
          <p:cNvSpPr/>
          <p:nvPr/>
        </p:nvSpPr>
        <p:spPr>
          <a:xfrm>
            <a:off x="4716016" y="1700808"/>
            <a:ext cx="3960440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i="1" dirty="0" smtClean="0"/>
              <a:t>Reproducción</a:t>
            </a:r>
          </a:p>
          <a:p>
            <a:pPr algn="just"/>
            <a:r>
              <a:rPr lang="es-MX" sz="1400" dirty="0" smtClean="0"/>
              <a:t>Este </a:t>
            </a:r>
            <a:r>
              <a:rPr lang="es-MX" sz="1400" dirty="0"/>
              <a:t>formato se puede reproducir desde los siguientes reproductores: * VLC media </a:t>
            </a:r>
            <a:r>
              <a:rPr lang="es-MX" sz="1400" dirty="0" err="1"/>
              <a:t>player</a:t>
            </a:r>
            <a:r>
              <a:rPr lang="es-MX" sz="1400" dirty="0"/>
              <a:t> * </a:t>
            </a:r>
            <a:r>
              <a:rPr lang="es-MX" sz="1400" dirty="0" err="1"/>
              <a:t>Totem</a:t>
            </a:r>
            <a:r>
              <a:rPr lang="es-MX" sz="1400" dirty="0"/>
              <a:t> * Media Player </a:t>
            </a:r>
            <a:r>
              <a:rPr lang="es-MX" sz="1400" dirty="0" err="1"/>
              <a:t>Classic</a:t>
            </a:r>
            <a:r>
              <a:rPr lang="es-MX" sz="1400" dirty="0"/>
              <a:t> * </a:t>
            </a:r>
            <a:r>
              <a:rPr lang="es-MX" sz="1400" dirty="0" err="1"/>
              <a:t>The</a:t>
            </a:r>
            <a:r>
              <a:rPr lang="es-MX" sz="1400" dirty="0"/>
              <a:t> </a:t>
            </a:r>
            <a:r>
              <a:rPr lang="es-MX" sz="1400" dirty="0" err="1"/>
              <a:t>KMPlayer</a:t>
            </a:r>
            <a:r>
              <a:rPr lang="es-MX" sz="1400" dirty="0"/>
              <a:t> * QuickTime * RealPlayer * </a:t>
            </a:r>
            <a:r>
              <a:rPr lang="es-MX" sz="1400" dirty="0" err="1"/>
              <a:t>JetAudio</a:t>
            </a:r>
            <a:r>
              <a:rPr lang="es-MX" sz="1400" dirty="0"/>
              <a:t> * GOM Player * Windows Media Player (A partir de la versión 12, incluida en Windows 7) </a:t>
            </a:r>
          </a:p>
          <a:p>
            <a:pPr algn="ctr"/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090" y="4653136"/>
            <a:ext cx="3570717" cy="1947664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3419872" y="620688"/>
            <a:ext cx="14558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MX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howcard Gothic" pitchFamily="82" charset="0"/>
              </a:rPr>
              <a:t>3GP</a:t>
            </a:r>
            <a:endParaRPr lang="es-MX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118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AVI (siglas en inglés de Audio Video </a:t>
            </a:r>
            <a:r>
              <a:rPr lang="es-MX" dirty="0" err="1"/>
              <a:t>Interleave</a:t>
            </a:r>
            <a:r>
              <a:rPr lang="es-MX" dirty="0"/>
              <a:t>) es un formato contenedor de audio y video lanzado por Microsoft en 1992. El formato AVI permite almacenar simultáneamente un flujo de datos de video y varios flujos de audio. El formato concreto de estos flujos no es objeto del formato AVI y es interpretado por un programa externo denominado códec. Es decir, el audio y el video contenidos en el AVI pueden estar en cualquier formato (AC3/</a:t>
            </a:r>
            <a:r>
              <a:rPr lang="es-MX" dirty="0" err="1"/>
              <a:t>DivX</a:t>
            </a:r>
            <a:r>
              <a:rPr lang="es-MX" dirty="0"/>
              <a:t>, u MP3/</a:t>
            </a:r>
            <a:r>
              <a:rPr lang="es-MX" dirty="0" err="1"/>
              <a:t>Xvid</a:t>
            </a:r>
            <a:r>
              <a:rPr lang="es-MX" dirty="0"/>
              <a:t>, entre otros). Por eso se le considera un formato contenedor. </a:t>
            </a:r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860032" y="548680"/>
            <a:ext cx="1656184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AVI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Recortar rectángulo de esquina sencilla"/>
          <p:cNvSpPr/>
          <p:nvPr/>
        </p:nvSpPr>
        <p:spPr>
          <a:xfrm>
            <a:off x="4716016" y="4221088"/>
            <a:ext cx="3672408" cy="1800200"/>
          </a:xfrm>
          <a:prstGeom prst="snip1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Reproducir:</a:t>
            </a:r>
          </a:p>
          <a:p>
            <a:pPr algn="ctr"/>
            <a:r>
              <a:rPr lang="es-MX" dirty="0" smtClean="0"/>
              <a:t>En </a:t>
            </a:r>
            <a:r>
              <a:rPr lang="es-MX" dirty="0"/>
              <a:t>el sistema operativo Mac OS es perfectamente posible visualizar archivos AVI, siempre que los </a:t>
            </a:r>
            <a:r>
              <a:rPr lang="es-MX" dirty="0" err="1"/>
              <a:t>codec´s</a:t>
            </a:r>
            <a:r>
              <a:rPr lang="es-MX" dirty="0"/>
              <a:t> utilizados estén soportados por </a:t>
            </a:r>
            <a:r>
              <a:rPr lang="es-MX" dirty="0" err="1"/>
              <a:t>quicktime</a:t>
            </a:r>
            <a:r>
              <a:rPr lang="es-MX" dirty="0"/>
              <a:t>, bien directamente o a través de </a:t>
            </a:r>
          </a:p>
        </p:txBody>
      </p:sp>
      <p:pic>
        <p:nvPicPr>
          <p:cNvPr id="1026" name="Picture 2" descr="http://t3.gstatic.com/images?q=tbn:ANd9GcSSWztIp1JsT3Si-NnjTsTDr3d08nE_neHBC0UwXXjFZCpM8gYu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56792"/>
            <a:ext cx="2481064" cy="248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848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3657600" cy="5714999"/>
          </a:xfrm>
        </p:spPr>
        <p:txBody>
          <a:bodyPr>
            <a:normAutofit fontScale="92500" lnSpcReduction="10000"/>
          </a:bodyPr>
          <a:lstStyle/>
          <a:p>
            <a:r>
              <a:rPr lang="es-MX" dirty="0" err="1"/>
              <a:t>DivX</a:t>
            </a:r>
            <a:r>
              <a:rPr lang="es-MX" dirty="0"/>
              <a:t> se refiere a un conjunto de productos de software desarrollados por </a:t>
            </a:r>
            <a:r>
              <a:rPr lang="es-MX" dirty="0" err="1"/>
              <a:t>DivX</a:t>
            </a:r>
            <a:r>
              <a:rPr lang="es-MX" dirty="0"/>
              <a:t>, Inc. para los sistemas operativos Windows y Mac OS, el más representativo es el códec por lo que la mayoría de las personas se refieren a éste cuando hablan de </a:t>
            </a:r>
            <a:r>
              <a:rPr lang="es-MX" dirty="0" err="1"/>
              <a:t>DivX</a:t>
            </a:r>
            <a:r>
              <a:rPr lang="es-MX" dirty="0"/>
              <a:t>. Inicialmente era sólo un códec de vídeo, un formato de vídeo comprimido, basado en los estándares MPEG-4. En la actualidad </a:t>
            </a:r>
            <a:r>
              <a:rPr lang="es-MX" dirty="0" err="1"/>
              <a:t>DivX</a:t>
            </a:r>
            <a:r>
              <a:rPr lang="es-MX" dirty="0"/>
              <a:t> Comenzó a desarrollarse como un formato para la transmisión de la televisión digital mediante el estándar </a:t>
            </a:r>
            <a:r>
              <a:rPr lang="es-MX" dirty="0" smtClean="0"/>
              <a:t>MPEG-4. </a:t>
            </a:r>
            <a:r>
              <a:rPr lang="es-MX" dirty="0"/>
              <a:t>Técnicamente, </a:t>
            </a:r>
            <a:r>
              <a:rPr lang="es-MX" dirty="0" err="1"/>
              <a:t>DivX</a:t>
            </a:r>
            <a:r>
              <a:rPr lang="es-MX" dirty="0"/>
              <a:t> es un formato de vídeo que funciona sobre los sistemas operativos Windows, </a:t>
            </a:r>
            <a:r>
              <a:rPr lang="es-MX" dirty="0" err="1"/>
              <a:t>MacOS</a:t>
            </a:r>
            <a:r>
              <a:rPr lang="es-MX" dirty="0"/>
              <a:t> y GNU/Linux actuales y que, combinado con la compresión de audio MP3, consigue una alta calidad de imagen superior a la del VHS con un caudal inferior a 1 Mbit/s. 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1459632"/>
          </a:xfrm>
        </p:spPr>
        <p:txBody>
          <a:bodyPr>
            <a:normAutofit/>
          </a:bodyPr>
          <a:lstStyle/>
          <a:p>
            <a:r>
              <a:rPr lang="es-MX" sz="6600" dirty="0" err="1" smtClean="0">
                <a:latin typeface="Showcard Gothic" pitchFamily="82" charset="0"/>
              </a:rPr>
              <a:t>Divx</a:t>
            </a:r>
            <a:endParaRPr lang="es-MX" sz="6600" dirty="0">
              <a:latin typeface="Showcard Gothic" pitchFamily="8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406879"/>
            <a:ext cx="31146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0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Flash Video (FLV) es un formato contenedor propietario usado para transmitir video por Internet usando Adobe Flash Player (anteriormente conocido como Macromedia Flash Player), desde la versión 6 a la 10. Los contenidos FLV pueden ser incrustados dentro de archivos SWF. Entre los sitios más notables que utilizan el formato FLV se encuentran YouTube, Google Video, Reuters.com, Yahoo! Video y MySpace. </a:t>
            </a:r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932040" y="691026"/>
            <a:ext cx="223224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MX" sz="8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FLV</a:t>
            </a:r>
            <a:endParaRPr lang="es-MX" sz="8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355976" y="2852936"/>
            <a:ext cx="4248472" cy="3096344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200" dirty="0"/>
              <a:t>Actualmente existen muchos reproductores capaces de reproducir el formato FLV. </a:t>
            </a:r>
            <a:r>
              <a:rPr lang="en-US" sz="1200" dirty="0"/>
              <a:t>Entre </a:t>
            </a:r>
            <a:r>
              <a:rPr lang="en-US" sz="1200" dirty="0" err="1"/>
              <a:t>ellos</a:t>
            </a:r>
            <a:r>
              <a:rPr lang="en-US" sz="1200" dirty="0"/>
              <a:t> se </a:t>
            </a:r>
            <a:r>
              <a:rPr lang="en-US" sz="1200" dirty="0" err="1"/>
              <a:t>incluyen</a:t>
            </a:r>
            <a:r>
              <a:rPr lang="en-US" sz="1200" dirty="0"/>
              <a:t>: * Flash Video Player * FLV Player * BitComet FLV Player * GOM Player </a:t>
            </a:r>
            <a:endParaRPr lang="es-MX" sz="1200" dirty="0"/>
          </a:p>
          <a:p>
            <a:r>
              <a:rPr lang="en-US" sz="1200" dirty="0"/>
              <a:t>* K-Lite Codec Pack * </a:t>
            </a:r>
            <a:r>
              <a:rPr lang="en-US" sz="1200" dirty="0" err="1"/>
              <a:t>MPlayer</a:t>
            </a:r>
            <a:r>
              <a:rPr lang="en-US" sz="1200" dirty="0"/>
              <a:t> </a:t>
            </a:r>
            <a:endParaRPr lang="es-MX" sz="1200" dirty="0"/>
          </a:p>
          <a:p>
            <a:r>
              <a:rPr lang="en-US" sz="1200" dirty="0"/>
              <a:t>* </a:t>
            </a:r>
            <a:r>
              <a:rPr lang="en-US" sz="1200" dirty="0" err="1"/>
              <a:t>Perian</a:t>
            </a:r>
            <a:r>
              <a:rPr lang="en-US" sz="1200" dirty="0"/>
              <a:t> * </a:t>
            </a:r>
            <a:r>
              <a:rPr lang="en-US" sz="1200" dirty="0" err="1"/>
              <a:t>Kmplayer</a:t>
            </a:r>
            <a:r>
              <a:rPr lang="en-US" sz="1200" dirty="0"/>
              <a:t> * </a:t>
            </a:r>
            <a:r>
              <a:rPr lang="en-US" sz="1200" dirty="0" err="1"/>
              <a:t>Kaffeine</a:t>
            </a:r>
            <a:r>
              <a:rPr lang="en-US" sz="1200" dirty="0"/>
              <a:t> * RealPlayer * VLC media player * </a:t>
            </a:r>
            <a:r>
              <a:rPr lang="en-US" sz="1200" dirty="0" err="1"/>
              <a:t>Xine</a:t>
            </a:r>
            <a:r>
              <a:rPr lang="en-US" sz="1200" dirty="0"/>
              <a:t> * </a:t>
            </a:r>
            <a:r>
              <a:rPr lang="en-US" sz="1200" dirty="0" err="1"/>
              <a:t>Winamp</a:t>
            </a:r>
            <a:r>
              <a:rPr lang="en-US" sz="1200" dirty="0"/>
              <a:t> * SWF &amp; FLV Player </a:t>
            </a:r>
            <a:endParaRPr lang="es-MX" sz="1200" dirty="0"/>
          </a:p>
          <a:p>
            <a:r>
              <a:rPr lang="es-MX" sz="1200" dirty="0"/>
              <a:t>* </a:t>
            </a:r>
            <a:r>
              <a:rPr lang="es-MX" sz="1200" dirty="0" err="1"/>
              <a:t>JetAudio</a:t>
            </a:r>
            <a:r>
              <a:rPr lang="es-MX" sz="1200" dirty="0"/>
              <a:t> </a:t>
            </a:r>
          </a:p>
          <a:p>
            <a:r>
              <a:rPr lang="es-MX" sz="1200" dirty="0"/>
              <a:t>* </a:t>
            </a:r>
            <a:r>
              <a:rPr lang="es-MX" sz="1200" dirty="0" err="1"/>
              <a:t>Ashampoo</a:t>
            </a:r>
            <a:r>
              <a:rPr lang="es-MX" sz="1200" dirty="0"/>
              <a:t> </a:t>
            </a:r>
            <a:r>
              <a:rPr lang="es-MX" sz="1200" dirty="0" err="1"/>
              <a:t>Clipfinder</a:t>
            </a:r>
            <a:r>
              <a:rPr lang="es-MX" sz="1200" dirty="0"/>
              <a:t> (www.ashampoo.com) </a:t>
            </a:r>
          </a:p>
          <a:p>
            <a:r>
              <a:rPr lang="es-MX" sz="1200" dirty="0"/>
              <a:t>* Cualquier reproductor que utilice </a:t>
            </a:r>
            <a:r>
              <a:rPr lang="es-MX" sz="1200" dirty="0" err="1"/>
              <a:t>DirectShow</a:t>
            </a:r>
            <a:r>
              <a:rPr lang="es-MX" sz="1200" dirty="0"/>
              <a:t> con </a:t>
            </a:r>
            <a:r>
              <a:rPr lang="es-MX" sz="1200" dirty="0" err="1"/>
              <a:t>ffdshow</a:t>
            </a:r>
            <a:r>
              <a:rPr lang="es-MX" sz="1200" dirty="0"/>
              <a:t> o </a:t>
            </a:r>
            <a:r>
              <a:rPr lang="es-MX" sz="1200" dirty="0" err="1"/>
              <a:t>IrfanView</a:t>
            </a:r>
            <a:r>
              <a:rPr lang="es-MX" sz="1200" dirty="0"/>
              <a:t> (FREEWARE) (http://www.irfanview.com/) </a:t>
            </a:r>
          </a:p>
          <a:p>
            <a:r>
              <a:rPr lang="es-MX" sz="1200" dirty="0"/>
              <a:t>o Media Player </a:t>
            </a:r>
            <a:r>
              <a:rPr lang="es-MX" sz="1200" dirty="0" err="1"/>
              <a:t>Classic</a:t>
            </a:r>
            <a:r>
              <a:rPr lang="es-MX" sz="1200" dirty="0"/>
              <a:t> o Windows Media Player o </a:t>
            </a:r>
            <a:r>
              <a:rPr lang="es-MX" sz="1200" dirty="0" err="1"/>
              <a:t>BS.Player</a:t>
            </a:r>
            <a:r>
              <a:rPr lang="es-MX" sz="1200" dirty="0"/>
              <a:t> o Ares </a:t>
            </a:r>
            <a:r>
              <a:rPr lang="es-MX" sz="1200" dirty="0" err="1"/>
              <a:t>Galaxy</a:t>
            </a:r>
            <a:r>
              <a:rPr lang="es-MX" sz="1200" dirty="0"/>
              <a:t> 2.0.9 (en adelante) * </a:t>
            </a:r>
            <a:r>
              <a:rPr lang="es-MX" sz="1200" dirty="0" err="1"/>
              <a:t>JavaFX</a:t>
            </a:r>
            <a:r>
              <a:rPr lang="es-MX" sz="1200" dirty="0"/>
              <a:t> </a:t>
            </a:r>
          </a:p>
          <a:p>
            <a:pPr algn="ctr"/>
            <a:endParaRPr lang="es-MX" sz="1200" dirty="0">
              <a:solidFill>
                <a:srgbClr val="FF000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797152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20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MP4 o MPEG-4 </a:t>
            </a:r>
            <a:r>
              <a:rPr lang="es-MX" dirty="0" err="1"/>
              <a:t>Part</a:t>
            </a:r>
            <a:r>
              <a:rPr lang="es-MX" dirty="0"/>
              <a:t> 14, es un estándar de formato multimedia que es parte del MPEG-4. Formalmente llamado ISO/IEC 14496-14:2003. La extensión de archivo oficial es .mp4. Se usa especialmente para el almacenamiento de video y audio digital, especialmente los definidos por MPEG, pero también puede almacenar otros datos como subtítulos e imágenes. MP4 también permite video fluyente (</a:t>
            </a:r>
            <a:r>
              <a:rPr lang="es-MX" dirty="0" err="1"/>
              <a:t>streaming</a:t>
            </a:r>
            <a:r>
              <a:rPr lang="es-MX" dirty="0"/>
              <a:t>) por internet. </a:t>
            </a:r>
          </a:p>
        </p:txBody>
      </p:sp>
      <p:sp>
        <p:nvSpPr>
          <p:cNvPr id="4" name="3 Triángulo isósceles"/>
          <p:cNvSpPr/>
          <p:nvPr/>
        </p:nvSpPr>
        <p:spPr>
          <a:xfrm>
            <a:off x="4716016" y="3645024"/>
            <a:ext cx="3816424" cy="27363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1387624"/>
          </a:xfrm>
        </p:spPr>
        <p:txBody>
          <a:bodyPr>
            <a:normAutofit fontScale="90000"/>
          </a:bodyPr>
          <a:lstStyle/>
          <a:p>
            <a:r>
              <a:rPr lang="es-MX" sz="9600" dirty="0" smtClean="0"/>
              <a:t>MP4</a:t>
            </a:r>
            <a:endParaRPr lang="es-MX" sz="9600" dirty="0"/>
          </a:p>
        </p:txBody>
      </p:sp>
    </p:spTree>
    <p:extLst>
      <p:ext uri="{BB962C8B-B14F-4D97-AF65-F5344CB8AC3E}">
        <p14:creationId xmlns:p14="http://schemas.microsoft.com/office/powerpoint/2010/main" val="211314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882353"/>
            <a:ext cx="3657600" cy="5714999"/>
          </a:xfrm>
        </p:spPr>
        <p:txBody>
          <a:bodyPr>
            <a:normAutofit fontScale="85000" lnSpcReduction="10000"/>
          </a:bodyPr>
          <a:lstStyle/>
          <a:p>
            <a:r>
              <a:rPr lang="es-MX" dirty="0" err="1"/>
              <a:t>Matroska</a:t>
            </a:r>
            <a:r>
              <a:rPr lang="es-MX" dirty="0"/>
              <a:t> es un formato contenedor estándar abierto, un archivo informático que puede contener un número ilimitado de vídeo, audio, imagen o pistas de subtítulos dentro de un solo archivo.1 Su intención es la de servir como un formato universal para el almacenamiento de contenidos audiovisuales comunes, como películas o programas de televisión. </a:t>
            </a:r>
            <a:r>
              <a:rPr lang="es-MX" dirty="0" err="1"/>
              <a:t>Matroska</a:t>
            </a:r>
            <a:r>
              <a:rPr lang="es-MX" dirty="0"/>
              <a:t> es similar, en concepto, a otros contenedores, como AVI, MP4 o ASF, pero es totalmente abierto. La mayoría de sus implementaciones consisten en software libre. Los archivos de tipo </a:t>
            </a:r>
            <a:r>
              <a:rPr lang="es-MX" dirty="0" err="1"/>
              <a:t>Matroska</a:t>
            </a:r>
            <a:r>
              <a:rPr lang="es-MX" dirty="0"/>
              <a:t> son .MKV para vídeo (con subtítulos y audio), .MKA para archivos solamente de audio, .MKS sólo para subtítulos y .MK3D para vídeo </a:t>
            </a:r>
            <a:r>
              <a:rPr lang="es-MX" dirty="0" err="1"/>
              <a:t>estereoscopico</a:t>
            </a:r>
            <a:r>
              <a:rPr lang="es-MX" dirty="0"/>
              <a:t>. El 7 de enero de 20092 se anunció que la compañía </a:t>
            </a:r>
            <a:r>
              <a:rPr lang="es-MX" dirty="0" err="1"/>
              <a:t>Divx</a:t>
            </a:r>
            <a:r>
              <a:rPr lang="es-MX" dirty="0"/>
              <a:t> ofrecerá apoyo al formato </a:t>
            </a:r>
            <a:r>
              <a:rPr lang="es-MX" dirty="0" err="1"/>
              <a:t>Matroska</a:t>
            </a:r>
            <a:r>
              <a:rPr lang="es-MX" dirty="0"/>
              <a:t> en su nuevo producto audiovisual </a:t>
            </a:r>
            <a:r>
              <a:rPr lang="es-MX" dirty="0" err="1"/>
              <a:t>Divx</a:t>
            </a:r>
            <a:r>
              <a:rPr lang="es-MX" dirty="0"/>
              <a:t> 7.3 4 La denominación </a:t>
            </a:r>
            <a:r>
              <a:rPr lang="es-MX" dirty="0" err="1"/>
              <a:t>Matroska</a:t>
            </a:r>
            <a:r>
              <a:rPr lang="es-MX" dirty="0"/>
              <a:t> está inspirada en el concepto de muñeca rusa o </a:t>
            </a:r>
            <a:r>
              <a:rPr lang="es-MX" dirty="0" err="1"/>
              <a:t>matrioska</a:t>
            </a:r>
            <a:r>
              <a:rPr lang="es-MX" dirty="0"/>
              <a:t>, que son las muñecas tradicionales rusas huecas por dentro que en su interior albergan más muñecas. </a:t>
            </a:r>
          </a:p>
          <a:p>
            <a:endParaRPr lang="es-MX" dirty="0"/>
          </a:p>
        </p:txBody>
      </p:sp>
      <p:sp>
        <p:nvSpPr>
          <p:cNvPr id="5" name="4 Paralelogramo"/>
          <p:cNvSpPr/>
          <p:nvPr/>
        </p:nvSpPr>
        <p:spPr>
          <a:xfrm>
            <a:off x="4499992" y="1916832"/>
            <a:ext cx="3600400" cy="4680520"/>
          </a:xfrm>
          <a:prstGeom prst="parallelogram">
            <a:avLst/>
          </a:prstGeom>
          <a:solidFill>
            <a:schemeClr val="accent4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/>
              <a:t>Reproductores </a:t>
            </a:r>
          </a:p>
          <a:p>
            <a:pPr algn="ctr"/>
            <a:r>
              <a:rPr lang="es-MX" sz="1000" dirty="0" smtClean="0"/>
              <a:t>El listado siguiente corresponde a una serie de programas, o software, que presentan soporte nativo </a:t>
            </a:r>
            <a:r>
              <a:rPr lang="es-MX" sz="1000" dirty="0" err="1" smtClean="0"/>
              <a:t>Matroska</a:t>
            </a:r>
            <a:r>
              <a:rPr lang="es-MX" sz="1000" dirty="0" smtClean="0"/>
              <a:t>. </a:t>
            </a:r>
          </a:p>
          <a:p>
            <a:pPr algn="ctr"/>
            <a:r>
              <a:rPr lang="es-MX" sz="1000" dirty="0" smtClean="0"/>
              <a:t>VLC Media Player. * </a:t>
            </a:r>
            <a:r>
              <a:rPr lang="es-MX" sz="1000" dirty="0" err="1" smtClean="0"/>
              <a:t>ALShow</a:t>
            </a:r>
            <a:r>
              <a:rPr lang="es-MX" sz="1000" dirty="0" smtClean="0"/>
              <a:t> * </a:t>
            </a:r>
            <a:r>
              <a:rPr lang="es-MX" sz="1000" dirty="0" err="1" smtClean="0"/>
              <a:t>Avidemux</a:t>
            </a:r>
            <a:r>
              <a:rPr lang="es-MX" sz="1000" dirty="0" smtClean="0"/>
              <a:t> * </a:t>
            </a:r>
            <a:r>
              <a:rPr lang="es-MX" sz="1000" dirty="0" err="1" smtClean="0"/>
              <a:t>BS.Player</a:t>
            </a:r>
            <a:r>
              <a:rPr lang="es-MX" sz="1000" dirty="0" smtClean="0"/>
              <a:t> * </a:t>
            </a:r>
            <a:r>
              <a:rPr lang="es-MX" sz="1000" dirty="0" err="1" smtClean="0"/>
              <a:t>Chameleo</a:t>
            </a:r>
            <a:r>
              <a:rPr lang="es-MX" sz="1000" dirty="0" smtClean="0"/>
              <a:t> * </a:t>
            </a:r>
            <a:r>
              <a:rPr lang="es-MX" sz="1000" dirty="0" err="1" smtClean="0"/>
              <a:t>The</a:t>
            </a:r>
            <a:r>
              <a:rPr lang="es-MX" sz="1000" dirty="0" smtClean="0"/>
              <a:t> </a:t>
            </a:r>
            <a:r>
              <a:rPr lang="es-MX" sz="1000" dirty="0" err="1" smtClean="0"/>
              <a:t>Core</a:t>
            </a:r>
            <a:r>
              <a:rPr lang="es-MX" sz="1000" dirty="0" smtClean="0"/>
              <a:t> Media Player * </a:t>
            </a:r>
            <a:r>
              <a:rPr lang="es-MX" sz="1000" dirty="0" err="1" smtClean="0"/>
              <a:t>DivX</a:t>
            </a:r>
            <a:r>
              <a:rPr lang="es-MX" sz="1000" dirty="0" smtClean="0"/>
              <a:t> * </a:t>
            </a:r>
            <a:r>
              <a:rPr lang="es-MX" sz="1000" dirty="0" err="1" smtClean="0"/>
              <a:t>The</a:t>
            </a:r>
            <a:r>
              <a:rPr lang="es-MX" sz="1000" dirty="0" smtClean="0"/>
              <a:t> </a:t>
            </a:r>
            <a:r>
              <a:rPr lang="es-MX" sz="1000" dirty="0" err="1" smtClean="0"/>
              <a:t>Core</a:t>
            </a:r>
            <a:r>
              <a:rPr lang="es-MX" sz="1000" dirty="0" smtClean="0"/>
              <a:t> Pocket Media Player * foobar2000 (v0.9.6) * GOM Player (Hace que el audio suene lento, con códec opcional reproduce perfecto) * Reproductores basados en </a:t>
            </a:r>
            <a:r>
              <a:rPr lang="es-MX" sz="1000" dirty="0" err="1" smtClean="0"/>
              <a:t>Gstreamer</a:t>
            </a:r>
            <a:r>
              <a:rPr lang="es-MX" sz="1000" dirty="0" smtClean="0"/>
              <a:t> - (Tótem, etc.) * </a:t>
            </a:r>
            <a:r>
              <a:rPr lang="es-MX" sz="1000" dirty="0" err="1" smtClean="0"/>
              <a:t>HandBrake</a:t>
            </a:r>
            <a:r>
              <a:rPr lang="es-MX" sz="1000" dirty="0" smtClean="0"/>
              <a:t> * </a:t>
            </a:r>
            <a:r>
              <a:rPr lang="es-MX" sz="1000" dirty="0" err="1" smtClean="0"/>
              <a:t>jetAudio</a:t>
            </a:r>
            <a:r>
              <a:rPr lang="es-MX" sz="1000" dirty="0" smtClean="0"/>
              <a:t> * </a:t>
            </a:r>
            <a:r>
              <a:rPr lang="es-MX" sz="1000" dirty="0" err="1" smtClean="0"/>
              <a:t>Kaffeine</a:t>
            </a:r>
            <a:r>
              <a:rPr lang="es-MX" sz="1000" dirty="0" smtClean="0"/>
              <a:t> * </a:t>
            </a:r>
            <a:r>
              <a:rPr lang="es-MX" sz="1000" dirty="0" err="1" smtClean="0"/>
              <a:t>The</a:t>
            </a:r>
            <a:r>
              <a:rPr lang="es-MX" sz="1000" dirty="0" smtClean="0"/>
              <a:t> </a:t>
            </a:r>
            <a:r>
              <a:rPr lang="es-MX" sz="1000" dirty="0" err="1" smtClean="0"/>
              <a:t>KMPlayer</a:t>
            </a:r>
            <a:r>
              <a:rPr lang="es-MX" sz="1000" dirty="0" smtClean="0"/>
              <a:t> * Media Player </a:t>
            </a:r>
            <a:r>
              <a:rPr lang="es-MX" sz="1000" dirty="0" err="1" smtClean="0"/>
              <a:t>Classic</a:t>
            </a:r>
            <a:r>
              <a:rPr lang="es-MX" sz="1000" dirty="0" smtClean="0"/>
              <a:t> * Media Player </a:t>
            </a:r>
            <a:r>
              <a:rPr lang="es-MX" sz="1000" dirty="0" err="1" smtClean="0"/>
              <a:t>Classic</a:t>
            </a:r>
            <a:r>
              <a:rPr lang="es-MX" sz="1000" dirty="0" smtClean="0"/>
              <a:t> - Home Cinema * MediaPortal7 * </a:t>
            </a:r>
            <a:r>
              <a:rPr lang="es-MX" sz="1000" dirty="0" err="1" smtClean="0"/>
              <a:t>Mezzmo</a:t>
            </a:r>
            <a:r>
              <a:rPr lang="es-MX" sz="1000" dirty="0" smtClean="0"/>
              <a:t> Media Player * </a:t>
            </a:r>
            <a:r>
              <a:rPr lang="es-MX" sz="1000" dirty="0" err="1" smtClean="0"/>
              <a:t>Mirillis</a:t>
            </a:r>
            <a:r>
              <a:rPr lang="es-MX" sz="1000" dirty="0" smtClean="0"/>
              <a:t> </a:t>
            </a:r>
            <a:r>
              <a:rPr lang="es-MX" sz="1000" dirty="0" err="1" smtClean="0"/>
              <a:t>Splash</a:t>
            </a:r>
            <a:r>
              <a:rPr lang="es-MX" sz="1000" dirty="0" smtClean="0"/>
              <a:t> Pro * </a:t>
            </a:r>
            <a:r>
              <a:rPr lang="es-MX" sz="1000" dirty="0" err="1" smtClean="0"/>
              <a:t>MPlayer</a:t>
            </a:r>
            <a:r>
              <a:rPr lang="es-MX" sz="1000" dirty="0" smtClean="0"/>
              <a:t> * </a:t>
            </a:r>
            <a:r>
              <a:rPr lang="es-MX" sz="1000" dirty="0" err="1" smtClean="0"/>
              <a:t>MythTV</a:t>
            </a:r>
            <a:r>
              <a:rPr lang="es-MX" sz="1000" dirty="0" smtClean="0"/>
              <a:t> * </a:t>
            </a:r>
            <a:r>
              <a:rPr lang="es-MX" sz="1000" dirty="0" err="1" smtClean="0"/>
              <a:t>Perian</a:t>
            </a:r>
            <a:r>
              <a:rPr lang="es-MX" sz="1000" dirty="0" smtClean="0"/>
              <a:t> </a:t>
            </a:r>
            <a:r>
              <a:rPr lang="es-MX" sz="1000" dirty="0" err="1" smtClean="0"/>
              <a:t>Plugin</a:t>
            </a:r>
            <a:r>
              <a:rPr lang="es-MX" sz="1000" dirty="0" smtClean="0"/>
              <a:t> de </a:t>
            </a:r>
            <a:r>
              <a:rPr lang="es-MX" sz="1000" dirty="0" err="1" smtClean="0"/>
              <a:t>Quicktime</a:t>
            </a:r>
            <a:r>
              <a:rPr lang="es-MX" sz="1000" dirty="0" smtClean="0"/>
              <a:t> para Mac OS X8 * </a:t>
            </a:r>
            <a:r>
              <a:rPr lang="es-MX" sz="1000" dirty="0" err="1" smtClean="0"/>
              <a:t>SubEdit</a:t>
            </a:r>
            <a:r>
              <a:rPr lang="es-MX" sz="1000" dirty="0" smtClean="0"/>
              <a:t>-Player * </a:t>
            </a:r>
            <a:r>
              <a:rPr lang="es-MX" sz="1000" dirty="0" err="1" smtClean="0"/>
              <a:t>Xilisoft</a:t>
            </a:r>
            <a:r>
              <a:rPr lang="es-MX" sz="1000" dirty="0" smtClean="0"/>
              <a:t> * Target </a:t>
            </a:r>
            <a:r>
              <a:rPr lang="es-MX" sz="1000" dirty="0" err="1" smtClean="0"/>
              <a:t>Longlife</a:t>
            </a:r>
            <a:r>
              <a:rPr lang="es-MX" sz="1000" dirty="0" smtClean="0"/>
              <a:t> Media Player * Tótem </a:t>
            </a:r>
            <a:r>
              <a:rPr lang="es-MX" sz="1000" dirty="0" err="1" smtClean="0"/>
              <a:t>Movie</a:t>
            </a:r>
            <a:r>
              <a:rPr lang="es-MX" sz="1000" dirty="0" smtClean="0"/>
              <a:t> Player * </a:t>
            </a:r>
            <a:r>
              <a:rPr lang="es-MX" sz="1000" dirty="0" err="1" smtClean="0"/>
              <a:t>VirtualDubMod</a:t>
            </a:r>
            <a:r>
              <a:rPr lang="es-MX" sz="1000" dirty="0" smtClean="0"/>
              <a:t> * VLC media </a:t>
            </a:r>
            <a:r>
              <a:rPr lang="es-MX" sz="1000" dirty="0" err="1" smtClean="0"/>
              <a:t>player</a:t>
            </a:r>
            <a:r>
              <a:rPr lang="es-MX" sz="1000" dirty="0" smtClean="0"/>
              <a:t> * VSO Software * </a:t>
            </a:r>
            <a:r>
              <a:rPr lang="es-MX" sz="1000" dirty="0" err="1" smtClean="0"/>
              <a:t>Vuze</a:t>
            </a:r>
            <a:r>
              <a:rPr lang="es-MX" sz="1000" dirty="0" smtClean="0"/>
              <a:t> Media Player * </a:t>
            </a:r>
            <a:r>
              <a:rPr lang="es-MX" sz="1000" dirty="0" err="1" smtClean="0"/>
              <a:t>Winamp</a:t>
            </a:r>
            <a:r>
              <a:rPr lang="es-MX" sz="1000" dirty="0" smtClean="0"/>
              <a:t> * </a:t>
            </a:r>
            <a:r>
              <a:rPr lang="es-MX" sz="1000" dirty="0" err="1" smtClean="0"/>
              <a:t>xine</a:t>
            </a:r>
            <a:r>
              <a:rPr lang="es-MX" sz="1000" dirty="0" smtClean="0"/>
              <a:t> * Zoom Player * </a:t>
            </a:r>
            <a:r>
              <a:rPr lang="es-MX" sz="1000" dirty="0" err="1" smtClean="0"/>
              <a:t>plexapp</a:t>
            </a:r>
            <a:r>
              <a:rPr lang="es-MX" sz="1000" dirty="0" smtClean="0"/>
              <a:t> * XBMC * Boxee * </a:t>
            </a:r>
            <a:r>
              <a:rPr lang="es-MX" sz="1000" dirty="0" err="1" smtClean="0"/>
              <a:t>iVerio</a:t>
            </a:r>
            <a:r>
              <a:rPr lang="es-MX" sz="1000" dirty="0" smtClean="0"/>
              <a:t> Software </a:t>
            </a:r>
          </a:p>
          <a:p>
            <a:pPr algn="ctr"/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547664" y="188639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Showcard Gothic" pitchFamily="82" charset="0"/>
              </a:rPr>
              <a:t>MKV</a:t>
            </a:r>
            <a:endParaRPr lang="es-MX" sz="4800" dirty="0">
              <a:latin typeface="Showcard Gothic" pitchFamily="82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224298"/>
            <a:ext cx="28670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3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3394720" cy="5996136"/>
          </a:xfrm>
        </p:spPr>
        <p:txBody>
          <a:bodyPr/>
          <a:lstStyle/>
          <a:p>
            <a:r>
              <a:rPr lang="es-MX" dirty="0" err="1"/>
              <a:t>Mov</a:t>
            </a:r>
            <a:r>
              <a:rPr lang="es-MX" dirty="0"/>
              <a:t> es una instrucción en el </a:t>
            </a:r>
            <a:r>
              <a:rPr lang="es-MX" dirty="0" err="1"/>
              <a:t>lenguage</a:t>
            </a:r>
            <a:r>
              <a:rPr lang="es-MX" dirty="0"/>
              <a:t> ensamblador de la mayoría de procesadores, cuyo propósito es la transferencia de datos entre registros de procesador o registro y memoria. </a:t>
            </a:r>
          </a:p>
          <a:p>
            <a:r>
              <a:rPr lang="es-MX" dirty="0"/>
              <a:t>Adicionalmente </a:t>
            </a:r>
            <a:r>
              <a:rPr lang="es-MX" dirty="0" err="1"/>
              <a:t>mov</a:t>
            </a:r>
            <a:r>
              <a:rPr lang="es-MX" dirty="0"/>
              <a:t> también permite el uso de datos absolutos, como por ejemplo mover el número 10 a un registro del procesador. </a:t>
            </a:r>
            <a:r>
              <a:rPr lang="es-MX" dirty="0" smtClean="0"/>
              <a:t> </a:t>
            </a:r>
            <a:r>
              <a:rPr lang="es-MX" dirty="0"/>
              <a:t>Implementaciones Está disponible en procesadores </a:t>
            </a:r>
            <a:r>
              <a:rPr lang="es-MX" dirty="0" err="1"/>
              <a:t>intel</a:t>
            </a:r>
            <a:r>
              <a:rPr lang="es-MX" dirty="0"/>
              <a:t> </a:t>
            </a:r>
            <a:r>
              <a:rPr lang="es-MX" dirty="0" err="1"/>
              <a:t>pentium</a:t>
            </a:r>
            <a:r>
              <a:rPr lang="es-MX" dirty="0"/>
              <a:t>, </a:t>
            </a:r>
            <a:r>
              <a:rPr lang="es-MX" dirty="0" err="1"/>
              <a:t>amd</a:t>
            </a:r>
            <a:r>
              <a:rPr lang="es-MX" dirty="0"/>
              <a:t> y </a:t>
            </a:r>
            <a:r>
              <a:rPr lang="es-MX" dirty="0" err="1"/>
              <a:t>sparc</a:t>
            </a:r>
            <a:r>
              <a:rPr lang="es-MX" dirty="0"/>
              <a:t> entre muchos otros, es a la práctica, una instrucción de ensamblador básica en cualquier procesador.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716016" y="457200"/>
            <a:ext cx="2980184" cy="1243608"/>
          </a:xfrm>
        </p:spPr>
        <p:txBody>
          <a:bodyPr>
            <a:normAutofit fontScale="90000"/>
          </a:bodyPr>
          <a:lstStyle/>
          <a:p>
            <a:r>
              <a:rPr lang="es-MX" sz="8800" dirty="0" smtClean="0">
                <a:latin typeface="Broadway" pitchFamily="82" charset="0"/>
              </a:rPr>
              <a:t>MOV</a:t>
            </a:r>
            <a:endParaRPr lang="es-MX" sz="8800" dirty="0">
              <a:latin typeface="Broadway" pitchFamily="8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348880"/>
            <a:ext cx="499010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54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Para otro significado de "RM", véase resonancia magnética o Registro mercantil. </a:t>
            </a:r>
            <a:r>
              <a:rPr lang="es-MX" dirty="0" err="1"/>
              <a:t>rm</a:t>
            </a:r>
            <a:r>
              <a:rPr lang="es-MX" dirty="0"/>
              <a:t> es un comando de la familia de sistemas operativos Unix usada para eliminar archivos y directorios del sistema de archivos1 . Esta orden debe utilizarse con cautela, ya que puede ser muy destructiva, debido a que, al momento de ser llamada, por omisión borra los archivos sin pedir confirmación. Proviene de la palabra </a:t>
            </a:r>
            <a:r>
              <a:rPr lang="es-MX" dirty="0" err="1"/>
              <a:t>remove</a:t>
            </a:r>
            <a:r>
              <a:rPr lang="es-MX" dirty="0"/>
              <a:t> que significa "borrar" en inglés.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883568"/>
          </a:xfrm>
        </p:spPr>
        <p:txBody>
          <a:bodyPr>
            <a:normAutofit fontScale="90000"/>
          </a:bodyPr>
          <a:lstStyle/>
          <a:p>
            <a:r>
              <a:rPr lang="es-MX" sz="9600" dirty="0" smtClean="0"/>
              <a:t>RM</a:t>
            </a:r>
            <a:endParaRPr lang="es-MX" sz="96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490" y="1988840"/>
            <a:ext cx="2791197" cy="279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0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176</TotalTime>
  <Words>1851</Words>
  <Application>Microsoft Office PowerPoint</Application>
  <PresentationFormat>Presentación en pantalla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Compuesto</vt:lpstr>
      <vt:lpstr>Presentación de PowerPoint</vt:lpstr>
      <vt:lpstr>Presentación de PowerPoint</vt:lpstr>
      <vt:lpstr>Presentación de PowerPoint</vt:lpstr>
      <vt:lpstr>Divx</vt:lpstr>
      <vt:lpstr>Presentación de PowerPoint</vt:lpstr>
      <vt:lpstr>MP4</vt:lpstr>
      <vt:lpstr>Presentación de PowerPoint</vt:lpstr>
      <vt:lpstr>MOV</vt:lpstr>
      <vt:lpstr>RM</vt:lpstr>
      <vt:lpstr>VOB</vt:lpstr>
      <vt:lpstr>WMV</vt:lpstr>
      <vt:lpstr>M4V</vt:lpstr>
      <vt:lpstr>MPG</vt:lpstr>
      <vt:lpstr>OMG</vt:lpstr>
      <vt:lpstr>MP3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Alma</dc:creator>
  <cp:lastModifiedBy>Alma</cp:lastModifiedBy>
  <cp:revision>14</cp:revision>
  <dcterms:created xsi:type="dcterms:W3CDTF">2013-02-07T04:02:06Z</dcterms:created>
  <dcterms:modified xsi:type="dcterms:W3CDTF">2013-02-09T04:29:30Z</dcterms:modified>
</cp:coreProperties>
</file>