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5B90"/>
    <a:srgbClr val="2932EF"/>
    <a:srgbClr val="E99423"/>
    <a:srgbClr val="A277A9"/>
    <a:srgbClr val="FF2156"/>
    <a:srgbClr val="4832CC"/>
    <a:srgbClr val="FFFF00"/>
    <a:srgbClr val="5EF45E"/>
    <a:srgbClr val="F58BF5"/>
    <a:srgbClr val="7D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3270-2832-4DD3-AE2A-5252118DE8B8}" type="datetimeFigureOut">
              <a:rPr lang="es-ES" smtClean="0"/>
              <a:t>07/02/2013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B277D-5BD8-4367-8000-5EE62D03D84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/index.php?title=AAC-LC&amp;action=edit&amp;redlink=1" TargetMode="External"/><Relationship Id="rId3" Type="http://schemas.openxmlformats.org/officeDocument/2006/relationships/hyperlink" Target="http://es.wikipedia.org/wiki/Formato_contenedor" TargetMode="External"/><Relationship Id="rId7" Type="http://schemas.openxmlformats.org/officeDocument/2006/relationships/hyperlink" Target="http://es.wikipedia.org/w/index.php?title=AMR-NB&amp;action=edit&amp;redlink=1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H.263" TargetMode="External"/><Relationship Id="rId5" Type="http://schemas.openxmlformats.org/officeDocument/2006/relationships/hyperlink" Target="http://es.wikipedia.org/wiki/MPEG-4" TargetMode="External"/><Relationship Id="rId4" Type="http://schemas.openxmlformats.org/officeDocument/2006/relationships/hyperlink" Target="http://es.wikipedia.org/wiki/Quicktim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Adobe_Flash_Player" TargetMode="External"/><Relationship Id="rId13" Type="http://schemas.openxmlformats.org/officeDocument/2006/relationships/hyperlink" Target="http://es.wikipedia.org/wiki/Reuters" TargetMode="External"/><Relationship Id="rId3" Type="http://schemas.openxmlformats.org/officeDocument/2006/relationships/hyperlink" Target="http://es.wikipedia.org/wiki/DVD-ROM" TargetMode="External"/><Relationship Id="rId7" Type="http://schemas.openxmlformats.org/officeDocument/2006/relationships/hyperlink" Target="http://es.wikipedia.org/wiki/Adobe_Systems" TargetMode="External"/><Relationship Id="rId12" Type="http://schemas.openxmlformats.org/officeDocument/2006/relationships/hyperlink" Target="http://es.wikipedia.org/wiki/Google_Video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Software_propietario" TargetMode="External"/><Relationship Id="rId11" Type="http://schemas.openxmlformats.org/officeDocument/2006/relationships/hyperlink" Target="http://es.wikipedia.org/wiki/YouTube" TargetMode="External"/><Relationship Id="rId5" Type="http://schemas.openxmlformats.org/officeDocument/2006/relationships/hyperlink" Target="http://es.wikipedia.org/wiki/Formato_contenedor" TargetMode="External"/><Relationship Id="rId15" Type="http://schemas.openxmlformats.org/officeDocument/2006/relationships/hyperlink" Target="http://es.wikipedia.org/wiki/MySpace" TargetMode="External"/><Relationship Id="rId10" Type="http://schemas.openxmlformats.org/officeDocument/2006/relationships/hyperlink" Target="http://es.wikipedia.org/wiki/SWF" TargetMode="External"/><Relationship Id="rId4" Type="http://schemas.openxmlformats.org/officeDocument/2006/relationships/hyperlink" Target="http://es.wikipedia.org/wiki/C%C3%B3dec" TargetMode="External"/><Relationship Id="rId9" Type="http://schemas.openxmlformats.org/officeDocument/2006/relationships/hyperlink" Target="http://es.wikipedia.org/wiki/Macromedia" TargetMode="External"/><Relationship Id="rId14" Type="http://schemas.openxmlformats.org/officeDocument/2006/relationships/hyperlink" Target="http://es.wikipedia.org/wiki/Yahoo!_Video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ulturacion.com/2011/03/como-reparar-una-tarjeta-de-video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MP3" TargetMode="External"/><Relationship Id="rId3" Type="http://schemas.openxmlformats.org/officeDocument/2006/relationships/hyperlink" Target="http://es.wikipedia.org/wiki/MPEG" TargetMode="External"/><Relationship Id="rId7" Type="http://schemas.openxmlformats.org/officeDocument/2006/relationships/hyperlink" Target="http://es.wikipedia.org/wiki/MP2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Entrelazado" TargetMode="External"/><Relationship Id="rId5" Type="http://schemas.openxmlformats.org/officeDocument/2006/relationships/hyperlink" Target="http://es.wikipedia.org/wiki/C%C3%B3dec" TargetMode="External"/><Relationship Id="rId4" Type="http://schemas.openxmlformats.org/officeDocument/2006/relationships/hyperlink" Target="http://es.wikipedia.org/wiki/Video_CD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/index.php?title=Fichero_BUP&amp;action=edit&amp;redlink=1" TargetMode="External"/><Relationship Id="rId3" Type="http://schemas.openxmlformats.org/officeDocument/2006/relationships/hyperlink" Target="http://es.wikipedia.org/wiki/DVD" TargetMode="External"/><Relationship Id="rId7" Type="http://schemas.openxmlformats.org/officeDocument/2006/relationships/hyperlink" Target="http://es.wikipedia.org/w/index.php?title=Fichero_IFO&amp;action=edit&amp;redlink=1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DVD_plus_R" TargetMode="External"/><Relationship Id="rId5" Type="http://schemas.openxmlformats.org/officeDocument/2006/relationships/hyperlink" Target="http://es.wikipedia.org/wiki/MPEG-2" TargetMode="External"/><Relationship Id="rId4" Type="http://schemas.openxmlformats.org/officeDocument/2006/relationships/hyperlink" Target="http://es.wikipedia.org/wiki/Streaming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MPlayer" TargetMode="External"/><Relationship Id="rId3" Type="http://schemas.openxmlformats.org/officeDocument/2006/relationships/hyperlink" Target="http://es.wikipedia.org/wiki/Algoritmo" TargetMode="External"/><Relationship Id="rId7" Type="http://schemas.openxmlformats.org/officeDocument/2006/relationships/hyperlink" Target="http://es.wikipedia.org/wiki/Bs_player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Windows_Media" TargetMode="External"/><Relationship Id="rId11" Type="http://schemas.openxmlformats.org/officeDocument/2006/relationships/hyperlink" Target="http://es.wikipedia.org/wiki/Macintosh" TargetMode="External"/><Relationship Id="rId5" Type="http://schemas.openxmlformats.org/officeDocument/2006/relationships/hyperlink" Target="http://es.wikipedia.org/wiki/Framework" TargetMode="External"/><Relationship Id="rId10" Type="http://schemas.openxmlformats.org/officeDocument/2006/relationships/hyperlink" Target="http://es.wikipedia.org/wiki/Windows" TargetMode="External"/><Relationship Id="rId4" Type="http://schemas.openxmlformats.org/officeDocument/2006/relationships/hyperlink" Target="http://es.wikipedia.org/wiki/Microsoft" TargetMode="External"/><Relationship Id="rId9" Type="http://schemas.openxmlformats.org/officeDocument/2006/relationships/hyperlink" Target="http://es.wikipedia.org/wiki/Windows_Media_Play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0" name="Picture 4" descr="http://i629.photobucket.com/albums/uu14/Kimy_024/thcuteestripesxj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224037"/>
            <a:ext cx="7143800" cy="71438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369594" y="980728"/>
            <a:ext cx="6062932" cy="2195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6600" dirty="0" smtClean="0">
                <a:solidFill>
                  <a:srgbClr val="2932EF"/>
                </a:solidFill>
                <a:latin typeface="Berlin Sans FB Demi" pitchFamily="34" charset="0"/>
              </a:rPr>
              <a:t>“Extensiones de Vídeo”</a:t>
            </a:r>
            <a:endParaRPr lang="es-ES" sz="6600" dirty="0">
              <a:solidFill>
                <a:srgbClr val="2932EF"/>
              </a:solidFill>
              <a:latin typeface="Berlin Sans FB Demi" pitchFamily="34" charset="0"/>
            </a:endParaRPr>
          </a:p>
        </p:txBody>
      </p:sp>
      <p:pic>
        <p:nvPicPr>
          <p:cNvPr id="8" name="Picture 4" descr="http://i629.photobucket.com/albums/uu14/Kimy_024/thcuteestripesxj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13176"/>
            <a:ext cx="6858048" cy="398980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1763688" y="5013176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Alondra Abigail Altamirano Torres 2º D     N.L.2</a:t>
            </a:r>
            <a:endParaRPr lang="es-ES" b="1" dirty="0"/>
          </a:p>
        </p:txBody>
      </p:sp>
      <p:pic>
        <p:nvPicPr>
          <p:cNvPr id="7" name="Picture 4" descr="http://i629.photobucket.com/albums/uu14/Kimy_024/thcuteestripesxj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5364" y="4220795"/>
            <a:ext cx="7143800" cy="512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0" name="Picture 4" descr="http://i629.photobucket.com/albums/uu14/Kimy_024/thcuteestripesxj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7674" y="301676"/>
            <a:ext cx="7143800" cy="71438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142976" y="301676"/>
            <a:ext cx="7000924" cy="642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 smtClean="0">
                <a:solidFill>
                  <a:srgbClr val="2932EF"/>
                </a:solidFill>
                <a:latin typeface="Berlin Sans FB Demi" pitchFamily="34" charset="0"/>
              </a:rPr>
              <a:t> 3GP                    AVI</a:t>
            </a:r>
            <a:endParaRPr lang="es-ES" sz="3600" dirty="0">
              <a:solidFill>
                <a:srgbClr val="2932EF"/>
              </a:solidFill>
              <a:latin typeface="Berlin Sans FB Demi" pitchFamily="34" charset="0"/>
            </a:endParaRPr>
          </a:p>
        </p:txBody>
      </p:sp>
      <p:pic>
        <p:nvPicPr>
          <p:cNvPr id="8" name="Picture 4" descr="http://i629.photobucket.com/albums/uu14/Kimy_024/thcuteestripesxj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072206"/>
            <a:ext cx="8215370" cy="571504"/>
          </a:xfrm>
          <a:prstGeom prst="rect">
            <a:avLst/>
          </a:prstGeom>
          <a:noFill/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210145"/>
              </p:ext>
            </p:extLst>
          </p:nvPr>
        </p:nvGraphicFramePr>
        <p:xfrm>
          <a:off x="1142976" y="1196752"/>
          <a:ext cx="7072362" cy="47244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36181"/>
                <a:gridCol w="3536181"/>
              </a:tblGrid>
              <a:tr h="4357718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3GP es un 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formato</a:t>
                      </a:r>
                      <a:r>
                        <a:rPr lang="es-ES" sz="180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3" tooltip="Formato contenedor"/>
                        </a:rPr>
                        <a:t> 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contenedor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usado por 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teléfonos</a:t>
                      </a:r>
                      <a:r>
                        <a:rPr lang="es-ES" sz="180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móviles 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para almacenar información de medios múltiples (audio y video). Este formato de archivo, creado por 3GPP (3rd 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Generation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Partnership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Project), es una versión simplificada del "ISO 14496-1 Media Format", que es similar al formato de </a:t>
                      </a:r>
                      <a:r>
                        <a:rPr lang="es-ES" sz="1800" b="1" i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4" tooltip="Quicktime"/>
                        </a:rPr>
                        <a:t>Quicktime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3GP guarda video como 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5" tooltip="MPEG-4"/>
                        </a:rPr>
                        <a:t>MPEG-4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o 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6" tooltip="H.263"/>
                        </a:rPr>
                        <a:t>H.263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El audio es almacenado en los formatos 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7" tooltip="AMR-NB (aún no redactado)"/>
                        </a:rPr>
                        <a:t>AMR-NB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o 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8" tooltip="AAC-LC (aún no redactado)"/>
                        </a:rPr>
                        <a:t>AAC-LC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pPr algn="just">
                        <a:buFont typeface="Wingdings" pitchFamily="2" charset="2"/>
                        <a:buChar char="Ø"/>
                      </a:pPr>
                      <a:endParaRPr lang="es-ES" sz="1600" b="1" i="0" kern="1200" dirty="0" smtClean="0">
                        <a:solidFill>
                          <a:srgbClr val="2932EF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7DF7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AVI (siglas en inglés de </a:t>
                      </a:r>
                      <a:r>
                        <a:rPr lang="es-ES" sz="16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Audio Video </a:t>
                      </a:r>
                      <a:r>
                        <a:rPr lang="es-ES" sz="1600" b="1" i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Interleave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es un 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formato contendor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</a:t>
                      </a:r>
                      <a:r>
                        <a:rPr lang="es-ES" sz="160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audio y video 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lanzado por 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Microsoft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en 1992.</a:t>
                      </a:r>
                    </a:p>
                    <a:p>
                      <a:pPr algn="just"/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 formato </a:t>
                      </a:r>
                      <a:r>
                        <a:rPr lang="es-ES" sz="18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AVI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fue definido por 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Microsoft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para su 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tecnología Video 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Windows en 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1992. Posteriormente fue mejorado mediante las extensiones de formato del grupo 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OpenDML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 la compañía 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Matrox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Estas extensiones están soportadas por Microsoft, aunque no de manera oficial, y son denominadas AVI 2.0.</a:t>
                      </a:r>
                      <a:endParaRPr lang="es-E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DF7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0" name="Picture 4" descr="http://i629.photobucket.com/albums/uu14/Kimy_024/thcuteestripesxj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71480"/>
            <a:ext cx="7143800" cy="71438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571604" y="571480"/>
            <a:ext cx="6062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 smtClean="0">
                <a:solidFill>
                  <a:srgbClr val="2932EF"/>
                </a:solidFill>
                <a:latin typeface="Berlin Sans FB Demi" pitchFamily="34" charset="0"/>
              </a:rPr>
              <a:t>DIVX                    FLV</a:t>
            </a:r>
            <a:endParaRPr lang="es-ES" sz="3600" dirty="0">
              <a:solidFill>
                <a:srgbClr val="2932EF"/>
              </a:solidFill>
              <a:latin typeface="Berlin Sans FB Demi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512999"/>
              </p:ext>
            </p:extLst>
          </p:nvPr>
        </p:nvGraphicFramePr>
        <p:xfrm>
          <a:off x="323525" y="1556792"/>
          <a:ext cx="8568954" cy="48158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284477"/>
                <a:gridCol w="4284477"/>
              </a:tblGrid>
              <a:tr h="4680520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700" b="1" kern="1200" dirty="0" smtClean="0">
                          <a:effectLst/>
                        </a:rPr>
                        <a:t>Es un formato de vídeo que funciona sobre los sistemas</a:t>
                      </a:r>
                      <a:r>
                        <a:rPr lang="es-ES" sz="1700" b="1" kern="1200" baseline="0" dirty="0" smtClean="0">
                          <a:effectLst/>
                        </a:rPr>
                        <a:t> </a:t>
                      </a:r>
                      <a:r>
                        <a:rPr lang="es-ES" sz="1700" b="1" kern="1200" dirty="0" smtClean="0">
                          <a:effectLst/>
                        </a:rPr>
                        <a:t>operativos Windows, </a:t>
                      </a:r>
                      <a:r>
                        <a:rPr lang="es-ES" sz="1700" b="1" kern="1200" dirty="0" err="1" smtClean="0">
                          <a:effectLst/>
                        </a:rPr>
                        <a:t>MacOS</a:t>
                      </a:r>
                      <a:r>
                        <a:rPr lang="es-ES" sz="1700" b="1" kern="1200" dirty="0" smtClean="0">
                          <a:effectLst/>
                        </a:rPr>
                        <a:t> y GNU/Linux actuales y que, combinado con la compresión de audio MP3, consigue una alta calidad </a:t>
                      </a:r>
                      <a:r>
                        <a:rPr lang="es-ES" sz="17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imagen superior a la del VHS con un caudal inferior a 1 Mbit/s.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7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 auge se produjo con la llegada de las películas en </a:t>
                      </a:r>
                      <a:r>
                        <a:rPr lang="es-ES" sz="1700" b="1" i="0" kern="12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tooltip="DVD-ROM"/>
                        </a:rPr>
                        <a:t>DVD-ROM</a:t>
                      </a:r>
                      <a:r>
                        <a:rPr lang="es-ES" sz="17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que se codificaban con este </a:t>
                      </a:r>
                      <a:r>
                        <a:rPr lang="es-ES" sz="17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tooltip="Códec"/>
                        </a:rPr>
                        <a:t>códec</a:t>
                      </a:r>
                      <a:r>
                        <a:rPr lang="es-ES" sz="17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para el vídeo y otro para el audio  ocupando unos 700 megabyte.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endParaRPr lang="es-ES" sz="1700" kern="1200" dirty="0" smtClean="0">
                        <a:effectLst/>
                      </a:endParaRPr>
                    </a:p>
                    <a:p>
                      <a:endParaRPr lang="es-ES" sz="1800" kern="1200" dirty="0" smtClean="0">
                        <a:effectLst/>
                      </a:endParaRPr>
                    </a:p>
                    <a:p>
                      <a:endParaRPr lang="es-ES" sz="1800" kern="1200" dirty="0" smtClean="0">
                        <a:effectLst/>
                      </a:endParaRPr>
                    </a:p>
                    <a:p>
                      <a:endParaRPr lang="es-ES" sz="1800" kern="1200" dirty="0" smtClean="0">
                        <a:effectLst/>
                      </a:endParaRPr>
                    </a:p>
                    <a:p>
                      <a:endParaRPr lang="es-ES" dirty="0"/>
                    </a:p>
                  </a:txBody>
                  <a:tcPr>
                    <a:solidFill>
                      <a:srgbClr val="F58BF5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Flash Video (FLV) es un 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tooltip="Formato contenedor"/>
                        </a:rPr>
                        <a:t>formato contenedor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tooltip="Software propietario"/>
                        </a:rPr>
                        <a:t>propietario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usado para transmitir video por Internet usando 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tooltip="Adobe Systems"/>
                        </a:rPr>
                        <a:t>Adobe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tooltip="Adobe Flash Player"/>
                        </a:rPr>
                        <a:t>Flash Player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(anteriormente conocido como 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9" tooltip="Macromedia"/>
                        </a:rPr>
                        <a:t>Macromedia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Flash Player), desde la versión 6 a la 10. Los contenidos FLV pueden ser incrustados dentro de archivos 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10" tooltip="SWF"/>
                        </a:rPr>
                        <a:t>SWF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Entre los sitios más notables que utilizan el formato FLV se encuentran 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11" tooltip="YouTube"/>
                        </a:rPr>
                        <a:t>YouTube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 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12" tooltip="Google Video"/>
                        </a:rPr>
                        <a:t>Google Video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13" tooltip="Reuters"/>
                        </a:rPr>
                        <a:t>Reuters.com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 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14" tooltip="Yahoo! Video"/>
                        </a:rPr>
                        <a:t>Yahoo! Video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y 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15" tooltip="MySpace"/>
                        </a:rPr>
                        <a:t>MySpace</a:t>
                      </a:r>
                      <a:r>
                        <a:rPr lang="es-ES" sz="17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>
                    <a:solidFill>
                      <a:srgbClr val="F58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629.photobucket.com/albums/uu14/Kimy_024/thcuteestripesxj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71480"/>
            <a:ext cx="7143800" cy="714380"/>
          </a:xfrm>
          <a:prstGeom prst="rect">
            <a:avLst/>
          </a:prstGeom>
          <a:noFill/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118201"/>
              </p:ext>
            </p:extLst>
          </p:nvPr>
        </p:nvGraphicFramePr>
        <p:xfrm>
          <a:off x="1369207" y="1411035"/>
          <a:ext cx="6548462" cy="499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274231"/>
                <a:gridCol w="3274231"/>
              </a:tblGrid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Los archivos con la extensión de archivo m4v son archivos MPEG-4.</a:t>
                      </a:r>
                    </a:p>
                    <a:p>
                      <a:pPr algn="just"/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Estos archivos contienen videos digitales que se descargan de la tienda de Apple iTunes.</a:t>
                      </a:r>
                    </a:p>
                    <a:p>
                      <a:pPr algn="just"/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Los archivos M4V que están disponibles en la tienda en línea puede contener películas, videos musicales, programas de televisión, </a:t>
                      </a:r>
                      <a:r>
                        <a:rPr lang="es-ES" sz="16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etc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archivos M4V son casi idénticos a los archivos MP4, M4V archivos pero pueden ser protegidos contra copia por Apple usando su tecnología patentada de protección de copia.</a:t>
                      </a:r>
                    </a:p>
                    <a:p>
                      <a:endParaRPr lang="es-ES" dirty="0"/>
                    </a:p>
                  </a:txBody>
                  <a:tcPr>
                    <a:solidFill>
                      <a:srgbClr val="5EF45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 realidad .MKV es una extensión de archivo, acrónimo de “</a:t>
                      </a:r>
                      <a:r>
                        <a:rPr lang="es-ES" sz="16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Matroska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Vídeo “. No se trata de un formato en sí mismo, como lo sería el .AVI, el .ASF </a:t>
                      </a:r>
                      <a:r>
                        <a:rPr lang="es-ES" sz="16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ó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el .MOV, sino de un “contenedor”, esto es, un archivo que alberga un formato de vídeo determinado, pistas de audio asociadas y subtítulos en el mismo lote. Digamos que dentro del archivo “Cloverfield.Trailer.1080p.mkv” podríamos tener el tráiler de la película “Monstruoso” en </a:t>
                      </a:r>
                      <a:r>
                        <a:rPr lang="es-ES" sz="16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FullHD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subtitulado en 10 idiomas y con audio en castellano e inglés simultáneamente. </a:t>
                      </a:r>
                    </a:p>
                    <a:p>
                      <a:endParaRPr lang="es-ES" dirty="0"/>
                    </a:p>
                  </a:txBody>
                  <a:tcPr>
                    <a:solidFill>
                      <a:srgbClr val="5EF45E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395808" y="764704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2932EF"/>
                </a:solidFill>
                <a:latin typeface="Berlin Sans FB" pitchFamily="34" charset="0"/>
              </a:rPr>
              <a:t>M4V                   MKV</a:t>
            </a:r>
            <a:endParaRPr lang="es-ES" sz="3600" b="1" dirty="0">
              <a:solidFill>
                <a:srgbClr val="2932EF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4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629.photobucket.com/albums/uu14/Kimy_024/thcuteestripesxj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71480"/>
            <a:ext cx="7143800" cy="71438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781327" y="605504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2932EF"/>
                </a:solidFill>
                <a:latin typeface="Berlin Sans FB" pitchFamily="34" charset="0"/>
              </a:rPr>
              <a:t>MOV                  MP4</a:t>
            </a:r>
            <a:endParaRPr lang="es-ES" sz="3600" b="1" dirty="0">
              <a:solidFill>
                <a:srgbClr val="2932EF"/>
              </a:solidFill>
              <a:latin typeface="Berlin Sans FB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421759"/>
              </p:ext>
            </p:extLst>
          </p:nvPr>
        </p:nvGraphicFramePr>
        <p:xfrm>
          <a:off x="1175222" y="1556792"/>
          <a:ext cx="6936432" cy="49682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468216"/>
                <a:gridCol w="3468216"/>
              </a:tblGrid>
              <a:tr h="4550531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Los archivos MOV, son un formato de video y audio, desarrollado por la compañía Apple </a:t>
                      </a:r>
                      <a:r>
                        <a:rPr lang="es-ES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</a:t>
                      </a:r>
                      <a:r>
                        <a:rPr lang="es-E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para ser reproducidos por </a:t>
                      </a:r>
                      <a:r>
                        <a:rPr lang="es-E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/>
                        </a:rPr>
                        <a:t>QuickTime Player</a:t>
                      </a:r>
                      <a:r>
                        <a:rPr lang="es-E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Este formato es utilizado por los equipos Apple, como Mac o </a:t>
                      </a:r>
                      <a:r>
                        <a:rPr lang="es-ES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iPad</a:t>
                      </a:r>
                      <a:r>
                        <a:rPr lang="es-E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 iPhone, pero también son muy populares en Internet.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ES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ES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ES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ES" dirty="0" smtClean="0"/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endParaRPr lang="es-E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MP4 es un formato de codificación de audio asociado a la extensión mp4.</a:t>
                      </a:r>
                      <a:r>
                        <a:rPr lang="es-ES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MPEG4</a:t>
                      </a: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es un códec estándar internacional de vídeo creado especialmente para la web. </a:t>
                      </a:r>
                      <a:r>
                        <a:rPr lang="es-E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s-E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 un algoritmo de compresión que codifica datos audio vídeo optimizando su calidad de almacenamiento, codificación y distribución en redes. </a:t>
                      </a:r>
                      <a:r>
                        <a:rPr lang="es-E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s-E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 las cámaras de hoy, se integra captura y codificación en una sola acción, lo que optimiza la potencialidad del usuario para emitir. 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endParaRPr lang="es-ES" sz="1600" b="1" i="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endParaRPr lang="es-ES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797152"/>
            <a:ext cx="1643906" cy="115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42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629.photobucket.com/albums/uu14/Kimy_024/thcuteestripesxj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71480"/>
            <a:ext cx="7143800" cy="71438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979712" y="692696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2932EF"/>
                </a:solidFill>
                <a:latin typeface="Berlin Sans FB" pitchFamily="34" charset="0"/>
              </a:rPr>
              <a:t>  MPG                    OGM</a:t>
            </a:r>
            <a:endParaRPr lang="es-ES" sz="3600" b="1" dirty="0">
              <a:solidFill>
                <a:srgbClr val="2932EF"/>
              </a:solidFill>
              <a:latin typeface="Berlin Sans FB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807242"/>
              </p:ext>
            </p:extLst>
          </p:nvPr>
        </p:nvGraphicFramePr>
        <p:xfrm>
          <a:off x="412968" y="1339027"/>
          <a:ext cx="8460940" cy="52730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230470"/>
                <a:gridCol w="4230470"/>
              </a:tblGrid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MPEG-1 es el nombre de un grupo de estándares de codificación de audio y vídeo normalizados por el grupo 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tooltip="MPEG"/>
                        </a:rPr>
                        <a:t>MPEG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(</a:t>
                      </a:r>
                      <a:r>
                        <a:rPr lang="es-ES" sz="1400" b="1" i="0" kern="1200" dirty="0" err="1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Moving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400" b="1" i="0" kern="1200" dirty="0" err="1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Pictures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400" b="1" i="0" kern="1200" dirty="0" err="1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Experts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400" b="1" i="0" kern="1200" dirty="0" err="1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Group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). </a:t>
                      </a:r>
                      <a:r>
                        <a:rPr lang="es-ES" sz="1400" b="1" i="1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MPEG-1 vídeo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se utiliza en el formato 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tooltip="Video CD"/>
                        </a:rPr>
                        <a:t>Video CD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MPEG-1 está conformado por diferentes partes:</a:t>
                      </a:r>
                    </a:p>
                    <a:p>
                      <a:pPr algn="just"/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Sincronización y transmisión simultánea de vídeo y audio.</a:t>
                      </a:r>
                    </a:p>
                    <a:p>
                      <a:pPr algn="just"/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tooltip="Códec"/>
                        </a:rPr>
                        <a:t>Códec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de compresión para señales de vídeo no 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tooltip="Entrelazado"/>
                        </a:rPr>
                        <a:t>entrelazadas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(progresivas).</a:t>
                      </a:r>
                    </a:p>
                    <a:p>
                      <a:pPr algn="just"/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tooltip="Códec"/>
                        </a:rPr>
                        <a:t>Códec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de compresión para señales de audio con control sobre la tasa de compresión. El estándar define tres </a:t>
                      </a:r>
                      <a:r>
                        <a:rPr lang="es-ES" sz="1400" b="1" i="1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capas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(</a:t>
                      </a:r>
                      <a:r>
                        <a:rPr lang="es-ES" sz="1400" b="1" i="0" kern="1200" dirty="0" err="1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layers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en inglés), o niveles de complejidad de la codificación de audio MPEG.</a:t>
                      </a:r>
                    </a:p>
                    <a:p>
                      <a:pPr lvl="1" algn="just"/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MP1 o MPEG-1 Parte 3 Capa 1 (MPEG-1 Audio </a:t>
                      </a:r>
                      <a:r>
                        <a:rPr lang="es-ES" sz="1400" b="1" i="0" kern="1200" dirty="0" err="1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Layer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1)</a:t>
                      </a:r>
                    </a:p>
                    <a:p>
                      <a:pPr lvl="1" algn="just"/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tooltip="MP2"/>
                        </a:rPr>
                        <a:t>MP2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o MPEG-1 Parte 3 Capa 2 (MPEG-1 Audio </a:t>
                      </a:r>
                      <a:r>
                        <a:rPr lang="es-ES" sz="1400" b="1" i="0" kern="1200" dirty="0" err="1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Layer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2)</a:t>
                      </a:r>
                    </a:p>
                    <a:p>
                      <a:pPr lvl="1" algn="just"/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tooltip="MP3"/>
                        </a:rPr>
                        <a:t>MP3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o MPEG-1 Parte 3 Capa 3 (MPEG-1 Audio </a:t>
                      </a:r>
                      <a:r>
                        <a:rPr lang="es-ES" sz="1400" b="1" i="0" kern="1200" dirty="0" err="1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Layer</a:t>
                      </a:r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3)</a:t>
                      </a:r>
                    </a:p>
                    <a:p>
                      <a:pPr algn="just"/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Procedimientos para verificar la conformidad.</a:t>
                      </a:r>
                    </a:p>
                    <a:p>
                      <a:pPr algn="just"/>
                      <a:r>
                        <a:rPr lang="es-ES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Software de referencia.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ES" dirty="0" smtClean="0"/>
                    </a:p>
                  </a:txBody>
                  <a:tcPr>
                    <a:solidFill>
                      <a:srgbClr val="4832CC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OGM es un formato comprimido de archivo de video que utiliza compresión </a:t>
                      </a:r>
                      <a:r>
                        <a:rPr lang="es-ES" sz="18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Ogg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8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Vorbis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contiene en general audio </a:t>
                      </a:r>
                      <a:r>
                        <a:rPr lang="es-ES" sz="18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Ogg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8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Vorbis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5.1 y un canal de vídeo (archivos de sólo audio usan la extensión OGG), también pueden incluir hasta 65.000 subtítulos intercambiables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Estos archivos pueden ser codificados con </a:t>
                      </a:r>
                      <a:r>
                        <a:rPr lang="es-ES" sz="18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DivX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s-ES" sz="18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XviD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s-ES" sz="18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Theora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u otros </a:t>
                      </a:r>
                      <a:r>
                        <a:rPr lang="es-ES" sz="18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codecs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lo que significa que el reproductor de vídeo también debe soportar el </a:t>
                      </a:r>
                      <a:r>
                        <a:rPr lang="es-ES" sz="18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codec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adecuado para reproducir el archivo.</a:t>
                      </a:r>
                      <a:endParaRPr lang="es-E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4832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17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629.photobucket.com/albums/uu14/Kimy_024/thcuteestripesxj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48718"/>
            <a:ext cx="7143800" cy="71438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2411190" y="348718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2932EF"/>
                </a:solidFill>
                <a:latin typeface="Berlin Sans FB" pitchFamily="34" charset="0"/>
              </a:rPr>
              <a:t>   RM                   VOB</a:t>
            </a:r>
            <a:endParaRPr lang="es-ES" sz="3600" b="1" dirty="0">
              <a:solidFill>
                <a:srgbClr val="2932EF"/>
              </a:solidFill>
              <a:latin typeface="Berlin Sans FB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285563"/>
              </p:ext>
            </p:extLst>
          </p:nvPr>
        </p:nvGraphicFramePr>
        <p:xfrm>
          <a:off x="538982" y="1268760"/>
          <a:ext cx="8208912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E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 formato RM es exclusivo de Real Media Player, por lo que sólo ese reproductor puede reproducirlo. Es un formato relativamente ligero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que se ocupa mayormente en video 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streaming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es decir para sitios de internet.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endParaRPr lang="es-ES" sz="1800" b="1" i="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 algn="just">
                        <a:buFont typeface="Wingdings" pitchFamily="2" charset="2"/>
                        <a:buNone/>
                      </a:pPr>
                      <a:endParaRPr lang="es-ES" sz="1800" b="1" i="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E99423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VOB (DVD-Video 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Object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 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Versioned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Object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Base) es un tipo de fichero contenido en los 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tooltip="DVD"/>
                        </a:rPr>
                        <a:t>DVD-Video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Incluye el video, audio, subtítulos y menús en forma de </a:t>
                      </a:r>
                      <a:r>
                        <a:rPr lang="es-ES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tooltip="Streaming"/>
                        </a:rPr>
                        <a:t>stream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Los ficheros VOB están codificados normalmente siguiendo el estándar 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tooltip="MPEG-2"/>
                        </a:rPr>
                        <a:t>MPEG-2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Si cambiamos la extensión de .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vob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 .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mpg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 .</a:t>
                      </a:r>
                      <a:r>
                        <a:rPr lang="es-ES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mpeg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el fichero es legible y continúa teniendo toda la información, aunque algunos visualizadores no soportan las pistas de subtítulos.</a:t>
                      </a:r>
                    </a:p>
                    <a:p>
                      <a:pPr algn="just"/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Para grabar los ficheros VOB en un disco 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tooltip="DVD plus R"/>
                        </a:rPr>
                        <a:t>DVD±R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son necesarios además otros ficheros DVD-Video, por ejemplo los 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tooltip="Fichero IFO (aún no redactado)"/>
                        </a:rPr>
                        <a:t>IFO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y 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tooltip="Fichero BUP (aún no redactado)"/>
                        </a:rPr>
                        <a:t>BUP</a:t>
                      </a:r>
                      <a:r>
                        <a:rPr lang="es-E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s-ES" dirty="0"/>
                    </a:p>
                  </a:txBody>
                  <a:tcPr>
                    <a:solidFill>
                      <a:srgbClr val="E9942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04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629.photobucket.com/albums/uu14/Kimy_024/thcuteestripesxj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48718"/>
            <a:ext cx="7143800" cy="71438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059832" y="38274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2932EF"/>
                </a:solidFill>
                <a:latin typeface="Berlin Sans FB" pitchFamily="34" charset="0"/>
              </a:rPr>
              <a:t>WMV</a:t>
            </a:r>
            <a:endParaRPr lang="es-ES" sz="3600" b="1" dirty="0">
              <a:solidFill>
                <a:srgbClr val="2932EF"/>
              </a:solidFill>
              <a:latin typeface="Berlin Sans FB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98514"/>
              </p:ext>
            </p:extLst>
          </p:nvPr>
        </p:nvGraphicFramePr>
        <p:xfrm>
          <a:off x="1595438" y="1772816"/>
          <a:ext cx="6096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Windows Media Video (WMV) es un nombre genérico que se da al conjunto </a:t>
                      </a:r>
                      <a:r>
                        <a:rPr lang="es-E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</a:t>
                      </a:r>
                      <a:r>
                        <a:rPr lang="es-E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tooltip="Algoritmo"/>
                        </a:rPr>
                        <a:t>algoritmos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de compresión ubicados en el set propietario de tecnologías de vídeo desarrolladas por 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tooltip="Microsoft"/>
                        </a:rPr>
                        <a:t>Microsoft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que forma parte del </a:t>
                      </a:r>
                      <a:r>
                        <a:rPr lang="es-E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tooltip="Framework"/>
                        </a:rPr>
                        <a:t>framework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tooltip="Windows Media"/>
                        </a:rPr>
                        <a:t>Windows Media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 formato WMV es reproducido por una amplia gama de reproductores, </a:t>
                      </a:r>
                      <a:r>
                        <a:rPr lang="es-E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como</a:t>
                      </a:r>
                      <a:r>
                        <a:rPr lang="es-E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tooltip="Bs player"/>
                        </a:rPr>
                        <a:t>BS.Player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 </a:t>
                      </a:r>
                      <a:r>
                        <a:rPr lang="es-E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tooltip="MPlayer"/>
                        </a:rPr>
                        <a:t>MPlayer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o 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9" tooltip="Windows Media Player"/>
                        </a:rPr>
                        <a:t>Windows Media Player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el último sólo disponible en </a:t>
                      </a:r>
                      <a:r>
                        <a:rPr lang="es-E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plataformas</a:t>
                      </a:r>
                      <a:r>
                        <a:rPr lang="es-E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10" tooltip="Windows"/>
                        </a:rPr>
                        <a:t>Windows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y 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11" tooltip="Macintosh"/>
                        </a:rPr>
                        <a:t>Macintosh</a:t>
                      </a: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(sin compatibilidad completa)</a:t>
                      </a:r>
                    </a:p>
                    <a:p>
                      <a:endParaRPr lang="es-ES" dirty="0"/>
                    </a:p>
                  </a:txBody>
                  <a:tcPr>
                    <a:solidFill>
                      <a:srgbClr val="935B9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1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ema de Office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265</Words>
  <Application>Microsoft Office PowerPoint</Application>
  <PresentationFormat>Presentación en pantalla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COMPUTO</dc:creator>
  <cp:lastModifiedBy>Acer</cp:lastModifiedBy>
  <cp:revision>11</cp:revision>
  <dcterms:created xsi:type="dcterms:W3CDTF">2013-02-06T17:43:50Z</dcterms:created>
  <dcterms:modified xsi:type="dcterms:W3CDTF">2013-02-08T00:47:34Z</dcterms:modified>
</cp:coreProperties>
</file>