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3542E010-41CB-47D8-9403-286A3DA972B2}" type="datetimeFigureOut">
              <a:rPr lang="es-MX" smtClean="0"/>
              <a:t>12/02/2013</a:t>
            </a:fld>
            <a:endParaRPr lang="es-MX" dirty="0"/>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MX" dirty="0"/>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DA751B19-A663-466A-B625-F0494EE3390D}" type="slidenum">
              <a:rPr lang="es-MX" smtClean="0"/>
              <a:t>‹Nº›</a:t>
            </a:fld>
            <a:endParaRPr lang="es-MX"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542E010-41CB-47D8-9403-286A3DA972B2}" type="datetimeFigureOut">
              <a:rPr lang="es-MX" smtClean="0"/>
              <a:t>12/02/2013</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DA751B19-A663-466A-B625-F0494EE3390D}" type="slidenum">
              <a:rPr lang="es-MX" smtClean="0"/>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542E010-41CB-47D8-9403-286A3DA972B2}" type="datetimeFigureOut">
              <a:rPr lang="es-MX" smtClean="0"/>
              <a:t>12/02/2013</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DA751B19-A663-466A-B625-F0494EE3390D}" type="slidenum">
              <a:rPr lang="es-MX" smtClean="0"/>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3542E010-41CB-47D8-9403-286A3DA972B2}" type="datetimeFigureOut">
              <a:rPr lang="es-MX" smtClean="0"/>
              <a:t>12/02/2013</a:t>
            </a:fld>
            <a:endParaRPr lang="es-MX" dirty="0"/>
          </a:p>
        </p:txBody>
      </p:sp>
      <p:sp>
        <p:nvSpPr>
          <p:cNvPr id="9" name="8 Marcador de número de diapositiva"/>
          <p:cNvSpPr>
            <a:spLocks noGrp="1"/>
          </p:cNvSpPr>
          <p:nvPr>
            <p:ph type="sldNum" sz="quarter" idx="15"/>
          </p:nvPr>
        </p:nvSpPr>
        <p:spPr/>
        <p:txBody>
          <a:bodyPr rtlCol="0"/>
          <a:lstStyle/>
          <a:p>
            <a:fld id="{DA751B19-A663-466A-B625-F0494EE3390D}" type="slidenum">
              <a:rPr lang="es-MX" smtClean="0"/>
              <a:t>‹Nº›</a:t>
            </a:fld>
            <a:endParaRPr lang="es-MX" dirty="0"/>
          </a:p>
        </p:txBody>
      </p:sp>
      <p:sp>
        <p:nvSpPr>
          <p:cNvPr id="10" name="9 Marcador de pie de página"/>
          <p:cNvSpPr>
            <a:spLocks noGrp="1"/>
          </p:cNvSpPr>
          <p:nvPr>
            <p:ph type="ftr" sz="quarter" idx="16"/>
          </p:nvPr>
        </p:nvSpPr>
        <p:spPr/>
        <p:txBody>
          <a:bodyPr rtlCol="0"/>
          <a:lstStyle/>
          <a:p>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3542E010-41CB-47D8-9403-286A3DA972B2}" type="datetimeFigureOut">
              <a:rPr lang="es-MX" smtClean="0"/>
              <a:t>12/02/2013</a:t>
            </a:fld>
            <a:endParaRPr lang="es-MX" dirty="0"/>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MX" dirty="0"/>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DA751B19-A663-466A-B625-F0494EE3390D}" type="slidenum">
              <a:rPr lang="es-MX" smtClean="0"/>
              <a:t>‹Nº›</a:t>
            </a:fld>
            <a:endParaRPr lang="es-MX"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3542E010-41CB-47D8-9403-286A3DA972B2}" type="datetimeFigureOut">
              <a:rPr lang="es-MX" smtClean="0"/>
              <a:t>12/02/2013</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DA751B19-A663-466A-B625-F0494EE3390D}" type="slidenum">
              <a:rPr lang="es-MX" smtClean="0"/>
              <a:t>‹Nº›</a:t>
            </a:fld>
            <a:endParaRPr lang="es-MX" dirty="0"/>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3542E010-41CB-47D8-9403-286A3DA972B2}" type="datetimeFigureOut">
              <a:rPr lang="es-MX" smtClean="0"/>
              <a:t>12/02/2013</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DA751B19-A663-466A-B625-F0494EE3390D}" type="slidenum">
              <a:rPr lang="es-MX" smtClean="0"/>
              <a:t>‹Nº›</a:t>
            </a:fld>
            <a:endParaRPr lang="es-MX" dirty="0"/>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3542E010-41CB-47D8-9403-286A3DA972B2}" type="datetimeFigureOut">
              <a:rPr lang="es-MX" smtClean="0"/>
              <a:t>12/02/2013</a:t>
            </a:fld>
            <a:endParaRPr lang="es-MX" dirty="0"/>
          </a:p>
        </p:txBody>
      </p:sp>
      <p:sp>
        <p:nvSpPr>
          <p:cNvPr id="7" name="6 Marcador de número de diapositiva"/>
          <p:cNvSpPr>
            <a:spLocks noGrp="1"/>
          </p:cNvSpPr>
          <p:nvPr>
            <p:ph type="sldNum" sz="quarter" idx="11"/>
          </p:nvPr>
        </p:nvSpPr>
        <p:spPr/>
        <p:txBody>
          <a:bodyPr rtlCol="0"/>
          <a:lstStyle/>
          <a:p>
            <a:fld id="{DA751B19-A663-466A-B625-F0494EE3390D}" type="slidenum">
              <a:rPr lang="es-MX" smtClean="0"/>
              <a:t>‹Nº›</a:t>
            </a:fld>
            <a:endParaRPr lang="es-MX" dirty="0"/>
          </a:p>
        </p:txBody>
      </p:sp>
      <p:sp>
        <p:nvSpPr>
          <p:cNvPr id="8" name="7 Marcador de pie de página"/>
          <p:cNvSpPr>
            <a:spLocks noGrp="1"/>
          </p:cNvSpPr>
          <p:nvPr>
            <p:ph type="ftr" sz="quarter" idx="12"/>
          </p:nvPr>
        </p:nvSpPr>
        <p:spPr/>
        <p:txBody>
          <a:bodyPr rtlCol="0"/>
          <a:lstStyle/>
          <a:p>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542E010-41CB-47D8-9403-286A3DA972B2}" type="datetimeFigureOut">
              <a:rPr lang="es-MX" smtClean="0"/>
              <a:t>12/02/2013</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DA751B19-A663-466A-B625-F0494EE3390D}" type="slidenum">
              <a:rPr lang="es-MX" smtClean="0"/>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3542E010-41CB-47D8-9403-286A3DA972B2}" type="datetimeFigureOut">
              <a:rPr lang="es-MX" smtClean="0"/>
              <a:t>12/02/2013</a:t>
            </a:fld>
            <a:endParaRPr lang="es-MX" dirty="0"/>
          </a:p>
        </p:txBody>
      </p:sp>
      <p:sp>
        <p:nvSpPr>
          <p:cNvPr id="22" name="21 Marcador de número de diapositiva"/>
          <p:cNvSpPr>
            <a:spLocks noGrp="1"/>
          </p:cNvSpPr>
          <p:nvPr>
            <p:ph type="sldNum" sz="quarter" idx="15"/>
          </p:nvPr>
        </p:nvSpPr>
        <p:spPr/>
        <p:txBody>
          <a:bodyPr rtlCol="0"/>
          <a:lstStyle/>
          <a:p>
            <a:fld id="{DA751B19-A663-466A-B625-F0494EE3390D}" type="slidenum">
              <a:rPr lang="es-MX" smtClean="0"/>
              <a:t>‹Nº›</a:t>
            </a:fld>
            <a:endParaRPr lang="es-MX" dirty="0"/>
          </a:p>
        </p:txBody>
      </p:sp>
      <p:sp>
        <p:nvSpPr>
          <p:cNvPr id="23" name="22 Marcador de pie de página"/>
          <p:cNvSpPr>
            <a:spLocks noGrp="1"/>
          </p:cNvSpPr>
          <p:nvPr>
            <p:ph type="ftr" sz="quarter" idx="16"/>
          </p:nvPr>
        </p:nvSpPr>
        <p:spPr/>
        <p:txBody>
          <a:bodyPr rtlCol="0"/>
          <a:lstStyle/>
          <a:p>
            <a:endParaRPr lang="es-MX"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3542E010-41CB-47D8-9403-286A3DA972B2}" type="datetimeFigureOut">
              <a:rPr lang="es-MX" smtClean="0"/>
              <a:t>12/02/2013</a:t>
            </a:fld>
            <a:endParaRPr lang="es-MX" dirty="0"/>
          </a:p>
        </p:txBody>
      </p:sp>
      <p:sp>
        <p:nvSpPr>
          <p:cNvPr id="18" name="17 Marcador de número de diapositiva"/>
          <p:cNvSpPr>
            <a:spLocks noGrp="1"/>
          </p:cNvSpPr>
          <p:nvPr>
            <p:ph type="sldNum" sz="quarter" idx="11"/>
          </p:nvPr>
        </p:nvSpPr>
        <p:spPr/>
        <p:txBody>
          <a:bodyPr rtlCol="0"/>
          <a:lstStyle/>
          <a:p>
            <a:fld id="{DA751B19-A663-466A-B625-F0494EE3390D}" type="slidenum">
              <a:rPr lang="es-MX" smtClean="0"/>
              <a:t>‹Nº›</a:t>
            </a:fld>
            <a:endParaRPr lang="es-MX" dirty="0"/>
          </a:p>
        </p:txBody>
      </p:sp>
      <p:sp>
        <p:nvSpPr>
          <p:cNvPr id="21" name="20 Marcador de pie de página"/>
          <p:cNvSpPr>
            <a:spLocks noGrp="1"/>
          </p:cNvSpPr>
          <p:nvPr>
            <p:ph type="ftr" sz="quarter" idx="12"/>
          </p:nvPr>
        </p:nvSpPr>
        <p:spPr/>
        <p:txBody>
          <a:bodyPr rtlCol="0"/>
          <a:lstStyle/>
          <a:p>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542E010-41CB-47D8-9403-286A3DA972B2}" type="datetimeFigureOut">
              <a:rPr lang="es-MX" smtClean="0"/>
              <a:t>12/02/2013</a:t>
            </a:fld>
            <a:endParaRPr lang="es-MX" dirty="0"/>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MX" dirty="0"/>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A751B19-A663-466A-B625-F0494EE3390D}" type="slidenum">
              <a:rPr lang="es-MX" smtClean="0"/>
              <a:t>‹Nº›</a:t>
            </a:fld>
            <a:endParaRPr lang="es-MX"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8" Type="http://schemas.openxmlformats.org/officeDocument/2006/relationships/hyperlink" Target="http://es.wikipedia.org/wiki/AVI" TargetMode="External"/><Relationship Id="rId13" Type="http://schemas.openxmlformats.org/officeDocument/2006/relationships/hyperlink" Target="http://es.wikipedia.org/wiki/Subt%C3%ADtulo" TargetMode="External"/><Relationship Id="rId3" Type="http://schemas.openxmlformats.org/officeDocument/2006/relationships/hyperlink" Target="http://es.wikipedia.org/wiki/Formato_abierto" TargetMode="External"/><Relationship Id="rId7" Type="http://schemas.openxmlformats.org/officeDocument/2006/relationships/hyperlink" Target="http://es.wikipedia.org/wiki/Televisi%C3%B3n" TargetMode="External"/><Relationship Id="rId12" Type="http://schemas.openxmlformats.org/officeDocument/2006/relationships/hyperlink" Target="http://es.wikipedia.org/wiki/Software_libre" TargetMode="External"/><Relationship Id="rId2" Type="http://schemas.openxmlformats.org/officeDocument/2006/relationships/hyperlink" Target="http://es.wikipedia.org/wiki/Formato_contenedor" TargetMode="External"/><Relationship Id="rId1" Type="http://schemas.openxmlformats.org/officeDocument/2006/relationships/slideLayout" Target="../slideLayouts/slideLayout6.xml"/><Relationship Id="rId6" Type="http://schemas.openxmlformats.org/officeDocument/2006/relationships/hyperlink" Target="http://es.wikipedia.org/w/index.php?title=Audiovisuales&amp;action=edit&amp;redlink=1" TargetMode="External"/><Relationship Id="rId11" Type="http://schemas.openxmlformats.org/officeDocument/2006/relationships/hyperlink" Target="http://es.wikipedia.org/wiki/C%C3%B3digo_abierto" TargetMode="External"/><Relationship Id="rId5" Type="http://schemas.openxmlformats.org/officeDocument/2006/relationships/hyperlink" Target="http://es.wikipedia.org/wiki/Matroska" TargetMode="External"/><Relationship Id="rId10" Type="http://schemas.openxmlformats.org/officeDocument/2006/relationships/hyperlink" Target="http://es.wikipedia.org/wiki/Advanced_Streaming_Format" TargetMode="External"/><Relationship Id="rId4" Type="http://schemas.openxmlformats.org/officeDocument/2006/relationships/hyperlink" Target="http://es.wikipedia.org/wiki/Formato_de_archivo_inform%C3%A1tico" TargetMode="External"/><Relationship Id="rId9" Type="http://schemas.openxmlformats.org/officeDocument/2006/relationships/hyperlink" Target="http://es.wikipedia.org/wiki/MP4" TargetMode="External"/><Relationship Id="rId14" Type="http://schemas.openxmlformats.org/officeDocument/2006/relationships/hyperlink" Target="http://es.wikipedia.org/wiki/Estereoscop%C3%ADa"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es.wikipedia.org/wiki/Ensamblador" TargetMode="External"/><Relationship Id="rId2" Type="http://schemas.openxmlformats.org/officeDocument/2006/relationships/hyperlink" Target="http://es.wikipedia.org/wiki/Conjunto_de_instrucciones" TargetMode="External"/><Relationship Id="rId1" Type="http://schemas.openxmlformats.org/officeDocument/2006/relationships/slideLayout" Target="../slideLayouts/slideLayout6.xml"/><Relationship Id="rId4" Type="http://schemas.openxmlformats.org/officeDocument/2006/relationships/hyperlink" Target="http://es.wikipedia.org/wiki/Unidad_central_de_procesamiento"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es.wikipedia.org/wiki/Reproductor_de_MP4" TargetMode="External"/><Relationship Id="rId2" Type="http://schemas.openxmlformats.org/officeDocument/2006/relationships/hyperlink" Target="http://es.wikipedia.org/wiki/Reproductor_multimedia_digital"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es.wikipedia.org/wiki/Video_CD" TargetMode="External"/><Relationship Id="rId2" Type="http://schemas.openxmlformats.org/officeDocument/2006/relationships/hyperlink" Target="http://es.wikipedia.org/wiki/MPEG" TargetMode="External"/><Relationship Id="rId1" Type="http://schemas.openxmlformats.org/officeDocument/2006/relationships/slideLayout" Target="../slideLayouts/slideLayout6.xml"/><Relationship Id="rId5" Type="http://schemas.openxmlformats.org/officeDocument/2006/relationships/hyperlink" Target="http://es.wikipedia.org/wiki/MP3" TargetMode="External"/><Relationship Id="rId4" Type="http://schemas.openxmlformats.org/officeDocument/2006/relationships/hyperlink" Target="http://es.wikipedia.org/wiki/VH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es.wikipedia.org/wiki/Entrelazado" TargetMode="External"/><Relationship Id="rId2" Type="http://schemas.openxmlformats.org/officeDocument/2006/relationships/hyperlink" Target="http://es.wikipedia.org/wiki/C%C3%B3dec"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es.wikipedia.org/wiki/Ogg_Media" TargetMode="External"/><Relationship Id="rId2" Type="http://schemas.openxmlformats.org/officeDocument/2006/relationships/hyperlink" Target="http://es.wikipedia.org/wiki/Organismo_gen%C3%A9ticamente_modificado"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es.wikipedia.org/wiki/Archivo_(computaci%C3%B3n)" TargetMode="External"/><Relationship Id="rId7" Type="http://schemas.openxmlformats.org/officeDocument/2006/relationships/hyperlink" Target="http://es.wikipedia.org/wiki/Idioma_ingl%C3%A9s" TargetMode="External"/><Relationship Id="rId2" Type="http://schemas.openxmlformats.org/officeDocument/2006/relationships/hyperlink" Target="http://es.wikipedia.org/wiki/Unix" TargetMode="External"/><Relationship Id="rId1" Type="http://schemas.openxmlformats.org/officeDocument/2006/relationships/slideLayout" Target="../slideLayouts/slideLayout6.xml"/><Relationship Id="rId6" Type="http://schemas.openxmlformats.org/officeDocument/2006/relationships/hyperlink" Target="http://es.wikipedia.org/wiki/Rm" TargetMode="External"/><Relationship Id="rId5" Type="http://schemas.openxmlformats.org/officeDocument/2006/relationships/hyperlink" Target="http://es.wikipedia.org/wiki/Sistema_de_archivos" TargetMode="External"/><Relationship Id="rId4" Type="http://schemas.openxmlformats.org/officeDocument/2006/relationships/hyperlink" Target="http://es.wikipedia.org/wiki/Directorio"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es.wikipedia.org/wiki/Streaming" TargetMode="External"/><Relationship Id="rId7" Type="http://schemas.openxmlformats.org/officeDocument/2006/relationships/hyperlink" Target="http://es.wikipedia.org/w/index.php?title=Fichero_BUP&amp;action=edit&amp;redlink=1" TargetMode="External"/><Relationship Id="rId2" Type="http://schemas.openxmlformats.org/officeDocument/2006/relationships/hyperlink" Target="http://es.wikipedia.org/wiki/DVD" TargetMode="External"/><Relationship Id="rId1" Type="http://schemas.openxmlformats.org/officeDocument/2006/relationships/slideLayout" Target="../slideLayouts/slideLayout6.xml"/><Relationship Id="rId6" Type="http://schemas.openxmlformats.org/officeDocument/2006/relationships/hyperlink" Target="http://es.wikipedia.org/w/index.php?title=Fichero_IFO&amp;action=edit&amp;redlink=1" TargetMode="External"/><Relationship Id="rId5" Type="http://schemas.openxmlformats.org/officeDocument/2006/relationships/hyperlink" Target="http://es.wikipedia.org/wiki/DVD_plus_R" TargetMode="External"/><Relationship Id="rId4" Type="http://schemas.openxmlformats.org/officeDocument/2006/relationships/hyperlink" Target="http://es.wikipedia.org/wiki/MPEG-2"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es.wikipedia.org/wiki/H.263" TargetMode="External"/><Relationship Id="rId2" Type="http://schemas.openxmlformats.org/officeDocument/2006/relationships/hyperlink" Target="http://es.wikipedia.org/wiki/MPEG-4" TargetMode="External"/><Relationship Id="rId1" Type="http://schemas.openxmlformats.org/officeDocument/2006/relationships/slideLayout" Target="../slideLayouts/slideLayout6.xml"/><Relationship Id="rId5" Type="http://schemas.openxmlformats.org/officeDocument/2006/relationships/hyperlink" Target="http://es.wikipedia.org/w/index.php?title=AAC-LC&amp;action=edit&amp;redlink=1" TargetMode="External"/><Relationship Id="rId4" Type="http://schemas.openxmlformats.org/officeDocument/2006/relationships/hyperlink" Target="http://es.wikipedia.org/w/index.php?title=AMR-NB&amp;action=edit&amp;redlink=1"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es.wikipedia.org/wiki/Microsoft" TargetMode="External"/><Relationship Id="rId7" Type="http://schemas.openxmlformats.org/officeDocument/2006/relationships/hyperlink" Target="http://es.wikipedia.org/wiki/Windows_Media_Audio" TargetMode="External"/><Relationship Id="rId2" Type="http://schemas.openxmlformats.org/officeDocument/2006/relationships/hyperlink" Target="http://es.wikipedia.org/wiki/Algoritmo" TargetMode="External"/><Relationship Id="rId1" Type="http://schemas.openxmlformats.org/officeDocument/2006/relationships/slideLayout" Target="../slideLayouts/slideLayout6.xml"/><Relationship Id="rId6" Type="http://schemas.openxmlformats.org/officeDocument/2006/relationships/hyperlink" Target="http://es.wikipedia.org/wiki/MPEG-4" TargetMode="External"/><Relationship Id="rId5" Type="http://schemas.openxmlformats.org/officeDocument/2006/relationships/hyperlink" Target="http://es.wikipedia.org/wiki/Windows_Media" TargetMode="External"/><Relationship Id="rId4" Type="http://schemas.openxmlformats.org/officeDocument/2006/relationships/hyperlink" Target="http://es.wikipedia.org/wiki/Framework"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es.wikipedia.org/wiki/MPlayer" TargetMode="External"/><Relationship Id="rId7" Type="http://schemas.openxmlformats.org/officeDocument/2006/relationships/hyperlink" Target="http://es.wikipedia.org/wiki/FFmpeg" TargetMode="External"/><Relationship Id="rId2" Type="http://schemas.openxmlformats.org/officeDocument/2006/relationships/hyperlink" Target="http://es.wikipedia.org/wiki/Bs_player" TargetMode="External"/><Relationship Id="rId1" Type="http://schemas.openxmlformats.org/officeDocument/2006/relationships/slideLayout" Target="../slideLayouts/slideLayout6.xml"/><Relationship Id="rId6" Type="http://schemas.openxmlformats.org/officeDocument/2006/relationships/hyperlink" Target="http://es.wikipedia.org/wiki/Macintosh" TargetMode="External"/><Relationship Id="rId5" Type="http://schemas.openxmlformats.org/officeDocument/2006/relationships/hyperlink" Target="http://es.wikipedia.org/wiki/Windows" TargetMode="External"/><Relationship Id="rId4" Type="http://schemas.openxmlformats.org/officeDocument/2006/relationships/hyperlink" Target="http://es.wikipedia.org/wiki/Windows_Media_Player"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es.wikipedia.org/w/index.php?title=JetAudio&amp;action=edit&amp;redlink=1" TargetMode="External"/><Relationship Id="rId3" Type="http://schemas.openxmlformats.org/officeDocument/2006/relationships/hyperlink" Target="http://es.wikipedia.org/wiki/Totem_(software)" TargetMode="External"/><Relationship Id="rId7" Type="http://schemas.openxmlformats.org/officeDocument/2006/relationships/hyperlink" Target="http://es.wikipedia.org/wiki/RealPlayer" TargetMode="External"/><Relationship Id="rId2" Type="http://schemas.openxmlformats.org/officeDocument/2006/relationships/hyperlink" Target="http://es.wikipedia.org/wiki/VLC_media_player" TargetMode="External"/><Relationship Id="rId1" Type="http://schemas.openxmlformats.org/officeDocument/2006/relationships/slideLayout" Target="../slideLayouts/slideLayout6.xml"/><Relationship Id="rId6" Type="http://schemas.openxmlformats.org/officeDocument/2006/relationships/hyperlink" Target="http://es.wikipedia.org/wiki/QuickTime" TargetMode="External"/><Relationship Id="rId11" Type="http://schemas.openxmlformats.org/officeDocument/2006/relationships/hyperlink" Target="http://es.wikipedia.org/wiki/Windows_7" TargetMode="External"/><Relationship Id="rId5" Type="http://schemas.openxmlformats.org/officeDocument/2006/relationships/hyperlink" Target="http://es.wikipedia.org/wiki/The_KMPlayer" TargetMode="External"/><Relationship Id="rId10" Type="http://schemas.openxmlformats.org/officeDocument/2006/relationships/hyperlink" Target="http://es.wikipedia.org/wiki/Windows_Media_Player" TargetMode="External"/><Relationship Id="rId4" Type="http://schemas.openxmlformats.org/officeDocument/2006/relationships/hyperlink" Target="http://es.wikipedia.org/wiki/Media_Player_Classic" TargetMode="External"/><Relationship Id="rId9" Type="http://schemas.openxmlformats.org/officeDocument/2006/relationships/hyperlink" Target="http://es.wikipedia.org/wiki/GOM_Player"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es.wikipedia.org/wiki/Audio" TargetMode="External"/><Relationship Id="rId2" Type="http://schemas.openxmlformats.org/officeDocument/2006/relationships/hyperlink" Target="http://es.wikipedia.org/wiki/Formato_contenedor" TargetMode="External"/><Relationship Id="rId1" Type="http://schemas.openxmlformats.org/officeDocument/2006/relationships/slideLayout" Target="../slideLayouts/slideLayout6.xml"/><Relationship Id="rId6" Type="http://schemas.openxmlformats.org/officeDocument/2006/relationships/hyperlink" Target="http://es.wikipedia.org/wiki/Video_for_Windows" TargetMode="External"/><Relationship Id="rId5" Type="http://schemas.openxmlformats.org/officeDocument/2006/relationships/hyperlink" Target="http://es.wikipedia.org/wiki/Microsoft" TargetMode="External"/><Relationship Id="rId4" Type="http://schemas.openxmlformats.org/officeDocument/2006/relationships/hyperlink" Target="http://es.wikipedia.org/wiki/Video"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es.wikipedia.org/wiki/Reproductor_multimedia"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es.wikipedia.org/wiki/MacOS" TargetMode="External"/><Relationship Id="rId2" Type="http://schemas.openxmlformats.org/officeDocument/2006/relationships/hyperlink" Target="http://es.wikipedia.org/wiki/Microsoft_Windows" TargetMode="External"/><Relationship Id="rId1" Type="http://schemas.openxmlformats.org/officeDocument/2006/relationships/slideLayout" Target="../slideLayouts/slideLayout6.xml"/><Relationship Id="rId6" Type="http://schemas.openxmlformats.org/officeDocument/2006/relationships/hyperlink" Target="http://es.wikipedia.org/wiki/VHS" TargetMode="External"/><Relationship Id="rId5" Type="http://schemas.openxmlformats.org/officeDocument/2006/relationships/hyperlink" Target="http://es.wikipedia.org/wiki/MP3" TargetMode="External"/><Relationship Id="rId4" Type="http://schemas.openxmlformats.org/officeDocument/2006/relationships/hyperlink" Target="http://es.wikipedia.org/wiki/GNU/Linu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es.wikipedia.org/wiki/MP3" TargetMode="External"/><Relationship Id="rId2" Type="http://schemas.openxmlformats.org/officeDocument/2006/relationships/hyperlink" Target="http://es.wikipedia.org/wiki/DVD-ROM" TargetMode="External"/><Relationship Id="rId1" Type="http://schemas.openxmlformats.org/officeDocument/2006/relationships/slideLayout" Target="../slideLayouts/slideLayout6.xml"/><Relationship Id="rId4" Type="http://schemas.openxmlformats.org/officeDocument/2006/relationships/hyperlink" Target="http://es.wikipedia.org/wiki/CD-ROM"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es.wikipedia.org/wiki/YouTube" TargetMode="External"/><Relationship Id="rId13" Type="http://schemas.openxmlformats.org/officeDocument/2006/relationships/hyperlink" Target="http://es.wikipedia.org/wiki/Plugin" TargetMode="External"/><Relationship Id="rId18" Type="http://schemas.openxmlformats.org/officeDocument/2006/relationships/hyperlink" Target="http://es.wikipedia.org/wiki/Windows_Media_Player" TargetMode="External"/><Relationship Id="rId3" Type="http://schemas.openxmlformats.org/officeDocument/2006/relationships/hyperlink" Target="http://es.wikipedia.org/wiki/Software_propietario" TargetMode="External"/><Relationship Id="rId7" Type="http://schemas.openxmlformats.org/officeDocument/2006/relationships/hyperlink" Target="http://es.wikipedia.org/wiki/SWF" TargetMode="External"/><Relationship Id="rId12" Type="http://schemas.openxmlformats.org/officeDocument/2006/relationships/hyperlink" Target="http://es.wikipedia.org/wiki/MySpace" TargetMode="External"/><Relationship Id="rId17" Type="http://schemas.openxmlformats.org/officeDocument/2006/relationships/hyperlink" Target="http://es.wikipedia.org/wiki/DirectShow" TargetMode="External"/><Relationship Id="rId2" Type="http://schemas.openxmlformats.org/officeDocument/2006/relationships/hyperlink" Target="http://es.wikipedia.org/wiki/Formato_contenedor" TargetMode="External"/><Relationship Id="rId16" Type="http://schemas.openxmlformats.org/officeDocument/2006/relationships/hyperlink" Target="http://es.wikipedia.org/wiki/VLC_media_player" TargetMode="External"/><Relationship Id="rId20" Type="http://schemas.openxmlformats.org/officeDocument/2006/relationships/hyperlink" Target="http://es.wikipedia.org/wiki/Ffdshow" TargetMode="External"/><Relationship Id="rId1" Type="http://schemas.openxmlformats.org/officeDocument/2006/relationships/slideLayout" Target="../slideLayouts/slideLayout6.xml"/><Relationship Id="rId6" Type="http://schemas.openxmlformats.org/officeDocument/2006/relationships/hyperlink" Target="http://es.wikipedia.org/wiki/Macromedia" TargetMode="External"/><Relationship Id="rId11" Type="http://schemas.openxmlformats.org/officeDocument/2006/relationships/hyperlink" Target="http://es.wikipedia.org/wiki/Yahoo!_Video" TargetMode="External"/><Relationship Id="rId5" Type="http://schemas.openxmlformats.org/officeDocument/2006/relationships/hyperlink" Target="http://es.wikipedia.org/wiki/Adobe_Flash_Player" TargetMode="External"/><Relationship Id="rId15" Type="http://schemas.openxmlformats.org/officeDocument/2006/relationships/hyperlink" Target="http://es.wikipedia.org/wiki/MPlayer" TargetMode="External"/><Relationship Id="rId10" Type="http://schemas.openxmlformats.org/officeDocument/2006/relationships/hyperlink" Target="http://es.wikipedia.org/wiki/Reuters" TargetMode="External"/><Relationship Id="rId19" Type="http://schemas.openxmlformats.org/officeDocument/2006/relationships/hyperlink" Target="http://es.wikipedia.org/wiki/Windows_Media_Center" TargetMode="External"/><Relationship Id="rId4" Type="http://schemas.openxmlformats.org/officeDocument/2006/relationships/hyperlink" Target="http://es.wikipedia.org/wiki/Adobe_Systems" TargetMode="External"/><Relationship Id="rId9" Type="http://schemas.openxmlformats.org/officeDocument/2006/relationships/hyperlink" Target="http://es.wikipedia.org/wiki/Google_Video" TargetMode="External"/><Relationship Id="rId14" Type="http://schemas.openxmlformats.org/officeDocument/2006/relationships/hyperlink" Target="http://es.wikipedia.org/wiki/Navegadores_web"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es.wikipedia.org/wiki/Kaffeine" TargetMode="External"/><Relationship Id="rId13" Type="http://schemas.openxmlformats.org/officeDocument/2006/relationships/hyperlink" Target="http://www.eltima.com/products/swf-flv-player/" TargetMode="External"/><Relationship Id="rId3" Type="http://schemas.openxmlformats.org/officeDocument/2006/relationships/hyperlink" Target="http://martijndevisser.com/blog/flv-player/" TargetMode="External"/><Relationship Id="rId7" Type="http://schemas.openxmlformats.org/officeDocument/2006/relationships/hyperlink" Target="http://es.wikipedia.org/w/index.php?title=Kmplayer&amp;action=edit&amp;redlink=1" TargetMode="External"/><Relationship Id="rId12" Type="http://schemas.openxmlformats.org/officeDocument/2006/relationships/hyperlink" Target="http://es.wikipedia.org/wiki/Winamp" TargetMode="External"/><Relationship Id="rId2" Type="http://schemas.openxmlformats.org/officeDocument/2006/relationships/hyperlink" Target="http://www.hdwebplayer.com/" TargetMode="External"/><Relationship Id="rId1" Type="http://schemas.openxmlformats.org/officeDocument/2006/relationships/slideLayout" Target="../slideLayouts/slideLayout6.xml"/><Relationship Id="rId6" Type="http://schemas.openxmlformats.org/officeDocument/2006/relationships/hyperlink" Target="http://es.wikipedia.org/wiki/MPlayer" TargetMode="External"/><Relationship Id="rId11" Type="http://schemas.openxmlformats.org/officeDocument/2006/relationships/hyperlink" Target="http://es.wikipedia.org/wiki/Xine" TargetMode="External"/><Relationship Id="rId5" Type="http://schemas.openxmlformats.org/officeDocument/2006/relationships/hyperlink" Target="http://es.wikipedia.org/wiki/GOM_Player" TargetMode="External"/><Relationship Id="rId10" Type="http://schemas.openxmlformats.org/officeDocument/2006/relationships/hyperlink" Target="http://es.wikipedia.org/wiki/VLC_media_player" TargetMode="External"/><Relationship Id="rId4" Type="http://schemas.openxmlformats.org/officeDocument/2006/relationships/hyperlink" Target="http://es.wikipedia.org/wiki/BitComet" TargetMode="External"/><Relationship Id="rId9" Type="http://schemas.openxmlformats.org/officeDocument/2006/relationships/hyperlink" Target="http://es.wikipedia.org/wiki/RealPlaye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TIPOS DE REPRODUCTORES</a:t>
            </a:r>
            <a:endParaRPr lang="es-MX"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4437112"/>
            <a:ext cx="8229600" cy="1143000"/>
          </a:xfrm>
        </p:spPr>
        <p:txBody>
          <a:bodyPr>
            <a:normAutofit fontScale="90000"/>
          </a:bodyPr>
          <a:lstStyle/>
          <a:p>
            <a:pPr algn="ctr"/>
            <a:r>
              <a:rPr lang="es-MX" b="1" dirty="0" smtClean="0">
                <a:solidFill>
                  <a:srgbClr val="7030A0"/>
                </a:solidFill>
              </a:rPr>
              <a:t>M4V</a:t>
            </a:r>
            <a:r>
              <a:rPr lang="es-MX" dirty="0" smtClean="0"/>
              <a:t/>
            </a:r>
            <a:br>
              <a:rPr lang="es-MX" dirty="0" smtClean="0"/>
            </a:br>
            <a:r>
              <a:rPr lang="es-MX" dirty="0" smtClean="0"/>
              <a:t/>
            </a:r>
            <a:br>
              <a:rPr lang="es-MX" dirty="0" smtClean="0"/>
            </a:br>
            <a:r>
              <a:rPr lang="es-ES" sz="2200" dirty="0">
                <a:latin typeface="Comic Sans MS" pitchFamily="66" charset="0"/>
              </a:rPr>
              <a:t>El formato de archivo M4V es un formato de archivo de vídeo desarrollado por Apple y está muy cerca al formato MP4. Las diferencias son la opcional de Apple DRM protección de copia, y el tratamiento de AC3 (Dolby Digital) de audio que no está estandarizada para el contenedor MP4.</a:t>
            </a:r>
            <a:r>
              <a:rPr lang="es-MX" sz="2200" dirty="0">
                <a:latin typeface="Comic Sans MS" pitchFamily="66" charset="0"/>
              </a:rPr>
              <a:t/>
            </a:r>
            <a:br>
              <a:rPr lang="es-MX" sz="2200" dirty="0">
                <a:latin typeface="Comic Sans MS" pitchFamily="66" charset="0"/>
              </a:rPr>
            </a:br>
            <a:r>
              <a:rPr lang="es-ES" sz="2200" dirty="0">
                <a:latin typeface="Comic Sans MS" pitchFamily="66" charset="0"/>
              </a:rPr>
              <a:t>Apple utiliza los archivos de M4V para codificar series de televisión, películas y videos musicales en la tienda </a:t>
            </a:r>
            <a:r>
              <a:rPr lang="es-ES" sz="2200" dirty="0">
                <a:latin typeface="Comic Sans MS" pitchFamily="66" charset="0"/>
              </a:rPr>
              <a:t>iTunes</a:t>
            </a:r>
            <a:r>
              <a:rPr lang="es-ES" sz="2200" dirty="0">
                <a:latin typeface="Comic Sans MS" pitchFamily="66" charset="0"/>
              </a:rPr>
              <a:t>. El copyright de los archivos M4V pueden estar protegidos mediante DRM </a:t>
            </a:r>
            <a:r>
              <a:rPr lang="es-ES" sz="2200" dirty="0">
                <a:latin typeface="Comic Sans MS" pitchFamily="66" charset="0"/>
              </a:rPr>
              <a:t>FairPlay</a:t>
            </a:r>
            <a:r>
              <a:rPr lang="es-ES" sz="2200" dirty="0">
                <a:latin typeface="Comic Sans MS" pitchFamily="66" charset="0"/>
              </a:rPr>
              <a:t> de Apple protección de copia. Para reproducir un archivo protegido M4V, el equipo debe ser autorizado (con </a:t>
            </a:r>
            <a:r>
              <a:rPr lang="es-ES" sz="2200" dirty="0">
                <a:latin typeface="Comic Sans MS" pitchFamily="66" charset="0"/>
              </a:rPr>
              <a:t>iTunes</a:t>
            </a:r>
            <a:r>
              <a:rPr lang="es-ES" sz="2200" dirty="0">
                <a:latin typeface="Comic Sans MS" pitchFamily="66" charset="0"/>
              </a:rPr>
              <a:t>) con la cuenta que se utilizó para comprar el video</a:t>
            </a:r>
            <a:endParaRPr lang="es-MX" sz="2200" dirty="0">
              <a:latin typeface="Comic Sans MS" pitchFamily="66" charset="0"/>
            </a:endParaRPr>
          </a:p>
        </p:txBody>
      </p:sp>
    </p:spTree>
  </p:cSld>
  <p:clrMapOvr>
    <a:masterClrMapping/>
  </p:clrMapOvr>
  <p:transition>
    <p:pu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4221088"/>
            <a:ext cx="8229600" cy="1143000"/>
          </a:xfrm>
        </p:spPr>
        <p:txBody>
          <a:bodyPr>
            <a:normAutofit fontScale="90000"/>
          </a:bodyPr>
          <a:lstStyle/>
          <a:p>
            <a:r>
              <a:rPr lang="es-MX" b="1" dirty="0" smtClean="0">
                <a:solidFill>
                  <a:srgbClr val="FF0066"/>
                </a:solidFill>
                <a:latin typeface="Comic Sans MS" pitchFamily="66" charset="0"/>
              </a:rPr>
              <a:t>REPRODUCTORES:</a:t>
            </a:r>
            <a:r>
              <a:rPr lang="es-MX" dirty="0" smtClean="0">
                <a:latin typeface="Comic Sans MS" pitchFamily="66" charset="0"/>
              </a:rPr>
              <a:t/>
            </a:r>
            <a:br>
              <a:rPr lang="es-MX" dirty="0" smtClean="0">
                <a:latin typeface="Comic Sans MS" pitchFamily="66" charset="0"/>
              </a:rPr>
            </a:br>
            <a:r>
              <a:rPr lang="es-MX" sz="2700" dirty="0">
                <a:latin typeface="Comic Sans MS" pitchFamily="66" charset="0"/>
              </a:rPr>
              <a:t/>
            </a:r>
            <a:br>
              <a:rPr lang="es-MX" sz="2700" dirty="0">
                <a:latin typeface="Comic Sans MS" pitchFamily="66" charset="0"/>
              </a:rPr>
            </a:br>
            <a:r>
              <a:rPr lang="es-MX" sz="2700" dirty="0" smtClean="0">
                <a:latin typeface="Comic Sans MS" pitchFamily="66" charset="0"/>
              </a:rPr>
              <a:t/>
            </a:r>
            <a:br>
              <a:rPr lang="es-MX" sz="2700" dirty="0" smtClean="0">
                <a:latin typeface="Comic Sans MS" pitchFamily="66" charset="0"/>
              </a:rPr>
            </a:br>
            <a:r>
              <a:rPr lang="es-ES" sz="2700" dirty="0">
                <a:latin typeface="Comic Sans MS" pitchFamily="66" charset="0"/>
              </a:rPr>
              <a:t>iTunes</a:t>
            </a:r>
            <a:r>
              <a:rPr lang="es-ES" sz="2700" dirty="0">
                <a:latin typeface="Comic Sans MS" pitchFamily="66" charset="0"/>
              </a:rPr>
              <a:t> de Apple y Apple QuickTime </a:t>
            </a:r>
            <a:r>
              <a:rPr lang="es-ES" sz="2700" dirty="0" smtClean="0">
                <a:latin typeface="Comic Sans MS" pitchFamily="66" charset="0"/>
              </a:rPr>
              <a:t>Player</a:t>
            </a:r>
            <a:br>
              <a:rPr lang="es-ES" sz="2700" dirty="0" smtClean="0">
                <a:latin typeface="Comic Sans MS" pitchFamily="66" charset="0"/>
              </a:rPr>
            </a:br>
            <a:r>
              <a:rPr lang="es-ES" sz="2700" dirty="0">
                <a:latin typeface="Comic Sans MS" pitchFamily="66" charset="0"/>
              </a:rPr>
              <a:t/>
            </a:r>
            <a:br>
              <a:rPr lang="es-ES" sz="2700" dirty="0">
                <a:latin typeface="Comic Sans MS" pitchFamily="66" charset="0"/>
              </a:rPr>
            </a:br>
            <a:r>
              <a:rPr lang="es-ES" sz="2700" dirty="0" smtClean="0">
                <a:latin typeface="Comic Sans MS" pitchFamily="66" charset="0"/>
              </a:rPr>
              <a:t>Classic</a:t>
            </a:r>
            <a:r>
              <a:rPr lang="es-ES" sz="2700" dirty="0" smtClean="0">
                <a:latin typeface="Comic Sans MS" pitchFamily="66" charset="0"/>
              </a:rPr>
              <a:t>, </a:t>
            </a:r>
            <a:r>
              <a:rPr lang="es-ES" sz="2700" dirty="0">
                <a:latin typeface="Comic Sans MS" pitchFamily="66" charset="0"/>
              </a:rPr>
              <a:t>RealPlayer</a:t>
            </a:r>
            <a:r>
              <a:rPr lang="es-ES" sz="2700" dirty="0">
                <a:latin typeface="Comic Sans MS" pitchFamily="66" charset="0"/>
              </a:rPr>
              <a:t>, VLC Media Player, </a:t>
            </a:r>
            <a:r>
              <a:rPr lang="es-ES" sz="2700" dirty="0">
                <a:latin typeface="Comic Sans MS" pitchFamily="66" charset="0"/>
              </a:rPr>
              <a:t>MPlayer</a:t>
            </a:r>
            <a:r>
              <a:rPr lang="es-ES" sz="2700" dirty="0">
                <a:latin typeface="Comic Sans MS" pitchFamily="66" charset="0"/>
              </a:rPr>
              <a:t>, DivX Plus Player y </a:t>
            </a:r>
            <a:r>
              <a:rPr lang="es-ES" sz="2700" dirty="0">
                <a:latin typeface="Comic Sans MS" pitchFamily="66" charset="0"/>
              </a:rPr>
              <a:t>Nero</a:t>
            </a:r>
            <a:r>
              <a:rPr lang="es-ES" sz="2700" dirty="0">
                <a:latin typeface="Comic Sans MS" pitchFamily="66" charset="0"/>
              </a:rPr>
              <a:t> </a:t>
            </a:r>
            <a:r>
              <a:rPr lang="es-ES" sz="2700" dirty="0">
                <a:latin typeface="Comic Sans MS" pitchFamily="66" charset="0"/>
              </a:rPr>
              <a:t>Showtime</a:t>
            </a:r>
            <a:r>
              <a:rPr lang="es-ES" sz="2700" dirty="0">
                <a:latin typeface="Comic Sans MS" pitchFamily="66" charset="0"/>
              </a:rPr>
              <a:t> </a:t>
            </a:r>
            <a:r>
              <a:rPr lang="es-ES" sz="2700" dirty="0" smtClean="0">
                <a:latin typeface="Comic Sans MS" pitchFamily="66" charset="0"/>
              </a:rPr>
              <a:t/>
            </a:r>
            <a:br>
              <a:rPr lang="es-ES" sz="2700" dirty="0" smtClean="0">
                <a:latin typeface="Comic Sans MS" pitchFamily="66" charset="0"/>
              </a:rPr>
            </a:br>
            <a:r>
              <a:rPr lang="es-ES" sz="2700" dirty="0">
                <a:latin typeface="Comic Sans MS" pitchFamily="66" charset="0"/>
              </a:rPr>
              <a:t/>
            </a:r>
            <a:br>
              <a:rPr lang="es-ES" sz="2700" dirty="0">
                <a:latin typeface="Comic Sans MS" pitchFamily="66" charset="0"/>
              </a:rPr>
            </a:br>
            <a:r>
              <a:rPr lang="es-ES" sz="2700" dirty="0">
                <a:latin typeface="Comic Sans MS" pitchFamily="66" charset="0"/>
              </a:rPr>
              <a:t>reproductor de vídeo </a:t>
            </a:r>
            <a:r>
              <a:rPr lang="es-ES" sz="2700" dirty="0" smtClean="0">
                <a:latin typeface="Comic Sans MS" pitchFamily="66" charset="0"/>
              </a:rPr>
              <a:t>webOS</a:t>
            </a:r>
            <a:r>
              <a:rPr lang="es-ES" sz="2700" dirty="0" smtClean="0">
                <a:latin typeface="Comic Sans MS" pitchFamily="66" charset="0"/>
              </a:rPr>
              <a:t/>
            </a:r>
            <a:br>
              <a:rPr lang="es-ES" sz="2700" dirty="0" smtClean="0">
                <a:latin typeface="Comic Sans MS" pitchFamily="66" charset="0"/>
              </a:rPr>
            </a:br>
            <a:r>
              <a:rPr lang="es-ES" sz="2700" dirty="0">
                <a:latin typeface="Comic Sans MS" pitchFamily="66" charset="0"/>
              </a:rPr>
              <a:t>Android</a:t>
            </a:r>
            <a:r>
              <a:rPr lang="es-ES" sz="2700" dirty="0">
                <a:latin typeface="Comic Sans MS" pitchFamily="66" charset="0"/>
              </a:rPr>
              <a:t> </a:t>
            </a:r>
            <a:r>
              <a:rPr lang="es-ES" dirty="0" smtClean="0"/>
              <a:t/>
            </a:r>
            <a:br>
              <a:rPr lang="es-ES" dirty="0" smtClean="0"/>
            </a:br>
            <a:r>
              <a:rPr lang="es-ES" dirty="0"/>
              <a:t/>
            </a:r>
            <a:br>
              <a:rPr lang="es-ES" dirty="0"/>
            </a:br>
            <a:endParaRPr lang="es-MX" dirty="0"/>
          </a:p>
        </p:txBody>
      </p:sp>
    </p:spTree>
  </p:cSld>
  <p:clrMapOvr>
    <a:masterClrMapping/>
  </p:clrMapOvr>
  <p:transition>
    <p:cover dir="l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2492896"/>
            <a:ext cx="8229600" cy="2880320"/>
          </a:xfrm>
        </p:spPr>
        <p:txBody>
          <a:bodyPr>
            <a:normAutofit fontScale="90000"/>
          </a:bodyPr>
          <a:lstStyle/>
          <a:p>
            <a:r>
              <a:rPr lang="es-MX" sz="1800" dirty="0">
                <a:latin typeface="Comic Sans MS" pitchFamily="66" charset="0"/>
              </a:rPr>
              <a:t/>
            </a:r>
            <a:br>
              <a:rPr lang="es-MX" sz="1800" dirty="0">
                <a:latin typeface="Comic Sans MS" pitchFamily="66" charset="0"/>
              </a:rPr>
            </a:br>
            <a:r>
              <a:rPr lang="es-ES" sz="1800" dirty="0">
                <a:latin typeface="Comic Sans MS" pitchFamily="66" charset="0"/>
              </a:rPr>
              <a:t> </a:t>
            </a:r>
            <a:r>
              <a:rPr lang="es-MX" sz="1800" dirty="0">
                <a:latin typeface="Comic Sans MS" pitchFamily="66" charset="0"/>
              </a:rPr>
              <a:t/>
            </a:r>
            <a:br>
              <a:rPr lang="es-MX" sz="1800" dirty="0">
                <a:latin typeface="Comic Sans MS" pitchFamily="66" charset="0"/>
              </a:rPr>
            </a:br>
            <a:r>
              <a:rPr lang="es-ES" sz="5300" b="1" dirty="0" smtClean="0">
                <a:solidFill>
                  <a:srgbClr val="92D050"/>
                </a:solidFill>
                <a:latin typeface="Comic Sans MS" pitchFamily="66" charset="0"/>
              </a:rPr>
              <a:t>Matroska</a:t>
            </a:r>
            <a:r>
              <a:rPr lang="es-ES" sz="1800" b="1" dirty="0" smtClean="0">
                <a:latin typeface="Comic Sans MS" pitchFamily="66" charset="0"/>
              </a:rPr>
              <a:t/>
            </a:r>
            <a:br>
              <a:rPr lang="es-ES" sz="1800" b="1" dirty="0" smtClean="0">
                <a:latin typeface="Comic Sans MS" pitchFamily="66" charset="0"/>
              </a:rPr>
            </a:br>
            <a:r>
              <a:rPr lang="es-ES" sz="1800" b="1" dirty="0">
                <a:latin typeface="Comic Sans MS" pitchFamily="66" charset="0"/>
              </a:rPr>
              <a:t/>
            </a:r>
            <a:br>
              <a:rPr lang="es-ES" sz="1800" b="1" dirty="0">
                <a:latin typeface="Comic Sans MS" pitchFamily="66" charset="0"/>
              </a:rPr>
            </a:br>
            <a:r>
              <a:rPr lang="es-ES" sz="2000" b="1" dirty="0" smtClean="0">
                <a:latin typeface="Comic Sans MS" pitchFamily="66" charset="0"/>
              </a:rPr>
              <a:t/>
            </a:r>
            <a:br>
              <a:rPr lang="es-ES" sz="2000" b="1" dirty="0" smtClean="0">
                <a:latin typeface="Comic Sans MS" pitchFamily="66" charset="0"/>
              </a:rPr>
            </a:br>
            <a:r>
              <a:rPr lang="es-ES" sz="2000" dirty="0">
                <a:latin typeface="Comic Sans MS" pitchFamily="66" charset="0"/>
              </a:rPr>
              <a:t> </a:t>
            </a:r>
            <a:r>
              <a:rPr lang="es-ES" sz="2000" dirty="0" smtClean="0">
                <a:latin typeface="Comic Sans MS" pitchFamily="66" charset="0"/>
              </a:rPr>
              <a:t>Es </a:t>
            </a:r>
            <a:r>
              <a:rPr lang="es-ES" sz="2000" dirty="0">
                <a:latin typeface="Comic Sans MS" pitchFamily="66" charset="0"/>
              </a:rPr>
              <a:t>un </a:t>
            </a:r>
            <a:r>
              <a:rPr lang="es-ES" sz="2000" dirty="0">
                <a:latin typeface="Comic Sans MS" pitchFamily="66" charset="0"/>
                <a:hlinkClick r:id="rId2" tooltip="Formato contenedor"/>
              </a:rPr>
              <a:t>formato contenedor</a:t>
            </a:r>
            <a:r>
              <a:rPr lang="es-ES" sz="2000" dirty="0">
                <a:latin typeface="Comic Sans MS" pitchFamily="66" charset="0"/>
              </a:rPr>
              <a:t> estándar </a:t>
            </a:r>
            <a:r>
              <a:rPr lang="es-ES" sz="2000" dirty="0">
                <a:latin typeface="Comic Sans MS" pitchFamily="66" charset="0"/>
                <a:hlinkClick r:id="rId3" tooltip="Formato abierto"/>
              </a:rPr>
              <a:t>abierto</a:t>
            </a:r>
            <a:r>
              <a:rPr lang="es-ES" sz="2000" dirty="0">
                <a:latin typeface="Comic Sans MS" pitchFamily="66" charset="0"/>
              </a:rPr>
              <a:t>, un </a:t>
            </a:r>
            <a:r>
              <a:rPr lang="es-ES" sz="2000" dirty="0">
                <a:latin typeface="Comic Sans MS" pitchFamily="66" charset="0"/>
                <a:hlinkClick r:id="rId4" tooltip="Formato de archivo informático"/>
              </a:rPr>
              <a:t>archivo informático</a:t>
            </a:r>
            <a:r>
              <a:rPr lang="es-ES" sz="2000" dirty="0">
                <a:latin typeface="Comic Sans MS" pitchFamily="66" charset="0"/>
              </a:rPr>
              <a:t> que puede contener un número ilimitado de vídeo, audio, imagen o pistas de subtítulos dentro de un solo archivo.</a:t>
            </a:r>
            <a:r>
              <a:rPr lang="es-ES" sz="2000" baseline="30000" dirty="0">
                <a:latin typeface="Comic Sans MS" pitchFamily="66" charset="0"/>
                <a:hlinkClick r:id="rId5"/>
              </a:rPr>
              <a:t>1</a:t>
            </a:r>
            <a:r>
              <a:rPr lang="es-ES" sz="2000" dirty="0">
                <a:latin typeface="Comic Sans MS" pitchFamily="66" charset="0"/>
              </a:rPr>
              <a:t> Su intención es la de servir como un formato universal para el almacenamiento de contenidos </a:t>
            </a:r>
            <a:r>
              <a:rPr lang="es-ES" sz="2000" dirty="0">
                <a:latin typeface="Comic Sans MS" pitchFamily="66" charset="0"/>
                <a:hlinkClick r:id="rId6" tooltip="Audiovisuales (aún no redactado)"/>
              </a:rPr>
              <a:t>audiovisuales</a:t>
            </a:r>
            <a:r>
              <a:rPr lang="es-ES" sz="2000" dirty="0">
                <a:latin typeface="Comic Sans MS" pitchFamily="66" charset="0"/>
              </a:rPr>
              <a:t> comunes, como películas o programas </a:t>
            </a:r>
            <a:r>
              <a:rPr lang="es-ES" sz="2000" dirty="0">
                <a:latin typeface="Comic Sans MS" pitchFamily="66" charset="0"/>
              </a:rPr>
              <a:t>de</a:t>
            </a:r>
            <a:r>
              <a:rPr lang="es-ES" sz="2000" dirty="0">
                <a:latin typeface="Comic Sans MS" pitchFamily="66" charset="0"/>
                <a:hlinkClick r:id="rId7" tooltip="Televisión"/>
              </a:rPr>
              <a:t>televisión</a:t>
            </a:r>
            <a:r>
              <a:rPr lang="es-ES" sz="2000" dirty="0">
                <a:latin typeface="Comic Sans MS" pitchFamily="66" charset="0"/>
              </a:rPr>
              <a:t>. </a:t>
            </a:r>
            <a:r>
              <a:rPr lang="es-ES" sz="2000" dirty="0">
                <a:latin typeface="Comic Sans MS" pitchFamily="66" charset="0"/>
              </a:rPr>
              <a:t>Matroska</a:t>
            </a:r>
            <a:r>
              <a:rPr lang="es-ES" sz="2000" dirty="0">
                <a:latin typeface="Comic Sans MS" pitchFamily="66" charset="0"/>
              </a:rPr>
              <a:t> es similar, en concepto, a otros contenedores, como </a:t>
            </a:r>
            <a:r>
              <a:rPr lang="es-ES" sz="2000" dirty="0">
                <a:latin typeface="Comic Sans MS" pitchFamily="66" charset="0"/>
                <a:hlinkClick r:id="rId8" tooltip="AVI"/>
              </a:rPr>
              <a:t>AVI</a:t>
            </a:r>
            <a:r>
              <a:rPr lang="es-ES" sz="2000" dirty="0">
                <a:latin typeface="Comic Sans MS" pitchFamily="66" charset="0"/>
              </a:rPr>
              <a:t>, </a:t>
            </a:r>
            <a:r>
              <a:rPr lang="es-ES" sz="2000" dirty="0">
                <a:latin typeface="Comic Sans MS" pitchFamily="66" charset="0"/>
                <a:hlinkClick r:id="rId9" tooltip="MP4"/>
              </a:rPr>
              <a:t>MP4</a:t>
            </a:r>
            <a:r>
              <a:rPr lang="es-ES" sz="2000" dirty="0">
                <a:latin typeface="Comic Sans MS" pitchFamily="66" charset="0"/>
              </a:rPr>
              <a:t> </a:t>
            </a:r>
            <a:r>
              <a:rPr lang="es-ES" sz="2000" dirty="0">
                <a:latin typeface="Comic Sans MS" pitchFamily="66" charset="0"/>
              </a:rPr>
              <a:t>o</a:t>
            </a:r>
            <a:r>
              <a:rPr lang="es-ES" sz="2000" dirty="0">
                <a:latin typeface="Comic Sans MS" pitchFamily="66" charset="0"/>
                <a:hlinkClick r:id="rId10" tooltip="Advanced Streaming Format"/>
              </a:rPr>
              <a:t>ASF</a:t>
            </a:r>
            <a:r>
              <a:rPr lang="es-ES" sz="2000" dirty="0">
                <a:latin typeface="Comic Sans MS" pitchFamily="66" charset="0"/>
              </a:rPr>
              <a:t>, pero es totalmente </a:t>
            </a:r>
            <a:r>
              <a:rPr lang="es-ES" sz="2000" dirty="0">
                <a:latin typeface="Comic Sans MS" pitchFamily="66" charset="0"/>
                <a:hlinkClick r:id="rId11" tooltip="Código abierto"/>
              </a:rPr>
              <a:t>abierto</a:t>
            </a:r>
            <a:r>
              <a:rPr lang="es-ES" sz="2000" dirty="0">
                <a:latin typeface="Comic Sans MS" pitchFamily="66" charset="0"/>
              </a:rPr>
              <a:t>. La mayoría de sus implementaciones consisten </a:t>
            </a:r>
            <a:r>
              <a:rPr lang="es-ES" sz="2000" dirty="0">
                <a:latin typeface="Comic Sans MS" pitchFamily="66" charset="0"/>
              </a:rPr>
              <a:t>en</a:t>
            </a:r>
            <a:r>
              <a:rPr lang="es-ES" sz="2000" dirty="0">
                <a:latin typeface="Comic Sans MS" pitchFamily="66" charset="0"/>
                <a:hlinkClick r:id="rId12" tooltip="Software libre"/>
              </a:rPr>
              <a:t>software</a:t>
            </a:r>
            <a:r>
              <a:rPr lang="es-ES" sz="2000" dirty="0">
                <a:latin typeface="Comic Sans MS" pitchFamily="66" charset="0"/>
                <a:hlinkClick r:id="rId12" tooltip="Software libre"/>
              </a:rPr>
              <a:t> libre</a:t>
            </a:r>
            <a:r>
              <a:rPr lang="es-ES" sz="2000" dirty="0">
                <a:latin typeface="Comic Sans MS" pitchFamily="66" charset="0"/>
              </a:rPr>
              <a:t>. Los archivos de tipo </a:t>
            </a:r>
            <a:r>
              <a:rPr lang="es-ES" sz="2000" dirty="0">
                <a:latin typeface="Comic Sans MS" pitchFamily="66" charset="0"/>
              </a:rPr>
              <a:t>Matroska</a:t>
            </a:r>
            <a:r>
              <a:rPr lang="es-ES" sz="2000" dirty="0">
                <a:latin typeface="Comic Sans MS" pitchFamily="66" charset="0"/>
              </a:rPr>
              <a:t> son .MKV para vídeo (con subtítulos y audio), .MKA para archivos solamente de audio, .MKS sólo para </a:t>
            </a:r>
            <a:r>
              <a:rPr lang="es-ES" sz="2000" dirty="0">
                <a:latin typeface="Comic Sans MS" pitchFamily="66" charset="0"/>
                <a:hlinkClick r:id="rId13" tooltip="Subtítulo"/>
              </a:rPr>
              <a:t>subtítulos</a:t>
            </a:r>
            <a:r>
              <a:rPr lang="es-ES" sz="2000" dirty="0">
                <a:latin typeface="Comic Sans MS" pitchFamily="66" charset="0"/>
              </a:rPr>
              <a:t> y .MK3D para vídeo </a:t>
            </a:r>
            <a:r>
              <a:rPr lang="es-ES" sz="2000" dirty="0">
                <a:latin typeface="Comic Sans MS" pitchFamily="66" charset="0"/>
                <a:hlinkClick r:id="rId14" tooltip="Estereoscopía"/>
              </a:rPr>
              <a:t>estereoscopico</a:t>
            </a:r>
            <a:r>
              <a:rPr lang="es-ES" sz="2000" dirty="0">
                <a:latin typeface="Comic Sans MS" pitchFamily="66" charset="0"/>
              </a:rPr>
              <a:t>.</a:t>
            </a:r>
            <a:r>
              <a:rPr lang="es-MX" dirty="0"/>
              <a:t/>
            </a:r>
            <a:br>
              <a:rPr lang="es-MX" dirty="0"/>
            </a:br>
            <a:endParaRPr lang="es-MX" dirty="0"/>
          </a:p>
        </p:txBody>
      </p:sp>
    </p:spTree>
  </p:cSld>
  <p:clrMapOvr>
    <a:masterClrMapping/>
  </p:clrMapOvr>
  <p:transition>
    <p:cover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4869160"/>
            <a:ext cx="8229600" cy="1143000"/>
          </a:xfrm>
        </p:spPr>
        <p:txBody>
          <a:bodyPr>
            <a:normAutofit fontScale="90000"/>
          </a:bodyPr>
          <a:lstStyle/>
          <a:p>
            <a:r>
              <a:rPr lang="es-ES" sz="6700" b="1" dirty="0">
                <a:latin typeface="Comic Sans MS" pitchFamily="66" charset="0"/>
              </a:rPr>
              <a:t>Mov</a:t>
            </a:r>
            <a:r>
              <a:rPr lang="es-ES" sz="6700" dirty="0">
                <a:latin typeface="Comic Sans MS" pitchFamily="66" charset="0"/>
              </a:rPr>
              <a:t> </a:t>
            </a:r>
            <a:r>
              <a:rPr lang="es-ES" sz="3100" dirty="0" smtClean="0">
                <a:latin typeface="Comic Sans MS" pitchFamily="66" charset="0"/>
              </a:rPr>
              <a:t/>
            </a:r>
            <a:br>
              <a:rPr lang="es-ES" sz="3100" dirty="0" smtClean="0">
                <a:latin typeface="Comic Sans MS" pitchFamily="66" charset="0"/>
              </a:rPr>
            </a:br>
            <a:r>
              <a:rPr lang="es-ES" sz="3100" dirty="0">
                <a:latin typeface="Comic Sans MS" pitchFamily="66" charset="0"/>
              </a:rPr>
              <a:t/>
            </a:r>
            <a:br>
              <a:rPr lang="es-ES" sz="3100" dirty="0">
                <a:latin typeface="Comic Sans MS" pitchFamily="66" charset="0"/>
              </a:rPr>
            </a:br>
            <a:r>
              <a:rPr lang="es-ES" sz="3100" dirty="0">
                <a:latin typeface="Comic Sans MS" pitchFamily="66" charset="0"/>
              </a:rPr>
              <a:t>E</a:t>
            </a:r>
            <a:r>
              <a:rPr lang="es-ES" sz="3100" dirty="0" smtClean="0">
                <a:latin typeface="Comic Sans MS" pitchFamily="66" charset="0"/>
              </a:rPr>
              <a:t>s </a:t>
            </a:r>
            <a:r>
              <a:rPr lang="es-ES" sz="3100" dirty="0">
                <a:latin typeface="Comic Sans MS" pitchFamily="66" charset="0"/>
              </a:rPr>
              <a:t>una </a:t>
            </a:r>
            <a:r>
              <a:rPr lang="es-ES" sz="3100" u="sng" dirty="0">
                <a:latin typeface="Comic Sans MS" pitchFamily="66" charset="0"/>
                <a:hlinkClick r:id="rId2" tooltip="Conjunto de instrucciones"/>
              </a:rPr>
              <a:t>instrucción</a:t>
            </a:r>
            <a:r>
              <a:rPr lang="es-ES" sz="3100" dirty="0">
                <a:latin typeface="Comic Sans MS" pitchFamily="66" charset="0"/>
              </a:rPr>
              <a:t> en el </a:t>
            </a:r>
            <a:r>
              <a:rPr lang="es-ES" sz="3100" dirty="0">
                <a:latin typeface="Comic Sans MS" pitchFamily="66" charset="0"/>
              </a:rPr>
              <a:t>lenguage</a:t>
            </a:r>
            <a:r>
              <a:rPr lang="es-ES" sz="3100" dirty="0">
                <a:latin typeface="Comic Sans MS" pitchFamily="66" charset="0"/>
              </a:rPr>
              <a:t> </a:t>
            </a:r>
            <a:r>
              <a:rPr lang="es-ES" sz="3100" u="sng" dirty="0">
                <a:latin typeface="Comic Sans MS" pitchFamily="66" charset="0"/>
                <a:hlinkClick r:id="rId3" tooltip="Ensamblador"/>
              </a:rPr>
              <a:t>ensamblador</a:t>
            </a:r>
            <a:r>
              <a:rPr lang="es-ES" sz="3100" dirty="0">
                <a:latin typeface="Comic Sans MS" pitchFamily="66" charset="0"/>
              </a:rPr>
              <a:t> de la mayoría de </a:t>
            </a:r>
            <a:r>
              <a:rPr lang="es-ES" sz="3100" u="sng" dirty="0">
                <a:latin typeface="Comic Sans MS" pitchFamily="66" charset="0"/>
                <a:hlinkClick r:id="rId4" tooltip="Unidad central de procesamiento"/>
              </a:rPr>
              <a:t>procesadores</a:t>
            </a:r>
            <a:r>
              <a:rPr lang="es-ES" sz="3100" dirty="0">
                <a:latin typeface="Comic Sans MS" pitchFamily="66" charset="0"/>
              </a:rPr>
              <a:t>, cuyo propósito es la transferencia de datos entre registros de procesador o registro y memoria.</a:t>
            </a:r>
            <a:r>
              <a:rPr lang="es-MX" sz="3100" dirty="0">
                <a:latin typeface="Comic Sans MS" pitchFamily="66" charset="0"/>
              </a:rPr>
              <a:t/>
            </a:r>
            <a:br>
              <a:rPr lang="es-MX" sz="3100" dirty="0">
                <a:latin typeface="Comic Sans MS" pitchFamily="66" charset="0"/>
              </a:rPr>
            </a:br>
            <a:r>
              <a:rPr lang="es-ES" sz="3100" dirty="0">
                <a:latin typeface="Comic Sans MS" pitchFamily="66" charset="0"/>
              </a:rPr>
              <a:t>Adicionalmente </a:t>
            </a:r>
            <a:r>
              <a:rPr lang="es-ES" sz="3100" b="1" dirty="0">
                <a:latin typeface="Comic Sans MS" pitchFamily="66" charset="0"/>
              </a:rPr>
              <a:t>mov</a:t>
            </a:r>
            <a:r>
              <a:rPr lang="es-ES" sz="3100" dirty="0">
                <a:latin typeface="Comic Sans MS" pitchFamily="66" charset="0"/>
              </a:rPr>
              <a:t> también permite el uso de datos absolutos, como por ejemplo mover el número 10 a un registro del procesador.</a:t>
            </a:r>
            <a:r>
              <a:rPr lang="es-MX" dirty="0"/>
              <a:t/>
            </a:r>
            <a:br>
              <a:rPr lang="es-MX" dirty="0"/>
            </a:br>
            <a:endParaRPr lang="es-MX" dirty="0"/>
          </a:p>
        </p:txBody>
      </p:sp>
    </p:spTree>
  </p:cSld>
  <p:clrMapOvr>
    <a:masterClrMapping/>
  </p:clrMapOvr>
  <p:transition>
    <p:cover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5373216"/>
            <a:ext cx="8229600" cy="1143000"/>
          </a:xfrm>
        </p:spPr>
        <p:txBody>
          <a:bodyPr>
            <a:normAutofit fontScale="90000"/>
          </a:bodyPr>
          <a:lstStyle/>
          <a:p>
            <a:pPr algn="ctr"/>
            <a:r>
              <a:rPr lang="es-ES" sz="5300" b="1" dirty="0" smtClean="0">
                <a:latin typeface="Comic Sans MS" pitchFamily="66" charset="0"/>
              </a:rPr>
              <a:t>MP4</a:t>
            </a:r>
            <a:r>
              <a:rPr lang="es-ES" sz="2700" b="1" dirty="0" smtClean="0"/>
              <a:t/>
            </a:r>
            <a:br>
              <a:rPr lang="es-ES" sz="2700" b="1" dirty="0" smtClean="0"/>
            </a:br>
            <a:r>
              <a:rPr lang="es-ES" sz="2700" b="1" dirty="0"/>
              <a:t/>
            </a:r>
            <a:br>
              <a:rPr lang="es-ES" sz="2700" b="1" dirty="0"/>
            </a:br>
            <a:r>
              <a:rPr lang="es-ES" sz="2700" dirty="0"/>
              <a:t> </a:t>
            </a:r>
            <a:r>
              <a:rPr lang="es-ES" sz="2200" dirty="0" smtClean="0"/>
              <a:t>Es </a:t>
            </a:r>
            <a:r>
              <a:rPr lang="es-ES" sz="2200" dirty="0"/>
              <a:t>un término de marketing para el </a:t>
            </a:r>
            <a:r>
              <a:rPr lang="es-ES" sz="2200" dirty="0">
                <a:hlinkClick r:id="rId2" tooltip="Reproductor multimedia digital"/>
              </a:rPr>
              <a:t>reproductor multimedia digital</a:t>
            </a:r>
            <a:r>
              <a:rPr lang="es-ES" sz="2200" dirty="0"/>
              <a:t> que cumple con ciertos estándares y formatos.</a:t>
            </a:r>
            <a:r>
              <a:rPr lang="es-ES" sz="2200" baseline="30000" dirty="0">
                <a:hlinkClick r:id="rId3"/>
              </a:rPr>
              <a:t>3</a:t>
            </a:r>
            <a:r>
              <a:rPr lang="es-ES" sz="2200" dirty="0"/>
              <a:t> El propio nombre es un nombre inapropiado, ya que la mayoría de los reproductores MP4 son incompatibles con el MPEG-4 </a:t>
            </a:r>
            <a:r>
              <a:rPr lang="es-ES" sz="2200" dirty="0"/>
              <a:t>Part</a:t>
            </a:r>
            <a:r>
              <a:rPr lang="es-ES" sz="2200" dirty="0"/>
              <a:t> 14 estándar o el formato contenedor </a:t>
            </a:r>
            <a:r>
              <a:rPr lang="es-ES" sz="2200" i="1" dirty="0"/>
              <a:t>.mp4</a:t>
            </a:r>
            <a:r>
              <a:rPr lang="es-ES" sz="2200" dirty="0"/>
              <a:t>. En cambio, el término simboliza su condición de sucesores de los reproductores de los Reproductor de audio </a:t>
            </a:r>
            <a:r>
              <a:rPr lang="es-ES" sz="2200" dirty="0"/>
              <a:t>digital|reproductores</a:t>
            </a:r>
            <a:r>
              <a:rPr lang="es-ES" sz="2200" dirty="0"/>
              <a:t> de </a:t>
            </a:r>
            <a:r>
              <a:rPr lang="es-ES" sz="2200" i="1" dirty="0"/>
              <a:t>MP3</a:t>
            </a:r>
            <a:r>
              <a:rPr lang="es-ES" sz="2200" dirty="0"/>
              <a:t> En este sentido, en algunos mercados como Brasil, cualquier nueva función agregada a un determinado medio es seguida por un aumento en el número de unidades vendidas, a pesar de no existir correspondientes MPEG-5 </a:t>
            </a:r>
            <a:r>
              <a:rPr lang="es-ES" sz="2200" dirty="0"/>
              <a:t>estandares</a:t>
            </a:r>
            <a:r>
              <a:rPr lang="es-ES" sz="2200" dirty="0"/>
              <a:t> (a la fecha), la norma actual, aún en desarrollo, es MPEG-4).</a:t>
            </a:r>
            <a:r>
              <a:rPr lang="es-MX" sz="2200" dirty="0"/>
              <a:t/>
            </a:r>
            <a:br>
              <a:rPr lang="es-MX" sz="2200" dirty="0"/>
            </a:br>
            <a:endParaRPr lang="es-MX" sz="2200" dirty="0"/>
          </a:p>
        </p:txBody>
      </p:sp>
    </p:spTree>
  </p:cSld>
  <p:clrMapOvr>
    <a:masterClrMapping/>
  </p:clrMapOvr>
  <p:transition>
    <p:checke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869160"/>
            <a:ext cx="8229600" cy="1143000"/>
          </a:xfrm>
        </p:spPr>
        <p:txBody>
          <a:bodyPr>
            <a:normAutofit fontScale="90000"/>
          </a:bodyPr>
          <a:lstStyle/>
          <a:p>
            <a:pPr algn="ctr"/>
            <a:r>
              <a:rPr lang="es-ES" sz="4900" b="1" dirty="0" smtClean="0">
                <a:latin typeface="Comic Sans MS" pitchFamily="66" charset="0"/>
              </a:rPr>
              <a:t>MPEG-1</a:t>
            </a:r>
            <a:r>
              <a:rPr lang="es-ES" sz="2700" b="1" dirty="0" smtClean="0">
                <a:latin typeface="Comic Sans MS" pitchFamily="66" charset="0"/>
              </a:rPr>
              <a:t/>
            </a:r>
            <a:br>
              <a:rPr lang="es-ES" sz="2700" b="1" dirty="0" smtClean="0">
                <a:latin typeface="Comic Sans MS" pitchFamily="66" charset="0"/>
              </a:rPr>
            </a:br>
            <a:r>
              <a:rPr lang="es-ES" sz="2700" b="1" dirty="0">
                <a:latin typeface="Comic Sans MS" pitchFamily="66" charset="0"/>
              </a:rPr>
              <a:t/>
            </a:r>
            <a:br>
              <a:rPr lang="es-ES" sz="2700" b="1" dirty="0">
                <a:latin typeface="Comic Sans MS" pitchFamily="66" charset="0"/>
              </a:rPr>
            </a:br>
            <a:r>
              <a:rPr lang="es-ES" sz="2700" dirty="0">
                <a:latin typeface="Comic Sans MS" pitchFamily="66" charset="0"/>
              </a:rPr>
              <a:t> </a:t>
            </a:r>
            <a:r>
              <a:rPr lang="es-ES" sz="2700" dirty="0" smtClean="0">
                <a:latin typeface="Comic Sans MS" pitchFamily="66" charset="0"/>
              </a:rPr>
              <a:t>Es </a:t>
            </a:r>
            <a:r>
              <a:rPr lang="es-ES" sz="2700" dirty="0">
                <a:latin typeface="Comic Sans MS" pitchFamily="66" charset="0"/>
              </a:rPr>
              <a:t>el nombre de un grupo de estándares de codificación de audio y vídeo normalizados por el grupo </a:t>
            </a:r>
            <a:r>
              <a:rPr lang="es-ES" sz="2700" dirty="0">
                <a:latin typeface="Comic Sans MS" pitchFamily="66" charset="0"/>
                <a:hlinkClick r:id="rId2" tooltip="MPEG"/>
              </a:rPr>
              <a:t>MPEG</a:t>
            </a:r>
            <a:r>
              <a:rPr lang="es-ES" sz="2700" dirty="0">
                <a:latin typeface="Comic Sans MS" pitchFamily="66" charset="0"/>
              </a:rPr>
              <a:t> (</a:t>
            </a:r>
            <a:r>
              <a:rPr lang="es-ES" sz="2700" dirty="0">
                <a:latin typeface="Comic Sans MS" pitchFamily="66" charset="0"/>
              </a:rPr>
              <a:t>Moving</a:t>
            </a:r>
            <a:r>
              <a:rPr lang="es-ES" sz="2700" dirty="0">
                <a:latin typeface="Comic Sans MS" pitchFamily="66" charset="0"/>
              </a:rPr>
              <a:t> </a:t>
            </a:r>
            <a:r>
              <a:rPr lang="es-ES" sz="2700" dirty="0">
                <a:latin typeface="Comic Sans MS" pitchFamily="66" charset="0"/>
              </a:rPr>
              <a:t>Pictures</a:t>
            </a:r>
            <a:r>
              <a:rPr lang="es-ES" sz="2700" dirty="0">
                <a:latin typeface="Comic Sans MS" pitchFamily="66" charset="0"/>
              </a:rPr>
              <a:t> </a:t>
            </a:r>
            <a:r>
              <a:rPr lang="es-ES" sz="2700" dirty="0">
                <a:latin typeface="Comic Sans MS" pitchFamily="66" charset="0"/>
              </a:rPr>
              <a:t>Experts</a:t>
            </a:r>
            <a:r>
              <a:rPr lang="es-ES" sz="2700" dirty="0">
                <a:latin typeface="Comic Sans MS" pitchFamily="66" charset="0"/>
              </a:rPr>
              <a:t> </a:t>
            </a:r>
            <a:r>
              <a:rPr lang="es-ES" sz="2700" dirty="0">
                <a:latin typeface="Comic Sans MS" pitchFamily="66" charset="0"/>
              </a:rPr>
              <a:t>Group</a:t>
            </a:r>
            <a:r>
              <a:rPr lang="es-ES" sz="2700" dirty="0">
                <a:latin typeface="Comic Sans MS" pitchFamily="66" charset="0"/>
              </a:rPr>
              <a:t>). </a:t>
            </a:r>
            <a:r>
              <a:rPr lang="es-ES" sz="2700" i="1" dirty="0">
                <a:latin typeface="Comic Sans MS" pitchFamily="66" charset="0"/>
              </a:rPr>
              <a:t>MPEG-1 vídeo</a:t>
            </a:r>
            <a:r>
              <a:rPr lang="es-ES" sz="2700" dirty="0">
                <a:latin typeface="Comic Sans MS" pitchFamily="66" charset="0"/>
              </a:rPr>
              <a:t> se utiliza en el formato </a:t>
            </a:r>
            <a:r>
              <a:rPr lang="es-ES" sz="2700" dirty="0">
                <a:latin typeface="Comic Sans MS" pitchFamily="66" charset="0"/>
                <a:hlinkClick r:id="rId3" tooltip="Video CD"/>
              </a:rPr>
              <a:t>Video CD</a:t>
            </a:r>
            <a:r>
              <a:rPr lang="es-ES" sz="2700" dirty="0">
                <a:latin typeface="Comic Sans MS" pitchFamily="66" charset="0"/>
              </a:rPr>
              <a:t>. La calidad de salida con la tasa de compresión usual usada en VCD es similar a la de un </a:t>
            </a:r>
            <a:r>
              <a:rPr lang="es-ES" sz="2700" dirty="0">
                <a:latin typeface="Comic Sans MS" pitchFamily="66" charset="0"/>
              </a:rPr>
              <a:t>cassette</a:t>
            </a:r>
            <a:r>
              <a:rPr lang="es-ES" sz="2700" dirty="0">
                <a:latin typeface="Comic Sans MS" pitchFamily="66" charset="0"/>
              </a:rPr>
              <a:t> vídeo </a:t>
            </a:r>
            <a:r>
              <a:rPr lang="es-ES" sz="2700" dirty="0">
                <a:latin typeface="Comic Sans MS" pitchFamily="66" charset="0"/>
                <a:hlinkClick r:id="rId4" tooltip="VHS"/>
              </a:rPr>
              <a:t>VHS</a:t>
            </a:r>
            <a:r>
              <a:rPr lang="es-ES" sz="2700" dirty="0">
                <a:latin typeface="Comic Sans MS" pitchFamily="66" charset="0"/>
              </a:rPr>
              <a:t> doméstico. Para el audio, el grupo MPEG definió el </a:t>
            </a:r>
            <a:r>
              <a:rPr lang="es-ES" sz="2700" i="1" dirty="0">
                <a:latin typeface="Comic Sans MS" pitchFamily="66" charset="0"/>
              </a:rPr>
              <a:t>MPEG-1 audio </a:t>
            </a:r>
            <a:r>
              <a:rPr lang="es-ES" sz="2700" i="1" dirty="0">
                <a:latin typeface="Comic Sans MS" pitchFamily="66" charset="0"/>
              </a:rPr>
              <a:t>layer</a:t>
            </a:r>
            <a:r>
              <a:rPr lang="es-ES" sz="2700" i="1" dirty="0">
                <a:latin typeface="Comic Sans MS" pitchFamily="66" charset="0"/>
              </a:rPr>
              <a:t> 3</a:t>
            </a:r>
            <a:r>
              <a:rPr lang="es-ES" sz="2700" dirty="0">
                <a:latin typeface="Comic Sans MS" pitchFamily="66" charset="0"/>
              </a:rPr>
              <a:t> más conocido como </a:t>
            </a:r>
            <a:r>
              <a:rPr lang="es-ES" sz="2700" dirty="0">
                <a:latin typeface="Comic Sans MS" pitchFamily="66" charset="0"/>
                <a:hlinkClick r:id="rId5" tooltip="MP3"/>
              </a:rPr>
              <a:t>MP3</a:t>
            </a:r>
            <a:r>
              <a:rPr lang="es-ES" sz="2700" dirty="0">
                <a:latin typeface="Comic Sans MS" pitchFamily="66" charset="0"/>
              </a:rPr>
              <a:t>.</a:t>
            </a:r>
            <a:r>
              <a:rPr lang="es-MX" sz="2700" dirty="0">
                <a:latin typeface="Comic Sans MS" pitchFamily="66" charset="0"/>
              </a:rPr>
              <a:t/>
            </a:r>
            <a:br>
              <a:rPr lang="es-MX" sz="2700" dirty="0">
                <a:latin typeface="Comic Sans MS" pitchFamily="66" charset="0"/>
              </a:rPr>
            </a:br>
            <a:endParaRPr lang="es-MX" dirty="0"/>
          </a:p>
        </p:txBody>
      </p:sp>
    </p:spTree>
  </p:cSld>
  <p:clrMapOvr>
    <a:masterClrMapping/>
  </p:clrMapOvr>
  <p:transition>
    <p:comb/>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5085184"/>
            <a:ext cx="8229600" cy="1143000"/>
          </a:xfrm>
        </p:spPr>
        <p:txBody>
          <a:bodyPr>
            <a:normAutofit fontScale="90000"/>
          </a:bodyPr>
          <a:lstStyle/>
          <a:p>
            <a:r>
              <a:rPr lang="es-ES" sz="3100" dirty="0" smtClean="0">
                <a:latin typeface="Comic Sans MS" pitchFamily="66" charset="0"/>
              </a:rPr>
              <a:t>MPEG-1 está conformado por diferentes partes:</a:t>
            </a:r>
            <a:br>
              <a:rPr lang="es-ES" sz="3100" dirty="0" smtClean="0">
                <a:latin typeface="Comic Sans MS" pitchFamily="66" charset="0"/>
              </a:rPr>
            </a:br>
            <a:r>
              <a:rPr lang="es-MX" sz="3100" dirty="0" smtClean="0">
                <a:latin typeface="Comic Sans MS" pitchFamily="66" charset="0"/>
              </a:rPr>
              <a:t/>
            </a:r>
            <a:br>
              <a:rPr lang="es-MX" sz="3100" dirty="0" smtClean="0">
                <a:latin typeface="Comic Sans MS" pitchFamily="66" charset="0"/>
              </a:rPr>
            </a:br>
            <a:r>
              <a:rPr lang="es-ES" sz="3100" dirty="0" smtClean="0">
                <a:latin typeface="Comic Sans MS" pitchFamily="66" charset="0"/>
              </a:rPr>
              <a:t>Sincronización y transmisión simultánea de vídeo y audio.</a:t>
            </a:r>
            <a:r>
              <a:rPr lang="es-MX" sz="3100" dirty="0" smtClean="0">
                <a:latin typeface="Comic Sans MS" pitchFamily="66" charset="0"/>
              </a:rPr>
              <a:t/>
            </a:r>
            <a:br>
              <a:rPr lang="es-MX" sz="3100" dirty="0" smtClean="0">
                <a:latin typeface="Comic Sans MS" pitchFamily="66" charset="0"/>
              </a:rPr>
            </a:br>
            <a:r>
              <a:rPr lang="es-ES" sz="3100" dirty="0" smtClean="0">
                <a:latin typeface="Comic Sans MS" pitchFamily="66" charset="0"/>
                <a:hlinkClick r:id="rId2" tooltip="Códec"/>
              </a:rPr>
              <a:t>Códec</a:t>
            </a:r>
            <a:r>
              <a:rPr lang="es-ES" sz="3100" dirty="0" smtClean="0">
                <a:latin typeface="Comic Sans MS" pitchFamily="66" charset="0"/>
              </a:rPr>
              <a:t> de compresión para señales de vídeo no </a:t>
            </a:r>
            <a:r>
              <a:rPr lang="es-ES" sz="3100" dirty="0" smtClean="0">
                <a:latin typeface="Comic Sans MS" pitchFamily="66" charset="0"/>
                <a:hlinkClick r:id="rId3" tooltip="Entrelazado"/>
              </a:rPr>
              <a:t>entrelazadas</a:t>
            </a:r>
            <a:r>
              <a:rPr lang="es-ES" sz="3100" dirty="0" smtClean="0">
                <a:latin typeface="Comic Sans MS" pitchFamily="66" charset="0"/>
              </a:rPr>
              <a:t> (progresivas).</a:t>
            </a:r>
            <a:r>
              <a:rPr lang="es-MX" sz="3100" dirty="0" smtClean="0">
                <a:latin typeface="Comic Sans MS" pitchFamily="66" charset="0"/>
              </a:rPr>
              <a:t/>
            </a:r>
            <a:br>
              <a:rPr lang="es-MX" sz="3100" dirty="0" smtClean="0">
                <a:latin typeface="Comic Sans MS" pitchFamily="66" charset="0"/>
              </a:rPr>
            </a:br>
            <a:r>
              <a:rPr lang="es-ES" sz="3100" dirty="0" smtClean="0">
                <a:latin typeface="Comic Sans MS" pitchFamily="66" charset="0"/>
                <a:hlinkClick r:id="rId2" tooltip="Códec"/>
              </a:rPr>
              <a:t>Códec</a:t>
            </a:r>
            <a:r>
              <a:rPr lang="es-ES" sz="3100" dirty="0" smtClean="0">
                <a:latin typeface="Comic Sans MS" pitchFamily="66" charset="0"/>
              </a:rPr>
              <a:t> de compresión para señales de audio con control sobre la tasa de compresión. El estándar define tres </a:t>
            </a:r>
            <a:r>
              <a:rPr lang="es-ES" sz="3100" i="1" dirty="0" smtClean="0">
                <a:latin typeface="Comic Sans MS" pitchFamily="66" charset="0"/>
              </a:rPr>
              <a:t>capas</a:t>
            </a:r>
            <a:r>
              <a:rPr lang="es-ES" sz="3100" dirty="0" smtClean="0">
                <a:latin typeface="Comic Sans MS" pitchFamily="66" charset="0"/>
              </a:rPr>
              <a:t> (</a:t>
            </a:r>
            <a:r>
              <a:rPr lang="es-ES" sz="3100" dirty="0" smtClean="0">
                <a:latin typeface="Comic Sans MS" pitchFamily="66" charset="0"/>
              </a:rPr>
              <a:t>layers</a:t>
            </a:r>
            <a:r>
              <a:rPr lang="es-ES" sz="3100" dirty="0" smtClean="0">
                <a:latin typeface="Comic Sans MS" pitchFamily="66" charset="0"/>
              </a:rPr>
              <a:t> en inglés), o niveles de complejidad de la codificación de audio MPEG.</a:t>
            </a:r>
            <a:r>
              <a:rPr lang="es-MX" dirty="0" smtClean="0"/>
              <a:t/>
            </a:r>
            <a:br>
              <a:rPr lang="es-MX" dirty="0" smtClean="0"/>
            </a:br>
            <a:endParaRPr lang="es-MX" dirty="0"/>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4149080"/>
            <a:ext cx="8229600" cy="1143000"/>
          </a:xfrm>
        </p:spPr>
        <p:txBody>
          <a:bodyPr>
            <a:normAutofit fontScale="90000"/>
          </a:bodyPr>
          <a:lstStyle/>
          <a:p>
            <a:pPr algn="ctr"/>
            <a:r>
              <a:rPr lang="es-ES" sz="4000" b="1" dirty="0" smtClean="0">
                <a:solidFill>
                  <a:schemeClr val="accent2">
                    <a:lumMod val="50000"/>
                  </a:schemeClr>
                </a:solidFill>
                <a:latin typeface="Comic Sans MS" pitchFamily="66" charset="0"/>
              </a:rPr>
              <a:t>OGM</a:t>
            </a:r>
            <a:r>
              <a:rPr lang="es-ES" sz="4000" dirty="0" smtClean="0">
                <a:latin typeface="Comic Sans MS" pitchFamily="66" charset="0"/>
              </a:rPr>
              <a:t/>
            </a:r>
            <a:br>
              <a:rPr lang="es-ES" sz="4000" dirty="0" smtClean="0">
                <a:latin typeface="Comic Sans MS" pitchFamily="66" charset="0"/>
              </a:rPr>
            </a:br>
            <a:r>
              <a:rPr lang="es-MX" sz="4000" dirty="0">
                <a:latin typeface="Comic Sans MS" pitchFamily="66" charset="0"/>
              </a:rPr>
              <a:t/>
            </a:r>
            <a:br>
              <a:rPr lang="es-MX" sz="4000" dirty="0">
                <a:latin typeface="Comic Sans MS" pitchFamily="66" charset="0"/>
              </a:rPr>
            </a:br>
            <a:r>
              <a:rPr lang="es-ES" sz="4000" b="1" dirty="0">
                <a:latin typeface="Comic Sans MS" pitchFamily="66" charset="0"/>
              </a:rPr>
              <a:t>OGM</a:t>
            </a:r>
            <a:r>
              <a:rPr lang="es-ES" sz="4000" dirty="0">
                <a:latin typeface="Comic Sans MS" pitchFamily="66" charset="0"/>
              </a:rPr>
              <a:t> puede referirse a:</a:t>
            </a:r>
            <a:r>
              <a:rPr lang="es-MX" sz="4000" dirty="0">
                <a:latin typeface="Comic Sans MS" pitchFamily="66" charset="0"/>
              </a:rPr>
              <a:t/>
            </a:r>
            <a:br>
              <a:rPr lang="es-MX" sz="4000" dirty="0">
                <a:latin typeface="Comic Sans MS" pitchFamily="66" charset="0"/>
              </a:rPr>
            </a:br>
            <a:r>
              <a:rPr lang="es-ES" sz="4000" dirty="0">
                <a:latin typeface="Comic Sans MS" pitchFamily="66" charset="0"/>
              </a:rPr>
              <a:t>Un </a:t>
            </a:r>
            <a:r>
              <a:rPr lang="es-ES" sz="4000" b="1" dirty="0">
                <a:latin typeface="Comic Sans MS" pitchFamily="66" charset="0"/>
                <a:hlinkClick r:id="rId2" tooltip="Organismo genéticamente modificado"/>
              </a:rPr>
              <a:t>organismo genéticamente modificado</a:t>
            </a:r>
            <a:r>
              <a:rPr lang="es-ES" sz="4000" dirty="0">
                <a:latin typeface="Comic Sans MS" pitchFamily="66" charset="0"/>
              </a:rPr>
              <a:t>;</a:t>
            </a:r>
            <a:r>
              <a:rPr lang="es-MX" sz="4000" dirty="0">
                <a:latin typeface="Comic Sans MS" pitchFamily="66" charset="0"/>
              </a:rPr>
              <a:t/>
            </a:r>
            <a:br>
              <a:rPr lang="es-MX" sz="4000" dirty="0">
                <a:latin typeface="Comic Sans MS" pitchFamily="66" charset="0"/>
              </a:rPr>
            </a:br>
            <a:r>
              <a:rPr lang="es-ES" sz="4000" b="1" dirty="0">
                <a:latin typeface="Comic Sans MS" pitchFamily="66" charset="0"/>
                <a:hlinkClick r:id="rId3" tooltip="Ogg Media"/>
              </a:rPr>
              <a:t>Ogg</a:t>
            </a:r>
            <a:r>
              <a:rPr lang="es-ES" sz="4000" b="1" dirty="0">
                <a:latin typeface="Comic Sans MS" pitchFamily="66" charset="0"/>
                <a:hlinkClick r:id="rId3" tooltip="Ogg Media"/>
              </a:rPr>
              <a:t> Media</a:t>
            </a:r>
            <a:r>
              <a:rPr lang="es-ES" sz="4000" dirty="0">
                <a:latin typeface="Comic Sans MS" pitchFamily="66" charset="0"/>
              </a:rPr>
              <a:t>, contenedor multimedia.</a:t>
            </a:r>
            <a:r>
              <a:rPr lang="es-MX" dirty="0"/>
              <a:t/>
            </a:r>
            <a:br>
              <a:rPr lang="es-MX" dirty="0"/>
            </a:br>
            <a:r>
              <a:rPr lang="es-ES" dirty="0"/>
              <a:t> </a:t>
            </a:r>
            <a:r>
              <a:rPr lang="es-MX" dirty="0"/>
              <a:t/>
            </a:r>
            <a:br>
              <a:rPr lang="es-MX" dirty="0"/>
            </a:br>
            <a:endParaRPr lang="es-MX" dirty="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4869160"/>
            <a:ext cx="8229600" cy="1143000"/>
          </a:xfrm>
        </p:spPr>
        <p:txBody>
          <a:bodyPr>
            <a:normAutofit fontScale="90000"/>
          </a:bodyPr>
          <a:lstStyle/>
          <a:p>
            <a:pPr algn="ctr"/>
            <a:r>
              <a:rPr lang="es-ES" b="1" dirty="0" smtClean="0">
                <a:latin typeface="Comic Sans MS" pitchFamily="66" charset="0"/>
              </a:rPr>
              <a:t>Rm</a:t>
            </a:r>
            <a:r>
              <a:rPr lang="es-ES" sz="3100" b="1" dirty="0" smtClean="0">
                <a:latin typeface="Comic Sans MS" pitchFamily="66" charset="0"/>
              </a:rPr>
              <a:t/>
            </a:r>
            <a:br>
              <a:rPr lang="es-ES" sz="3100" b="1" dirty="0" smtClean="0">
                <a:latin typeface="Comic Sans MS" pitchFamily="66" charset="0"/>
              </a:rPr>
            </a:br>
            <a:r>
              <a:rPr lang="es-ES" sz="3100" b="1" dirty="0">
                <a:latin typeface="Comic Sans MS" pitchFamily="66" charset="0"/>
              </a:rPr>
              <a:t/>
            </a:r>
            <a:br>
              <a:rPr lang="es-ES" sz="3100" b="1" dirty="0">
                <a:latin typeface="Comic Sans MS" pitchFamily="66" charset="0"/>
              </a:rPr>
            </a:br>
            <a:r>
              <a:rPr lang="es-ES" sz="3100" dirty="0">
                <a:latin typeface="Comic Sans MS" pitchFamily="66" charset="0"/>
              </a:rPr>
              <a:t> </a:t>
            </a:r>
            <a:r>
              <a:rPr lang="es-ES" sz="3100" dirty="0" smtClean="0">
                <a:latin typeface="Comic Sans MS" pitchFamily="66" charset="0"/>
              </a:rPr>
              <a:t>Es </a:t>
            </a:r>
            <a:r>
              <a:rPr lang="es-ES" sz="3100" dirty="0">
                <a:latin typeface="Comic Sans MS" pitchFamily="66" charset="0"/>
              </a:rPr>
              <a:t>un comando de la familia de sistemas operativos </a:t>
            </a:r>
            <a:r>
              <a:rPr lang="es-ES" sz="3100" u="sng" dirty="0">
                <a:latin typeface="Comic Sans MS" pitchFamily="66" charset="0"/>
                <a:hlinkClick r:id="rId2" tooltip="Unix"/>
              </a:rPr>
              <a:t>Unix</a:t>
            </a:r>
            <a:r>
              <a:rPr lang="es-ES" sz="3100" dirty="0">
                <a:latin typeface="Comic Sans MS" pitchFamily="66" charset="0"/>
              </a:rPr>
              <a:t> usada para eliminar </a:t>
            </a:r>
            <a:r>
              <a:rPr lang="es-ES" sz="3100" u="sng" dirty="0">
                <a:latin typeface="Comic Sans MS" pitchFamily="66" charset="0"/>
                <a:hlinkClick r:id="rId3" tooltip="Archivo (computación)"/>
              </a:rPr>
              <a:t>archivos</a:t>
            </a:r>
            <a:r>
              <a:rPr lang="es-ES" sz="3100" dirty="0">
                <a:latin typeface="Comic Sans MS" pitchFamily="66" charset="0"/>
              </a:rPr>
              <a:t> y </a:t>
            </a:r>
            <a:r>
              <a:rPr lang="es-ES" sz="3100" u="sng" dirty="0">
                <a:latin typeface="Comic Sans MS" pitchFamily="66" charset="0"/>
                <a:hlinkClick r:id="rId4" tooltip="Directorio"/>
              </a:rPr>
              <a:t>directorios</a:t>
            </a:r>
            <a:r>
              <a:rPr lang="es-ES" sz="3100" dirty="0">
                <a:latin typeface="Comic Sans MS" pitchFamily="66" charset="0"/>
              </a:rPr>
              <a:t> del </a:t>
            </a:r>
            <a:r>
              <a:rPr lang="es-ES" sz="3100" u="sng" dirty="0">
                <a:latin typeface="Comic Sans MS" pitchFamily="66" charset="0"/>
                <a:hlinkClick r:id="rId5" tooltip="Sistema de archivos"/>
              </a:rPr>
              <a:t>sistema de archivos</a:t>
            </a:r>
            <a:r>
              <a:rPr lang="es-ES" sz="3100" u="sng" baseline="30000" dirty="0">
                <a:latin typeface="Comic Sans MS" pitchFamily="66" charset="0"/>
                <a:hlinkClick r:id="rId6"/>
              </a:rPr>
              <a:t>1</a:t>
            </a:r>
            <a:r>
              <a:rPr lang="es-ES" sz="3100" dirty="0">
                <a:latin typeface="Comic Sans MS" pitchFamily="66" charset="0"/>
              </a:rPr>
              <a:t> . Esta orden debe utilizarse con cautela, ya que puede ser muy destructiva, debido a que, al momento de ser llamada, por omisión borra los archivos sin pedir confirmación.</a:t>
            </a:r>
            <a:r>
              <a:rPr lang="es-MX" sz="3100" dirty="0">
                <a:latin typeface="Comic Sans MS" pitchFamily="66" charset="0"/>
              </a:rPr>
              <a:t/>
            </a:r>
            <a:br>
              <a:rPr lang="es-MX" sz="3100" dirty="0">
                <a:latin typeface="Comic Sans MS" pitchFamily="66" charset="0"/>
              </a:rPr>
            </a:br>
            <a:r>
              <a:rPr lang="es-ES" sz="3100" dirty="0">
                <a:latin typeface="Comic Sans MS" pitchFamily="66" charset="0"/>
              </a:rPr>
              <a:t>Proviene de la palabra </a:t>
            </a:r>
            <a:r>
              <a:rPr lang="es-ES" sz="3100" b="1" i="1" dirty="0">
                <a:latin typeface="Comic Sans MS" pitchFamily="66" charset="0"/>
              </a:rPr>
              <a:t>r</a:t>
            </a:r>
            <a:r>
              <a:rPr lang="es-ES" sz="3100" i="1" dirty="0">
                <a:latin typeface="Comic Sans MS" pitchFamily="66" charset="0"/>
              </a:rPr>
              <a:t>e</a:t>
            </a:r>
            <a:r>
              <a:rPr lang="es-ES" sz="3100" b="1" i="1" dirty="0">
                <a:latin typeface="Comic Sans MS" pitchFamily="66" charset="0"/>
              </a:rPr>
              <a:t>m</a:t>
            </a:r>
            <a:r>
              <a:rPr lang="es-ES" sz="3100" i="1" dirty="0">
                <a:latin typeface="Comic Sans MS" pitchFamily="66" charset="0"/>
              </a:rPr>
              <a:t>ove</a:t>
            </a:r>
            <a:r>
              <a:rPr lang="es-ES" sz="3100" dirty="0">
                <a:latin typeface="Comic Sans MS" pitchFamily="66" charset="0"/>
              </a:rPr>
              <a:t> que significa "borrar" en </a:t>
            </a:r>
            <a:r>
              <a:rPr lang="es-ES" sz="3100" u="sng" dirty="0">
                <a:latin typeface="Comic Sans MS" pitchFamily="66" charset="0"/>
                <a:hlinkClick r:id="rId7" tooltip="Idioma inglés"/>
              </a:rPr>
              <a:t>inglés</a:t>
            </a:r>
            <a:r>
              <a:rPr lang="es-ES" sz="3100" dirty="0">
                <a:latin typeface="Comic Sans MS" pitchFamily="66" charset="0"/>
              </a:rPr>
              <a:t>.</a:t>
            </a:r>
            <a:r>
              <a:rPr lang="es-MX" dirty="0"/>
              <a:t/>
            </a:r>
            <a:br>
              <a:rPr lang="es-MX" dirty="0"/>
            </a:br>
            <a:endParaRPr lang="es-MX" dirty="0"/>
          </a:p>
        </p:txBody>
      </p:sp>
    </p:spTree>
  </p:cSld>
  <p:clrMapOvr>
    <a:masterClrMapping/>
  </p:clrMapOvr>
  <p:transition>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4077072"/>
            <a:ext cx="8229600" cy="1143000"/>
          </a:xfrm>
        </p:spPr>
        <p:txBody>
          <a:bodyPr>
            <a:normAutofit fontScale="90000"/>
          </a:bodyPr>
          <a:lstStyle/>
          <a:p>
            <a:pPr algn="ctr"/>
            <a:r>
              <a:rPr lang="es-ES" b="1" dirty="0" smtClean="0"/>
              <a:t>VOB</a:t>
            </a:r>
            <a:r>
              <a:rPr lang="es-ES" sz="2200" b="1" dirty="0" smtClean="0"/>
              <a:t/>
            </a:r>
            <a:br>
              <a:rPr lang="es-ES" sz="2200" b="1" dirty="0" smtClean="0"/>
            </a:br>
            <a:r>
              <a:rPr lang="es-ES" sz="2200" b="1" dirty="0"/>
              <a:t/>
            </a:r>
            <a:br>
              <a:rPr lang="es-ES" sz="2200" b="1" dirty="0"/>
            </a:br>
            <a:r>
              <a:rPr lang="es-ES" sz="2200" dirty="0"/>
              <a:t> (DVD-Video </a:t>
            </a:r>
            <a:r>
              <a:rPr lang="es-ES" sz="2200" dirty="0"/>
              <a:t>Object</a:t>
            </a:r>
            <a:r>
              <a:rPr lang="es-ES" sz="2200" dirty="0"/>
              <a:t> o </a:t>
            </a:r>
            <a:r>
              <a:rPr lang="es-ES" sz="2200" dirty="0"/>
              <a:t>Versioned</a:t>
            </a:r>
            <a:r>
              <a:rPr lang="es-ES" sz="2200" dirty="0"/>
              <a:t> </a:t>
            </a:r>
            <a:r>
              <a:rPr lang="es-ES" sz="2200" dirty="0"/>
              <a:t>Object</a:t>
            </a:r>
            <a:r>
              <a:rPr lang="es-ES" sz="2200" dirty="0"/>
              <a:t> Base) es un tipo de fichero contenido en los </a:t>
            </a:r>
            <a:r>
              <a:rPr lang="es-ES" sz="2200" dirty="0">
                <a:hlinkClick r:id="rId2" tooltip="DVD"/>
              </a:rPr>
              <a:t>DVD-Video</a:t>
            </a:r>
            <a:r>
              <a:rPr lang="es-ES" sz="2200" dirty="0"/>
              <a:t>. Incluye el video, audio, subtítulos y menús en forma de </a:t>
            </a:r>
            <a:r>
              <a:rPr lang="es-ES" sz="2200" i="1" dirty="0">
                <a:hlinkClick r:id="rId3" tooltip="Streaming"/>
              </a:rPr>
              <a:t>stream</a:t>
            </a:r>
            <a:r>
              <a:rPr lang="es-ES" sz="2200" dirty="0"/>
              <a:t>.</a:t>
            </a:r>
            <a:r>
              <a:rPr lang="es-MX" sz="2200" dirty="0"/>
              <a:t/>
            </a:r>
            <a:br>
              <a:rPr lang="es-MX" sz="2200" dirty="0"/>
            </a:br>
            <a:r>
              <a:rPr lang="es-ES" sz="2200" dirty="0"/>
              <a:t>Los ficheros VOB están codificados normalmente siguiendo el estándar </a:t>
            </a:r>
            <a:r>
              <a:rPr lang="es-ES" sz="2200" dirty="0">
                <a:hlinkClick r:id="rId4" tooltip="MPEG-2"/>
              </a:rPr>
              <a:t>MPEG-2</a:t>
            </a:r>
            <a:r>
              <a:rPr lang="es-ES" sz="2200" dirty="0"/>
              <a:t>. Si cambiamos la extensión de .</a:t>
            </a:r>
            <a:r>
              <a:rPr lang="es-ES" sz="2200" dirty="0"/>
              <a:t>vob</a:t>
            </a:r>
            <a:r>
              <a:rPr lang="es-ES" sz="2200" dirty="0"/>
              <a:t> a .</a:t>
            </a:r>
            <a:r>
              <a:rPr lang="es-ES" sz="2200" dirty="0"/>
              <a:t>mpg</a:t>
            </a:r>
            <a:r>
              <a:rPr lang="es-ES" sz="2200" dirty="0"/>
              <a:t> o .</a:t>
            </a:r>
            <a:r>
              <a:rPr lang="es-ES" sz="2200" dirty="0"/>
              <a:t>mpeg</a:t>
            </a:r>
            <a:r>
              <a:rPr lang="es-ES" sz="2200" dirty="0"/>
              <a:t>, el fichero es legible y continúa teniendo toda la información, aunque algunos visualizadores no soportan las pistas de subtítulos.</a:t>
            </a:r>
            <a:r>
              <a:rPr lang="es-MX" sz="2200" dirty="0"/>
              <a:t/>
            </a:r>
            <a:br>
              <a:rPr lang="es-MX" sz="2200" dirty="0"/>
            </a:br>
            <a:r>
              <a:rPr lang="es-ES" sz="2200" dirty="0"/>
              <a:t>Para grabar los ficheros VOB en un disco </a:t>
            </a:r>
            <a:r>
              <a:rPr lang="es-ES" sz="2200" dirty="0">
                <a:hlinkClick r:id="rId5" tooltip="DVD plus R"/>
              </a:rPr>
              <a:t>DVD±R</a:t>
            </a:r>
            <a:r>
              <a:rPr lang="es-ES" sz="2200" dirty="0"/>
              <a:t>, son necesarios además otros ficheros DVD-Video, por ejemplo los </a:t>
            </a:r>
            <a:r>
              <a:rPr lang="es-ES" sz="2200" dirty="0">
                <a:hlinkClick r:id="rId6" tooltip="Fichero IFO (aún no redactado)"/>
              </a:rPr>
              <a:t>IFO</a:t>
            </a:r>
            <a:r>
              <a:rPr lang="es-ES" sz="2200" dirty="0"/>
              <a:t> y </a:t>
            </a:r>
            <a:r>
              <a:rPr lang="es-ES" sz="2200" dirty="0">
                <a:hlinkClick r:id="rId7" tooltip="Fichero BUP (aún no redactado)"/>
              </a:rPr>
              <a:t>BUP</a:t>
            </a:r>
            <a:r>
              <a:rPr lang="es-ES" sz="2200" dirty="0"/>
              <a:t>.</a:t>
            </a:r>
            <a:r>
              <a:rPr lang="es-MX" dirty="0"/>
              <a:t/>
            </a:r>
            <a:br>
              <a:rPr lang="es-MX" dirty="0"/>
            </a:br>
            <a:endParaRPr lang="es-MX"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458618"/>
          </a:xfrm>
        </p:spPr>
        <p:txBody>
          <a:bodyPr>
            <a:normAutofit/>
          </a:bodyPr>
          <a:lstStyle/>
          <a:p>
            <a:pPr algn="just"/>
            <a:r>
              <a:rPr lang="es-ES" sz="6000" b="1" dirty="0" smtClean="0">
                <a:solidFill>
                  <a:srgbClr val="92D050"/>
                </a:solidFill>
                <a:latin typeface="Comic Sans MS" pitchFamily="66" charset="0"/>
              </a:rPr>
              <a:t>3GP</a:t>
            </a:r>
            <a:r>
              <a:rPr lang="es-ES" sz="2200" dirty="0" smtClean="0"/>
              <a:t/>
            </a:r>
            <a:br>
              <a:rPr lang="es-ES" sz="2200" dirty="0" smtClean="0"/>
            </a:br>
            <a:r>
              <a:rPr lang="es-ES" sz="2200" dirty="0"/>
              <a:t/>
            </a:r>
            <a:br>
              <a:rPr lang="es-ES" sz="2200" dirty="0"/>
            </a:br>
            <a:r>
              <a:rPr lang="es-ES" sz="2200" dirty="0"/>
              <a:t/>
            </a:r>
            <a:br>
              <a:rPr lang="es-ES" sz="2200" dirty="0"/>
            </a:br>
            <a:r>
              <a:rPr lang="es-MX" sz="2200" dirty="0"/>
              <a:t/>
            </a:r>
            <a:br>
              <a:rPr lang="es-MX" sz="2200" dirty="0"/>
            </a:br>
            <a:r>
              <a:rPr lang="es-ES" sz="2200" dirty="0"/>
              <a:t>E</a:t>
            </a:r>
            <a:r>
              <a:rPr lang="es-ES" sz="2200" dirty="0" smtClean="0"/>
              <a:t>s </a:t>
            </a:r>
            <a:r>
              <a:rPr lang="es-ES" sz="2200" dirty="0"/>
              <a:t>un </a:t>
            </a:r>
            <a:r>
              <a:rPr lang="es-ES" sz="2200" dirty="0" smtClean="0"/>
              <a:t>formato contenedor usado </a:t>
            </a:r>
            <a:r>
              <a:rPr lang="es-ES" sz="2200" dirty="0"/>
              <a:t>por </a:t>
            </a:r>
            <a:r>
              <a:rPr lang="es-ES" sz="2200" dirty="0" smtClean="0"/>
              <a:t>teléfonos móviles </a:t>
            </a:r>
            <a:r>
              <a:rPr lang="es-ES" sz="2200" dirty="0"/>
              <a:t> para almacenar información de medios múltiples (audio y video). Este formato de archivo, creado por 3GPP (3rd Generation Partnership Project), es una versión simplificada del "ISO 14496-1 Media Format", que es similar al formato de </a:t>
            </a:r>
            <a:r>
              <a:rPr lang="es-ES" sz="2200" dirty="0" smtClean="0"/>
              <a:t>QuickTime. </a:t>
            </a:r>
            <a:r>
              <a:rPr lang="es-ES" sz="2200" dirty="0"/>
              <a:t>3GP guarda video como </a:t>
            </a:r>
            <a:r>
              <a:rPr lang="es-ES" sz="2200" dirty="0">
                <a:hlinkClick r:id="rId2" tooltip="MPEG-4"/>
              </a:rPr>
              <a:t>MPEG-4</a:t>
            </a:r>
            <a:r>
              <a:rPr lang="es-ES" sz="2200" dirty="0"/>
              <a:t> o </a:t>
            </a:r>
            <a:r>
              <a:rPr lang="es-ES" sz="2200" dirty="0">
                <a:hlinkClick r:id="rId3" tooltip="H.263"/>
              </a:rPr>
              <a:t>H.263</a:t>
            </a:r>
            <a:r>
              <a:rPr lang="es-ES" sz="2200" dirty="0"/>
              <a:t>. El audio es almacenado en los formatos </a:t>
            </a:r>
            <a:r>
              <a:rPr lang="es-ES" sz="2200" dirty="0">
                <a:hlinkClick r:id="rId4" tooltip="AMR-NB (aún no redactado)"/>
              </a:rPr>
              <a:t>AMR-NB</a:t>
            </a:r>
            <a:r>
              <a:rPr lang="es-ES" sz="2200" dirty="0"/>
              <a:t> o</a:t>
            </a:r>
            <a:r>
              <a:rPr lang="es-ES" sz="2200" dirty="0">
                <a:hlinkClick r:id="rId5" tooltip="AAC-LC (aún no redactado)"/>
              </a:rPr>
              <a:t>AAC-LC</a:t>
            </a:r>
            <a:r>
              <a:rPr lang="es-ES" sz="2200" dirty="0"/>
              <a:t>.</a:t>
            </a:r>
            <a:r>
              <a:rPr lang="es-MX" dirty="0"/>
              <a:t/>
            </a:r>
            <a:br>
              <a:rPr lang="es-MX" dirty="0"/>
            </a:br>
            <a:endParaRPr lang="es-MX" dirty="0"/>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5301208"/>
            <a:ext cx="8229600" cy="1143000"/>
          </a:xfrm>
        </p:spPr>
        <p:txBody>
          <a:bodyPr>
            <a:normAutofit fontScale="90000"/>
          </a:bodyPr>
          <a:lstStyle/>
          <a:p>
            <a:r>
              <a:rPr lang="es-ES" sz="3100" b="1" dirty="0">
                <a:solidFill>
                  <a:srgbClr val="FF0000"/>
                </a:solidFill>
                <a:latin typeface="Comic Sans MS" pitchFamily="66" charset="0"/>
              </a:rPr>
              <a:t>Windows Media Video</a:t>
            </a:r>
            <a:r>
              <a:rPr lang="es-ES" sz="3100" dirty="0">
                <a:solidFill>
                  <a:srgbClr val="FF0000"/>
                </a:solidFill>
                <a:latin typeface="Comic Sans MS" pitchFamily="66" charset="0"/>
              </a:rPr>
              <a:t> (</a:t>
            </a:r>
            <a:r>
              <a:rPr lang="es-ES" sz="3100" b="1" dirty="0">
                <a:solidFill>
                  <a:srgbClr val="FF0000"/>
                </a:solidFill>
                <a:latin typeface="Comic Sans MS" pitchFamily="66" charset="0"/>
              </a:rPr>
              <a:t>WMV</a:t>
            </a:r>
            <a:r>
              <a:rPr lang="es-ES" sz="3100" dirty="0" smtClean="0">
                <a:solidFill>
                  <a:srgbClr val="FF0000"/>
                </a:solidFill>
                <a:latin typeface="Comic Sans MS" pitchFamily="66" charset="0"/>
              </a:rPr>
              <a:t>)</a:t>
            </a:r>
            <a:r>
              <a:rPr lang="es-ES" sz="3100" dirty="0" smtClean="0">
                <a:latin typeface="Comic Sans MS" pitchFamily="66" charset="0"/>
              </a:rPr>
              <a:t/>
            </a:r>
            <a:br>
              <a:rPr lang="es-ES" sz="3100" dirty="0" smtClean="0">
                <a:latin typeface="Comic Sans MS" pitchFamily="66" charset="0"/>
              </a:rPr>
            </a:br>
            <a:r>
              <a:rPr lang="es-ES" sz="3100" dirty="0">
                <a:latin typeface="Comic Sans MS" pitchFamily="66" charset="0"/>
              </a:rPr>
              <a:t/>
            </a:r>
            <a:br>
              <a:rPr lang="es-ES" sz="3100" dirty="0">
                <a:latin typeface="Comic Sans MS" pitchFamily="66" charset="0"/>
              </a:rPr>
            </a:br>
            <a:r>
              <a:rPr lang="es-ES" sz="3100" dirty="0" smtClean="0">
                <a:latin typeface="Comic Sans MS" pitchFamily="66" charset="0"/>
              </a:rPr>
              <a:t> Es </a:t>
            </a:r>
            <a:r>
              <a:rPr lang="es-ES" sz="3100" dirty="0">
                <a:latin typeface="Comic Sans MS" pitchFamily="66" charset="0"/>
              </a:rPr>
              <a:t>un nombre genérico que se da al conjunto </a:t>
            </a:r>
            <a:r>
              <a:rPr lang="es-ES" sz="3100" dirty="0">
                <a:latin typeface="Comic Sans MS" pitchFamily="66" charset="0"/>
              </a:rPr>
              <a:t>de</a:t>
            </a:r>
            <a:r>
              <a:rPr lang="es-ES" sz="3100" dirty="0">
                <a:latin typeface="Comic Sans MS" pitchFamily="66" charset="0"/>
                <a:hlinkClick r:id="rId2" tooltip="Algoritmo"/>
              </a:rPr>
              <a:t>algoritmos</a:t>
            </a:r>
            <a:r>
              <a:rPr lang="es-ES" sz="3100" dirty="0">
                <a:latin typeface="Comic Sans MS" pitchFamily="66" charset="0"/>
              </a:rPr>
              <a:t> de compresión ubicados en el set propietario de tecnologías de vídeo desarrolladas por </a:t>
            </a:r>
            <a:r>
              <a:rPr lang="es-ES" sz="3100" dirty="0">
                <a:latin typeface="Comic Sans MS" pitchFamily="66" charset="0"/>
                <a:hlinkClick r:id="rId3" tooltip="Microsoft"/>
              </a:rPr>
              <a:t>Microsoft</a:t>
            </a:r>
            <a:r>
              <a:rPr lang="es-ES" sz="3100" dirty="0">
                <a:latin typeface="Comic Sans MS" pitchFamily="66" charset="0"/>
              </a:rPr>
              <a:t>, que forma parte del </a:t>
            </a:r>
            <a:r>
              <a:rPr lang="es-ES" sz="3100" dirty="0">
                <a:latin typeface="Comic Sans MS" pitchFamily="66" charset="0"/>
                <a:hlinkClick r:id="rId4" tooltip="Framework"/>
              </a:rPr>
              <a:t>framework</a:t>
            </a:r>
            <a:r>
              <a:rPr lang="es-ES" sz="3100" dirty="0">
                <a:latin typeface="Comic Sans MS" pitchFamily="66" charset="0"/>
              </a:rPr>
              <a:t> </a:t>
            </a:r>
            <a:r>
              <a:rPr lang="es-ES" sz="3100" dirty="0">
                <a:latin typeface="Comic Sans MS" pitchFamily="66" charset="0"/>
                <a:hlinkClick r:id="rId5" tooltip="Windows Media"/>
              </a:rPr>
              <a:t>Windows Media</a:t>
            </a:r>
            <a:r>
              <a:rPr lang="es-ES" sz="3100" dirty="0">
                <a:latin typeface="Comic Sans MS" pitchFamily="66" charset="0"/>
              </a:rPr>
              <a:t>.</a:t>
            </a:r>
            <a:r>
              <a:rPr lang="es-MX" sz="3100" dirty="0">
                <a:latin typeface="Comic Sans MS" pitchFamily="66" charset="0"/>
              </a:rPr>
              <a:t/>
            </a:r>
            <a:br>
              <a:rPr lang="es-MX" sz="3100" dirty="0">
                <a:latin typeface="Comic Sans MS" pitchFamily="66" charset="0"/>
              </a:rPr>
            </a:br>
            <a:r>
              <a:rPr lang="es-ES" sz="3100" dirty="0">
                <a:latin typeface="Comic Sans MS" pitchFamily="66" charset="0"/>
              </a:rPr>
              <a:t>WMV no se construye sólo con tecnología interna de Microsoft. Desde la versión 7 (WMV1), Microsoft ha utilizado su propia versión no estandarizada de </a:t>
            </a:r>
            <a:r>
              <a:rPr lang="es-ES" sz="3100" dirty="0">
                <a:latin typeface="Comic Sans MS" pitchFamily="66" charset="0"/>
                <a:hlinkClick r:id="rId6" tooltip="MPEG-4"/>
              </a:rPr>
              <a:t>MPEG-4</a:t>
            </a:r>
            <a:r>
              <a:rPr lang="es-ES" sz="3100" dirty="0">
                <a:latin typeface="Comic Sans MS" pitchFamily="66" charset="0"/>
              </a:rPr>
              <a:t>. El vídeo a menudo se combina con sonido en formato </a:t>
            </a:r>
            <a:r>
              <a:rPr lang="es-ES" sz="3100" dirty="0">
                <a:latin typeface="Comic Sans MS" pitchFamily="66" charset="0"/>
                <a:hlinkClick r:id="rId7" tooltip="Windows Media Audio"/>
              </a:rPr>
              <a:t>Windows Media Audio</a:t>
            </a:r>
            <a:r>
              <a:rPr lang="es-ES" sz="3100" dirty="0">
                <a:latin typeface="Comic Sans MS" pitchFamily="66" charset="0"/>
              </a:rPr>
              <a:t>.</a:t>
            </a:r>
            <a:r>
              <a:rPr lang="es-MX" dirty="0"/>
              <a:t/>
            </a:r>
            <a:br>
              <a:rPr lang="es-MX" dirty="0"/>
            </a:br>
            <a:endParaRPr lang="es-MX" dirty="0"/>
          </a:p>
        </p:txBody>
      </p:sp>
    </p:spTree>
  </p:cSld>
  <p:clrMapOvr>
    <a:masterClrMapping/>
  </p:clrMapOvr>
  <p:transition>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4653136"/>
            <a:ext cx="8229600" cy="1143000"/>
          </a:xfrm>
        </p:spPr>
        <p:txBody>
          <a:bodyPr>
            <a:normAutofit fontScale="90000"/>
          </a:bodyPr>
          <a:lstStyle/>
          <a:p>
            <a:r>
              <a:rPr lang="es-ES" sz="3100" dirty="0">
                <a:latin typeface="Comic Sans MS" pitchFamily="66" charset="0"/>
              </a:rPr>
              <a:t>El formato WMV es reproducido por una amplia gama de reproductores, </a:t>
            </a:r>
            <a:r>
              <a:rPr lang="es-ES" sz="3100" dirty="0">
                <a:latin typeface="Comic Sans MS" pitchFamily="66" charset="0"/>
              </a:rPr>
              <a:t>como</a:t>
            </a:r>
            <a:r>
              <a:rPr lang="es-ES" sz="3100" dirty="0">
                <a:latin typeface="Comic Sans MS" pitchFamily="66" charset="0"/>
                <a:hlinkClick r:id="rId2" tooltip="Bs player"/>
              </a:rPr>
              <a:t>BS.Player</a:t>
            </a:r>
            <a:r>
              <a:rPr lang="es-ES" sz="3100" dirty="0">
                <a:latin typeface="Comic Sans MS" pitchFamily="66" charset="0"/>
              </a:rPr>
              <a:t>, </a:t>
            </a:r>
            <a:r>
              <a:rPr lang="es-ES" sz="3100" dirty="0">
                <a:latin typeface="Comic Sans MS" pitchFamily="66" charset="0"/>
                <a:hlinkClick r:id="rId3" tooltip="MPlayer"/>
              </a:rPr>
              <a:t>MPlayer</a:t>
            </a:r>
            <a:r>
              <a:rPr lang="es-ES" sz="3100" dirty="0">
                <a:latin typeface="Comic Sans MS" pitchFamily="66" charset="0"/>
              </a:rPr>
              <a:t> o </a:t>
            </a:r>
            <a:r>
              <a:rPr lang="es-ES" sz="3100" dirty="0">
                <a:latin typeface="Comic Sans MS" pitchFamily="66" charset="0"/>
                <a:hlinkClick r:id="rId4" tooltip="Windows Media Player"/>
              </a:rPr>
              <a:t>Windows Media Player</a:t>
            </a:r>
            <a:r>
              <a:rPr lang="es-ES" sz="3100" dirty="0">
                <a:latin typeface="Comic Sans MS" pitchFamily="66" charset="0"/>
              </a:rPr>
              <a:t>, el último sólo disponible en </a:t>
            </a:r>
            <a:r>
              <a:rPr lang="es-ES" sz="3100" dirty="0">
                <a:latin typeface="Comic Sans MS" pitchFamily="66" charset="0"/>
              </a:rPr>
              <a:t>plataformas</a:t>
            </a:r>
            <a:r>
              <a:rPr lang="es-ES" sz="3100" dirty="0">
                <a:latin typeface="Comic Sans MS" pitchFamily="66" charset="0"/>
                <a:hlinkClick r:id="rId5" tooltip="Windows"/>
              </a:rPr>
              <a:t>Windows</a:t>
            </a:r>
            <a:r>
              <a:rPr lang="es-ES" sz="3100" dirty="0">
                <a:latin typeface="Comic Sans MS" pitchFamily="66" charset="0"/>
              </a:rPr>
              <a:t> y </a:t>
            </a:r>
            <a:r>
              <a:rPr lang="es-ES" sz="3100" dirty="0">
                <a:latin typeface="Comic Sans MS" pitchFamily="66" charset="0"/>
                <a:hlinkClick r:id="rId6" tooltip="Macintosh"/>
              </a:rPr>
              <a:t>Macintosh</a:t>
            </a:r>
            <a:r>
              <a:rPr lang="es-ES" sz="3100" dirty="0">
                <a:latin typeface="Comic Sans MS" pitchFamily="66" charset="0"/>
              </a:rPr>
              <a:t> (sin compatibilidad completa). En el caso de reproductores ajenos a Microsoft, como por ejemplo el citado </a:t>
            </a:r>
            <a:r>
              <a:rPr lang="es-ES" sz="3100" dirty="0">
                <a:latin typeface="Comic Sans MS" pitchFamily="66" charset="0"/>
              </a:rPr>
              <a:t>MPlayer</a:t>
            </a:r>
            <a:r>
              <a:rPr lang="es-ES" sz="3100" dirty="0">
                <a:latin typeface="Comic Sans MS" pitchFamily="66" charset="0"/>
              </a:rPr>
              <a:t>, es frecuente utilizar una implementación alternativa de los formatos, como por ejemplo la de </a:t>
            </a:r>
            <a:r>
              <a:rPr lang="es-ES" sz="3100" dirty="0">
                <a:latin typeface="Comic Sans MS" pitchFamily="66" charset="0"/>
                <a:hlinkClick r:id="rId7" tooltip="FFmpeg"/>
              </a:rPr>
              <a:t>FFmpeg</a:t>
            </a:r>
            <a:r>
              <a:rPr lang="es-ES" sz="3100" dirty="0">
                <a:latin typeface="Comic Sans MS" pitchFamily="66" charset="0"/>
              </a:rPr>
              <a:t>.</a:t>
            </a:r>
            <a:r>
              <a:rPr lang="es-MX" dirty="0"/>
              <a:t/>
            </a:r>
            <a:br>
              <a:rPr lang="es-MX" dirty="0"/>
            </a:br>
            <a:endParaRPr lang="es-MX" dirty="0"/>
          </a:p>
        </p:txBody>
      </p:sp>
    </p:spTree>
  </p:cSld>
  <p:clrMapOvr>
    <a:masterClrMapping/>
  </p:clrMapOvr>
  <p:transition>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852936"/>
            <a:ext cx="8229600" cy="3312368"/>
          </a:xfrm>
        </p:spPr>
        <p:txBody>
          <a:bodyPr>
            <a:normAutofit fontScale="90000"/>
          </a:bodyPr>
          <a:lstStyle/>
          <a:p>
            <a:pPr algn="l"/>
            <a:r>
              <a:rPr lang="es-ES" sz="3600" dirty="0">
                <a:latin typeface="Comic Sans MS" pitchFamily="66" charset="0"/>
              </a:rPr>
              <a:t>Este formato se puede reproducir desde los siguientes reproductores</a:t>
            </a:r>
            <a:r>
              <a:rPr lang="es-ES" sz="3600" dirty="0" smtClean="0">
                <a:latin typeface="Comic Sans MS" pitchFamily="66" charset="0"/>
              </a:rPr>
              <a:t>:</a:t>
            </a:r>
            <a:br>
              <a:rPr lang="es-ES" sz="3600" dirty="0" smtClean="0">
                <a:latin typeface="Comic Sans MS" pitchFamily="66" charset="0"/>
              </a:rPr>
            </a:br>
            <a:r>
              <a:rPr lang="es-MX" sz="1800" dirty="0"/>
              <a:t/>
            </a:r>
            <a:br>
              <a:rPr lang="es-MX" sz="1800" dirty="0"/>
            </a:br>
            <a:r>
              <a:rPr lang="es-ES" sz="1800" u="sng" dirty="0">
                <a:hlinkClick r:id="rId2" tooltip="VLC media player"/>
              </a:rPr>
              <a:t>VLC media </a:t>
            </a:r>
            <a:r>
              <a:rPr lang="es-ES" sz="1800" u="sng" dirty="0" smtClean="0">
                <a:hlinkClick r:id="rId2" tooltip="VLC media player"/>
              </a:rPr>
              <a:t>player</a:t>
            </a:r>
            <a:r>
              <a:rPr lang="es-ES" sz="1800" u="sng" dirty="0" smtClean="0"/>
              <a:t/>
            </a:r>
            <a:br>
              <a:rPr lang="es-ES" sz="1800" u="sng" dirty="0" smtClean="0"/>
            </a:br>
            <a:r>
              <a:rPr lang="es-MX" sz="1800" dirty="0"/>
              <a:t/>
            </a:r>
            <a:br>
              <a:rPr lang="es-MX" sz="1800" dirty="0"/>
            </a:br>
            <a:r>
              <a:rPr lang="es-ES" sz="1800" u="sng" dirty="0" smtClean="0">
                <a:hlinkClick r:id="rId3" tooltip="Totem (software)"/>
              </a:rPr>
              <a:t>Totem</a:t>
            </a:r>
            <a:r>
              <a:rPr lang="es-ES" sz="1800" u="sng" dirty="0" smtClean="0"/>
              <a:t/>
            </a:r>
            <a:br>
              <a:rPr lang="es-ES" sz="1800" u="sng" dirty="0" smtClean="0"/>
            </a:br>
            <a:r>
              <a:rPr lang="es-MX" sz="1800" dirty="0"/>
              <a:t/>
            </a:r>
            <a:br>
              <a:rPr lang="es-MX" sz="1800" dirty="0"/>
            </a:br>
            <a:r>
              <a:rPr lang="es-ES" sz="1800" u="sng" dirty="0">
                <a:hlinkClick r:id="rId4" tooltip="Media Player Classic"/>
              </a:rPr>
              <a:t>Media Player </a:t>
            </a:r>
            <a:r>
              <a:rPr lang="es-ES" sz="1800" u="sng" dirty="0" smtClean="0">
                <a:hlinkClick r:id="rId4" tooltip="Media Player Classic"/>
              </a:rPr>
              <a:t>Classic</a:t>
            </a:r>
            <a:r>
              <a:rPr lang="es-ES" sz="1800" u="sng" dirty="0" smtClean="0"/>
              <a:t/>
            </a:r>
            <a:br>
              <a:rPr lang="es-ES" sz="1800" u="sng" dirty="0" smtClean="0"/>
            </a:br>
            <a:r>
              <a:rPr lang="es-MX" sz="1800" dirty="0"/>
              <a:t/>
            </a:r>
            <a:br>
              <a:rPr lang="es-MX" sz="1800" dirty="0"/>
            </a:br>
            <a:r>
              <a:rPr lang="es-ES" sz="1800" u="sng" dirty="0">
                <a:hlinkClick r:id="rId5" tooltip="The KMPlayer"/>
              </a:rPr>
              <a:t>The</a:t>
            </a:r>
            <a:r>
              <a:rPr lang="es-ES" sz="1800" u="sng" dirty="0">
                <a:hlinkClick r:id="rId5" tooltip="The KMPlayer"/>
              </a:rPr>
              <a:t> </a:t>
            </a:r>
            <a:r>
              <a:rPr lang="es-ES" sz="1800" u="sng" dirty="0" smtClean="0">
                <a:hlinkClick r:id="rId5" tooltip="The KMPlayer"/>
              </a:rPr>
              <a:t>KMPlayer</a:t>
            </a:r>
            <a:r>
              <a:rPr lang="es-ES" sz="1800" u="sng" dirty="0" smtClean="0"/>
              <a:t/>
            </a:r>
            <a:br>
              <a:rPr lang="es-ES" sz="1800" u="sng" dirty="0" smtClean="0"/>
            </a:br>
            <a:r>
              <a:rPr lang="es-MX" sz="1800" dirty="0"/>
              <a:t/>
            </a:r>
            <a:br>
              <a:rPr lang="es-MX" sz="1800" dirty="0"/>
            </a:br>
            <a:r>
              <a:rPr lang="es-ES" sz="1800" u="sng" dirty="0" smtClean="0">
                <a:hlinkClick r:id="rId6" tooltip="QuickTime"/>
              </a:rPr>
              <a:t>QuickTime</a:t>
            </a:r>
            <a:r>
              <a:rPr lang="es-ES" sz="1800" u="sng" dirty="0" smtClean="0"/>
              <a:t/>
            </a:r>
            <a:br>
              <a:rPr lang="es-ES" sz="1800" u="sng" dirty="0" smtClean="0"/>
            </a:br>
            <a:r>
              <a:rPr lang="es-MX" sz="1800" dirty="0"/>
              <a:t/>
            </a:r>
            <a:br>
              <a:rPr lang="es-MX" sz="1800" dirty="0"/>
            </a:br>
            <a:r>
              <a:rPr lang="es-ES" sz="1800" u="sng" dirty="0" smtClean="0">
                <a:hlinkClick r:id="rId7" tooltip="RealPlayer"/>
              </a:rPr>
              <a:t>RealPlayer</a:t>
            </a:r>
            <a:r>
              <a:rPr lang="es-ES" sz="1800" u="sng" dirty="0" smtClean="0"/>
              <a:t/>
            </a:r>
            <a:br>
              <a:rPr lang="es-ES" sz="1800" u="sng" dirty="0" smtClean="0"/>
            </a:br>
            <a:r>
              <a:rPr lang="es-MX" sz="1800" dirty="0"/>
              <a:t/>
            </a:r>
            <a:br>
              <a:rPr lang="es-MX" sz="1800" dirty="0"/>
            </a:br>
            <a:r>
              <a:rPr lang="es-ES" sz="1800" u="sng" dirty="0" smtClean="0">
                <a:hlinkClick r:id="rId8" tooltip="JetAudio (aún no redactado)"/>
              </a:rPr>
              <a:t>JetAudio</a:t>
            </a:r>
            <a:r>
              <a:rPr lang="es-ES" sz="1800" u="sng" dirty="0" smtClean="0"/>
              <a:t/>
            </a:r>
            <a:br>
              <a:rPr lang="es-ES" sz="1800" u="sng" dirty="0" smtClean="0"/>
            </a:br>
            <a:r>
              <a:rPr lang="es-MX" sz="1800" dirty="0"/>
              <a:t/>
            </a:r>
            <a:br>
              <a:rPr lang="es-MX" sz="1800" dirty="0"/>
            </a:br>
            <a:r>
              <a:rPr lang="es-ES" sz="1800" u="sng" dirty="0">
                <a:hlinkClick r:id="rId9" tooltip="GOM Player"/>
              </a:rPr>
              <a:t>GOM </a:t>
            </a:r>
            <a:r>
              <a:rPr lang="es-ES" sz="1800" u="sng" dirty="0" smtClean="0">
                <a:hlinkClick r:id="rId9" tooltip="GOM Player"/>
              </a:rPr>
              <a:t>Player</a:t>
            </a:r>
            <a:r>
              <a:rPr lang="es-ES" sz="1800" u="sng" dirty="0" smtClean="0"/>
              <a:t/>
            </a:r>
            <a:br>
              <a:rPr lang="es-ES" sz="1800" u="sng" dirty="0" smtClean="0"/>
            </a:br>
            <a:r>
              <a:rPr lang="es-MX" sz="1800" dirty="0"/>
              <a:t/>
            </a:r>
            <a:br>
              <a:rPr lang="es-MX" sz="1800" dirty="0"/>
            </a:br>
            <a:r>
              <a:rPr lang="es-ES" sz="1800" u="sng" dirty="0">
                <a:hlinkClick r:id="rId10" tooltip="Windows Media Player"/>
              </a:rPr>
              <a:t>Windows Media Player</a:t>
            </a:r>
            <a:r>
              <a:rPr lang="es-ES" sz="1800" dirty="0"/>
              <a:t> (A partir de la versión 12, incluida en </a:t>
            </a:r>
            <a:r>
              <a:rPr lang="es-ES" sz="1800" u="sng" dirty="0">
                <a:hlinkClick r:id="rId11" tooltip="Windows 7"/>
              </a:rPr>
              <a:t>Windows 7</a:t>
            </a:r>
            <a:r>
              <a:rPr lang="es-ES" sz="1800" dirty="0"/>
              <a:t>)</a:t>
            </a:r>
            <a:r>
              <a:rPr lang="es-MX" dirty="0"/>
              <a:t/>
            </a:r>
            <a:br>
              <a:rPr lang="es-MX" dirty="0"/>
            </a:br>
            <a:endParaRPr lang="es-MX" dirty="0"/>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852936"/>
            <a:ext cx="8229600" cy="2439144"/>
          </a:xfrm>
        </p:spPr>
        <p:txBody>
          <a:bodyPr>
            <a:normAutofit fontScale="90000"/>
          </a:bodyPr>
          <a:lstStyle/>
          <a:p>
            <a:pPr algn="ctr"/>
            <a:r>
              <a:rPr lang="es-MX" b="1" dirty="0" smtClean="0">
                <a:solidFill>
                  <a:srgbClr val="FF0000"/>
                </a:solidFill>
              </a:rPr>
              <a:t>AVI</a:t>
            </a:r>
            <a:r>
              <a:rPr lang="es-MX" dirty="0" smtClean="0"/>
              <a:t/>
            </a:r>
            <a:br>
              <a:rPr lang="es-MX" dirty="0" smtClean="0"/>
            </a:br>
            <a:r>
              <a:rPr lang="es-MX" dirty="0" smtClean="0"/>
              <a:t/>
            </a:r>
            <a:br>
              <a:rPr lang="es-MX" dirty="0" smtClean="0"/>
            </a:br>
            <a:r>
              <a:rPr lang="es-MX" dirty="0" smtClean="0"/>
              <a:t/>
            </a:r>
            <a:br>
              <a:rPr lang="es-MX" dirty="0" smtClean="0"/>
            </a:br>
            <a:r>
              <a:rPr lang="es-ES" sz="2000" b="1" dirty="0"/>
              <a:t>AVI</a:t>
            </a:r>
            <a:r>
              <a:rPr lang="es-ES" sz="2000" dirty="0"/>
              <a:t> (siglas en inglés de </a:t>
            </a:r>
            <a:r>
              <a:rPr lang="es-ES" sz="2000" i="1" dirty="0"/>
              <a:t>Audio Video Interleave</a:t>
            </a:r>
            <a:r>
              <a:rPr lang="es-ES" sz="2000" dirty="0"/>
              <a:t>) es un </a:t>
            </a:r>
            <a:r>
              <a:rPr lang="es-ES" sz="2000" u="sng" dirty="0">
                <a:hlinkClick r:id="rId2" tooltip="Formato contenedor"/>
              </a:rPr>
              <a:t>formato contenedor</a:t>
            </a:r>
            <a:r>
              <a:rPr lang="es-ES" sz="2000" dirty="0"/>
              <a:t> de </a:t>
            </a:r>
            <a:r>
              <a:rPr lang="es-ES" sz="2000" u="sng" dirty="0">
                <a:hlinkClick r:id="rId3" tooltip="Audio"/>
              </a:rPr>
              <a:t>audio</a:t>
            </a:r>
            <a:r>
              <a:rPr lang="es-ES" sz="2000" dirty="0"/>
              <a:t> </a:t>
            </a:r>
            <a:r>
              <a:rPr lang="es-ES" sz="2000" dirty="0"/>
              <a:t>y</a:t>
            </a:r>
            <a:r>
              <a:rPr lang="es-ES" sz="2000" u="sng" dirty="0">
                <a:hlinkClick r:id="rId4" tooltip="Video"/>
              </a:rPr>
              <a:t>video</a:t>
            </a:r>
            <a:r>
              <a:rPr lang="es-ES" sz="2000" dirty="0"/>
              <a:t> lanzado por </a:t>
            </a:r>
            <a:r>
              <a:rPr lang="es-ES" sz="2000" u="sng" dirty="0">
                <a:hlinkClick r:id="rId5" tooltip="Microsoft"/>
              </a:rPr>
              <a:t>Microsoft</a:t>
            </a:r>
            <a:r>
              <a:rPr lang="es-ES" sz="2000" dirty="0"/>
              <a:t> en 1992.</a:t>
            </a:r>
            <a:r>
              <a:rPr lang="es-MX" sz="2000" dirty="0"/>
              <a:t/>
            </a:r>
            <a:br>
              <a:rPr lang="es-MX" sz="2000" dirty="0"/>
            </a:br>
            <a:r>
              <a:rPr lang="es-ES" sz="2000" dirty="0"/>
              <a:t> </a:t>
            </a:r>
            <a:r>
              <a:rPr lang="es-MX" dirty="0"/>
              <a:t/>
            </a:r>
            <a:br>
              <a:rPr lang="es-MX" dirty="0"/>
            </a:br>
            <a:r>
              <a:rPr lang="es-ES" sz="2000" dirty="0"/>
              <a:t>El formato </a:t>
            </a:r>
            <a:r>
              <a:rPr lang="es-ES" sz="2000" i="1" dirty="0"/>
              <a:t>AVI</a:t>
            </a:r>
            <a:r>
              <a:rPr lang="es-ES" sz="2000" dirty="0"/>
              <a:t> fue definido por </a:t>
            </a:r>
            <a:r>
              <a:rPr lang="es-ES" sz="2000" u="sng" dirty="0">
                <a:hlinkClick r:id="rId5" tooltip="Microsoft"/>
              </a:rPr>
              <a:t>Microsoft</a:t>
            </a:r>
            <a:r>
              <a:rPr lang="es-ES" sz="2000" dirty="0"/>
              <a:t> para su tecnología </a:t>
            </a:r>
            <a:r>
              <a:rPr lang="es-ES" sz="2000" u="sng" dirty="0">
                <a:hlinkClick r:id="rId6" tooltip="Video for Windows"/>
              </a:rPr>
              <a:t>Video </a:t>
            </a:r>
            <a:r>
              <a:rPr lang="es-ES" sz="2000" u="sng" dirty="0">
                <a:hlinkClick r:id="rId6" tooltip="Video for Windows"/>
              </a:rPr>
              <a:t>for</a:t>
            </a:r>
            <a:r>
              <a:rPr lang="es-ES" sz="2000" u="sng" dirty="0">
                <a:hlinkClick r:id="rId6" tooltip="Video for Windows"/>
              </a:rPr>
              <a:t> Windows</a:t>
            </a:r>
            <a:r>
              <a:rPr lang="es-ES" sz="2000" dirty="0"/>
              <a:t> en 1992. Posteriormente fue mejorado mediante las extensiones de formato del grupo OpenDML de la compañía Matrox. Estas extensiones están soportadas por Microsoft, aunque no de manera oficial, y son denominadas </a:t>
            </a:r>
            <a:r>
              <a:rPr lang="es-ES" sz="2000" b="1" dirty="0"/>
              <a:t>AVI 2.0</a:t>
            </a:r>
            <a:r>
              <a:rPr lang="es-ES" sz="2000" dirty="0"/>
              <a:t>.</a:t>
            </a:r>
            <a:r>
              <a:rPr lang="es-MX" dirty="0"/>
              <a:t/>
            </a:r>
            <a:br>
              <a:rPr lang="es-MX" dirty="0"/>
            </a:br>
            <a:r>
              <a:rPr lang="es-MX" dirty="0"/>
              <a:t/>
            </a:r>
            <a:br>
              <a:rPr lang="es-MX" dirty="0"/>
            </a:br>
            <a:endParaRPr lang="es-MX" dirty="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4653136"/>
            <a:ext cx="8229600" cy="1143000"/>
          </a:xfrm>
        </p:spPr>
        <p:txBody>
          <a:bodyPr>
            <a:normAutofit fontScale="90000"/>
          </a:bodyPr>
          <a:lstStyle/>
          <a:p>
            <a:r>
              <a:rPr lang="es-ES" sz="4000" b="1" dirty="0">
                <a:solidFill>
                  <a:srgbClr val="00B050"/>
                </a:solidFill>
                <a:latin typeface="Comic Sans MS" pitchFamily="66" charset="0"/>
              </a:rPr>
              <a:t>Para reproducir un archivo AVI es necesario lo siguiente</a:t>
            </a:r>
            <a:r>
              <a:rPr lang="es-ES" sz="4000" b="1" dirty="0" smtClean="0">
                <a:solidFill>
                  <a:srgbClr val="00B050"/>
                </a:solidFill>
                <a:latin typeface="Comic Sans MS" pitchFamily="66" charset="0"/>
              </a:rPr>
              <a:t>:</a:t>
            </a:r>
            <a:r>
              <a:rPr lang="es-ES" sz="3100" dirty="0" smtClean="0">
                <a:latin typeface="Comic Sans MS" pitchFamily="66" charset="0"/>
              </a:rPr>
              <a:t/>
            </a:r>
            <a:br>
              <a:rPr lang="es-ES" sz="3100" dirty="0" smtClean="0">
                <a:latin typeface="Comic Sans MS" pitchFamily="66" charset="0"/>
              </a:rPr>
            </a:br>
            <a:r>
              <a:rPr lang="es-ES" sz="3100" dirty="0">
                <a:latin typeface="Comic Sans MS" pitchFamily="66" charset="0"/>
              </a:rPr>
              <a:t/>
            </a:r>
            <a:br>
              <a:rPr lang="es-ES" sz="3100" dirty="0">
                <a:latin typeface="Comic Sans MS" pitchFamily="66" charset="0"/>
              </a:rPr>
            </a:br>
            <a:r>
              <a:rPr lang="es-MX" sz="3100" dirty="0">
                <a:latin typeface="Comic Sans MS" pitchFamily="66" charset="0"/>
              </a:rPr>
              <a:t/>
            </a:r>
            <a:br>
              <a:rPr lang="es-MX" sz="3100" dirty="0">
                <a:latin typeface="Comic Sans MS" pitchFamily="66" charset="0"/>
              </a:rPr>
            </a:br>
            <a:r>
              <a:rPr lang="es-ES" sz="3100" dirty="0">
                <a:latin typeface="Comic Sans MS" pitchFamily="66" charset="0"/>
              </a:rPr>
              <a:t>Un </a:t>
            </a:r>
            <a:r>
              <a:rPr lang="es-ES" sz="3100" u="sng" dirty="0">
                <a:latin typeface="Comic Sans MS" pitchFamily="66" charset="0"/>
                <a:hlinkClick r:id="rId2" tooltip="Reproductor multimedia"/>
              </a:rPr>
              <a:t>reproductor de video</a:t>
            </a:r>
            <a:r>
              <a:rPr lang="es-ES" sz="3100" dirty="0">
                <a:latin typeface="Comic Sans MS" pitchFamily="66" charset="0"/>
              </a:rPr>
              <a:t> capaz de interpretar el formato AVI.</a:t>
            </a:r>
            <a:r>
              <a:rPr lang="es-MX" sz="3100" dirty="0">
                <a:latin typeface="Comic Sans MS" pitchFamily="66" charset="0"/>
              </a:rPr>
              <a:t/>
            </a:r>
            <a:br>
              <a:rPr lang="es-MX" sz="3100" dirty="0">
                <a:latin typeface="Comic Sans MS" pitchFamily="66" charset="0"/>
              </a:rPr>
            </a:br>
            <a:r>
              <a:rPr lang="es-ES" sz="3100" dirty="0">
                <a:latin typeface="Comic Sans MS" pitchFamily="66" charset="0"/>
              </a:rPr>
              <a:t>El </a:t>
            </a:r>
            <a:r>
              <a:rPr lang="es-ES" sz="3100" i="1" dirty="0">
                <a:latin typeface="Comic Sans MS" pitchFamily="66" charset="0"/>
              </a:rPr>
              <a:t>códec</a:t>
            </a:r>
            <a:r>
              <a:rPr lang="es-ES" sz="3100" dirty="0">
                <a:latin typeface="Comic Sans MS" pitchFamily="66" charset="0"/>
              </a:rPr>
              <a:t> de video para interpretar el flujo de video.</a:t>
            </a:r>
            <a:r>
              <a:rPr lang="es-MX" sz="3100" dirty="0">
                <a:latin typeface="Comic Sans MS" pitchFamily="66" charset="0"/>
              </a:rPr>
              <a:t/>
            </a:r>
            <a:br>
              <a:rPr lang="es-MX" sz="3100" dirty="0">
                <a:latin typeface="Comic Sans MS" pitchFamily="66" charset="0"/>
              </a:rPr>
            </a:br>
            <a:r>
              <a:rPr lang="es-ES" sz="3100" dirty="0">
                <a:latin typeface="Comic Sans MS" pitchFamily="66" charset="0"/>
              </a:rPr>
              <a:t>El </a:t>
            </a:r>
            <a:r>
              <a:rPr lang="es-ES" sz="3100" i="1" dirty="0">
                <a:latin typeface="Comic Sans MS" pitchFamily="66" charset="0"/>
              </a:rPr>
              <a:t>códec</a:t>
            </a:r>
            <a:r>
              <a:rPr lang="es-ES" sz="3100" dirty="0">
                <a:latin typeface="Comic Sans MS" pitchFamily="66" charset="0"/>
              </a:rPr>
              <a:t> de audio para interpretar el flujo de audio.</a:t>
            </a:r>
            <a:r>
              <a:rPr lang="es-MX" dirty="0"/>
              <a:t/>
            </a:r>
            <a:br>
              <a:rPr lang="es-MX" dirty="0"/>
            </a:br>
            <a:endParaRPr lang="es-MX" dirty="0"/>
          </a:p>
        </p:txBody>
      </p:sp>
    </p:spTree>
  </p:cSld>
  <p:clrMapOvr>
    <a:masterClrMapping/>
  </p:clrMapOvr>
  <p:transition>
    <p:strip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708920"/>
            <a:ext cx="8280920" cy="2808312"/>
          </a:xfrm>
        </p:spPr>
        <p:txBody>
          <a:bodyPr>
            <a:normAutofit fontScale="90000"/>
          </a:bodyPr>
          <a:lstStyle/>
          <a:p>
            <a:pPr algn="ctr"/>
            <a:r>
              <a:rPr lang="es-ES" sz="5300" b="1" dirty="0">
                <a:solidFill>
                  <a:schemeClr val="accent2">
                    <a:lumMod val="75000"/>
                  </a:schemeClr>
                </a:solidFill>
                <a:latin typeface="Comic Sans MS" pitchFamily="66" charset="0"/>
              </a:rPr>
              <a:t>DivX </a:t>
            </a:r>
            <a:r>
              <a:rPr lang="es-ES" sz="5300" dirty="0">
                <a:latin typeface="Comic Sans MS" pitchFamily="66" charset="0"/>
              </a:rPr>
              <a:t/>
            </a:r>
            <a:br>
              <a:rPr lang="es-ES" sz="5300" dirty="0">
                <a:latin typeface="Comic Sans MS" pitchFamily="66" charset="0"/>
              </a:rPr>
            </a:br>
            <a:r>
              <a:rPr lang="es-ES" sz="3100" dirty="0" smtClean="0"/>
              <a:t/>
            </a:r>
            <a:br>
              <a:rPr lang="es-ES" sz="3100" dirty="0" smtClean="0"/>
            </a:br>
            <a:r>
              <a:rPr lang="es-ES" sz="3100" dirty="0" smtClean="0"/>
              <a:t>Es </a:t>
            </a:r>
            <a:r>
              <a:rPr lang="es-ES" sz="3100" dirty="0"/>
              <a:t>un formato de vídeo que funciona sobre los sistemas operativos </a:t>
            </a:r>
            <a:r>
              <a:rPr lang="es-ES" sz="3100" u="sng" dirty="0">
                <a:hlinkClick r:id="rId2" tooltip="Microsoft Windows"/>
              </a:rPr>
              <a:t>Windows</a:t>
            </a:r>
            <a:r>
              <a:rPr lang="es-ES" sz="3100" dirty="0"/>
              <a:t>, </a:t>
            </a:r>
            <a:r>
              <a:rPr lang="es-ES" sz="3100" u="sng" dirty="0">
                <a:hlinkClick r:id="rId3" tooltip="MacOS"/>
              </a:rPr>
              <a:t>MacOS</a:t>
            </a:r>
            <a:r>
              <a:rPr lang="es-ES" sz="3100" dirty="0"/>
              <a:t> y </a:t>
            </a:r>
            <a:r>
              <a:rPr lang="es-ES" sz="3100" u="sng" dirty="0">
                <a:hlinkClick r:id="rId4" tooltip="GNU/Linux"/>
              </a:rPr>
              <a:t>GNU/Linux</a:t>
            </a:r>
            <a:r>
              <a:rPr lang="es-ES" sz="3100" dirty="0"/>
              <a:t> actuales y que, combinado con la compresión de audio </a:t>
            </a:r>
            <a:r>
              <a:rPr lang="es-ES" sz="3100" u="sng" dirty="0">
                <a:hlinkClick r:id="rId5" tooltip="MP3"/>
              </a:rPr>
              <a:t>MP3</a:t>
            </a:r>
            <a:r>
              <a:rPr lang="es-ES" sz="3100" dirty="0"/>
              <a:t>, consigue una alta calidad de imagen superior a la del </a:t>
            </a:r>
            <a:r>
              <a:rPr lang="es-ES" sz="3100" u="sng" dirty="0">
                <a:hlinkClick r:id="rId6" tooltip="VHS"/>
              </a:rPr>
              <a:t>VHS</a:t>
            </a:r>
            <a:r>
              <a:rPr lang="es-ES" sz="3100" dirty="0"/>
              <a:t> con un caudal inferior a 1 Mbit/s.</a:t>
            </a:r>
            <a:r>
              <a:rPr lang="es-MX" dirty="0"/>
              <a:t/>
            </a:r>
            <a:br>
              <a:rPr lang="es-MX" dirty="0"/>
            </a:br>
            <a:endParaRPr lang="es-MX" dirty="0"/>
          </a:p>
        </p:txBody>
      </p:sp>
    </p:spTree>
  </p:cSld>
  <p:clrMapOvr>
    <a:masterClrMapping/>
  </p:clrMapOvr>
  <p:transition>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1268760"/>
            <a:ext cx="8229600" cy="4608512"/>
          </a:xfrm>
        </p:spPr>
        <p:txBody>
          <a:bodyPr>
            <a:normAutofit fontScale="90000"/>
          </a:bodyPr>
          <a:lstStyle/>
          <a:p>
            <a:pPr algn="ctr"/>
            <a:r>
              <a:rPr lang="es-MX" sz="6700" b="1" dirty="0" smtClean="0">
                <a:solidFill>
                  <a:srgbClr val="FFC000"/>
                </a:solidFill>
                <a:latin typeface="Comic Sans MS" pitchFamily="66" charset="0"/>
              </a:rPr>
              <a:t>Se reproduce en:</a:t>
            </a:r>
            <a:r>
              <a:rPr lang="es-MX" sz="6700" dirty="0" smtClean="0">
                <a:latin typeface="Comic Sans MS" pitchFamily="66" charset="0"/>
              </a:rPr>
              <a:t/>
            </a:r>
            <a:br>
              <a:rPr lang="es-MX" sz="6700" dirty="0" smtClean="0">
                <a:latin typeface="Comic Sans MS" pitchFamily="66" charset="0"/>
              </a:rPr>
            </a:br>
            <a:r>
              <a:rPr lang="es-MX" sz="6700" dirty="0">
                <a:latin typeface="Comic Sans MS" pitchFamily="66" charset="0"/>
              </a:rPr>
              <a:t/>
            </a:r>
            <a:br>
              <a:rPr lang="es-MX" sz="6700" dirty="0">
                <a:latin typeface="Comic Sans MS" pitchFamily="66" charset="0"/>
              </a:rPr>
            </a:br>
            <a:r>
              <a:rPr lang="es-ES" sz="3600" u="sng" dirty="0" smtClean="0">
                <a:latin typeface="Comic Sans MS" pitchFamily="66" charset="0"/>
                <a:hlinkClick r:id="rId2" tooltip="DVD-ROM"/>
              </a:rPr>
              <a:t>DVD-ROM</a:t>
            </a:r>
            <a:r>
              <a:rPr lang="es-ES" sz="3600" u="sng" dirty="0" smtClean="0">
                <a:latin typeface="Comic Sans MS" pitchFamily="66" charset="0"/>
              </a:rPr>
              <a:t/>
            </a:r>
            <a:br>
              <a:rPr lang="es-ES" sz="3600" u="sng" dirty="0" smtClean="0">
                <a:latin typeface="Comic Sans MS" pitchFamily="66" charset="0"/>
              </a:rPr>
            </a:br>
            <a:r>
              <a:rPr lang="es-ES" sz="3600" dirty="0">
                <a:latin typeface="Comic Sans MS" pitchFamily="66" charset="0"/>
              </a:rPr>
              <a:t/>
            </a:r>
            <a:br>
              <a:rPr lang="es-ES" sz="3600" dirty="0">
                <a:latin typeface="Comic Sans MS" pitchFamily="66" charset="0"/>
              </a:rPr>
            </a:br>
            <a:r>
              <a:rPr lang="es-ES" sz="3600" u="sng" dirty="0" smtClean="0">
                <a:latin typeface="Comic Sans MS" pitchFamily="66" charset="0"/>
                <a:hlinkClick r:id="rId3" tooltip="MP3"/>
              </a:rPr>
              <a:t>MP3</a:t>
            </a:r>
            <a:r>
              <a:rPr lang="es-ES" sz="3600" u="sng" dirty="0" smtClean="0">
                <a:latin typeface="Comic Sans MS" pitchFamily="66" charset="0"/>
              </a:rPr>
              <a:t/>
            </a:r>
            <a:br>
              <a:rPr lang="es-ES" sz="3600" u="sng" dirty="0" smtClean="0">
                <a:latin typeface="Comic Sans MS" pitchFamily="66" charset="0"/>
              </a:rPr>
            </a:br>
            <a:r>
              <a:rPr lang="es-ES" sz="3600" u="sng" dirty="0" smtClean="0">
                <a:latin typeface="Comic Sans MS" pitchFamily="66" charset="0"/>
              </a:rPr>
              <a:t/>
            </a:r>
            <a:br>
              <a:rPr lang="es-ES" sz="3600" u="sng" dirty="0" smtClean="0">
                <a:latin typeface="Comic Sans MS" pitchFamily="66" charset="0"/>
              </a:rPr>
            </a:br>
            <a:r>
              <a:rPr lang="es-ES" sz="3600" u="sng" dirty="0" smtClean="0">
                <a:latin typeface="Comic Sans MS" pitchFamily="66" charset="0"/>
                <a:hlinkClick r:id="rId4" tooltip="CD-ROM"/>
              </a:rPr>
              <a:t>CD-ROM</a:t>
            </a:r>
            <a:r>
              <a:rPr lang="es-ES" sz="3600" u="sng" dirty="0" smtClean="0"/>
              <a:t/>
            </a:r>
            <a:br>
              <a:rPr lang="es-ES" sz="3600" u="sng" dirty="0" smtClean="0"/>
            </a:br>
            <a:r>
              <a:rPr lang="es-ES" sz="3600" dirty="0" smtClean="0"/>
              <a:t/>
            </a:r>
            <a:br>
              <a:rPr lang="es-ES" sz="3600" dirty="0" smtClean="0"/>
            </a:br>
            <a:r>
              <a:rPr lang="es-MX" dirty="0" smtClean="0"/>
              <a:t/>
            </a:r>
            <a:br>
              <a:rPr lang="es-MX" dirty="0" smtClean="0"/>
            </a:br>
            <a:endParaRPr lang="es-MX" dirty="0"/>
          </a:p>
        </p:txBody>
      </p:sp>
    </p:spTree>
  </p:cSld>
  <p:clrMapOvr>
    <a:masterClrMapping/>
  </p:clrMapOvr>
  <p:transition>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3284984"/>
            <a:ext cx="8136904" cy="2520280"/>
          </a:xfrm>
        </p:spPr>
        <p:txBody>
          <a:bodyPr>
            <a:normAutofit fontScale="90000"/>
          </a:bodyPr>
          <a:lstStyle/>
          <a:p>
            <a:pPr algn="ctr"/>
            <a:r>
              <a:rPr lang="es-ES" b="1" dirty="0">
                <a:solidFill>
                  <a:schemeClr val="accent1">
                    <a:lumMod val="75000"/>
                  </a:schemeClr>
                </a:solidFill>
                <a:latin typeface="Comic Sans MS" pitchFamily="66" charset="0"/>
              </a:rPr>
              <a:t>Flash Video (FLV) </a:t>
            </a:r>
            <a:r>
              <a:rPr lang="es-ES" sz="2000" dirty="0" smtClean="0"/>
              <a:t/>
            </a:r>
            <a:br>
              <a:rPr lang="es-ES" sz="2000" dirty="0" smtClean="0"/>
            </a:br>
            <a:r>
              <a:rPr lang="es-ES" sz="2000" dirty="0"/>
              <a:t/>
            </a:r>
            <a:br>
              <a:rPr lang="es-ES" sz="2000" dirty="0"/>
            </a:br>
            <a:r>
              <a:rPr lang="es-ES" sz="2000" dirty="0"/>
              <a:t/>
            </a:r>
            <a:br>
              <a:rPr lang="es-ES" sz="2000" dirty="0"/>
            </a:br>
            <a:r>
              <a:rPr lang="es-ES" sz="2000" dirty="0" smtClean="0"/>
              <a:t/>
            </a:r>
            <a:br>
              <a:rPr lang="es-ES" sz="2000" dirty="0" smtClean="0"/>
            </a:br>
            <a:r>
              <a:rPr lang="es-ES" sz="2000" dirty="0" smtClean="0"/>
              <a:t>Es </a:t>
            </a:r>
            <a:r>
              <a:rPr lang="es-ES" sz="2000" dirty="0"/>
              <a:t>un </a:t>
            </a:r>
            <a:r>
              <a:rPr lang="es-ES" sz="2000" u="sng" dirty="0">
                <a:hlinkClick r:id="rId2" tooltip="Formato contenedor"/>
              </a:rPr>
              <a:t>formato contenedor</a:t>
            </a:r>
            <a:r>
              <a:rPr lang="es-ES" sz="2000" dirty="0"/>
              <a:t> </a:t>
            </a:r>
            <a:r>
              <a:rPr lang="es-ES" sz="2000" u="sng" dirty="0">
                <a:hlinkClick r:id="rId3" tooltip="Software propietario"/>
              </a:rPr>
              <a:t>propietario</a:t>
            </a:r>
            <a:r>
              <a:rPr lang="es-ES" sz="2000" dirty="0"/>
              <a:t> usado para transmitir video por Internet usando </a:t>
            </a:r>
            <a:r>
              <a:rPr lang="es-ES" sz="2000" u="sng" dirty="0">
                <a:hlinkClick r:id="rId4" tooltip="Adobe Systems"/>
              </a:rPr>
              <a:t>Adobe</a:t>
            </a:r>
            <a:r>
              <a:rPr lang="es-ES" sz="2000" dirty="0"/>
              <a:t> </a:t>
            </a:r>
            <a:r>
              <a:rPr lang="es-ES" sz="2000" u="sng" dirty="0">
                <a:hlinkClick r:id="rId5" tooltip="Adobe Flash Player"/>
              </a:rPr>
              <a:t>Flash Player</a:t>
            </a:r>
            <a:r>
              <a:rPr lang="es-ES" sz="2000" dirty="0"/>
              <a:t>(anteriormente conocido como </a:t>
            </a:r>
            <a:r>
              <a:rPr lang="es-ES" sz="2000" u="sng" dirty="0">
                <a:hlinkClick r:id="rId6" tooltip="Macromedia"/>
              </a:rPr>
              <a:t>Macromedia</a:t>
            </a:r>
            <a:r>
              <a:rPr lang="es-ES" sz="2000" dirty="0"/>
              <a:t> Flash Player), desde la versión 6 a la 10. Los contenidos FLV pueden ser incrustados dentro de archivos </a:t>
            </a:r>
            <a:r>
              <a:rPr lang="es-ES" sz="2000" u="sng" dirty="0">
                <a:hlinkClick r:id="rId7" tooltip="SWF"/>
              </a:rPr>
              <a:t>SWF</a:t>
            </a:r>
            <a:r>
              <a:rPr lang="es-ES" sz="2000" dirty="0"/>
              <a:t>. Entre los sitios más notables que utilizan el formato FLV se encuentran </a:t>
            </a:r>
            <a:r>
              <a:rPr lang="es-ES" sz="2000" u="sng" dirty="0">
                <a:hlinkClick r:id="rId8" tooltip="YouTube"/>
              </a:rPr>
              <a:t>YouTube</a:t>
            </a:r>
            <a:r>
              <a:rPr lang="es-ES" sz="2000" dirty="0"/>
              <a:t>, </a:t>
            </a:r>
            <a:r>
              <a:rPr lang="es-ES" sz="2000" u="sng" dirty="0">
                <a:hlinkClick r:id="rId9" tooltip="Google Video"/>
              </a:rPr>
              <a:t>Google </a:t>
            </a:r>
            <a:r>
              <a:rPr lang="es-ES" sz="2000" u="sng" dirty="0">
                <a:hlinkClick r:id="rId9" tooltip="Google Video"/>
              </a:rPr>
              <a:t>Video</a:t>
            </a:r>
            <a:r>
              <a:rPr lang="es-ES" sz="2000" dirty="0"/>
              <a:t>,</a:t>
            </a:r>
            <a:r>
              <a:rPr lang="es-ES" sz="2000" u="sng" dirty="0">
                <a:hlinkClick r:id="rId10" tooltip="Reuters"/>
              </a:rPr>
              <a:t>Reuters.com</a:t>
            </a:r>
            <a:r>
              <a:rPr lang="es-ES" sz="2000" dirty="0"/>
              <a:t>, </a:t>
            </a:r>
            <a:r>
              <a:rPr lang="es-ES" sz="2000" u="sng" dirty="0">
                <a:hlinkClick r:id="rId11" tooltip="Yahoo! Video"/>
              </a:rPr>
              <a:t>Yahoo! Video</a:t>
            </a:r>
            <a:r>
              <a:rPr lang="es-ES" sz="2000" dirty="0"/>
              <a:t> y </a:t>
            </a:r>
            <a:r>
              <a:rPr lang="es-ES" sz="2000" u="sng" dirty="0">
                <a:hlinkClick r:id="rId12" tooltip="MySpace"/>
              </a:rPr>
              <a:t>MySpace</a:t>
            </a:r>
            <a:r>
              <a:rPr lang="es-ES" sz="2000" dirty="0"/>
              <a:t>.</a:t>
            </a:r>
            <a:r>
              <a:rPr lang="es-MX" sz="2000" dirty="0"/>
              <a:t/>
            </a:r>
            <a:br>
              <a:rPr lang="es-MX" sz="2000" dirty="0"/>
            </a:br>
            <a:r>
              <a:rPr lang="es-ES" sz="2000" dirty="0"/>
              <a:t>Flash Video puede ser visto en la mayoría de los sistemas operativos, mediante Adobe Flash Player, el </a:t>
            </a:r>
            <a:r>
              <a:rPr lang="es-ES" sz="2000" u="sng" dirty="0">
                <a:hlinkClick r:id="rId13" tooltip="Plugin"/>
              </a:rPr>
              <a:t>plugin</a:t>
            </a:r>
            <a:r>
              <a:rPr lang="es-ES" sz="2000" dirty="0"/>
              <a:t> extensamente disponible para </a:t>
            </a:r>
            <a:r>
              <a:rPr lang="es-ES" sz="2000" u="sng" dirty="0">
                <a:hlinkClick r:id="rId14" tooltip="Navegadores web"/>
              </a:rPr>
              <a:t>navegadores web</a:t>
            </a:r>
            <a:r>
              <a:rPr lang="es-ES" sz="2000" dirty="0"/>
              <a:t>, o de otros programas de terceros como </a:t>
            </a:r>
            <a:r>
              <a:rPr lang="es-ES" sz="2000" u="sng" dirty="0">
                <a:hlinkClick r:id="rId15" tooltip="MPlayer"/>
              </a:rPr>
              <a:t>MPlayer</a:t>
            </a:r>
            <a:r>
              <a:rPr lang="es-ES" sz="2000" dirty="0"/>
              <a:t>, </a:t>
            </a:r>
            <a:r>
              <a:rPr lang="es-ES" sz="2000" u="sng" dirty="0">
                <a:hlinkClick r:id="rId16" tooltip="VLC media player"/>
              </a:rPr>
              <a:t>VLC media </a:t>
            </a:r>
            <a:r>
              <a:rPr lang="es-ES" sz="2000" u="sng" dirty="0">
                <a:hlinkClick r:id="rId16" tooltip="VLC media player"/>
              </a:rPr>
              <a:t>player</a:t>
            </a:r>
            <a:r>
              <a:rPr lang="es-ES" sz="2000" dirty="0"/>
              <a:t>, o cualquier reproductor que use </a:t>
            </a:r>
            <a:r>
              <a:rPr lang="es-ES" sz="2000" dirty="0"/>
              <a:t>filtros</a:t>
            </a:r>
            <a:r>
              <a:rPr lang="es-ES" sz="2000" u="sng" dirty="0">
                <a:hlinkClick r:id="rId17" tooltip="DirectShow"/>
              </a:rPr>
              <a:t>DirectShow</a:t>
            </a:r>
            <a:r>
              <a:rPr lang="es-ES" sz="2000" dirty="0"/>
              <a:t> (tales como Media Player </a:t>
            </a:r>
            <a:r>
              <a:rPr lang="es-ES" sz="2000" dirty="0"/>
              <a:t>Classic</a:t>
            </a:r>
            <a:r>
              <a:rPr lang="es-ES" sz="2000" dirty="0"/>
              <a:t>, </a:t>
            </a:r>
            <a:r>
              <a:rPr lang="es-ES" sz="2000" u="sng" dirty="0">
                <a:hlinkClick r:id="rId18" tooltip="Windows Media Player"/>
              </a:rPr>
              <a:t>Windows Media Player</a:t>
            </a:r>
            <a:r>
              <a:rPr lang="es-ES" sz="2000" dirty="0"/>
              <a:t>, y </a:t>
            </a:r>
            <a:r>
              <a:rPr lang="es-ES" sz="2000" u="sng" dirty="0">
                <a:hlinkClick r:id="rId19" tooltip="Windows Media Center"/>
              </a:rPr>
              <a:t>Windows Media Center</a:t>
            </a:r>
            <a:r>
              <a:rPr lang="es-ES" sz="2000" dirty="0"/>
              <a:t>) cuando el filtro </a:t>
            </a:r>
            <a:r>
              <a:rPr lang="es-ES" sz="2000" u="sng" dirty="0">
                <a:hlinkClick r:id="rId20" tooltip="Ffdshow"/>
              </a:rPr>
              <a:t>ffdshow</a:t>
            </a:r>
            <a:r>
              <a:rPr lang="es-ES" sz="2000" dirty="0"/>
              <a:t> está instalado.</a:t>
            </a:r>
            <a:r>
              <a:rPr lang="es-MX" dirty="0"/>
              <a:t/>
            </a:r>
            <a:br>
              <a:rPr lang="es-MX" dirty="0"/>
            </a:br>
            <a:endParaRPr lang="es-MX" dirty="0"/>
          </a:p>
        </p:txBody>
      </p:sp>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2924944"/>
            <a:ext cx="8229600" cy="3384376"/>
          </a:xfrm>
        </p:spPr>
        <p:txBody>
          <a:bodyPr>
            <a:normAutofit fontScale="90000"/>
          </a:bodyPr>
          <a:lstStyle/>
          <a:p>
            <a:r>
              <a:rPr lang="es-ES" sz="2700" dirty="0">
                <a:solidFill>
                  <a:srgbClr val="FFC000"/>
                </a:solidFill>
                <a:latin typeface="Comic Sans MS" pitchFamily="66" charset="0"/>
              </a:rPr>
              <a:t>Actualmente existen muchos reproductores capaces de reproducir el formato FLV. Entre ellos se incluyen</a:t>
            </a:r>
            <a:r>
              <a:rPr lang="es-ES" sz="2700" dirty="0" smtClean="0">
                <a:solidFill>
                  <a:srgbClr val="FFC000"/>
                </a:solidFill>
                <a:latin typeface="Comic Sans MS" pitchFamily="66" charset="0"/>
              </a:rPr>
              <a:t>:</a:t>
            </a:r>
            <a:r>
              <a:rPr lang="es-ES" sz="1800" dirty="0" smtClean="0">
                <a:latin typeface="Comic Sans MS" pitchFamily="66" charset="0"/>
              </a:rPr>
              <a:t/>
            </a:r>
            <a:br>
              <a:rPr lang="es-ES" sz="1800" dirty="0" smtClean="0">
                <a:latin typeface="Comic Sans MS" pitchFamily="66" charset="0"/>
              </a:rPr>
            </a:br>
            <a:r>
              <a:rPr lang="es-ES" sz="1800" dirty="0">
                <a:latin typeface="Comic Sans MS" pitchFamily="66" charset="0"/>
              </a:rPr>
              <a:t/>
            </a:r>
            <a:br>
              <a:rPr lang="es-ES" sz="1800" dirty="0">
                <a:latin typeface="Comic Sans MS" pitchFamily="66" charset="0"/>
              </a:rPr>
            </a:br>
            <a:r>
              <a:rPr lang="es-MX" sz="1800" dirty="0">
                <a:latin typeface="Comic Sans MS" pitchFamily="66" charset="0"/>
              </a:rPr>
              <a:t/>
            </a:r>
            <a:br>
              <a:rPr lang="es-MX" sz="1800" dirty="0">
                <a:latin typeface="Comic Sans MS" pitchFamily="66" charset="0"/>
              </a:rPr>
            </a:br>
            <a:r>
              <a:rPr lang="es-ES" sz="1800" u="sng" dirty="0">
                <a:latin typeface="Comic Sans MS" pitchFamily="66" charset="0"/>
                <a:hlinkClick r:id="rId2"/>
              </a:rPr>
              <a:t>Flash Video Player</a:t>
            </a:r>
            <a:r>
              <a:rPr lang="es-MX" sz="1800" dirty="0">
                <a:latin typeface="Comic Sans MS" pitchFamily="66" charset="0"/>
              </a:rPr>
              <a:t/>
            </a:r>
            <a:br>
              <a:rPr lang="es-MX" sz="1800" dirty="0">
                <a:latin typeface="Comic Sans MS" pitchFamily="66" charset="0"/>
              </a:rPr>
            </a:br>
            <a:r>
              <a:rPr lang="es-ES" sz="1800" u="sng" dirty="0">
                <a:latin typeface="Comic Sans MS" pitchFamily="66" charset="0"/>
                <a:hlinkClick r:id="rId3"/>
              </a:rPr>
              <a:t>FLV Player</a:t>
            </a:r>
            <a:r>
              <a:rPr lang="es-MX" sz="1800" dirty="0">
                <a:latin typeface="Comic Sans MS" pitchFamily="66" charset="0"/>
              </a:rPr>
              <a:t/>
            </a:r>
            <a:br>
              <a:rPr lang="es-MX" sz="1800" dirty="0">
                <a:latin typeface="Comic Sans MS" pitchFamily="66" charset="0"/>
              </a:rPr>
            </a:br>
            <a:r>
              <a:rPr lang="es-ES" sz="1800" u="sng" dirty="0">
                <a:latin typeface="Comic Sans MS" pitchFamily="66" charset="0"/>
                <a:hlinkClick r:id="rId4" tooltip="BitComet"/>
              </a:rPr>
              <a:t>BitComet</a:t>
            </a:r>
            <a:r>
              <a:rPr lang="es-ES" sz="1800" dirty="0">
                <a:latin typeface="Comic Sans MS" pitchFamily="66" charset="0"/>
              </a:rPr>
              <a:t> FLV Player</a:t>
            </a:r>
            <a:r>
              <a:rPr lang="es-MX" sz="1800" dirty="0">
                <a:latin typeface="Comic Sans MS" pitchFamily="66" charset="0"/>
              </a:rPr>
              <a:t/>
            </a:r>
            <a:br>
              <a:rPr lang="es-MX" sz="1800" dirty="0">
                <a:latin typeface="Comic Sans MS" pitchFamily="66" charset="0"/>
              </a:rPr>
            </a:br>
            <a:r>
              <a:rPr lang="es-ES" sz="1800" u="sng" dirty="0">
                <a:latin typeface="Comic Sans MS" pitchFamily="66" charset="0"/>
                <a:hlinkClick r:id="rId5" tooltip="GOM Player"/>
              </a:rPr>
              <a:t>GOM Player</a:t>
            </a:r>
            <a:r>
              <a:rPr lang="es-MX" sz="1800" dirty="0">
                <a:latin typeface="Comic Sans MS" pitchFamily="66" charset="0"/>
              </a:rPr>
              <a:t/>
            </a:r>
            <a:br>
              <a:rPr lang="es-MX" sz="1800" dirty="0">
                <a:latin typeface="Comic Sans MS" pitchFamily="66" charset="0"/>
              </a:rPr>
            </a:br>
            <a:r>
              <a:rPr lang="es-ES" sz="1800" dirty="0">
                <a:latin typeface="Comic Sans MS" pitchFamily="66" charset="0"/>
              </a:rPr>
              <a:t>K-Lite </a:t>
            </a:r>
            <a:r>
              <a:rPr lang="es-ES" sz="1800" dirty="0">
                <a:latin typeface="Comic Sans MS" pitchFamily="66" charset="0"/>
              </a:rPr>
              <a:t>Codec</a:t>
            </a:r>
            <a:r>
              <a:rPr lang="es-ES" sz="1800" dirty="0">
                <a:latin typeface="Comic Sans MS" pitchFamily="66" charset="0"/>
              </a:rPr>
              <a:t> Pack</a:t>
            </a:r>
            <a:r>
              <a:rPr lang="es-MX" sz="1800" dirty="0">
                <a:latin typeface="Comic Sans MS" pitchFamily="66" charset="0"/>
              </a:rPr>
              <a:t/>
            </a:r>
            <a:br>
              <a:rPr lang="es-MX" sz="1800" dirty="0">
                <a:latin typeface="Comic Sans MS" pitchFamily="66" charset="0"/>
              </a:rPr>
            </a:br>
            <a:r>
              <a:rPr lang="es-ES" sz="1800" u="sng" dirty="0">
                <a:latin typeface="Comic Sans MS" pitchFamily="66" charset="0"/>
                <a:hlinkClick r:id="rId6" tooltip="MPlayer"/>
              </a:rPr>
              <a:t>MPlayer</a:t>
            </a:r>
            <a:r>
              <a:rPr lang="es-MX" sz="1800" dirty="0">
                <a:latin typeface="Comic Sans MS" pitchFamily="66" charset="0"/>
              </a:rPr>
              <a:t/>
            </a:r>
            <a:br>
              <a:rPr lang="es-MX" sz="1800" dirty="0">
                <a:latin typeface="Comic Sans MS" pitchFamily="66" charset="0"/>
              </a:rPr>
            </a:br>
            <a:r>
              <a:rPr lang="es-ES" sz="1800" dirty="0">
                <a:latin typeface="Comic Sans MS" pitchFamily="66" charset="0"/>
              </a:rPr>
              <a:t>Perian</a:t>
            </a:r>
            <a:r>
              <a:rPr lang="es-MX" sz="1800" dirty="0">
                <a:latin typeface="Comic Sans MS" pitchFamily="66" charset="0"/>
              </a:rPr>
              <a:t/>
            </a:r>
            <a:br>
              <a:rPr lang="es-MX" sz="1800" dirty="0">
                <a:latin typeface="Comic Sans MS" pitchFamily="66" charset="0"/>
              </a:rPr>
            </a:br>
            <a:r>
              <a:rPr lang="es-ES" sz="1800" u="sng" dirty="0">
                <a:latin typeface="Comic Sans MS" pitchFamily="66" charset="0"/>
                <a:hlinkClick r:id="rId7" tooltip="Kmplayer (aún no redactado)"/>
              </a:rPr>
              <a:t>Kmplayer</a:t>
            </a:r>
            <a:r>
              <a:rPr lang="es-MX" sz="1800" dirty="0">
                <a:latin typeface="Comic Sans MS" pitchFamily="66" charset="0"/>
              </a:rPr>
              <a:t/>
            </a:r>
            <a:br>
              <a:rPr lang="es-MX" sz="1800" dirty="0">
                <a:latin typeface="Comic Sans MS" pitchFamily="66" charset="0"/>
              </a:rPr>
            </a:br>
            <a:r>
              <a:rPr lang="es-ES" sz="1800" u="sng" dirty="0">
                <a:latin typeface="Comic Sans MS" pitchFamily="66" charset="0"/>
                <a:hlinkClick r:id="rId8" tooltip="Kaffeine"/>
              </a:rPr>
              <a:t>Kaffeine</a:t>
            </a:r>
            <a:r>
              <a:rPr lang="es-MX" sz="1800" dirty="0">
                <a:latin typeface="Comic Sans MS" pitchFamily="66" charset="0"/>
              </a:rPr>
              <a:t/>
            </a:r>
            <a:br>
              <a:rPr lang="es-MX" sz="1800" dirty="0">
                <a:latin typeface="Comic Sans MS" pitchFamily="66" charset="0"/>
              </a:rPr>
            </a:br>
            <a:r>
              <a:rPr lang="es-ES" sz="1800" u="sng" dirty="0">
                <a:latin typeface="Comic Sans MS" pitchFamily="66" charset="0"/>
                <a:hlinkClick r:id="rId9" tooltip="RealPlayer"/>
              </a:rPr>
              <a:t>RealPlayer</a:t>
            </a:r>
            <a:r>
              <a:rPr lang="es-MX" sz="1800" dirty="0">
                <a:latin typeface="Comic Sans MS" pitchFamily="66" charset="0"/>
              </a:rPr>
              <a:t/>
            </a:r>
            <a:br>
              <a:rPr lang="es-MX" sz="1800" dirty="0">
                <a:latin typeface="Comic Sans MS" pitchFamily="66" charset="0"/>
              </a:rPr>
            </a:br>
            <a:r>
              <a:rPr lang="es-ES" sz="1800" u="sng" dirty="0">
                <a:latin typeface="Comic Sans MS" pitchFamily="66" charset="0"/>
                <a:hlinkClick r:id="rId10" tooltip="VLC media player"/>
              </a:rPr>
              <a:t>VLC media </a:t>
            </a:r>
            <a:r>
              <a:rPr lang="es-ES" sz="1800" u="sng" dirty="0">
                <a:latin typeface="Comic Sans MS" pitchFamily="66" charset="0"/>
                <a:hlinkClick r:id="rId10" tooltip="VLC media player"/>
              </a:rPr>
              <a:t>player</a:t>
            </a:r>
            <a:r>
              <a:rPr lang="es-MX" sz="1800" dirty="0">
                <a:latin typeface="Comic Sans MS" pitchFamily="66" charset="0"/>
              </a:rPr>
              <a:t/>
            </a:r>
            <a:br>
              <a:rPr lang="es-MX" sz="1800" dirty="0">
                <a:latin typeface="Comic Sans MS" pitchFamily="66" charset="0"/>
              </a:rPr>
            </a:br>
            <a:r>
              <a:rPr lang="es-ES" sz="1800" u="sng" dirty="0">
                <a:latin typeface="Comic Sans MS" pitchFamily="66" charset="0"/>
                <a:hlinkClick r:id="rId11" tooltip="Xine"/>
              </a:rPr>
              <a:t>Xine</a:t>
            </a:r>
            <a:r>
              <a:rPr lang="es-MX" sz="1800" dirty="0">
                <a:latin typeface="Comic Sans MS" pitchFamily="66" charset="0"/>
              </a:rPr>
              <a:t/>
            </a:r>
            <a:br>
              <a:rPr lang="es-MX" sz="1800" dirty="0">
                <a:latin typeface="Comic Sans MS" pitchFamily="66" charset="0"/>
              </a:rPr>
            </a:br>
            <a:r>
              <a:rPr lang="es-ES" sz="1800" u="sng" dirty="0">
                <a:latin typeface="Comic Sans MS" pitchFamily="66" charset="0"/>
                <a:hlinkClick r:id="rId12" tooltip="Winamp"/>
              </a:rPr>
              <a:t>Winamp</a:t>
            </a:r>
            <a:r>
              <a:rPr lang="es-MX" sz="1800" dirty="0">
                <a:latin typeface="Comic Sans MS" pitchFamily="66" charset="0"/>
              </a:rPr>
              <a:t/>
            </a:r>
            <a:br>
              <a:rPr lang="es-MX" sz="1800" dirty="0">
                <a:latin typeface="Comic Sans MS" pitchFamily="66" charset="0"/>
              </a:rPr>
            </a:br>
            <a:r>
              <a:rPr lang="es-ES" sz="1800" u="sng" dirty="0">
                <a:latin typeface="Comic Sans MS" pitchFamily="66" charset="0"/>
                <a:hlinkClick r:id="rId13"/>
              </a:rPr>
              <a:t>SWF &amp; FLV </a:t>
            </a:r>
            <a:r>
              <a:rPr lang="es-ES" sz="1800" u="sng" dirty="0" smtClean="0">
                <a:latin typeface="Comic Sans MS" pitchFamily="66" charset="0"/>
                <a:hlinkClick r:id="rId13"/>
              </a:rPr>
              <a:t>Player</a:t>
            </a:r>
            <a:r>
              <a:rPr lang="es-ES" sz="1800" u="sng" dirty="0" smtClean="0">
                <a:latin typeface="Comic Sans MS" pitchFamily="66" charset="0"/>
              </a:rPr>
              <a:t/>
            </a:r>
            <a:br>
              <a:rPr lang="es-ES" sz="1800" u="sng" dirty="0" smtClean="0">
                <a:latin typeface="Comic Sans MS" pitchFamily="66" charset="0"/>
              </a:rPr>
            </a:br>
            <a:r>
              <a:rPr lang="es-MX" sz="1800" dirty="0">
                <a:latin typeface="Comic Sans MS" pitchFamily="66" charset="0"/>
              </a:rPr>
              <a:t/>
            </a:r>
            <a:br>
              <a:rPr lang="es-MX" sz="1800" dirty="0">
                <a:latin typeface="Comic Sans MS" pitchFamily="66" charset="0"/>
              </a:rPr>
            </a:br>
            <a:r>
              <a:rPr lang="es-MX" dirty="0"/>
              <a:t/>
            </a:r>
            <a:br>
              <a:rPr lang="es-MX" dirty="0"/>
            </a:br>
            <a:endParaRPr lang="es-MX" dirty="0"/>
          </a:p>
        </p:txBody>
      </p:sp>
    </p:spTree>
  </p:cSld>
  <p:clrMapOvr>
    <a:masterClrMapping/>
  </p:clrMapOvr>
  <p:transition>
    <p:push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lásico de Offic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41</TotalTime>
  <Words>81</Words>
  <Application>Microsoft Office PowerPoint</Application>
  <PresentationFormat>Presentación en pantalla (4:3)</PresentationFormat>
  <Paragraphs>21</Paragraphs>
  <Slides>21</Slides>
  <Notes>0</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Mirador</vt:lpstr>
      <vt:lpstr>TIPOS DE REPRODUCTORES</vt:lpstr>
      <vt:lpstr>3GP    Es un formato contenedor usado por teléfonos móviles  para almacenar información de medios múltiples (audio y video). Este formato de archivo, creado por 3GPP (3rd Generation Partnership Project), es una versión simplificada del "ISO 14496-1 Media Format", que es similar al formato de QuickTime. 3GP guarda video como MPEG-4 o H.263. El audio es almacenado en los formatos AMR-NB oAAC-LC. </vt:lpstr>
      <vt:lpstr>Este formato se puede reproducir desde los siguientes reproductores:  VLC media player  Totem  Media Player Classic  The KMPlayer  QuickTime  RealPlayer  JetAudio  GOM Player  Windows Media Player (A partir de la versión 12, incluida en Windows 7) </vt:lpstr>
      <vt:lpstr>AVI   AVI (siglas en inglés de Audio Video Interleave) es un formato contenedor de audio yvideo lanzado por Microsoft en 1992.   El formato AVI fue definido por Microsoft para su tecnología Video for Windows en 1992. Posteriormente fue mejorado mediante las extensiones de formato del grupo OpenDML de la compañía Matrox. Estas extensiones están soportadas por Microsoft, aunque no de manera oficial, y son denominadas AVI 2.0.  </vt:lpstr>
      <vt:lpstr>Para reproducir un archivo AVI es necesario lo siguiente:   Un reproductor de video capaz de interpretar el formato AVI. El códec de video para interpretar el flujo de video. El códec de audio para interpretar el flujo de audio. </vt:lpstr>
      <vt:lpstr>DivX   Es un formato de vídeo que funciona sobre los sistemas operativos Windows, MacOS y GNU/Linux actuales y que, combinado con la compresión de audio MP3, consigue una alta calidad de imagen superior a la del VHS con un caudal inferior a 1 Mbit/s. </vt:lpstr>
      <vt:lpstr>Se reproduce en:  DVD-ROM  MP3  CD-ROM   </vt:lpstr>
      <vt:lpstr>Flash Video (FLV)     Es un formato contenedor propietario usado para transmitir video por Internet usando Adobe Flash Player(anteriormente conocido como Macromedia Flash Player), desde la versión 6 a la 10. Los contenidos FLV pueden ser incrustados dentro de archivos SWF. Entre los sitios más notables que utilizan el formato FLV se encuentran YouTube, Google Video,Reuters.com, Yahoo! Video y MySpace. Flash Video puede ser visto en la mayoría de los sistemas operativos, mediante Adobe Flash Player, el plugin extensamente disponible para navegadores web, o de otros programas de terceros como MPlayer, VLC media player, o cualquier reproductor que use filtrosDirectShow (tales como Media Player Classic, Windows Media Player, y Windows Media Center) cuando el filtro ffdshow está instalado. </vt:lpstr>
      <vt:lpstr>Actualmente existen muchos reproductores capaces de reproducir el formato FLV. Entre ellos se incluyen:   Flash Video Player FLV Player BitComet FLV Player GOM Player K-Lite Codec Pack MPlayer Perian Kmplayer Kaffeine RealPlayer VLC media player Xine Winamp SWF &amp; FLV Player   </vt:lpstr>
      <vt:lpstr>M4V  El formato de archivo M4V es un formato de archivo de vídeo desarrollado por Apple y está muy cerca al formato MP4. Las diferencias son la opcional de Apple DRM protección de copia, y el tratamiento de AC3 (Dolby Digital) de audio que no está estandarizada para el contenedor MP4. Apple utiliza los archivos de M4V para codificar series de televisión, películas y videos musicales en la tienda iTunes. El copyright de los archivos M4V pueden estar protegidos mediante DRM FairPlay de Apple protección de copia. Para reproducir un archivo protegido M4V, el equipo debe ser autorizado (con iTunes) con la cuenta que se utilizó para comprar el video</vt:lpstr>
      <vt:lpstr>REPRODUCTORES:   iTunes de Apple y Apple QuickTime Player  Classic, RealPlayer, VLC Media Player, MPlayer, DivX Plus Player y Nero Showtime   reproductor de vídeo webOS Android   </vt:lpstr>
      <vt:lpstr>   Matroska    Es un formato contenedor estándar abierto, un archivo informático que puede contener un número ilimitado de vídeo, audio, imagen o pistas de subtítulos dentro de un solo archivo.1 Su intención es la de servir como un formato universal para el almacenamiento de contenidos audiovisuales comunes, como películas o programas detelevisión. Matroska es similar, en concepto, a otros contenedores, como AVI, MP4 oASF, pero es totalmente abierto. La mayoría de sus implementaciones consisten ensoftware libre. Los archivos de tipo Matroska son .MKV para vídeo (con subtítulos y audio), .MKA para archivos solamente de audio, .MKS sólo para subtítulos y .MK3D para vídeo estereoscopico. </vt:lpstr>
      <vt:lpstr>Mov   Es una instrucción en el lenguage ensamblador de la mayoría de procesadores, cuyo propósito es la transferencia de datos entre registros de procesador o registro y memoria. Adicionalmente mov también permite el uso de datos absolutos, como por ejemplo mover el número 10 a un registro del procesador. </vt:lpstr>
      <vt:lpstr>MP4   Es un término de marketing para el reproductor multimedia digital que cumple con ciertos estándares y formatos.3 El propio nombre es un nombre inapropiado, ya que la mayoría de los reproductores MP4 son incompatibles con el MPEG-4 Part 14 estándar o el formato contenedor .mp4. En cambio, el término simboliza su condición de sucesores de los reproductores de los Reproductor de audio digital|reproductores de MP3 En este sentido, en algunos mercados como Brasil, cualquier nueva función agregada a un determinado medio es seguida por un aumento en el número de unidades vendidas, a pesar de no existir correspondientes MPEG-5 estandares (a la fecha), la norma actual, aún en desarrollo, es MPEG-4). </vt:lpstr>
      <vt:lpstr>MPEG-1   Es el nombre de un grupo de estándares de codificación de audio y vídeo normalizados por el grupo MPEG (Moving Pictures Experts Group). MPEG-1 vídeo se utiliza en el formato Video CD. La calidad de salida con la tasa de compresión usual usada en VCD es similar a la de un cassette vídeo VHS doméstico. Para el audio, el grupo MPEG definió el MPEG-1 audio layer 3 más conocido como MP3. </vt:lpstr>
      <vt:lpstr>MPEG-1 está conformado por diferentes partes:  Sincronización y transmisión simultánea de vídeo y audio. Códec de compresión para señales de vídeo no entrelazadas (progresivas). Códec de compresión para señales de audio con control sobre la tasa de compresión. El estándar define tres capas (layers en inglés), o niveles de complejidad de la codificación de audio MPEG. </vt:lpstr>
      <vt:lpstr>OGM  OGM puede referirse a: Un organismo genéticamente modificado; Ogg Media, contenedor multimedia.   </vt:lpstr>
      <vt:lpstr>Rm   Es un comando de la familia de sistemas operativos Unix usada para eliminar archivos y directorios del sistema de archivos1 . Esta orden debe utilizarse con cautela, ya que puede ser muy destructiva, debido a que, al momento de ser llamada, por omisión borra los archivos sin pedir confirmación. Proviene de la palabra remove que significa "borrar" en inglés. </vt:lpstr>
      <vt:lpstr>VOB   (DVD-Video Object o Versioned Object Base) es un tipo de fichero contenido en los DVD-Video. Incluye el video, audio, subtítulos y menús en forma de stream. Los ficheros VOB están codificados normalmente siguiendo el estándar MPEG-2. Si cambiamos la extensión de .vob a .mpg o .mpeg, el fichero es legible y continúa teniendo toda la información, aunque algunos visualizadores no soportan las pistas de subtítulos. Para grabar los ficheros VOB en un disco DVD±R, son necesarios además otros ficheros DVD-Video, por ejemplo los IFO y BUP. </vt:lpstr>
      <vt:lpstr>Windows Media Video (WMV)   Es un nombre genérico que se da al conjunto dealgoritmos de compresión ubicados en el set propietario de tecnologías de vídeo desarrolladas por Microsoft, que forma parte del framework Windows Media. WMV no se construye sólo con tecnología interna de Microsoft. Desde la versión 7 (WMV1), Microsoft ha utilizado su propia versión no estandarizada de MPEG-4. El vídeo a menudo se combina con sonido en formato Windows Media Audio. </vt:lpstr>
      <vt:lpstr>El formato WMV es reproducido por una amplia gama de reproductores, comoBS.Player, MPlayer o Windows Media Player, el último sólo disponible en plataformasWindows y Macintosh (sin compatibilidad completa). En el caso de reproductores ajenos a Microsoft, como por ejemplo el citado MPlayer, es frecuente utilizar una implementación alternativa de los formatos, como por ejemplo la de FFmpeg.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TIPOS DE REPRODUCTORES</dc:title>
  <dc:creator>XIOMY</dc:creator>
  <cp:lastModifiedBy>XIOMY</cp:lastModifiedBy>
  <cp:revision>5</cp:revision>
  <dcterms:created xsi:type="dcterms:W3CDTF">2013-02-13T02:27:45Z</dcterms:created>
  <dcterms:modified xsi:type="dcterms:W3CDTF">2013-02-13T03:09:26Z</dcterms:modified>
</cp:coreProperties>
</file>