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1B8213F7-9E7E-422D-9F42-E62085B492E6}" type="datetimeFigureOut">
              <a:rPr lang="es-MX" smtClean="0"/>
              <a:t>06/02/2013</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B0E3C92-450B-4B28-905B-55171885B97D}"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B8213F7-9E7E-422D-9F42-E62085B492E6}" type="datetimeFigureOut">
              <a:rPr lang="es-MX" smtClean="0"/>
              <a:t>06/02/2013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0E3C92-450B-4B28-905B-55171885B97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B8213F7-9E7E-422D-9F42-E62085B492E6}" type="datetimeFigureOut">
              <a:rPr lang="es-MX" smtClean="0"/>
              <a:t>06/02/2013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0E3C92-450B-4B28-905B-55171885B97D}"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1B8213F7-9E7E-422D-9F42-E62085B492E6}" type="datetimeFigureOut">
              <a:rPr lang="es-MX" smtClean="0"/>
              <a:t>06/02/2013</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7B0E3C92-450B-4B28-905B-55171885B97D}"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1B8213F7-9E7E-422D-9F42-E62085B492E6}" type="datetimeFigureOut">
              <a:rPr lang="es-MX" smtClean="0"/>
              <a:t>06/02/2013</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7B0E3C92-450B-4B28-905B-55171885B97D}" type="slidenum">
              <a:rPr lang="es-MX" smtClean="0"/>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1B8213F7-9E7E-422D-9F42-E62085B492E6}" type="datetimeFigureOut">
              <a:rPr lang="es-MX" smtClean="0"/>
              <a:t>06/02/2013</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7B0E3C92-450B-4B28-905B-55171885B97D}"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1B8213F7-9E7E-422D-9F42-E62085B492E6}" type="datetimeFigureOut">
              <a:rPr lang="es-MX" smtClean="0"/>
              <a:t>06/02/2013</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7B0E3C92-450B-4B28-905B-55171885B97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B8213F7-9E7E-422D-9F42-E62085B492E6}" type="datetimeFigureOut">
              <a:rPr lang="es-MX" smtClean="0"/>
              <a:t>06/02/2013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B0E3C92-450B-4B28-905B-55171885B97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1B8213F7-9E7E-422D-9F42-E62085B492E6}" type="datetimeFigureOut">
              <a:rPr lang="es-MX" smtClean="0"/>
              <a:t>06/02/2013</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7B0E3C92-450B-4B28-905B-55171885B97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1B8213F7-9E7E-422D-9F42-E62085B492E6}" type="datetimeFigureOut">
              <a:rPr lang="es-MX" smtClean="0"/>
              <a:t>06/02/2013</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7B0E3C92-450B-4B28-905B-55171885B97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1B8213F7-9E7E-422D-9F42-E62085B492E6}" type="datetimeFigureOut">
              <a:rPr lang="es-MX" smtClean="0"/>
              <a:t>06/02/2013</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7B0E3C92-450B-4B28-905B-55171885B97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213F7-9E7E-422D-9F42-E62085B492E6}" type="datetimeFigureOut">
              <a:rPr lang="es-MX" smtClean="0"/>
              <a:t>06/02/2013</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B0E3C92-450B-4B28-905B-55171885B97D}"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547664" y="692696"/>
            <a:ext cx="6192688" cy="2308324"/>
          </a:xfrm>
          <a:prstGeom prst="rect">
            <a:avLst/>
          </a:prstGeom>
          <a:noFill/>
        </p:spPr>
        <p:txBody>
          <a:bodyPr wrap="square" rtlCol="0">
            <a:spAutoFit/>
          </a:bodyPr>
          <a:lstStyle/>
          <a:p>
            <a:pPr algn="ctr"/>
            <a:r>
              <a:rPr lang="es-MX" sz="7200" dirty="0" smtClean="0"/>
              <a:t>EXTENSIONES DE VIDEO</a:t>
            </a:r>
            <a:endParaRPr lang="es-MX" sz="7200" dirty="0"/>
          </a:p>
        </p:txBody>
      </p:sp>
      <p:sp>
        <p:nvSpPr>
          <p:cNvPr id="35842" name="AutoShape 2" descr="data:image/jpeg;base64,/9j/4AAQSkZJRgABAQAAAQABAAD/2wCEAAkGBhQSEBUUExQVFRQVGBUYGBUVGBcZFhccHxcWGBQVHBoXHCYeGBkjHBkXIS8gJCcpLSwsFh4xNTAqNSYrLCkBCQoKDgwOGg8PGiklHyQqLSksKSosLCwsKSwsLCwsLCkyLCwsLCwpLCkpKSkpKSkpKSwpKSwsKSwpLCkpLCkpLP/AABEIAKAAoAMBIgACEQEDEQH/xAAcAAACAwEBAQEAAAAAAAAAAAADBQIEBgcBAAj/xAA6EAABAgMFBQUGBgIDAQAAAAABAhEAAyEEBRIxQQZRYXGREyKBodEyQlKxwfAHFCNi4fEVchaS0jP/xAAaAQACAwEBAAAAAAAAAAAAAAADBAABAgUG/8QAKREAAgIBBAEEAgEFAAAAAAAAAAECAxEEEiExQRMiUWEyofAUI0KB4f/aAAwDAQACEQMRAD8Aro7s1uKh8zrpFlahvHURC8EJCy71KWrRj7QY8s4+VdyePX5Uj1J5NtPDZFaxvHWK1pYpOR4OOcGVYE8esDNhS+vj/UWWnFC1btFYxfwOMmpXnrFNQiD0GCIiJghEQIiBUQMRMTIjzC8WayQMeJQTkHhhJu7VXT1g6kNwi8Ck9UlxHkWflFcBH35TjFiba0jV+VYAq3DcYvgpTvl0iJsp3iIKkkaQVNsTxEFRMByLxMInq2w/JFKPouLkgxVmSiPWI0MV3xnx5Ix9H0fRQYb3rtYkqBTKW7NmMg50eJDa9RDizrNN5/8AMV732imAApASQTXEpw4q1QIrSdr5wAdj4q+pMG9L3Ywc+NalBNR/ZdVtcdbOvr6piH/NJesuYOh+oi9de1CZpwqcKOmp5aK5BjwMNlJChoQeRBgclteGjDcY/lH9mTRtLZyo1Ul3DqB+kSRbZaz3FpVyIfpnDC8rolKV3paCKe6BufKEVt2Vkk93EjkXHQwvLeuhyt1y+RgRECISm7bTK/8AnMxj4T6GnQxKRtGxwzkFCt7FuhqPOM+rjiXAb03/AI8jbDDex3fgDn2vlwiFxWcLHaAgpySRkTqfvfDVaIMmczU2vOxf7Fs2ckHCVB9z1hbfCTT4frFK0SlJUQrPV9eMXrJaBMT2a89Dv/kRoJGj0sWLkVx40EmyilRBzEQMQ6kXlZR5HyXemcfGLNmlsMZ8Ihi2ajEsKmACpiVCN4hdMmOXMW7GghNdY1k51tHpx3Z5BTZTHhEBF1aHDRSIaKaGKLd8eew15y3lngQfOEqlpQSk1qWIGY3xq7XdM3CoYDkciPmDCmw7NzFkgpSMvfBPQOYasn/cTi0L6ecVW9wl/NpejiOgXXeAMvvu7JJpqUgq86+JgV17GIQoKWAohiAxwg72Icnmw4GG9pRLloJwhhv35kk9STzheybk8GbroTwooW22ak952ABqWzBoPOE9tvWUk1UPvnCK/wC9jMNKJctoTTPhyHi8ZyZCt0nWPafTZXLNmb9lfEOo9YjMtEmcMKmV5tyKXIjFwaxpeYnnC0bpSajgadCSymb03JMsqe0sq8aB7SQX5uBRQ6ERWTtcqcvunAU+6MjvNcxwipZ9opkl1E4mBqfa/wC2vIvCG3S8p8ulRibQ6Hkaw5fJ1YX8wLVUqbbnz9m8RbZc8YZoCVaHTwOnLKF9tu5UovmnRQ+u4wtsNqE1AV4EbjrDewXmpLJV3kmjHR/pwjUWmsoFKuVTezr4IqQZyXHtpoeI0POAm7Jm4dRGhTZUpokAcoGpMbElq3HiK4ESLuU/eoNaxC2TXOEZCnjDpSYXWtIl1AqXruiBqr3ZPnvwV5cgJDq8BEJtrJypAlqJLmpjyJkejTl7p8sYWebiTx1gVqTV98QsKqkQe0ikX4EsendhHT1YSSmhLVHlCe7l95qUSwZw4SdWcO5h0iygFw+rOaB6loQy1plzXKk1MzuhyQxzO6FkIpdjJQ4fOFd82LHLI5vyKSCfB38IlO2glDUeJT6mA/8AJZJOadPeT6NB4wmucGIxknlI5leEhUtwoMQRn5HiDCSbnHVb3ssmfLOQbeApIrWqC6c9C3CMZbNkyD3SSKsUlKweRcHyMB1eZ+DvaW5Ncmbizdw/UHj8ovHZmZ9pV6ReujZZXbIxEsS1ABnTNR+kJUwlGabXkanZHa+Spbk/pq5QW6rG8kpVkoN5k/fjG+RsQgIU9VFKm94u1KkBvADnGTnLCEE5BI+xHRv22T3r4FarcravkSbNrqtPAH6GNBI9pP8Asn5iEWzkg99Z1YD5mNPYLvUplnuoSQSpVBQ6b4Bp/wAEbvkk2aSYiK8xEWZU9MwYkFxEFohlHm2mnhlJSYV3uKJ5n5Q6WiFtukdoO6QSk5P9tFjOmliab6EseRNaCCxDGIGKO6nkNZPa8DFq0ezALCipO6DWo0i10c67m9HRb8vPsk0zO7Plw3k+scvtU8matSyGdROvix/kx0PaqwKJCg5/oA/IHrujnk6UDMIIriUXLsRonwziVJbU12Ao7lkEu8U6KOujR5/kEuKvlvix+TSBVIz47ukeGwpcMkaaGOhi36CqVf2LrVakscJL6f2IHdt/LQsJUcQJav19c4uWyzJCVMGod/pCKVYzMmMkMHDtp/J0jn6xSTT8j1GyUWb9CwoAjI1j7Koj6zysKADnrzJJPzgFtt6JQdagOGp5CA545F8ZeEb6zTsctKx7wB8dR1jlu1VkVNtK5Nn70typSh7KdVOcglJesX7q2hmz0qlJIkyC/wCouj/Elxv+EZwW0pV2ZRZkHskALmLLFS2NCvQDXB1ESFUbI9lwzVM92ZsElMgzJvsoUUpTvYAv+5RflELwvJc9QADJdkoHl4/KMnOtq2RMJPdmzAU6VYmmVWMb647CJcs2iZkB3fli5nIRmMo5aXgJbHZ75ctkZy/ykkJDGYqp3Df4DLrC839N/b0/mK9ttRmrK1a6bhoIA0GQONMe5LLL8u+1uMTYdWDGK9qs6pSgUmhqlQ1EV2hpdihMSZKqn3d/IcRFknGNfuiuPKBItCJowrDK0Ppu5RVtF3qSd43iPrbYVSllCsx5jQw0uOSqYDqEtU/LwziA5ydUd8Hx8FazSMKa5mpivbDVt0P7TYghJUrTw5CES0vXfFsW003ObmzrkyUFBiHEYi37JBdpUoAsVmvslyHNQDipweC9pIAcdsmrMJiX6ZtCOdaUGeplWjClYJ76CXKcwHHk8DjW4P8A4Zrk5ZwMbRsYv3So1+F9P9vpFVeyMyj0oHdLDzVBJdolqID2kkmmKYhIy3mATLbZ3rJWviqaN+rJh1SsXn9FZZG2XDLSlXazkAMaPU8GBPzhRJvCTKOGRLXNVvSkt1OXzhzbr1lSwpKLLKJANcWPTQ1eMpeO0s1TMyQRVKMScPByK+BhXUN9se0sXJcjC02m0qDqMuzI3qIKv75NCmYJSCClK7TMU5ClezxOEVPjFEzkqBUpIJBFFLmEq5f3Da7to0oZKJCEOwcLbqSPnCbWex/btXAuk2o2ifKSokVyBZI1ZKQO7SOrS7wlmxTEAJQpMtQwigLhgobySY5RZygTAtOMFKnrhUnPgUuIaqtmOakz5ipYSQpISlSdAwArn8TndF1prv5MX17xtP2dC5MtHZvMXOVUOxHdSMqGp8of7ZoUjs0ZS20ycUA8AzDjHmzd8InzCqfgCwyZOGYAhIYDEpJyIocmcqyjdSbAmeGcUbEGcEbhoRVQfgN0bttUXloSzPOHycfaIx1e0/htZlPVaSfhICfBLEQuX+F6NJ6gOKE/N4pamthW5rwc6wRKWSlQUn2gQRzjosr8OZI9uZMVnQYUjycxeXcEmVLV2ctKSz4iMSt+Z5Rr14voFKxpci2XdEuZJTjlpdnPBTVrnviX5ZEpFAEoFaZcY8s95S5UrvmrkhOajrlprnGdvS9FTS2SRkkfMnUxay2J7XLjwAvW8O1VSiRlx4mFyhBlCBrEFGIpRWEdYVYJfwI/6j0jmd63YkXgpLEAzwkA0ThYPhemZyjsRu1qnEXGVBXUeR6xze6rpRbLcvGcKhMKmCjiIw91w1C6Q5pnCVF3b8IIqXHj5ND/AImQzdlLIH7U+kKNsrsly5SSlMsKBS2EgBiagt4HxjXp2dkBQFdAHIoC1B0BivbNkkTcKXUlIALBI3hObZCobgIqGqUZp5Zj+nn00ZDZu7x2cxQDlTsoZ4WSWBantCPl3WpRokhP7mB09T0h3Puw2SWvCSr2vbFCRkKNSgHIRmrRtcsGiZZB1Tjo7tQ+YhyO66TlHoDLdB4MT/hUm3KlsAntGKd1Q6R1PSOgo2clsAUpYBsIQltN/EHrGEVNUm0drjBWpZJGSgc3yZiTGysm1bpJVKUSkOpSGbMd5iQ2YgnpPHCCaic3ja/BS2g2YkJs6lJQEqQygRrUAimf8Qg2cuJM9agtwEAZUJLsK7qHpD6/do0zpXZy0q75AUSK50AbOoMUtk5wROUlRYrSAH1IOXPOGI1uNb45MQnYq3l8k7TsSMJEuawJBZaQTw7wqIRWG9rVd9oUhM6YhhkkhSDqnuqoU+cdIUiOdbeAC1pP7Ev1MJz935BtJdKUnGRqbq/GmcKWiShf7kOlXTIxq7H+I8uaklMslsxiYjgQUuIw117OyVWZBUhytIUVVfwIyEKL0u5dkmpmoWVBSm7x7x/afiDawOWnrb4QV2qbcU8M6dP23Ld2UPFRPyEJ7btJPmAjEEDcgN5574qLTWBKTFqqMekKObfYukg4i/3xghEeKThW5oIiucNOvT1ggTGejxQgK1AR6Vvm55UgRl0rFm1H5P0SuzvoP7f6xz24LDMTeSu6jClc8gpCaElw5zyplHSCYxVns6kW4TT72IgOXbFgNPGODp5e2S+h7VPbKGF5NRNkr0LaU3O4yGYDR4bIssSdz56gP9esGnWgjIKPkKUiCpymNACMVHGjH75iAZeBlqIm2iucrkreYpLjNLvoDmYyqLiSmpXNWa5rU2jUH3WNHtbaj+VWO0wmgCktQkA1O53NI51IsFqmJSsKWpLguVlIUzvq7ekdnRRk623LBx9XjfwN73s6RMSooBDe8kaZtTOog826JCs5UvQ+yBly4Ridp7mnol9ooDCDXCtSmzbkMg8Bu0qtJSlASlWFizsGFVF3L0PXKH4V5fEhd1txUsmum7LySe6FIIyKFENqOhhVbdiHJKJtSSe+N4c1HhpEVbLTAghS5TkviJW4cMRkzZaRnbXP7CZhmAKIrh72FQqxBTmGI1g0HjqZUITb9rGNrsFqkJTgxsnNUtSlBVTUpOTcoyl5AqBWpbreoU5Up8y+VGhpZ7LNnJdCe6XqpQTruf7rEbfcM5SSvDLSzfppJJLCpBL1NdYzZZDa0P0ra+cDmwbWSkWaWFBRWlISUgbhQuaZQqvG812piKBKnKAKAAOVKWcznThCa7ZpmzZUlZJlgnu5DUnr9Y2U8BMlSEhISEqYJDaGFlNPouVUapZXbGE22CrAlt/j6RWnTi7Yhv7unD6+ECxcIiqYYmRdV4PmIL5ev2YGojmY8VECIsKonypkCUYmREDECJI/SBmRibKQpZIIBAUARk5IbmXDRftNoIQS5olWvD1EZywqUkPKQXZCSVVdnOIV3t0jk004TBam7fKP0bCyXrKWr20kgGmIE1OozzOu6LZvaWDQ5nQHVuHERxu79o5kqetS5dFEjupqO+4etWbSG07bKalJWmQtSQWKmwh9zlROg0gstA88G1q5LjAb8SdrkISuUApz2Z9kYfi3vl0gNgvkmRKAAHcRmdGG7xjDbRXku0rUueUoLOGCiCQGSkephZdl52hICEKWEPojHh3sG8nh9VKuCiRw9VZ8m62lvEqss4FgMJy5im/fGL2Ot5TaQCpnSoCrOaMOOUDt0u2TnSROWh6OnC+4kCATdn5xbDIWlhV1Aud/DlFZa6C11RjFxbN8tTv97v46RjdtrT+pLSDkkuNzmkQNjtmBsM7E/tdpRt2F/N4qyrhn4iZkha3B98AvoXesZbfglVcYSy2jT7PLBssptAerl4uzZjAklgASeWsY6w2G2yqIStIOYGH60eCW267XNUR+pgOQWtPmElvKM7njojqjuzuQksFrEucmYzhKnbrGnnbRoWkiWlRdgSpgEuQN9TXIRWk7JTCgJX2aGJJUHUs8DkGENLBs5KlEFitQ95WnIZCBwjNdBbJ1vnsYKEQIghERIhoTyCIiJEEIiJEQsGRESImRESIs0dcvJTSV1bukPzppC247PhSp8T4g78B/MW78WRIUxYkpD+IgN0KJl4nJKlKJ50BHlCK4iJvmYrTspiV310csEpLsVFVVE1Nd0WZOylnT7pV/sSc86Aw5A4fKILNP6jbum+Ml7Iozl8XfKThCZaQzmiRwGsLTDG95rr5CKChBot45KBkRAiCEREiNETBkRAiCkRAiIaBkREiCEREiLNAiIgRBSIgRENZBkRAwUiIERCwZEQIgpEQIizSBkRAiCkRAiI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35844" name="Picture 4" descr="http://imagenes.es.sftcdn.net/blog/es/2008/07/cine3.jpg"/>
          <p:cNvPicPr>
            <a:picLocks noChangeAspect="1" noChangeArrowheads="1"/>
          </p:cNvPicPr>
          <p:nvPr/>
        </p:nvPicPr>
        <p:blipFill>
          <a:blip r:embed="rId2" cstate="print"/>
          <a:srcRect/>
          <a:stretch>
            <a:fillRect/>
          </a:stretch>
        </p:blipFill>
        <p:spPr bwMode="auto">
          <a:xfrm rot="21097666">
            <a:off x="812104" y="4133600"/>
            <a:ext cx="1905000" cy="1905000"/>
          </a:xfrm>
          <a:prstGeom prst="rect">
            <a:avLst/>
          </a:prstGeom>
          <a:noFill/>
        </p:spPr>
      </p:pic>
      <p:pic>
        <p:nvPicPr>
          <p:cNvPr id="35846" name="Picture 6" descr="http://icons.iconarchive.com/icons/harwen/pleasant/256/rm-icon.png"/>
          <p:cNvPicPr>
            <a:picLocks noChangeAspect="1" noChangeArrowheads="1"/>
          </p:cNvPicPr>
          <p:nvPr/>
        </p:nvPicPr>
        <p:blipFill>
          <a:blip r:embed="rId3" cstate="print"/>
          <a:srcRect/>
          <a:stretch>
            <a:fillRect/>
          </a:stretch>
        </p:blipFill>
        <p:spPr bwMode="auto">
          <a:xfrm rot="1767952">
            <a:off x="5302058" y="3510986"/>
            <a:ext cx="2438400" cy="2438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seeklogo.com/images/M/MPG-logo-5B6BB1803B-seeklogo.com.gif"/>
          <p:cNvPicPr>
            <a:picLocks noChangeAspect="1" noChangeArrowheads="1"/>
          </p:cNvPicPr>
          <p:nvPr/>
        </p:nvPicPr>
        <p:blipFill>
          <a:blip r:embed="rId2" cstate="print"/>
          <a:srcRect t="22680" b="24401"/>
          <a:stretch>
            <a:fillRect/>
          </a:stretch>
        </p:blipFill>
        <p:spPr bwMode="auto">
          <a:xfrm>
            <a:off x="2699792" y="4581128"/>
            <a:ext cx="3672408" cy="1943411"/>
          </a:xfrm>
          <a:prstGeom prst="rect">
            <a:avLst/>
          </a:prstGeom>
          <a:noFill/>
        </p:spPr>
      </p:pic>
      <p:sp>
        <p:nvSpPr>
          <p:cNvPr id="5" name="4 Rectángulo"/>
          <p:cNvSpPr/>
          <p:nvPr/>
        </p:nvSpPr>
        <p:spPr>
          <a:xfrm>
            <a:off x="971600" y="1052736"/>
            <a:ext cx="6678488" cy="2862322"/>
          </a:xfrm>
          <a:prstGeom prst="rect">
            <a:avLst/>
          </a:prstGeom>
        </p:spPr>
        <p:txBody>
          <a:bodyPr wrap="square">
            <a:spAutoFit/>
          </a:bodyPr>
          <a:lstStyle/>
          <a:p>
            <a:pPr algn="just"/>
            <a:r>
              <a:rPr lang="es-MX" sz="2000" b="1" dirty="0">
                <a:solidFill>
                  <a:schemeClr val="bg1"/>
                </a:solidFill>
              </a:rPr>
              <a:t>PEG-1</a:t>
            </a:r>
            <a:r>
              <a:rPr lang="es-MX" sz="2000" dirty="0">
                <a:solidFill>
                  <a:schemeClr val="bg1"/>
                </a:solidFill>
              </a:rPr>
              <a:t> es el nombre de un grupo de estándares de codificación de audio y vídeo normalizados por el grupo MPEG (</a:t>
            </a:r>
            <a:r>
              <a:rPr lang="es-MX" sz="2000" dirty="0" err="1">
                <a:solidFill>
                  <a:schemeClr val="bg1"/>
                </a:solidFill>
              </a:rPr>
              <a:t>Moving</a:t>
            </a:r>
            <a:r>
              <a:rPr lang="es-MX" sz="2000" dirty="0">
                <a:solidFill>
                  <a:schemeClr val="bg1"/>
                </a:solidFill>
              </a:rPr>
              <a:t> </a:t>
            </a:r>
            <a:r>
              <a:rPr lang="es-MX" sz="2000" dirty="0" err="1">
                <a:solidFill>
                  <a:schemeClr val="bg1"/>
                </a:solidFill>
              </a:rPr>
              <a:t>Pictures</a:t>
            </a:r>
            <a:r>
              <a:rPr lang="es-MX" sz="2000" dirty="0">
                <a:solidFill>
                  <a:schemeClr val="bg1"/>
                </a:solidFill>
              </a:rPr>
              <a:t> </a:t>
            </a:r>
            <a:r>
              <a:rPr lang="es-MX" sz="2000" dirty="0" err="1">
                <a:solidFill>
                  <a:schemeClr val="bg1"/>
                </a:solidFill>
              </a:rPr>
              <a:t>Experts</a:t>
            </a:r>
            <a:r>
              <a:rPr lang="es-MX" sz="2000" dirty="0">
                <a:solidFill>
                  <a:schemeClr val="bg1"/>
                </a:solidFill>
              </a:rPr>
              <a:t> </a:t>
            </a:r>
            <a:r>
              <a:rPr lang="es-MX" sz="2000" dirty="0" err="1">
                <a:solidFill>
                  <a:schemeClr val="bg1"/>
                </a:solidFill>
              </a:rPr>
              <a:t>Group</a:t>
            </a:r>
            <a:r>
              <a:rPr lang="es-MX" sz="2000" dirty="0">
                <a:solidFill>
                  <a:schemeClr val="bg1"/>
                </a:solidFill>
              </a:rPr>
              <a:t>). </a:t>
            </a:r>
            <a:r>
              <a:rPr lang="es-MX" sz="2000" i="1" dirty="0">
                <a:solidFill>
                  <a:schemeClr val="bg1"/>
                </a:solidFill>
              </a:rPr>
              <a:t>MPEG-1 vídeo</a:t>
            </a:r>
            <a:r>
              <a:rPr lang="es-MX" sz="2000" dirty="0">
                <a:solidFill>
                  <a:schemeClr val="bg1"/>
                </a:solidFill>
              </a:rPr>
              <a:t> se utiliza en el formato Video CD. La calidad de salida con la tasa de compresión usual usada en VCD es similar a la de un </a:t>
            </a:r>
            <a:r>
              <a:rPr lang="es-MX" sz="2000" dirty="0" err="1">
                <a:solidFill>
                  <a:schemeClr val="bg1"/>
                </a:solidFill>
              </a:rPr>
              <a:t>cassette</a:t>
            </a:r>
            <a:r>
              <a:rPr lang="es-MX" sz="2000" dirty="0">
                <a:solidFill>
                  <a:schemeClr val="bg1"/>
                </a:solidFill>
              </a:rPr>
              <a:t> vídeo VHS doméstico. Para el audio, el grupo MPEG definió el </a:t>
            </a:r>
            <a:r>
              <a:rPr lang="es-MX" sz="2000" i="1" dirty="0">
                <a:solidFill>
                  <a:schemeClr val="bg1"/>
                </a:solidFill>
              </a:rPr>
              <a:t>MPEG-1 audio </a:t>
            </a:r>
            <a:r>
              <a:rPr lang="es-MX" sz="2000" i="1" dirty="0" err="1">
                <a:solidFill>
                  <a:schemeClr val="bg1"/>
                </a:solidFill>
              </a:rPr>
              <a:t>layer</a:t>
            </a:r>
            <a:r>
              <a:rPr lang="es-MX" sz="2000" i="1" dirty="0">
                <a:solidFill>
                  <a:schemeClr val="bg1"/>
                </a:solidFill>
              </a:rPr>
              <a:t> 3</a:t>
            </a:r>
            <a:r>
              <a:rPr lang="es-MX" sz="2000" dirty="0">
                <a:solidFill>
                  <a:schemeClr val="bg1"/>
                </a:solidFill>
              </a:rPr>
              <a:t> más conocido como MP3.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beginwithsoftware.com/wallpapers/archive/Various/images/free_desktop_wallpaper_logo_vob_1024x768.gif"/>
          <p:cNvPicPr>
            <a:picLocks noChangeAspect="1" noChangeArrowheads="1"/>
          </p:cNvPicPr>
          <p:nvPr/>
        </p:nvPicPr>
        <p:blipFill>
          <a:blip r:embed="rId2" cstate="print"/>
          <a:srcRect t="15819" b="20904"/>
          <a:stretch>
            <a:fillRect/>
          </a:stretch>
        </p:blipFill>
        <p:spPr bwMode="auto">
          <a:xfrm>
            <a:off x="2339752" y="692696"/>
            <a:ext cx="4248472" cy="2016224"/>
          </a:xfrm>
          <a:prstGeom prst="rect">
            <a:avLst/>
          </a:prstGeom>
          <a:noFill/>
        </p:spPr>
      </p:pic>
      <p:sp>
        <p:nvSpPr>
          <p:cNvPr id="5" name="4 Rectángulo"/>
          <p:cNvSpPr/>
          <p:nvPr/>
        </p:nvSpPr>
        <p:spPr>
          <a:xfrm>
            <a:off x="1403648" y="2924944"/>
            <a:ext cx="6174432" cy="3693319"/>
          </a:xfrm>
          <a:prstGeom prst="rect">
            <a:avLst/>
          </a:prstGeom>
        </p:spPr>
        <p:txBody>
          <a:bodyPr wrap="square">
            <a:spAutoFit/>
          </a:bodyPr>
          <a:lstStyle/>
          <a:p>
            <a:pPr algn="just"/>
            <a:r>
              <a:rPr lang="es-MX" b="1" dirty="0">
                <a:solidFill>
                  <a:schemeClr val="bg1"/>
                </a:solidFill>
              </a:rPr>
              <a:t>VOB</a:t>
            </a:r>
            <a:r>
              <a:rPr lang="es-MX" dirty="0">
                <a:solidFill>
                  <a:schemeClr val="bg1"/>
                </a:solidFill>
              </a:rPr>
              <a:t> (DVD-Video </a:t>
            </a:r>
            <a:r>
              <a:rPr lang="es-MX" dirty="0" err="1">
                <a:solidFill>
                  <a:schemeClr val="bg1"/>
                </a:solidFill>
              </a:rPr>
              <a:t>Object</a:t>
            </a:r>
            <a:r>
              <a:rPr lang="es-MX" dirty="0">
                <a:solidFill>
                  <a:schemeClr val="bg1"/>
                </a:solidFill>
              </a:rPr>
              <a:t> o </a:t>
            </a:r>
            <a:r>
              <a:rPr lang="es-MX" dirty="0" err="1">
                <a:solidFill>
                  <a:schemeClr val="bg1"/>
                </a:solidFill>
              </a:rPr>
              <a:t>Versioned</a:t>
            </a:r>
            <a:r>
              <a:rPr lang="es-MX" dirty="0">
                <a:solidFill>
                  <a:schemeClr val="bg1"/>
                </a:solidFill>
              </a:rPr>
              <a:t> </a:t>
            </a:r>
            <a:r>
              <a:rPr lang="es-MX" dirty="0" err="1">
                <a:solidFill>
                  <a:schemeClr val="bg1"/>
                </a:solidFill>
              </a:rPr>
              <a:t>Object</a:t>
            </a:r>
            <a:r>
              <a:rPr lang="es-MX" dirty="0">
                <a:solidFill>
                  <a:schemeClr val="bg1"/>
                </a:solidFill>
              </a:rPr>
              <a:t> Base) es un tipo de fichero contenido en los DVD-Video. Incluye el video, audio, subtítulos y menús en forma de </a:t>
            </a:r>
            <a:r>
              <a:rPr lang="es-MX" i="1" dirty="0" err="1">
                <a:solidFill>
                  <a:schemeClr val="bg1"/>
                </a:solidFill>
              </a:rPr>
              <a:t>stream</a:t>
            </a:r>
            <a:r>
              <a:rPr lang="es-MX" dirty="0">
                <a:solidFill>
                  <a:schemeClr val="bg1"/>
                </a:solidFill>
              </a:rPr>
              <a:t>.</a:t>
            </a:r>
          </a:p>
          <a:p>
            <a:pPr algn="just"/>
            <a:r>
              <a:rPr lang="es-MX" dirty="0">
                <a:solidFill>
                  <a:schemeClr val="bg1"/>
                </a:solidFill>
              </a:rPr>
              <a:t>Los ficheros VOB están codificados normalmente siguiendo el estándar MPEG-2. Si cambiamos la extensión de .</a:t>
            </a:r>
            <a:r>
              <a:rPr lang="es-MX" dirty="0" err="1">
                <a:solidFill>
                  <a:schemeClr val="bg1"/>
                </a:solidFill>
              </a:rPr>
              <a:t>vob</a:t>
            </a:r>
            <a:r>
              <a:rPr lang="es-MX" dirty="0">
                <a:solidFill>
                  <a:schemeClr val="bg1"/>
                </a:solidFill>
              </a:rPr>
              <a:t> a .</a:t>
            </a:r>
            <a:r>
              <a:rPr lang="es-MX" dirty="0" err="1">
                <a:solidFill>
                  <a:schemeClr val="bg1"/>
                </a:solidFill>
              </a:rPr>
              <a:t>mpg</a:t>
            </a:r>
            <a:r>
              <a:rPr lang="es-MX" dirty="0">
                <a:solidFill>
                  <a:schemeClr val="bg1"/>
                </a:solidFill>
              </a:rPr>
              <a:t> o .</a:t>
            </a:r>
            <a:r>
              <a:rPr lang="es-MX" dirty="0" err="1">
                <a:solidFill>
                  <a:schemeClr val="bg1"/>
                </a:solidFill>
              </a:rPr>
              <a:t>mpeg</a:t>
            </a:r>
            <a:r>
              <a:rPr lang="es-MX" dirty="0">
                <a:solidFill>
                  <a:schemeClr val="bg1"/>
                </a:solidFill>
              </a:rPr>
              <a:t>, el fichero es legible y continúa teniendo toda la información, aunque algunos visualizadores no soportan las pistas de subtítulos.</a:t>
            </a:r>
          </a:p>
          <a:p>
            <a:pPr algn="just"/>
            <a:r>
              <a:rPr lang="es-MX" dirty="0">
                <a:solidFill>
                  <a:schemeClr val="bg1"/>
                </a:solidFill>
              </a:rPr>
              <a:t>Para grabar los ficheros VOB en un disco DVD±R, son necesarios además otros ficheros DVD-Video, por ejemplo los IFO y BUP.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guatewireless.org/wp-content/uploads/2012/09/WMV_logo.png"/>
          <p:cNvPicPr>
            <a:picLocks noChangeAspect="1" noChangeArrowheads="1"/>
          </p:cNvPicPr>
          <p:nvPr/>
        </p:nvPicPr>
        <p:blipFill>
          <a:blip r:embed="rId2" cstate="print"/>
          <a:srcRect/>
          <a:stretch>
            <a:fillRect/>
          </a:stretch>
        </p:blipFill>
        <p:spPr bwMode="auto">
          <a:xfrm>
            <a:off x="467544" y="2060848"/>
            <a:ext cx="2438400" cy="2438400"/>
          </a:xfrm>
          <a:prstGeom prst="rect">
            <a:avLst/>
          </a:prstGeom>
          <a:noFill/>
        </p:spPr>
      </p:pic>
      <p:sp>
        <p:nvSpPr>
          <p:cNvPr id="5" name="4 Rectángulo"/>
          <p:cNvSpPr/>
          <p:nvPr/>
        </p:nvSpPr>
        <p:spPr>
          <a:xfrm>
            <a:off x="3131840" y="548680"/>
            <a:ext cx="5814392" cy="5909310"/>
          </a:xfrm>
          <a:prstGeom prst="rect">
            <a:avLst/>
          </a:prstGeom>
        </p:spPr>
        <p:txBody>
          <a:bodyPr wrap="square">
            <a:spAutoFit/>
          </a:bodyPr>
          <a:lstStyle/>
          <a:p>
            <a:pPr algn="just"/>
            <a:r>
              <a:rPr lang="es-MX" b="1" dirty="0"/>
              <a:t>Windows Media Video</a:t>
            </a:r>
            <a:r>
              <a:rPr lang="es-MX" dirty="0"/>
              <a:t> (</a:t>
            </a:r>
            <a:r>
              <a:rPr lang="es-MX" b="1" dirty="0"/>
              <a:t>WMV</a:t>
            </a:r>
            <a:r>
              <a:rPr lang="es-MX" dirty="0"/>
              <a:t>) es un nombre genérico que se da al conjunto </a:t>
            </a:r>
            <a:r>
              <a:rPr lang="es-MX" dirty="0" smtClean="0"/>
              <a:t>de algoritmos</a:t>
            </a:r>
            <a:r>
              <a:rPr lang="es-MX" dirty="0"/>
              <a:t> de compresión ubicados en el set propietario de tecnologías de vídeo desarrolladas por Microsoft, que forma parte del </a:t>
            </a:r>
            <a:r>
              <a:rPr lang="es-MX" dirty="0" err="1"/>
              <a:t>framework</a:t>
            </a:r>
            <a:r>
              <a:rPr lang="es-MX" dirty="0"/>
              <a:t> Windows Media</a:t>
            </a:r>
            <a:r>
              <a:rPr lang="es-MX" dirty="0" smtClean="0"/>
              <a:t>.</a:t>
            </a:r>
          </a:p>
          <a:p>
            <a:pPr algn="just"/>
            <a:endParaRPr lang="es-MX" dirty="0"/>
          </a:p>
          <a:p>
            <a:pPr algn="just"/>
            <a:r>
              <a:rPr lang="es-MX" dirty="0"/>
              <a:t>WMV no se construye sólo con tecnología interna de Microsoft. Desde la versión 7 (WMV1), Microsoft ha utilizado su propia versión no estandarizada de MPEG-4. El vídeo a menudo se combina con sonido en formato Windows Media Audio</a:t>
            </a:r>
            <a:r>
              <a:rPr lang="es-MX" dirty="0" smtClean="0"/>
              <a:t>.</a:t>
            </a:r>
          </a:p>
          <a:p>
            <a:pPr algn="just"/>
            <a:endParaRPr lang="es-MX" dirty="0"/>
          </a:p>
          <a:p>
            <a:pPr algn="just"/>
            <a:r>
              <a:rPr lang="es-MX" dirty="0"/>
              <a:t>El formato WMV es reproducido por una amplia gama de reproductores, </a:t>
            </a:r>
            <a:r>
              <a:rPr lang="es-MX" dirty="0" err="1"/>
              <a:t>comoBS</a:t>
            </a:r>
            <a:r>
              <a:rPr lang="es-MX" dirty="0" smtClean="0"/>
              <a:t>. Player</a:t>
            </a:r>
            <a:r>
              <a:rPr lang="es-MX" dirty="0"/>
              <a:t>, </a:t>
            </a:r>
            <a:r>
              <a:rPr lang="es-MX" dirty="0" err="1"/>
              <a:t>MPlayer</a:t>
            </a:r>
            <a:r>
              <a:rPr lang="es-MX" dirty="0"/>
              <a:t> o Windows Media Player, el último sólo disponible en </a:t>
            </a:r>
            <a:r>
              <a:rPr lang="es-MX" dirty="0" smtClean="0"/>
              <a:t>plataformas Windows y</a:t>
            </a:r>
            <a:r>
              <a:rPr lang="es-MX" dirty="0"/>
              <a:t> Macintosh (sin compatibilidad completa). En el caso de reproductores ajenos a Microsoft, como por ejemplo el citado </a:t>
            </a:r>
            <a:r>
              <a:rPr lang="es-MX" dirty="0" err="1"/>
              <a:t>MPlayer</a:t>
            </a:r>
            <a:r>
              <a:rPr lang="es-MX" dirty="0"/>
              <a:t>, es frecuente utilizar una implementación alternativa de los formatos, como por ejemplo la de </a:t>
            </a:r>
            <a:r>
              <a:rPr lang="es-MX" dirty="0" err="1"/>
              <a:t>FFmpeg</a:t>
            </a:r>
            <a:r>
              <a:rPr lang="es-MX"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encoding.com/img/3gp-encoding.png"/>
          <p:cNvPicPr>
            <a:picLocks noChangeAspect="1" noChangeArrowheads="1"/>
          </p:cNvPicPr>
          <p:nvPr/>
        </p:nvPicPr>
        <p:blipFill>
          <a:blip r:embed="rId2" cstate="print"/>
          <a:srcRect l="25408" r="25062"/>
          <a:stretch>
            <a:fillRect/>
          </a:stretch>
        </p:blipFill>
        <p:spPr bwMode="auto">
          <a:xfrm>
            <a:off x="611560" y="2060848"/>
            <a:ext cx="2736304" cy="2828925"/>
          </a:xfrm>
          <a:prstGeom prst="rect">
            <a:avLst/>
          </a:prstGeom>
          <a:noFill/>
        </p:spPr>
      </p:pic>
      <p:sp>
        <p:nvSpPr>
          <p:cNvPr id="5" name="4 Rectángulo"/>
          <p:cNvSpPr/>
          <p:nvPr/>
        </p:nvSpPr>
        <p:spPr>
          <a:xfrm>
            <a:off x="3707904" y="764704"/>
            <a:ext cx="5184576" cy="5632311"/>
          </a:xfrm>
          <a:prstGeom prst="rect">
            <a:avLst/>
          </a:prstGeom>
        </p:spPr>
        <p:txBody>
          <a:bodyPr wrap="square">
            <a:spAutoFit/>
          </a:bodyPr>
          <a:lstStyle/>
          <a:p>
            <a:pPr algn="just"/>
            <a:r>
              <a:rPr lang="es-MX" dirty="0">
                <a:solidFill>
                  <a:schemeClr val="bg1"/>
                </a:solidFill>
              </a:rPr>
              <a:t>E</a:t>
            </a:r>
            <a:r>
              <a:rPr lang="es-MX" dirty="0" smtClean="0">
                <a:solidFill>
                  <a:schemeClr val="bg1"/>
                </a:solidFill>
              </a:rPr>
              <a:t>s </a:t>
            </a:r>
            <a:r>
              <a:rPr lang="es-MX" dirty="0">
                <a:solidFill>
                  <a:schemeClr val="bg1"/>
                </a:solidFill>
              </a:rPr>
              <a:t>un formato contenedor usado por teléfonos móviles para almacenar información de medios múltiples </a:t>
            </a:r>
            <a:r>
              <a:rPr lang="es-MX" dirty="0" smtClean="0">
                <a:solidFill>
                  <a:schemeClr val="bg1"/>
                </a:solidFill>
              </a:rPr>
              <a:t>como:</a:t>
            </a:r>
          </a:p>
          <a:p>
            <a:pPr algn="just">
              <a:buFont typeface="Arial" pitchFamily="34" charset="0"/>
              <a:buChar char="•"/>
            </a:pPr>
            <a:r>
              <a:rPr lang="es-MX" dirty="0" smtClean="0">
                <a:solidFill>
                  <a:schemeClr val="bg1"/>
                </a:solidFill>
              </a:rPr>
              <a:t>audio </a:t>
            </a:r>
          </a:p>
          <a:p>
            <a:pPr algn="just">
              <a:buFont typeface="Arial" pitchFamily="34" charset="0"/>
              <a:buChar char="•"/>
            </a:pPr>
            <a:r>
              <a:rPr lang="es-MX" dirty="0" smtClean="0">
                <a:solidFill>
                  <a:schemeClr val="bg1"/>
                </a:solidFill>
              </a:rPr>
              <a:t>Video</a:t>
            </a:r>
          </a:p>
          <a:p>
            <a:pPr algn="just"/>
            <a:endParaRPr lang="es-MX" dirty="0" smtClean="0">
              <a:solidFill>
                <a:schemeClr val="bg1"/>
              </a:solidFill>
            </a:endParaRPr>
          </a:p>
          <a:p>
            <a:pPr algn="just"/>
            <a:r>
              <a:rPr lang="es-MX" dirty="0" smtClean="0">
                <a:solidFill>
                  <a:schemeClr val="bg1"/>
                </a:solidFill>
              </a:rPr>
              <a:t>Este </a:t>
            </a:r>
            <a:r>
              <a:rPr lang="es-MX" dirty="0">
                <a:solidFill>
                  <a:schemeClr val="bg1"/>
                </a:solidFill>
              </a:rPr>
              <a:t>formato de archivo, creado por 3GPP </a:t>
            </a:r>
            <a:r>
              <a:rPr lang="es-MX" dirty="0" smtClean="0">
                <a:solidFill>
                  <a:schemeClr val="bg1"/>
                </a:solidFill>
              </a:rPr>
              <a:t>“3rd </a:t>
            </a:r>
            <a:r>
              <a:rPr lang="es-MX" dirty="0" err="1">
                <a:solidFill>
                  <a:schemeClr val="bg1"/>
                </a:solidFill>
              </a:rPr>
              <a:t>Generation</a:t>
            </a:r>
            <a:r>
              <a:rPr lang="es-MX" dirty="0">
                <a:solidFill>
                  <a:schemeClr val="bg1"/>
                </a:solidFill>
              </a:rPr>
              <a:t> </a:t>
            </a:r>
            <a:r>
              <a:rPr lang="es-MX" dirty="0" err="1">
                <a:solidFill>
                  <a:schemeClr val="bg1"/>
                </a:solidFill>
              </a:rPr>
              <a:t>Partnership</a:t>
            </a:r>
            <a:r>
              <a:rPr lang="es-MX" dirty="0">
                <a:solidFill>
                  <a:schemeClr val="bg1"/>
                </a:solidFill>
              </a:rPr>
              <a:t> </a:t>
            </a:r>
            <a:r>
              <a:rPr lang="es-MX" dirty="0" smtClean="0">
                <a:solidFill>
                  <a:schemeClr val="bg1"/>
                </a:solidFill>
              </a:rPr>
              <a:t>Project”, </a:t>
            </a:r>
            <a:r>
              <a:rPr lang="es-MX" dirty="0">
                <a:solidFill>
                  <a:schemeClr val="bg1"/>
                </a:solidFill>
              </a:rPr>
              <a:t>es una versión simplificada del "ISO 14496-1 Media </a:t>
            </a:r>
            <a:r>
              <a:rPr lang="es-MX" dirty="0" err="1">
                <a:solidFill>
                  <a:schemeClr val="bg1"/>
                </a:solidFill>
              </a:rPr>
              <a:t>Format</a:t>
            </a:r>
            <a:r>
              <a:rPr lang="es-MX" dirty="0">
                <a:solidFill>
                  <a:schemeClr val="bg1"/>
                </a:solidFill>
              </a:rPr>
              <a:t>", que es similar al formato de </a:t>
            </a:r>
            <a:r>
              <a:rPr lang="es-MX" dirty="0" err="1">
                <a:solidFill>
                  <a:schemeClr val="bg1"/>
                </a:solidFill>
              </a:rPr>
              <a:t>Quicktime</a:t>
            </a:r>
            <a:r>
              <a:rPr lang="es-MX" dirty="0">
                <a:solidFill>
                  <a:schemeClr val="bg1"/>
                </a:solidFill>
              </a:rPr>
              <a:t>. </a:t>
            </a:r>
            <a:endParaRPr lang="es-MX" dirty="0" smtClean="0">
              <a:solidFill>
                <a:schemeClr val="bg1"/>
              </a:solidFill>
            </a:endParaRPr>
          </a:p>
          <a:p>
            <a:pPr algn="just"/>
            <a:endParaRPr lang="es-MX" dirty="0" smtClean="0">
              <a:solidFill>
                <a:schemeClr val="bg1"/>
              </a:solidFill>
            </a:endParaRPr>
          </a:p>
          <a:p>
            <a:pPr algn="just"/>
            <a:r>
              <a:rPr lang="es-MX" dirty="0" smtClean="0">
                <a:solidFill>
                  <a:schemeClr val="bg1"/>
                </a:solidFill>
              </a:rPr>
              <a:t>3GP </a:t>
            </a:r>
            <a:r>
              <a:rPr lang="es-MX" dirty="0">
                <a:solidFill>
                  <a:schemeClr val="bg1"/>
                </a:solidFill>
              </a:rPr>
              <a:t>guarda video como MPEG-4 o H.263. El audio es almacenado en los formatos AMR-NB </a:t>
            </a:r>
            <a:r>
              <a:rPr lang="es-MX" dirty="0" err="1">
                <a:solidFill>
                  <a:schemeClr val="bg1"/>
                </a:solidFill>
              </a:rPr>
              <a:t>oAAC</a:t>
            </a:r>
            <a:r>
              <a:rPr lang="es-MX" dirty="0">
                <a:solidFill>
                  <a:schemeClr val="bg1"/>
                </a:solidFill>
              </a:rPr>
              <a:t>-LC</a:t>
            </a:r>
            <a:r>
              <a:rPr lang="es-MX" dirty="0" smtClean="0">
                <a:solidFill>
                  <a:schemeClr val="bg1"/>
                </a:solidFill>
              </a:rPr>
              <a:t>.</a:t>
            </a:r>
          </a:p>
          <a:p>
            <a:pPr algn="just"/>
            <a:endParaRPr lang="es-MX" dirty="0">
              <a:solidFill>
                <a:schemeClr val="bg1"/>
              </a:solidFill>
            </a:endParaRPr>
          </a:p>
          <a:p>
            <a:pPr algn="just"/>
            <a:r>
              <a:rPr lang="es-MX" dirty="0">
                <a:solidFill>
                  <a:schemeClr val="bg1"/>
                </a:solidFill>
              </a:rPr>
              <a:t>Este formato guarda los valores como </a:t>
            </a:r>
            <a:r>
              <a:rPr lang="es-MX" dirty="0" err="1" smtClean="0">
                <a:solidFill>
                  <a:schemeClr val="bg1"/>
                </a:solidFill>
              </a:rPr>
              <a:t>big</a:t>
            </a:r>
            <a:r>
              <a:rPr lang="es-MX" dirty="0" smtClean="0">
                <a:solidFill>
                  <a:schemeClr val="bg1"/>
                </a:solidFill>
              </a:rPr>
              <a:t>-</a:t>
            </a:r>
            <a:r>
              <a:rPr lang="es-MX" dirty="0" err="1" smtClean="0">
                <a:solidFill>
                  <a:schemeClr val="bg1"/>
                </a:solidFill>
              </a:rPr>
              <a:t>endian</a:t>
            </a:r>
            <a:r>
              <a:rPr lang="es-MX" dirty="0" smtClean="0">
                <a:solidFill>
                  <a:schemeClr val="bg1"/>
                </a:solidFill>
              </a:rPr>
              <a:t>. Las </a:t>
            </a:r>
            <a:r>
              <a:rPr lang="es-MX" dirty="0">
                <a:solidFill>
                  <a:schemeClr val="bg1"/>
                </a:solidFill>
              </a:rPr>
              <a:t>especificaciones abarcan las redes GSM, incluyendo a las capacidades GPRS y EDGE, y W-CDMA.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t0.gstatic.com/images?q=tbn:ANd9GcR43U2_yjsm7hBj2Is5m953TbG2sSGR4R0vjNIOqjrgfRg_F3Gq-w"/>
          <p:cNvPicPr>
            <a:picLocks noChangeAspect="1" noChangeArrowheads="1"/>
          </p:cNvPicPr>
          <p:nvPr/>
        </p:nvPicPr>
        <p:blipFill>
          <a:blip r:embed="rId2" cstate="print"/>
          <a:srcRect/>
          <a:stretch>
            <a:fillRect/>
          </a:stretch>
        </p:blipFill>
        <p:spPr bwMode="auto">
          <a:xfrm>
            <a:off x="5940152" y="1844824"/>
            <a:ext cx="2592288" cy="3294366"/>
          </a:xfrm>
          <a:prstGeom prst="rect">
            <a:avLst/>
          </a:prstGeom>
          <a:noFill/>
        </p:spPr>
      </p:pic>
      <p:sp>
        <p:nvSpPr>
          <p:cNvPr id="5" name="4 Rectángulo"/>
          <p:cNvSpPr/>
          <p:nvPr/>
        </p:nvSpPr>
        <p:spPr>
          <a:xfrm>
            <a:off x="467544" y="836712"/>
            <a:ext cx="4572000" cy="4893647"/>
          </a:xfrm>
          <a:prstGeom prst="rect">
            <a:avLst/>
          </a:prstGeom>
        </p:spPr>
        <p:txBody>
          <a:bodyPr>
            <a:spAutoFit/>
          </a:bodyPr>
          <a:lstStyle/>
          <a:p>
            <a:pPr algn="just"/>
            <a:r>
              <a:rPr lang="es-MX" sz="2400" dirty="0">
                <a:solidFill>
                  <a:schemeClr val="bg1"/>
                </a:solidFill>
              </a:rPr>
              <a:t>El formato </a:t>
            </a:r>
            <a:r>
              <a:rPr lang="es-MX" sz="2400" i="1" dirty="0">
                <a:solidFill>
                  <a:schemeClr val="bg1"/>
                </a:solidFill>
              </a:rPr>
              <a:t>AVI</a:t>
            </a:r>
            <a:r>
              <a:rPr lang="es-MX" sz="2400" dirty="0">
                <a:solidFill>
                  <a:schemeClr val="bg1"/>
                </a:solidFill>
              </a:rPr>
              <a:t> fue definido por Microsoft para su tecnología Video </a:t>
            </a:r>
            <a:r>
              <a:rPr lang="es-MX" sz="2400" dirty="0" err="1">
                <a:solidFill>
                  <a:schemeClr val="bg1"/>
                </a:solidFill>
              </a:rPr>
              <a:t>for</a:t>
            </a:r>
            <a:r>
              <a:rPr lang="es-MX" sz="2400" dirty="0">
                <a:solidFill>
                  <a:schemeClr val="bg1"/>
                </a:solidFill>
              </a:rPr>
              <a:t> Windows en </a:t>
            </a:r>
            <a:r>
              <a:rPr lang="es-MX" sz="2400" dirty="0" smtClean="0">
                <a:solidFill>
                  <a:schemeClr val="bg1"/>
                </a:solidFill>
              </a:rPr>
              <a:t>1992.</a:t>
            </a:r>
          </a:p>
          <a:p>
            <a:pPr algn="just"/>
            <a:r>
              <a:rPr lang="es-MX" sz="2400" dirty="0" smtClean="0">
                <a:solidFill>
                  <a:schemeClr val="bg1"/>
                </a:solidFill>
              </a:rPr>
              <a:t>Posteriormente </a:t>
            </a:r>
            <a:r>
              <a:rPr lang="es-MX" sz="2400" dirty="0">
                <a:solidFill>
                  <a:schemeClr val="bg1"/>
                </a:solidFill>
              </a:rPr>
              <a:t>fue mejorado mediante las extensiones de formato del grupo </a:t>
            </a:r>
            <a:r>
              <a:rPr lang="es-MX" sz="2400" dirty="0" err="1">
                <a:solidFill>
                  <a:schemeClr val="bg1"/>
                </a:solidFill>
              </a:rPr>
              <a:t>OpenDML</a:t>
            </a:r>
            <a:r>
              <a:rPr lang="es-MX" sz="2400" dirty="0">
                <a:solidFill>
                  <a:schemeClr val="bg1"/>
                </a:solidFill>
              </a:rPr>
              <a:t> de la compañía </a:t>
            </a:r>
            <a:r>
              <a:rPr lang="es-MX" sz="2400" dirty="0" err="1">
                <a:solidFill>
                  <a:schemeClr val="bg1"/>
                </a:solidFill>
              </a:rPr>
              <a:t>Matrox</a:t>
            </a:r>
            <a:r>
              <a:rPr lang="es-MX" sz="2400" dirty="0">
                <a:solidFill>
                  <a:schemeClr val="bg1"/>
                </a:solidFill>
              </a:rPr>
              <a:t>. Estas extensiones están soportadas por Microsoft, aunque no de manera oficial, y son denominadas </a:t>
            </a:r>
            <a:r>
              <a:rPr lang="es-MX" sz="2400" b="1" dirty="0">
                <a:solidFill>
                  <a:schemeClr val="bg1"/>
                </a:solidFill>
              </a:rPr>
              <a:t>AVI 2.0</a:t>
            </a:r>
            <a:r>
              <a:rPr lang="es-MX" sz="2400" dirty="0">
                <a:solidFill>
                  <a:schemeClr val="bg1"/>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todoendescargas.com.ar/wp-content/uploads/2010/03/logo_divx_video.jpg"/>
          <p:cNvPicPr>
            <a:picLocks noChangeAspect="1" noChangeArrowheads="1"/>
          </p:cNvPicPr>
          <p:nvPr/>
        </p:nvPicPr>
        <p:blipFill>
          <a:blip r:embed="rId2" cstate="print"/>
          <a:srcRect/>
          <a:stretch>
            <a:fillRect/>
          </a:stretch>
        </p:blipFill>
        <p:spPr bwMode="auto">
          <a:xfrm>
            <a:off x="1835696" y="274712"/>
            <a:ext cx="5334000" cy="2362200"/>
          </a:xfrm>
          <a:prstGeom prst="rect">
            <a:avLst/>
          </a:prstGeom>
          <a:noFill/>
        </p:spPr>
      </p:pic>
      <p:sp>
        <p:nvSpPr>
          <p:cNvPr id="5" name="4 Rectángulo"/>
          <p:cNvSpPr/>
          <p:nvPr/>
        </p:nvSpPr>
        <p:spPr>
          <a:xfrm>
            <a:off x="323528" y="2913906"/>
            <a:ext cx="8496944" cy="3539430"/>
          </a:xfrm>
          <a:prstGeom prst="rect">
            <a:avLst/>
          </a:prstGeom>
        </p:spPr>
        <p:txBody>
          <a:bodyPr wrap="square">
            <a:spAutoFit/>
          </a:bodyPr>
          <a:lstStyle/>
          <a:p>
            <a:pPr algn="just"/>
            <a:r>
              <a:rPr lang="es-MX" sz="1600" b="1" dirty="0" err="1">
                <a:solidFill>
                  <a:schemeClr val="bg1"/>
                </a:solidFill>
              </a:rPr>
              <a:t>DivX</a:t>
            </a:r>
            <a:r>
              <a:rPr lang="es-MX" sz="1600" dirty="0">
                <a:solidFill>
                  <a:schemeClr val="bg1"/>
                </a:solidFill>
              </a:rPr>
              <a:t> se refiere a un conjunto de productos de software desarrollados por </a:t>
            </a:r>
            <a:r>
              <a:rPr lang="es-MX" sz="1600" dirty="0" err="1">
                <a:solidFill>
                  <a:schemeClr val="bg1"/>
                </a:solidFill>
              </a:rPr>
              <a:t>DivX</a:t>
            </a:r>
            <a:r>
              <a:rPr lang="es-MX" sz="1600" dirty="0">
                <a:solidFill>
                  <a:schemeClr val="bg1"/>
                </a:solidFill>
              </a:rPr>
              <a:t>, Inc. para los sistemas operativos Windows y Mac OS, el más representativo es el códec por lo que la mayoría de las personas se refieren a éste cuando hablan de </a:t>
            </a:r>
            <a:r>
              <a:rPr lang="es-MX" sz="1600" dirty="0" err="1">
                <a:solidFill>
                  <a:schemeClr val="bg1"/>
                </a:solidFill>
              </a:rPr>
              <a:t>DivX</a:t>
            </a:r>
            <a:r>
              <a:rPr lang="es-MX" sz="1600" dirty="0">
                <a:solidFill>
                  <a:schemeClr val="bg1"/>
                </a:solidFill>
              </a:rPr>
              <a:t>. Inicialmente era sólo un códec de vídeo, un formato de vídeo comprimido, basado en los estándaresMPEG-4. En la actualidad </a:t>
            </a:r>
            <a:r>
              <a:rPr lang="es-MX" sz="1600" dirty="0" err="1" smtClean="0">
                <a:solidFill>
                  <a:schemeClr val="bg1"/>
                </a:solidFill>
              </a:rPr>
              <a:t>DivX</a:t>
            </a:r>
            <a:r>
              <a:rPr lang="es-MX" sz="1600" dirty="0" smtClean="0">
                <a:solidFill>
                  <a:schemeClr val="bg1"/>
                </a:solidFill>
              </a:rPr>
              <a:t>.</a:t>
            </a:r>
          </a:p>
          <a:p>
            <a:pPr algn="just"/>
            <a:endParaRPr lang="es-MX" sz="1600" dirty="0">
              <a:solidFill>
                <a:schemeClr val="bg1"/>
              </a:solidFill>
            </a:endParaRPr>
          </a:p>
          <a:p>
            <a:pPr algn="just"/>
            <a:r>
              <a:rPr lang="es-MX" sz="1600" dirty="0">
                <a:solidFill>
                  <a:schemeClr val="bg1"/>
                </a:solidFill>
              </a:rPr>
              <a:t>Comenzó a desarrollarse como un formato para la transmisión de la televisión </a:t>
            </a:r>
            <a:r>
              <a:rPr lang="es-MX" sz="1600" dirty="0" smtClean="0">
                <a:solidFill>
                  <a:schemeClr val="bg1"/>
                </a:solidFill>
              </a:rPr>
              <a:t>digital mediante </a:t>
            </a:r>
            <a:r>
              <a:rPr lang="es-MX" sz="1600" dirty="0">
                <a:solidFill>
                  <a:schemeClr val="bg1"/>
                </a:solidFill>
              </a:rPr>
              <a:t>el estándar MPEG-4, aunque su potenciación y expansión, se vio con el surgimiento de los sistemas multimedia en </a:t>
            </a:r>
            <a:r>
              <a:rPr lang="es-MX" sz="1600" dirty="0" smtClean="0">
                <a:solidFill>
                  <a:schemeClr val="bg1"/>
                </a:solidFill>
              </a:rPr>
              <a:t>internet, </a:t>
            </a:r>
            <a:r>
              <a:rPr lang="es-MX" sz="1600" dirty="0">
                <a:solidFill>
                  <a:schemeClr val="bg1"/>
                </a:solidFill>
              </a:rPr>
              <a:t>pero pronto quedó relegado —debido al gran tamaño de los ficheros— por otros </a:t>
            </a:r>
            <a:r>
              <a:rPr lang="es-MX" sz="1600" dirty="0" smtClean="0">
                <a:solidFill>
                  <a:schemeClr val="bg1"/>
                </a:solidFill>
              </a:rPr>
              <a:t>formatos</a:t>
            </a:r>
            <a:r>
              <a:rPr lang="es-MX" sz="1600" dirty="0">
                <a:solidFill>
                  <a:schemeClr val="bg1"/>
                </a:solidFill>
              </a:rPr>
              <a:t> propietarios como el WMV de Microsoft, el QuickTime de Apple o el Real de </a:t>
            </a:r>
            <a:r>
              <a:rPr lang="es-MX" sz="1600" dirty="0" err="1">
                <a:solidFill>
                  <a:schemeClr val="bg1"/>
                </a:solidFill>
              </a:rPr>
              <a:t>RealNetworks</a:t>
            </a:r>
            <a:r>
              <a:rPr lang="es-MX" sz="1600" dirty="0">
                <a:solidFill>
                  <a:schemeClr val="bg1"/>
                </a:solidFill>
              </a:rPr>
              <a:t>, todos ellos de menor tamaño, ideales para vídeo bajo demanda y por su par libre, el </a:t>
            </a:r>
            <a:r>
              <a:rPr lang="es-MX" sz="1600" dirty="0" err="1">
                <a:solidFill>
                  <a:schemeClr val="bg1"/>
                </a:solidFill>
              </a:rPr>
              <a:t>códecXvid</a:t>
            </a:r>
            <a:r>
              <a:rPr lang="es-MX" sz="1600" dirty="0">
                <a:solidFill>
                  <a:schemeClr val="bg1"/>
                </a:solidFill>
              </a:rPr>
              <a:t> que logra una mejor calidad de imagen y que se ha popularizado gracias a ser un proyecto de código libre y su gran calidad.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t1.gstatic.com/images?q=tbn:ANd9GcTb_TwAvMwhysPxKUOsa6QPVhWW_lggYRNzdpJROIGKBiXN5SWkrQ"/>
          <p:cNvPicPr>
            <a:picLocks noChangeAspect="1" noChangeArrowheads="1"/>
          </p:cNvPicPr>
          <p:nvPr/>
        </p:nvPicPr>
        <p:blipFill>
          <a:blip r:embed="rId2" cstate="print"/>
          <a:srcRect/>
          <a:stretch>
            <a:fillRect/>
          </a:stretch>
        </p:blipFill>
        <p:spPr bwMode="auto">
          <a:xfrm>
            <a:off x="683568" y="476672"/>
            <a:ext cx="3168352" cy="3168354"/>
          </a:xfrm>
          <a:prstGeom prst="rect">
            <a:avLst/>
          </a:prstGeom>
          <a:noFill/>
        </p:spPr>
      </p:pic>
      <p:sp>
        <p:nvSpPr>
          <p:cNvPr id="5" name="4 Rectángulo"/>
          <p:cNvSpPr/>
          <p:nvPr/>
        </p:nvSpPr>
        <p:spPr>
          <a:xfrm>
            <a:off x="3995936" y="260648"/>
            <a:ext cx="4932040" cy="3416320"/>
          </a:xfrm>
          <a:prstGeom prst="rect">
            <a:avLst/>
          </a:prstGeom>
        </p:spPr>
        <p:txBody>
          <a:bodyPr wrap="square">
            <a:spAutoFit/>
          </a:bodyPr>
          <a:lstStyle/>
          <a:p>
            <a:pPr algn="just"/>
            <a:r>
              <a:rPr lang="es-MX" b="1" dirty="0">
                <a:solidFill>
                  <a:schemeClr val="bg1"/>
                </a:solidFill>
              </a:rPr>
              <a:t>Flash Video</a:t>
            </a:r>
            <a:r>
              <a:rPr lang="es-MX" dirty="0">
                <a:solidFill>
                  <a:schemeClr val="bg1"/>
                </a:solidFill>
              </a:rPr>
              <a:t> (</a:t>
            </a:r>
            <a:r>
              <a:rPr lang="es-MX" b="1" dirty="0">
                <a:solidFill>
                  <a:schemeClr val="bg1"/>
                </a:solidFill>
              </a:rPr>
              <a:t>FLV</a:t>
            </a:r>
            <a:r>
              <a:rPr lang="es-MX" dirty="0">
                <a:solidFill>
                  <a:schemeClr val="bg1"/>
                </a:solidFill>
              </a:rPr>
              <a:t>) es un </a:t>
            </a:r>
            <a:r>
              <a:rPr lang="es-MX" dirty="0" smtClean="0">
                <a:solidFill>
                  <a:schemeClr val="bg1"/>
                </a:solidFill>
              </a:rPr>
              <a:t>formato </a:t>
            </a:r>
            <a:r>
              <a:rPr lang="es-MX" dirty="0">
                <a:solidFill>
                  <a:schemeClr val="bg1"/>
                </a:solidFill>
              </a:rPr>
              <a:t>contenedor propietario usado para transmitir video por Internet usando Adobe </a:t>
            </a:r>
            <a:r>
              <a:rPr lang="es-MX" dirty="0" smtClean="0">
                <a:solidFill>
                  <a:schemeClr val="bg1"/>
                </a:solidFill>
              </a:rPr>
              <a:t>Flash Player, anteriormente </a:t>
            </a:r>
            <a:r>
              <a:rPr lang="es-MX" dirty="0">
                <a:solidFill>
                  <a:schemeClr val="bg1"/>
                </a:solidFill>
              </a:rPr>
              <a:t>conocido como Macromedia Flash </a:t>
            </a:r>
            <a:r>
              <a:rPr lang="es-MX" dirty="0" smtClean="0">
                <a:solidFill>
                  <a:schemeClr val="bg1"/>
                </a:solidFill>
              </a:rPr>
              <a:t>Player, </a:t>
            </a:r>
            <a:r>
              <a:rPr lang="es-MX" dirty="0">
                <a:solidFill>
                  <a:schemeClr val="bg1"/>
                </a:solidFill>
              </a:rPr>
              <a:t>desde la versión 6 a la 10. Los contenidos FLV pueden ser incrustados dentro de archivos </a:t>
            </a:r>
            <a:r>
              <a:rPr lang="es-MX" dirty="0" smtClean="0">
                <a:solidFill>
                  <a:schemeClr val="bg1"/>
                </a:solidFill>
              </a:rPr>
              <a:t>SWF.</a:t>
            </a:r>
          </a:p>
          <a:p>
            <a:pPr algn="just"/>
            <a:r>
              <a:rPr lang="es-MX" dirty="0" smtClean="0">
                <a:solidFill>
                  <a:schemeClr val="bg1"/>
                </a:solidFill>
              </a:rPr>
              <a:t> </a:t>
            </a:r>
            <a:r>
              <a:rPr lang="es-MX" dirty="0">
                <a:solidFill>
                  <a:schemeClr val="bg1"/>
                </a:solidFill>
              </a:rPr>
              <a:t>Entre los sitios más notables que utilizan el formato FLV se encuentran </a:t>
            </a:r>
            <a:r>
              <a:rPr lang="es-MX" dirty="0" err="1">
                <a:solidFill>
                  <a:schemeClr val="bg1"/>
                </a:solidFill>
              </a:rPr>
              <a:t>YouTube</a:t>
            </a:r>
            <a:r>
              <a:rPr lang="es-MX" dirty="0">
                <a:solidFill>
                  <a:schemeClr val="bg1"/>
                </a:solidFill>
              </a:rPr>
              <a:t>, </a:t>
            </a:r>
            <a:r>
              <a:rPr lang="es-MX" dirty="0" smtClean="0">
                <a:solidFill>
                  <a:schemeClr val="bg1"/>
                </a:solidFill>
              </a:rPr>
              <a:t>Google </a:t>
            </a:r>
            <a:r>
              <a:rPr lang="es-MX" dirty="0">
                <a:solidFill>
                  <a:schemeClr val="bg1"/>
                </a:solidFill>
              </a:rPr>
              <a:t>Video</a:t>
            </a:r>
            <a:r>
              <a:rPr lang="es-MX" dirty="0" smtClean="0">
                <a:solidFill>
                  <a:schemeClr val="bg1"/>
                </a:solidFill>
              </a:rPr>
              <a:t>, Reuters.com</a:t>
            </a:r>
            <a:r>
              <a:rPr lang="es-MX" dirty="0">
                <a:solidFill>
                  <a:schemeClr val="bg1"/>
                </a:solidFill>
              </a:rPr>
              <a:t>, </a:t>
            </a:r>
            <a:r>
              <a:rPr lang="es-MX" dirty="0" smtClean="0">
                <a:solidFill>
                  <a:schemeClr val="bg1"/>
                </a:solidFill>
              </a:rPr>
              <a:t>Yahoo! Video</a:t>
            </a:r>
            <a:r>
              <a:rPr lang="es-MX" dirty="0">
                <a:solidFill>
                  <a:schemeClr val="bg1"/>
                </a:solidFill>
              </a:rPr>
              <a:t> y </a:t>
            </a:r>
            <a:r>
              <a:rPr lang="es-MX" dirty="0" err="1" smtClean="0">
                <a:solidFill>
                  <a:schemeClr val="bg1"/>
                </a:solidFill>
              </a:rPr>
              <a:t>MySpace</a:t>
            </a:r>
            <a:r>
              <a:rPr lang="es-MX" dirty="0">
                <a:solidFill>
                  <a:schemeClr val="bg1"/>
                </a:solidFill>
              </a:rPr>
              <a:t>.</a:t>
            </a:r>
            <a:endParaRPr lang="es-MX" dirty="0">
              <a:solidFill>
                <a:schemeClr val="bg1"/>
              </a:solidFill>
            </a:endParaRPr>
          </a:p>
        </p:txBody>
      </p:sp>
      <p:sp>
        <p:nvSpPr>
          <p:cNvPr id="6" name="5 Rectángulo"/>
          <p:cNvSpPr/>
          <p:nvPr/>
        </p:nvSpPr>
        <p:spPr>
          <a:xfrm>
            <a:off x="899592" y="4437112"/>
            <a:ext cx="7272808" cy="2031325"/>
          </a:xfrm>
          <a:prstGeom prst="rect">
            <a:avLst/>
          </a:prstGeom>
        </p:spPr>
        <p:txBody>
          <a:bodyPr wrap="square">
            <a:spAutoFit/>
          </a:bodyPr>
          <a:lstStyle/>
          <a:p>
            <a:pPr algn="just"/>
            <a:r>
              <a:rPr lang="es-MX" dirty="0" smtClean="0">
                <a:solidFill>
                  <a:schemeClr val="bg1"/>
                </a:solidFill>
              </a:rPr>
              <a:t>Flash Video puede ser visto en la mayoría de los sistemas operativos, mediante Adobe Flash Player, el </a:t>
            </a:r>
            <a:r>
              <a:rPr lang="es-MX" dirty="0" err="1" smtClean="0">
                <a:solidFill>
                  <a:schemeClr val="bg1"/>
                </a:solidFill>
              </a:rPr>
              <a:t>plugin</a:t>
            </a:r>
            <a:r>
              <a:rPr lang="es-MX" dirty="0" smtClean="0">
                <a:solidFill>
                  <a:schemeClr val="bg1"/>
                </a:solidFill>
              </a:rPr>
              <a:t> extensamente disponible para navegadores web, o de otros programas de terceros como </a:t>
            </a:r>
            <a:r>
              <a:rPr lang="es-MX" dirty="0" err="1" smtClean="0">
                <a:solidFill>
                  <a:schemeClr val="bg1"/>
                </a:solidFill>
              </a:rPr>
              <a:t>MPlayer</a:t>
            </a:r>
            <a:r>
              <a:rPr lang="es-MX" dirty="0" smtClean="0">
                <a:solidFill>
                  <a:schemeClr val="bg1"/>
                </a:solidFill>
              </a:rPr>
              <a:t>, VLC media </a:t>
            </a:r>
            <a:r>
              <a:rPr lang="es-MX" dirty="0" err="1" smtClean="0">
                <a:solidFill>
                  <a:schemeClr val="bg1"/>
                </a:solidFill>
              </a:rPr>
              <a:t>player</a:t>
            </a:r>
            <a:r>
              <a:rPr lang="es-MX" dirty="0">
                <a:solidFill>
                  <a:schemeClr val="bg1"/>
                </a:solidFill>
              </a:rPr>
              <a:t>,</a:t>
            </a:r>
            <a:r>
              <a:rPr lang="es-MX" dirty="0" smtClean="0">
                <a:solidFill>
                  <a:schemeClr val="bg1"/>
                </a:solidFill>
              </a:rPr>
              <a:t> o cualquier reproductor que use filtros </a:t>
            </a:r>
            <a:r>
              <a:rPr lang="es-MX" dirty="0" err="1" smtClean="0">
                <a:solidFill>
                  <a:schemeClr val="bg1"/>
                </a:solidFill>
              </a:rPr>
              <a:t>DirectShow</a:t>
            </a:r>
            <a:r>
              <a:rPr lang="es-MX" dirty="0" smtClean="0">
                <a:solidFill>
                  <a:schemeClr val="bg1"/>
                </a:solidFill>
              </a:rPr>
              <a:t> (tales como Media Player </a:t>
            </a:r>
            <a:r>
              <a:rPr lang="es-MX" dirty="0" err="1" smtClean="0">
                <a:solidFill>
                  <a:schemeClr val="bg1"/>
                </a:solidFill>
              </a:rPr>
              <a:t>Classic</a:t>
            </a:r>
            <a:r>
              <a:rPr lang="es-MX" dirty="0" smtClean="0">
                <a:solidFill>
                  <a:schemeClr val="bg1"/>
                </a:solidFill>
              </a:rPr>
              <a:t>, Windows Media Player, y Windows Media Center) cuando el filtro </a:t>
            </a:r>
            <a:r>
              <a:rPr lang="es-MX" dirty="0" err="1" smtClean="0">
                <a:solidFill>
                  <a:schemeClr val="bg1"/>
                </a:solidFill>
              </a:rPr>
              <a:t>ffdshow</a:t>
            </a:r>
            <a:r>
              <a:rPr lang="es-MX" dirty="0" smtClean="0">
                <a:solidFill>
                  <a:schemeClr val="bg1"/>
                </a:solidFill>
              </a:rPr>
              <a:t> está instalado.</a:t>
            </a:r>
            <a:endParaRPr lang="es-MX"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m4vconverterplus.com/m4v-to-mov/images/quicktime_logo.gif"/>
          <p:cNvPicPr>
            <a:picLocks noChangeAspect="1" noChangeArrowheads="1"/>
          </p:cNvPicPr>
          <p:nvPr/>
        </p:nvPicPr>
        <p:blipFill>
          <a:blip r:embed="rId2" cstate="print"/>
          <a:srcRect/>
          <a:stretch>
            <a:fillRect/>
          </a:stretch>
        </p:blipFill>
        <p:spPr bwMode="auto">
          <a:xfrm>
            <a:off x="5364088" y="1772816"/>
            <a:ext cx="3312368" cy="3290432"/>
          </a:xfrm>
          <a:prstGeom prst="rect">
            <a:avLst/>
          </a:prstGeom>
          <a:noFill/>
        </p:spPr>
      </p:pic>
      <p:sp>
        <p:nvSpPr>
          <p:cNvPr id="5" name="4 Rectángulo"/>
          <p:cNvSpPr/>
          <p:nvPr/>
        </p:nvSpPr>
        <p:spPr>
          <a:xfrm>
            <a:off x="179512" y="154369"/>
            <a:ext cx="5040560" cy="6370975"/>
          </a:xfrm>
          <a:prstGeom prst="rect">
            <a:avLst/>
          </a:prstGeom>
        </p:spPr>
        <p:txBody>
          <a:bodyPr wrap="square">
            <a:spAutoFit/>
          </a:bodyPr>
          <a:lstStyle/>
          <a:p>
            <a:pPr algn="just"/>
            <a:r>
              <a:rPr lang="es-MX" sz="1700" dirty="0">
                <a:solidFill>
                  <a:schemeClr val="bg1"/>
                </a:solidFill>
              </a:rPr>
              <a:t>El </a:t>
            </a:r>
            <a:r>
              <a:rPr lang="es-MX" sz="1700" b="1" dirty="0">
                <a:solidFill>
                  <a:schemeClr val="bg1"/>
                </a:solidFill>
              </a:rPr>
              <a:t>M4V </a:t>
            </a:r>
            <a:r>
              <a:rPr lang="es-MX" sz="1700" dirty="0">
                <a:solidFill>
                  <a:schemeClr val="bg1"/>
                </a:solidFill>
              </a:rPr>
              <a:t>formato de archivo es un formato de archivo de vídeo desarrollado por manzana y está muy cerca del MP4 </a:t>
            </a:r>
            <a:r>
              <a:rPr lang="es-MX" sz="1700" dirty="0" smtClean="0">
                <a:solidFill>
                  <a:schemeClr val="bg1"/>
                </a:solidFill>
              </a:rPr>
              <a:t>formato.</a:t>
            </a:r>
          </a:p>
          <a:p>
            <a:pPr algn="just"/>
            <a:r>
              <a:rPr lang="es-MX" sz="1700" dirty="0" smtClean="0">
                <a:solidFill>
                  <a:schemeClr val="bg1"/>
                </a:solidFill>
              </a:rPr>
              <a:t>Las </a:t>
            </a:r>
            <a:r>
              <a:rPr lang="es-MX" sz="1700" dirty="0">
                <a:solidFill>
                  <a:schemeClr val="bg1"/>
                </a:solidFill>
              </a:rPr>
              <a:t>diferencias son la opcional de Apple </a:t>
            </a:r>
            <a:r>
              <a:rPr lang="es-MX" sz="1700" dirty="0" smtClean="0">
                <a:solidFill>
                  <a:schemeClr val="bg1"/>
                </a:solidFill>
              </a:rPr>
              <a:t>DRM protección </a:t>
            </a:r>
            <a:r>
              <a:rPr lang="es-MX" sz="1700" dirty="0">
                <a:solidFill>
                  <a:schemeClr val="bg1"/>
                </a:solidFill>
              </a:rPr>
              <a:t>de copia , y el tratamiento de </a:t>
            </a:r>
            <a:r>
              <a:rPr lang="es-MX" sz="1700" dirty="0" smtClean="0">
                <a:solidFill>
                  <a:schemeClr val="bg1"/>
                </a:solidFill>
              </a:rPr>
              <a:t>AC3 de </a:t>
            </a:r>
            <a:r>
              <a:rPr lang="es-MX" sz="1700" dirty="0">
                <a:solidFill>
                  <a:schemeClr val="bg1"/>
                </a:solidFill>
              </a:rPr>
              <a:t>audio que no está estandarizada para el contenedor </a:t>
            </a:r>
            <a:r>
              <a:rPr lang="es-MX" sz="1700" dirty="0" smtClean="0">
                <a:solidFill>
                  <a:schemeClr val="bg1"/>
                </a:solidFill>
              </a:rPr>
              <a:t>MP4.</a:t>
            </a:r>
          </a:p>
          <a:p>
            <a:pPr algn="just"/>
            <a:r>
              <a:rPr lang="es-MX" sz="1700" dirty="0" smtClean="0">
                <a:solidFill>
                  <a:schemeClr val="bg1"/>
                </a:solidFill>
              </a:rPr>
              <a:t>Apple </a:t>
            </a:r>
            <a:r>
              <a:rPr lang="es-MX" sz="1700" dirty="0">
                <a:solidFill>
                  <a:schemeClr val="bg1"/>
                </a:solidFill>
              </a:rPr>
              <a:t>utiliza los archivos de M4V para codificar series de televisión, películas y videos musicales en la tienda </a:t>
            </a:r>
            <a:r>
              <a:rPr lang="es-MX" sz="1700" dirty="0" err="1">
                <a:solidFill>
                  <a:schemeClr val="bg1"/>
                </a:solidFill>
              </a:rPr>
              <a:t>iTunes</a:t>
            </a:r>
            <a:r>
              <a:rPr lang="es-MX" sz="1700" dirty="0">
                <a:solidFill>
                  <a:schemeClr val="bg1"/>
                </a:solidFill>
              </a:rPr>
              <a:t> </a:t>
            </a:r>
            <a:r>
              <a:rPr lang="es-MX" sz="1700" dirty="0" err="1">
                <a:solidFill>
                  <a:schemeClr val="bg1"/>
                </a:solidFill>
              </a:rPr>
              <a:t>Store</a:t>
            </a:r>
            <a:r>
              <a:rPr lang="es-MX" sz="1700" dirty="0">
                <a:solidFill>
                  <a:schemeClr val="bg1"/>
                </a:solidFill>
              </a:rPr>
              <a:t> . </a:t>
            </a:r>
            <a:endParaRPr lang="es-MX" sz="1700" dirty="0" smtClean="0">
              <a:solidFill>
                <a:schemeClr val="bg1"/>
              </a:solidFill>
            </a:endParaRPr>
          </a:p>
          <a:p>
            <a:pPr algn="just"/>
            <a:r>
              <a:rPr lang="es-MX" sz="1700" dirty="0" smtClean="0">
                <a:solidFill>
                  <a:schemeClr val="bg1"/>
                </a:solidFill>
              </a:rPr>
              <a:t>El </a:t>
            </a:r>
            <a:r>
              <a:rPr lang="es-MX" sz="1700" dirty="0">
                <a:solidFill>
                  <a:schemeClr val="bg1"/>
                </a:solidFill>
              </a:rPr>
              <a:t>copyright de los archivos M4V pueden ser protegidos mediante el uso de Apple </a:t>
            </a:r>
            <a:r>
              <a:rPr lang="es-MX" sz="1700" dirty="0" err="1">
                <a:solidFill>
                  <a:schemeClr val="bg1"/>
                </a:solidFill>
              </a:rPr>
              <a:t>FairPlay</a:t>
            </a:r>
            <a:r>
              <a:rPr lang="es-MX" sz="1700" dirty="0">
                <a:solidFill>
                  <a:schemeClr val="bg1"/>
                </a:solidFill>
              </a:rPr>
              <a:t> DRM de protección de copia. Para reproducir un archivo protegido M4V, el equipo debe ser autorizado (con </a:t>
            </a:r>
            <a:r>
              <a:rPr lang="es-MX" sz="1700" dirty="0" err="1">
                <a:solidFill>
                  <a:schemeClr val="bg1"/>
                </a:solidFill>
              </a:rPr>
              <a:t>iTunes</a:t>
            </a:r>
            <a:r>
              <a:rPr lang="es-MX" sz="1700" dirty="0">
                <a:solidFill>
                  <a:schemeClr val="bg1"/>
                </a:solidFill>
              </a:rPr>
              <a:t> ) con la cuenta que se utilizó para comprar el video. </a:t>
            </a:r>
            <a:endParaRPr lang="es-MX" sz="1700" dirty="0" smtClean="0">
              <a:solidFill>
                <a:schemeClr val="bg1"/>
              </a:solidFill>
            </a:endParaRPr>
          </a:p>
          <a:p>
            <a:pPr algn="just"/>
            <a:r>
              <a:rPr lang="es-MX" sz="1700" dirty="0" smtClean="0">
                <a:solidFill>
                  <a:schemeClr val="bg1"/>
                </a:solidFill>
              </a:rPr>
              <a:t>Sin </a:t>
            </a:r>
            <a:r>
              <a:rPr lang="es-MX" sz="1700" dirty="0">
                <a:solidFill>
                  <a:schemeClr val="bg1"/>
                </a:solidFill>
              </a:rPr>
              <a:t>embargo, los archivos no protegidos M4V sin audio AC3 puede ser reconocido e interpretado por otros reproductores de vídeo al cambiar la extensión del archivo de. "M4v" a " . mp4 ". En </a:t>
            </a:r>
            <a:r>
              <a:rPr lang="es-MX" sz="1700" dirty="0" smtClean="0">
                <a:solidFill>
                  <a:schemeClr val="bg1"/>
                </a:solidFill>
              </a:rPr>
              <a:t>QuickTime, </a:t>
            </a:r>
            <a:r>
              <a:rPr lang="es-MX" sz="1700" dirty="0">
                <a:solidFill>
                  <a:schemeClr val="bg1"/>
                </a:solidFill>
              </a:rPr>
              <a:t>vídeo M4V con </a:t>
            </a:r>
            <a:r>
              <a:rPr lang="es-MX" sz="1700" dirty="0" err="1">
                <a:solidFill>
                  <a:schemeClr val="bg1"/>
                </a:solidFill>
              </a:rPr>
              <a:t>FairPlay</a:t>
            </a:r>
            <a:r>
              <a:rPr lang="es-MX" sz="1700" dirty="0">
                <a:solidFill>
                  <a:schemeClr val="bg1"/>
                </a:solidFill>
              </a:rPr>
              <a:t> que se le atribuye es identificado como AVC0 Media.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4.bp.blogspot.com/_C02kOOlAgQ4/TKVGMP1AckI/AAAAAAAAAdw/O4z-BQ0b51E/s400/my_file_mkv.png"/>
          <p:cNvPicPr>
            <a:picLocks noChangeAspect="1" noChangeArrowheads="1"/>
          </p:cNvPicPr>
          <p:nvPr/>
        </p:nvPicPr>
        <p:blipFill>
          <a:blip r:embed="rId2" cstate="print"/>
          <a:srcRect/>
          <a:stretch>
            <a:fillRect/>
          </a:stretch>
        </p:blipFill>
        <p:spPr bwMode="auto">
          <a:xfrm>
            <a:off x="179512" y="1484784"/>
            <a:ext cx="3240360" cy="3240360"/>
          </a:xfrm>
          <a:prstGeom prst="rect">
            <a:avLst/>
          </a:prstGeom>
          <a:noFill/>
        </p:spPr>
      </p:pic>
      <p:sp>
        <p:nvSpPr>
          <p:cNvPr id="5" name="4 Rectángulo"/>
          <p:cNvSpPr/>
          <p:nvPr/>
        </p:nvSpPr>
        <p:spPr>
          <a:xfrm>
            <a:off x="3851920" y="332656"/>
            <a:ext cx="4572000" cy="6186309"/>
          </a:xfrm>
          <a:prstGeom prst="rect">
            <a:avLst/>
          </a:prstGeom>
        </p:spPr>
        <p:txBody>
          <a:bodyPr>
            <a:spAutoFit/>
          </a:bodyPr>
          <a:lstStyle/>
          <a:p>
            <a:pPr algn="just"/>
            <a:r>
              <a:rPr lang="es-MX" b="1" dirty="0" err="1">
                <a:solidFill>
                  <a:schemeClr val="bg1"/>
                </a:solidFill>
              </a:rPr>
              <a:t>Matroska</a:t>
            </a:r>
            <a:r>
              <a:rPr lang="es-MX" dirty="0">
                <a:solidFill>
                  <a:schemeClr val="bg1"/>
                </a:solidFill>
              </a:rPr>
              <a:t> es un formato contenedor estándar abierto, un archivo informático que puede contener un número ilimitado de vídeo, audio, imagen o pistas de subtítulos dentro de un solo archivo</a:t>
            </a:r>
            <a:r>
              <a:rPr lang="es-MX" dirty="0" smtClean="0">
                <a:solidFill>
                  <a:schemeClr val="bg1"/>
                </a:solidFill>
              </a:rPr>
              <a:t>.</a:t>
            </a:r>
            <a:r>
              <a:rPr lang="es-MX" dirty="0">
                <a:solidFill>
                  <a:schemeClr val="bg1"/>
                </a:solidFill>
              </a:rPr>
              <a:t> Su intención es la de servir como un formato universal para el almacenamiento de contenidos audiovisuales comunes, como películas o programas </a:t>
            </a:r>
            <a:r>
              <a:rPr lang="es-MX" dirty="0" smtClean="0">
                <a:solidFill>
                  <a:schemeClr val="bg1"/>
                </a:solidFill>
              </a:rPr>
              <a:t>de televisión</a:t>
            </a:r>
            <a:r>
              <a:rPr lang="es-MX" dirty="0">
                <a:solidFill>
                  <a:schemeClr val="bg1"/>
                </a:solidFill>
              </a:rPr>
              <a:t>. </a:t>
            </a:r>
            <a:r>
              <a:rPr lang="es-MX" dirty="0" err="1">
                <a:solidFill>
                  <a:schemeClr val="bg1"/>
                </a:solidFill>
              </a:rPr>
              <a:t>Matroska</a:t>
            </a:r>
            <a:r>
              <a:rPr lang="es-MX" dirty="0">
                <a:solidFill>
                  <a:schemeClr val="bg1"/>
                </a:solidFill>
              </a:rPr>
              <a:t> es similar, en concepto, a otros contenedores, como AVI, MP4 </a:t>
            </a:r>
            <a:r>
              <a:rPr lang="es-MX" dirty="0" smtClean="0">
                <a:solidFill>
                  <a:schemeClr val="bg1"/>
                </a:solidFill>
              </a:rPr>
              <a:t>o ASF</a:t>
            </a:r>
            <a:r>
              <a:rPr lang="es-MX" dirty="0">
                <a:solidFill>
                  <a:schemeClr val="bg1"/>
                </a:solidFill>
              </a:rPr>
              <a:t>, pero es totalmente abierto. La mayoría de sus implementaciones consisten </a:t>
            </a:r>
            <a:r>
              <a:rPr lang="es-MX" dirty="0" smtClean="0">
                <a:solidFill>
                  <a:schemeClr val="bg1"/>
                </a:solidFill>
              </a:rPr>
              <a:t>en software </a:t>
            </a:r>
            <a:r>
              <a:rPr lang="es-MX" dirty="0">
                <a:solidFill>
                  <a:schemeClr val="bg1"/>
                </a:solidFill>
              </a:rPr>
              <a:t>libre. Los archivos de tipo </a:t>
            </a:r>
            <a:r>
              <a:rPr lang="es-MX" dirty="0" err="1">
                <a:solidFill>
                  <a:schemeClr val="bg1"/>
                </a:solidFill>
              </a:rPr>
              <a:t>Matroska</a:t>
            </a:r>
            <a:r>
              <a:rPr lang="es-MX" dirty="0">
                <a:solidFill>
                  <a:schemeClr val="bg1"/>
                </a:solidFill>
              </a:rPr>
              <a:t> son .MKV para vídeo (con subtítulos y audio), .MKA para archivos solamente de audio, .MKS sólo para subtítulos y .MK3D para vídeo </a:t>
            </a:r>
            <a:r>
              <a:rPr lang="es-MX" dirty="0" err="1">
                <a:solidFill>
                  <a:schemeClr val="bg1"/>
                </a:solidFill>
              </a:rPr>
              <a:t>estereoscopico</a:t>
            </a:r>
            <a:r>
              <a:rPr lang="es-MX" dirty="0">
                <a:solidFill>
                  <a:schemeClr val="bg1"/>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t0.gstatic.com/images?q=tbn:ANd9GcTWRM6ToJikIka8P2MYeFazAc6jBtdXaB9te7M0Dtu8D-i15OQjBA"/>
          <p:cNvPicPr>
            <a:picLocks noChangeAspect="1" noChangeArrowheads="1"/>
          </p:cNvPicPr>
          <p:nvPr/>
        </p:nvPicPr>
        <p:blipFill>
          <a:blip r:embed="rId2" cstate="print"/>
          <a:srcRect/>
          <a:stretch>
            <a:fillRect/>
          </a:stretch>
        </p:blipFill>
        <p:spPr bwMode="auto">
          <a:xfrm>
            <a:off x="6660232" y="2276872"/>
            <a:ext cx="2051669" cy="2051671"/>
          </a:xfrm>
          <a:prstGeom prst="rect">
            <a:avLst/>
          </a:prstGeom>
          <a:noFill/>
        </p:spPr>
      </p:pic>
      <p:sp>
        <p:nvSpPr>
          <p:cNvPr id="5" name="4 Rectángulo"/>
          <p:cNvSpPr/>
          <p:nvPr/>
        </p:nvSpPr>
        <p:spPr>
          <a:xfrm>
            <a:off x="827584" y="764704"/>
            <a:ext cx="4572000" cy="5632311"/>
          </a:xfrm>
          <a:prstGeom prst="rect">
            <a:avLst/>
          </a:prstGeom>
        </p:spPr>
        <p:txBody>
          <a:bodyPr>
            <a:spAutoFit/>
          </a:bodyPr>
          <a:lstStyle/>
          <a:p>
            <a:pPr algn="just"/>
            <a:r>
              <a:rPr lang="es-MX" sz="2000" b="1" dirty="0">
                <a:solidFill>
                  <a:schemeClr val="bg1"/>
                </a:solidFill>
              </a:rPr>
              <a:t>QuickTime</a:t>
            </a:r>
            <a:r>
              <a:rPr lang="es-MX" sz="2000" dirty="0">
                <a:solidFill>
                  <a:schemeClr val="bg1"/>
                </a:solidFill>
              </a:rPr>
              <a:t> es un </a:t>
            </a:r>
            <a:r>
              <a:rPr lang="es-MX" sz="2000" dirty="0" err="1">
                <a:solidFill>
                  <a:schemeClr val="bg1"/>
                </a:solidFill>
              </a:rPr>
              <a:t>framework</a:t>
            </a:r>
            <a:r>
              <a:rPr lang="es-MX" sz="2000" dirty="0">
                <a:solidFill>
                  <a:schemeClr val="bg1"/>
                </a:solidFill>
              </a:rPr>
              <a:t> multimedia estándar desarrollado por Apple que consiste en un conjunto de bibliotecas y un reproductor multimedia (QuickTime Player). En su versión 7 es compatible con el estándar MPEG-4. Existe una versión Pro que añade diversas funcionalidades como la edición de vídeo y codificación a variados formatos como AVI, MOV, MP4. Con la versión Pro, también es posible grabar audio con un micrófono conectado al ordenador. En los Mac, aparte de grabar audio, es posible grabar vídeo.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www.brandsoftheworld.com/sites/default/files/styles/logo-original-577x577/public/112012/mp4_video.jpg"/>
          <p:cNvPicPr>
            <a:picLocks noChangeAspect="1" noChangeArrowheads="1"/>
          </p:cNvPicPr>
          <p:nvPr/>
        </p:nvPicPr>
        <p:blipFill>
          <a:blip r:embed="rId2" cstate="print"/>
          <a:srcRect t="23085" b="23196"/>
          <a:stretch>
            <a:fillRect/>
          </a:stretch>
        </p:blipFill>
        <p:spPr bwMode="auto">
          <a:xfrm>
            <a:off x="1835696" y="188640"/>
            <a:ext cx="5495925" cy="2952328"/>
          </a:xfrm>
          <a:prstGeom prst="rect">
            <a:avLst/>
          </a:prstGeom>
          <a:noFill/>
        </p:spPr>
      </p:pic>
      <p:sp>
        <p:nvSpPr>
          <p:cNvPr id="5" name="4 Rectángulo"/>
          <p:cNvSpPr/>
          <p:nvPr/>
        </p:nvSpPr>
        <p:spPr>
          <a:xfrm>
            <a:off x="395536" y="3386023"/>
            <a:ext cx="8208912" cy="3139321"/>
          </a:xfrm>
          <a:prstGeom prst="rect">
            <a:avLst/>
          </a:prstGeom>
        </p:spPr>
        <p:txBody>
          <a:bodyPr wrap="square">
            <a:spAutoFit/>
          </a:bodyPr>
          <a:lstStyle/>
          <a:p>
            <a:pPr algn="just"/>
            <a:r>
              <a:rPr lang="es-MX" dirty="0">
                <a:solidFill>
                  <a:schemeClr val="bg1"/>
                </a:solidFill>
              </a:rPr>
              <a:t>El nombre </a:t>
            </a:r>
            <a:r>
              <a:rPr lang="es-MX" b="1" dirty="0">
                <a:solidFill>
                  <a:schemeClr val="bg1"/>
                </a:solidFill>
              </a:rPr>
              <a:t>MP4</a:t>
            </a:r>
            <a:r>
              <a:rPr lang="es-MX" dirty="0">
                <a:solidFill>
                  <a:schemeClr val="bg1"/>
                </a:solidFill>
              </a:rPr>
              <a:t> es un término de marketing para el reproductor multimedia digital que cumple con ciertos estándares y formatos</a:t>
            </a:r>
            <a:r>
              <a:rPr lang="es-MX" dirty="0" smtClean="0">
                <a:solidFill>
                  <a:schemeClr val="bg1"/>
                </a:solidFill>
              </a:rPr>
              <a:t>.</a:t>
            </a:r>
            <a:r>
              <a:rPr lang="es-MX" dirty="0">
                <a:solidFill>
                  <a:schemeClr val="bg1"/>
                </a:solidFill>
              </a:rPr>
              <a:t> El propio nombre es un nombre inapropiado, ya que la mayoría de los reproductores MP4 son incompatibles con el MPEG-4 </a:t>
            </a:r>
            <a:r>
              <a:rPr lang="es-MX" dirty="0" err="1">
                <a:solidFill>
                  <a:schemeClr val="bg1"/>
                </a:solidFill>
              </a:rPr>
              <a:t>Part</a:t>
            </a:r>
            <a:r>
              <a:rPr lang="es-MX" dirty="0">
                <a:solidFill>
                  <a:schemeClr val="bg1"/>
                </a:solidFill>
              </a:rPr>
              <a:t> 14 estándar o el formato contenedor </a:t>
            </a:r>
            <a:r>
              <a:rPr lang="es-MX" i="1" dirty="0">
                <a:solidFill>
                  <a:schemeClr val="bg1"/>
                </a:solidFill>
              </a:rPr>
              <a:t>.mp4</a:t>
            </a:r>
            <a:r>
              <a:rPr lang="es-MX" dirty="0">
                <a:solidFill>
                  <a:schemeClr val="bg1"/>
                </a:solidFill>
              </a:rPr>
              <a:t>. En cambio, el término simboliza su condición de sucesores de los reproductores de los Reproductor de audio </a:t>
            </a:r>
            <a:r>
              <a:rPr lang="es-MX" dirty="0" smtClean="0">
                <a:solidFill>
                  <a:schemeClr val="bg1"/>
                </a:solidFill>
              </a:rPr>
              <a:t>digital reproductores </a:t>
            </a:r>
            <a:r>
              <a:rPr lang="es-MX" dirty="0">
                <a:solidFill>
                  <a:schemeClr val="bg1"/>
                </a:solidFill>
              </a:rPr>
              <a:t>de </a:t>
            </a:r>
            <a:r>
              <a:rPr lang="es-MX" i="1" dirty="0">
                <a:solidFill>
                  <a:schemeClr val="bg1"/>
                </a:solidFill>
              </a:rPr>
              <a:t>MP3</a:t>
            </a:r>
            <a:r>
              <a:rPr lang="es-MX" dirty="0">
                <a:solidFill>
                  <a:schemeClr val="bg1"/>
                </a:solidFill>
              </a:rPr>
              <a:t> En este sentido, en algunos mercados como Brasil, cualquier nueva función agregada a un determinado medio es seguida por un aumento en el número de unidades vendidas, a pesar de no existir correspondientes MPEG-5 </a:t>
            </a:r>
            <a:r>
              <a:rPr lang="es-MX" dirty="0" smtClean="0">
                <a:solidFill>
                  <a:schemeClr val="bg1"/>
                </a:solidFill>
              </a:rPr>
              <a:t>estándares </a:t>
            </a:r>
            <a:r>
              <a:rPr lang="es-MX" dirty="0">
                <a:solidFill>
                  <a:schemeClr val="bg1"/>
                </a:solidFill>
              </a:rPr>
              <a:t>(a la fecha), la norma actual, aún en desarrollo, es MPEG-4).</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TotalTime>
  <Words>39</Words>
  <Application>Microsoft Office PowerPoint</Application>
  <PresentationFormat>Presentación en pantalla (4:3)</PresentationFormat>
  <Paragraphs>35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Brío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cp:lastModifiedBy>
  <cp:revision>7</cp:revision>
  <dcterms:created xsi:type="dcterms:W3CDTF">2013-02-07T00:48:02Z</dcterms:created>
  <dcterms:modified xsi:type="dcterms:W3CDTF">2013-02-07T01:53:31Z</dcterms:modified>
</cp:coreProperties>
</file>