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257" r:id="rId3"/>
    <p:sldId id="258" r:id="rId4"/>
    <p:sldId id="259" r:id="rId5"/>
    <p:sldId id="260" r:id="rId6"/>
    <p:sldId id="261" r:id="rId7"/>
    <p:sldId id="262" r:id="rId8"/>
    <p:sldId id="263" r:id="rId9"/>
    <p:sldId id="282" r:id="rId10"/>
    <p:sldId id="264" r:id="rId11"/>
    <p:sldId id="265" r:id="rId12"/>
    <p:sldId id="280" r:id="rId13"/>
    <p:sldId id="266" r:id="rId14"/>
    <p:sldId id="279" r:id="rId15"/>
    <p:sldId id="267" r:id="rId16"/>
    <p:sldId id="278" r:id="rId17"/>
    <p:sldId id="268" r:id="rId18"/>
    <p:sldId id="277" r:id="rId19"/>
    <p:sldId id="269" r:id="rId20"/>
    <p:sldId id="273" r:id="rId21"/>
    <p:sldId id="270" r:id="rId22"/>
    <p:sldId id="276" r:id="rId23"/>
    <p:sldId id="271" r:id="rId24"/>
    <p:sldId id="275" r:id="rId25"/>
    <p:sldId id="272" r:id="rId26"/>
    <p:sldId id="274" r:id="rId2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46C3F4-86EA-45C6-81FE-6A5032804514}" type="datetimeFigureOut">
              <a:rPr lang="es-ES" smtClean="0"/>
              <a:pPr/>
              <a:t>12/02/2013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69346-5A28-4C78-8CE3-284B5B3B6DF9}" type="slidenum">
              <a:rPr lang="es-ES" smtClean="0"/>
              <a:pPr/>
              <a:t>‹Nº›</a:t>
            </a:fld>
            <a:endParaRPr lang="es-ES"/>
          </a:p>
        </p:txBody>
      </p:sp>
    </p:spTree>
    <p:extLst>
      <p:ext uri="{BB962C8B-B14F-4D97-AF65-F5344CB8AC3E}">
        <p14:creationId xmlns:p14="http://schemas.microsoft.com/office/powerpoint/2010/main" val="1590268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BB58243D-04EB-483C-89F0-E594638D8D64}"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B58243D-04EB-483C-89F0-E594638D8D64}"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66FD6DF4-777A-47BB-BD32-C24B929731C1}" type="datetimeFigureOut">
              <a:rPr lang="es-ES" smtClean="0"/>
              <a:pPr/>
              <a:t>12/02/2013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BB58243D-04EB-483C-89F0-E594638D8D64}" type="slidenum">
              <a:rPr lang="es-ES" smtClean="0"/>
              <a:pPr/>
              <a:t>‹Nº›</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FD6DF4-777A-47BB-BD32-C24B929731C1}" type="datetimeFigureOut">
              <a:rPr lang="es-ES" smtClean="0"/>
              <a:pPr/>
              <a:t>12/02/2013</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B58243D-04EB-483C-89F0-E594638D8D64}" type="slidenum">
              <a:rPr lang="es-ES" smtClean="0"/>
              <a:pPr/>
              <a:t>‹Nº›</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15.gif"/></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es.wikipedia.org/wiki/Est%C3%A1ndar_internacional" TargetMode="External"/><Relationship Id="rId3" Type="http://schemas.openxmlformats.org/officeDocument/2006/relationships/hyperlink" Target="http://es.wikipedia.org/wiki/DVD_Forum" TargetMode="External"/><Relationship Id="rId7" Type="http://schemas.openxmlformats.org/officeDocument/2006/relationships/hyperlink" Target="http://es.wikipedia.org/wiki/MPEG_program_stream" TargetMode="Externa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hyperlink" Target="http://es.wikipedia.org/wiki/DVD-Video" TargetMode="External"/><Relationship Id="rId5" Type="http://schemas.openxmlformats.org/officeDocument/2006/relationships/hyperlink" Target="http://es.wikipedia.org/wiki/Multipurpose_Internet_Mail_Extensions" TargetMode="External"/><Relationship Id="rId10" Type="http://schemas.openxmlformats.org/officeDocument/2006/relationships/hyperlink" Target="http://es.wikipedia.org/wiki/Formato_abierto" TargetMode="External"/><Relationship Id="rId4" Type="http://schemas.openxmlformats.org/officeDocument/2006/relationships/hyperlink" Target="http://es.wikipedia.org/wiki/Extensi%C3%B3n_de_archivo" TargetMode="External"/><Relationship Id="rId9" Type="http://schemas.openxmlformats.org/officeDocument/2006/relationships/hyperlink" Target="http://es.wikipedia.org/wiki/VOB"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40" y="214314"/>
            <a:ext cx="5402554" cy="64293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5 Rectángulo"/>
          <p:cNvSpPr/>
          <p:nvPr/>
        </p:nvSpPr>
        <p:spPr>
          <a:xfrm>
            <a:off x="142844" y="1835056"/>
            <a:ext cx="8956557" cy="2308324"/>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7200" b="1" cap="none" spc="0" dirty="0" smtClean="0">
                <a:ln/>
                <a:solidFill>
                  <a:srgbClr val="FF0000"/>
                </a:solidFill>
                <a:effectLst>
                  <a:reflection blurRad="6350" stA="55000" endA="300" endPos="45500" dir="5400000" sy="-100000" algn="bl" rotWithShape="0"/>
                </a:effectLst>
                <a:latin typeface="Comic Sans MS" pitchFamily="66" charset="0"/>
              </a:rPr>
              <a:t>EXTENSIONES DE VIDEO</a:t>
            </a:r>
            <a:endParaRPr lang="es-ES" sz="7200" b="1" cap="none" spc="0" dirty="0">
              <a:ln/>
              <a:solidFill>
                <a:srgbClr val="FF0000"/>
              </a:solidFill>
              <a:effectLst>
                <a:reflection blurRad="6350" stA="55000" endA="300" endPos="45500" dir="5400000" sy="-100000" algn="bl" rotWithShape="0"/>
              </a:effectLst>
              <a:latin typeface="Comic Sans MS" pitchFamily="66" charset="0"/>
            </a:endParaRPr>
          </a:p>
        </p:txBody>
      </p:sp>
      <p:pic>
        <p:nvPicPr>
          <p:cNvPr id="11270" name="Picture 6" descr="http://t0.gstatic.com/images?q=tbn:ANd9GcRbqhA2PnGKHQYR2A22yRrUlNrs2HMWMnqROUzUp87RfVEjDBDjqQ"/>
          <p:cNvPicPr>
            <a:picLocks noChangeAspect="1" noChangeArrowheads="1"/>
          </p:cNvPicPr>
          <p:nvPr/>
        </p:nvPicPr>
        <p:blipFill>
          <a:blip r:embed="rId3">
            <a:lum contrast="-10000"/>
          </a:blip>
          <a:srcRect/>
          <a:stretch>
            <a:fillRect/>
          </a:stretch>
        </p:blipFill>
        <p:spPr bwMode="auto">
          <a:xfrm>
            <a:off x="6715140" y="3857628"/>
            <a:ext cx="1943100" cy="1943101"/>
          </a:xfrm>
          <a:prstGeom prst="rect">
            <a:avLst/>
          </a:prstGeom>
          <a:noFill/>
        </p:spPr>
      </p:pic>
      <p:sp>
        <p:nvSpPr>
          <p:cNvPr id="8" name="7 CuadroTexto"/>
          <p:cNvSpPr txBox="1"/>
          <p:nvPr/>
        </p:nvSpPr>
        <p:spPr>
          <a:xfrm>
            <a:off x="4714844" y="6088559"/>
            <a:ext cx="4429156" cy="400110"/>
          </a:xfrm>
          <a:prstGeom prst="rect">
            <a:avLst/>
          </a:prstGeom>
          <a:noFill/>
        </p:spPr>
        <p:txBody>
          <a:bodyPr wrap="square" rtlCol="0">
            <a:spAutoFit/>
          </a:bodyPr>
          <a:lstStyle/>
          <a:p>
            <a:pPr algn="ctr"/>
            <a:r>
              <a:rPr lang="es-ES" sz="2000" b="1" dirty="0" smtClean="0">
                <a:solidFill>
                  <a:srgbClr val="92D050"/>
                </a:solidFill>
                <a:latin typeface="Bradley Hand ITC" pitchFamily="66" charset="0"/>
              </a:rPr>
              <a:t>ALUMNA: Cristina M. Campos C.</a:t>
            </a:r>
            <a:endParaRPr lang="es-ES" sz="2000" b="1" dirty="0">
              <a:solidFill>
                <a:srgbClr val="92D050"/>
              </a:solidFill>
              <a:latin typeface="Bradley Hand ITC"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428828" y="928670"/>
            <a:ext cx="6715172" cy="3770263"/>
          </a:xfrm>
          <a:prstGeom prst="rect">
            <a:avLst/>
          </a:prstGeom>
          <a:noFill/>
        </p:spPr>
        <p:txBody>
          <a:bodyPr wrap="square" lIns="91440" tIns="45720" rIns="91440" bIns="45720">
            <a:spAutoFit/>
          </a:bodyPr>
          <a:lstStyle/>
          <a:p>
            <a:pPr algn="ctr"/>
            <a:r>
              <a:rPr lang="es-ES_tradnl"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M4V</a:t>
            </a:r>
            <a:endParaRPr lang="es-ES" sz="7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3357554" y="2071678"/>
            <a:ext cx="5216493" cy="3154710"/>
          </a:xfrm>
          <a:prstGeom prst="rect">
            <a:avLst/>
          </a:prstGeom>
          <a:noFill/>
        </p:spPr>
        <p:txBody>
          <a:bodyPr wrap="none" lIns="91440" tIns="45720" rIns="91440" bIns="45720">
            <a:spAutoFit/>
          </a:bodyPr>
          <a:lstStyle/>
          <a:p>
            <a:pPr algn="ctr"/>
            <a:r>
              <a:rPr lang="es-ES_tradnl" sz="19900" b="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M4V</a:t>
            </a:r>
            <a:endParaRPr lang="es-ES" sz="166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pic>
        <p:nvPicPr>
          <p:cNvPr id="19458" name="Picture 2" descr="http://www.m4vconverterplus.com/images/logo.gif"/>
          <p:cNvPicPr>
            <a:picLocks noChangeAspect="1" noChangeArrowheads="1"/>
          </p:cNvPicPr>
          <p:nvPr/>
        </p:nvPicPr>
        <p:blipFill>
          <a:blip r:embed="rId3"/>
          <a:srcRect/>
          <a:stretch>
            <a:fillRect/>
          </a:stretch>
        </p:blipFill>
        <p:spPr bwMode="auto">
          <a:xfrm>
            <a:off x="285720" y="642918"/>
            <a:ext cx="3810000" cy="7239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1071538" y="87365"/>
            <a:ext cx="6143668" cy="3770263"/>
          </a:xfrm>
          <a:prstGeom prst="rect">
            <a:avLst/>
          </a:prstGeom>
          <a:noFill/>
        </p:spPr>
        <p:txBody>
          <a:bodyPr wrap="square" lIns="91440" tIns="45720" rIns="91440" bIns="45720">
            <a:spAutoFit/>
          </a:bodyPr>
          <a:lstStyle/>
          <a:p>
            <a:pPr algn="ctr"/>
            <a:r>
              <a:rPr lang="es-ES_tradnl"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MKV</a:t>
            </a:r>
            <a:endParaRPr lang="es-ES" sz="23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610369" y="1214422"/>
            <a:ext cx="5319085" cy="3154710"/>
          </a:xfrm>
          <a:prstGeom prst="rect">
            <a:avLst/>
          </a:prstGeom>
          <a:noFill/>
        </p:spPr>
        <p:txBody>
          <a:bodyPr wrap="none" lIns="91440" tIns="45720" rIns="91440" bIns="45720">
            <a:spAutoFit/>
          </a:bodyPr>
          <a:lstStyle/>
          <a:p>
            <a:pPr algn="ctr"/>
            <a:r>
              <a:rPr lang="es-ES_tradnl" sz="19900" b="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MKV</a:t>
            </a:r>
            <a:endParaRPr lang="es-ES" sz="166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pic>
        <p:nvPicPr>
          <p:cNvPr id="18434" name="Picture 2" descr="http://upload.wikimedia.org/wikipedia/fi/2/2d/Logo3_mkv_256x256.png"/>
          <p:cNvPicPr>
            <a:picLocks noChangeAspect="1" noChangeArrowheads="1"/>
          </p:cNvPicPr>
          <p:nvPr/>
        </p:nvPicPr>
        <p:blipFill>
          <a:blip r:embed="rId3"/>
          <a:srcRect/>
          <a:stretch>
            <a:fillRect/>
          </a:stretch>
        </p:blipFill>
        <p:spPr bwMode="auto">
          <a:xfrm>
            <a:off x="6500826" y="3071810"/>
            <a:ext cx="2438400" cy="2438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7158" y="500042"/>
            <a:ext cx="8215370" cy="2862322"/>
          </a:xfrm>
          <a:prstGeom prst="rect">
            <a:avLst/>
          </a:prstGeom>
        </p:spPr>
        <p:txBody>
          <a:bodyPr wrap="square">
            <a:spAutoFit/>
          </a:bodyPr>
          <a:lstStyle/>
          <a:p>
            <a:pPr algn="just"/>
            <a:r>
              <a:rPr lang="es-ES" b="1" dirty="0" smtClean="0">
                <a:solidFill>
                  <a:schemeClr val="accent2">
                    <a:lumMod val="75000"/>
                  </a:schemeClr>
                </a:solidFill>
                <a:latin typeface="Arial" pitchFamily="34" charset="0"/>
                <a:cs typeface="Arial" pitchFamily="34" charset="0"/>
              </a:rPr>
              <a:t>Matroska</a:t>
            </a:r>
            <a:r>
              <a:rPr lang="es-ES" dirty="0" smtClean="0">
                <a:solidFill>
                  <a:schemeClr val="accent2">
                    <a:lumMod val="75000"/>
                  </a:schemeClr>
                </a:solidFill>
                <a:latin typeface="Arial" pitchFamily="34" charset="0"/>
                <a:cs typeface="Arial" pitchFamily="34" charset="0"/>
              </a:rPr>
              <a:t> es un formato contenedor estándar abierto, un archivo informático que puede contener un número ilimitado de vídeo, audio, imagen o pistas de subtítulos dentro de un solo archivo. Su intención es la de servir como un formato universal para el almacenamiento de contenidos audiovisuales comunes, como películas o programas de televisión. Matroska es similar, en concepto, a otros contenedores, como AVI, MP4 o ASF, pero es totalmente abierto. La mayoría de sus implementaciones consisten en software libre. Los archivos de tipo Matroska son .MKV para vídeo (con subtítulos y audio), .MKA para archivos solamente de audio, .MKS sólo para subtítulos y .MK3D para vídeo estereoscópico</a:t>
            </a:r>
            <a:r>
              <a:rPr lang="es-ES" dirty="0" smtClean="0">
                <a:solidFill>
                  <a:schemeClr val="accent2">
                    <a:lumMod val="75000"/>
                  </a:schemeClr>
                </a:solidFill>
                <a:latin typeface="Comic Sans MS" pitchFamily="66" charset="0"/>
              </a:rPr>
              <a:t>.</a:t>
            </a:r>
            <a:endParaRPr lang="es-MX" dirty="0">
              <a:solidFill>
                <a:schemeClr val="accent2">
                  <a:lumMod val="75000"/>
                </a:schemeClr>
              </a:solidFill>
              <a:latin typeface="Comic Sans MS" pitchFamily="66" charset="0"/>
            </a:endParaRPr>
          </a:p>
        </p:txBody>
      </p:sp>
      <p:sp>
        <p:nvSpPr>
          <p:cNvPr id="4" name="3 Rectángulo"/>
          <p:cNvSpPr/>
          <p:nvPr/>
        </p:nvSpPr>
        <p:spPr>
          <a:xfrm>
            <a:off x="428596" y="3906758"/>
            <a:ext cx="4572000" cy="2308324"/>
          </a:xfrm>
          <a:prstGeom prst="rect">
            <a:avLst/>
          </a:prstGeom>
        </p:spPr>
        <p:txBody>
          <a:bodyPr>
            <a:spAutoFit/>
          </a:bodyPr>
          <a:lstStyle/>
          <a:p>
            <a:pPr lvl="0">
              <a:buFont typeface="Arial" pitchFamily="34" charset="0"/>
              <a:buChar char="•"/>
            </a:pPr>
            <a:r>
              <a:rPr lang="es-ES" dirty="0" smtClean="0">
                <a:solidFill>
                  <a:schemeClr val="accent2">
                    <a:lumMod val="75000"/>
                  </a:schemeClr>
                </a:solidFill>
                <a:latin typeface="Arial" pitchFamily="34" charset="0"/>
                <a:cs typeface="Arial" pitchFamily="34" charset="0"/>
              </a:rPr>
              <a:t>Media Player </a:t>
            </a:r>
            <a:r>
              <a:rPr lang="es-ES" dirty="0" err="1" smtClean="0">
                <a:solidFill>
                  <a:schemeClr val="accent2">
                    <a:lumMod val="75000"/>
                  </a:schemeClr>
                </a:solidFill>
                <a:latin typeface="Arial" pitchFamily="34" charset="0"/>
                <a:cs typeface="Arial" pitchFamily="34" charset="0"/>
              </a:rPr>
              <a:t>Classic</a:t>
            </a:r>
            <a:r>
              <a:rPr lang="es-ES" dirty="0" smtClean="0">
                <a:solidFill>
                  <a:schemeClr val="accent2">
                    <a:lumMod val="75000"/>
                  </a:schemeClr>
                </a:solidFill>
                <a:latin typeface="Arial" pitchFamily="34" charset="0"/>
                <a:cs typeface="Arial" pitchFamily="34" charset="0"/>
              </a:rPr>
              <a:t> - Home </a:t>
            </a:r>
            <a:r>
              <a:rPr lang="es-ES" dirty="0" err="1" smtClean="0">
                <a:solidFill>
                  <a:schemeClr val="accent2">
                    <a:lumMod val="75000"/>
                  </a:schemeClr>
                </a:solidFill>
                <a:latin typeface="Arial" pitchFamily="34" charset="0"/>
                <a:cs typeface="Arial" pitchFamily="34" charset="0"/>
              </a:rPr>
              <a:t>Cinema</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err="1" smtClean="0">
                <a:solidFill>
                  <a:schemeClr val="accent2">
                    <a:lumMod val="75000"/>
                  </a:schemeClr>
                </a:solidFill>
                <a:latin typeface="Arial" pitchFamily="34" charset="0"/>
                <a:cs typeface="Arial" pitchFamily="34" charset="0"/>
              </a:rPr>
              <a:t>MediaPortal</a:t>
            </a:r>
            <a:r>
              <a:rPr lang="es-ES" baseline="30000" dirty="0" smtClean="0">
                <a:solidFill>
                  <a:schemeClr val="accent2">
                    <a:lumMod val="75000"/>
                  </a:schemeClr>
                </a:solidFill>
                <a:latin typeface="Arial" pitchFamily="34" charset="0"/>
                <a:cs typeface="Arial" pitchFamily="34" charset="0"/>
              </a:rPr>
              <a:t>[7]</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err="1" smtClean="0">
                <a:solidFill>
                  <a:schemeClr val="accent2">
                    <a:lumMod val="75000"/>
                  </a:schemeClr>
                </a:solidFill>
                <a:latin typeface="Arial" pitchFamily="34" charset="0"/>
                <a:cs typeface="Arial" pitchFamily="34" charset="0"/>
              </a:rPr>
              <a:t>Mezzmo</a:t>
            </a:r>
            <a:r>
              <a:rPr lang="es-ES" dirty="0" smtClean="0">
                <a:solidFill>
                  <a:schemeClr val="accent2">
                    <a:lumMod val="75000"/>
                  </a:schemeClr>
                </a:solidFill>
                <a:latin typeface="Arial" pitchFamily="34" charset="0"/>
                <a:cs typeface="Arial" pitchFamily="34" charset="0"/>
              </a:rPr>
              <a:t> Media Player</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err="1" smtClean="0">
                <a:solidFill>
                  <a:schemeClr val="accent2">
                    <a:lumMod val="75000"/>
                  </a:schemeClr>
                </a:solidFill>
                <a:latin typeface="Arial" pitchFamily="34" charset="0"/>
                <a:cs typeface="Arial" pitchFamily="34" charset="0"/>
              </a:rPr>
              <a:t>Mirillis</a:t>
            </a:r>
            <a:r>
              <a:rPr lang="es-ES" dirty="0" smtClean="0">
                <a:solidFill>
                  <a:schemeClr val="accent2">
                    <a:lumMod val="75000"/>
                  </a:schemeClr>
                </a:solidFill>
                <a:latin typeface="Arial" pitchFamily="34" charset="0"/>
                <a:cs typeface="Arial" pitchFamily="34" charset="0"/>
              </a:rPr>
              <a:t> </a:t>
            </a:r>
            <a:r>
              <a:rPr lang="es-ES" dirty="0" err="1" smtClean="0">
                <a:solidFill>
                  <a:schemeClr val="accent2">
                    <a:lumMod val="75000"/>
                  </a:schemeClr>
                </a:solidFill>
                <a:latin typeface="Arial" pitchFamily="34" charset="0"/>
                <a:cs typeface="Arial" pitchFamily="34" charset="0"/>
              </a:rPr>
              <a:t>Splash</a:t>
            </a:r>
            <a:r>
              <a:rPr lang="es-ES" dirty="0" smtClean="0">
                <a:solidFill>
                  <a:schemeClr val="accent2">
                    <a:lumMod val="75000"/>
                  </a:schemeClr>
                </a:solidFill>
                <a:latin typeface="Arial" pitchFamily="34" charset="0"/>
                <a:cs typeface="Arial" pitchFamily="34" charset="0"/>
              </a:rPr>
              <a:t> Pro</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err="1" smtClean="0">
                <a:solidFill>
                  <a:schemeClr val="accent2">
                    <a:lumMod val="75000"/>
                  </a:schemeClr>
                </a:solidFill>
                <a:latin typeface="Arial" pitchFamily="34" charset="0"/>
                <a:cs typeface="Arial" pitchFamily="34" charset="0"/>
              </a:rPr>
              <a:t>MPlayer</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err="1" smtClean="0">
                <a:solidFill>
                  <a:schemeClr val="accent2">
                    <a:lumMod val="75000"/>
                  </a:schemeClr>
                </a:solidFill>
                <a:latin typeface="Arial" pitchFamily="34" charset="0"/>
                <a:cs typeface="Arial" pitchFamily="34" charset="0"/>
              </a:rPr>
              <a:t>MythTV</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err="1" smtClean="0">
                <a:solidFill>
                  <a:schemeClr val="accent2">
                    <a:lumMod val="75000"/>
                  </a:schemeClr>
                </a:solidFill>
                <a:latin typeface="Arial" pitchFamily="34" charset="0"/>
                <a:cs typeface="Arial" pitchFamily="34" charset="0"/>
              </a:rPr>
              <a:t>Perian</a:t>
            </a:r>
            <a:r>
              <a:rPr lang="es-ES" dirty="0" smtClean="0">
                <a:solidFill>
                  <a:schemeClr val="accent2">
                    <a:lumMod val="75000"/>
                  </a:schemeClr>
                </a:solidFill>
                <a:latin typeface="Arial" pitchFamily="34" charset="0"/>
                <a:cs typeface="Arial" pitchFamily="34" charset="0"/>
              </a:rPr>
              <a:t> </a:t>
            </a:r>
            <a:r>
              <a:rPr lang="es-ES" dirty="0" err="1" smtClean="0">
                <a:solidFill>
                  <a:schemeClr val="accent2">
                    <a:lumMod val="75000"/>
                  </a:schemeClr>
                </a:solidFill>
                <a:latin typeface="Arial" pitchFamily="34" charset="0"/>
                <a:cs typeface="Arial" pitchFamily="34" charset="0"/>
              </a:rPr>
              <a:t>Plugin</a:t>
            </a:r>
            <a:r>
              <a:rPr lang="es-ES" dirty="0" smtClean="0">
                <a:solidFill>
                  <a:schemeClr val="accent2">
                    <a:lumMod val="75000"/>
                  </a:schemeClr>
                </a:solidFill>
                <a:latin typeface="Arial" pitchFamily="34" charset="0"/>
                <a:cs typeface="Arial" pitchFamily="34" charset="0"/>
              </a:rPr>
              <a:t> de </a:t>
            </a:r>
            <a:r>
              <a:rPr lang="es-ES" dirty="0" err="1" smtClean="0">
                <a:solidFill>
                  <a:schemeClr val="accent2">
                    <a:lumMod val="75000"/>
                  </a:schemeClr>
                </a:solidFill>
                <a:latin typeface="Arial" pitchFamily="34" charset="0"/>
                <a:cs typeface="Arial" pitchFamily="34" charset="0"/>
              </a:rPr>
              <a:t>Quicktime</a:t>
            </a:r>
            <a:r>
              <a:rPr lang="es-ES" dirty="0" smtClean="0">
                <a:solidFill>
                  <a:schemeClr val="accent2">
                    <a:lumMod val="75000"/>
                  </a:schemeClr>
                </a:solidFill>
                <a:latin typeface="Arial" pitchFamily="34" charset="0"/>
                <a:cs typeface="Arial" pitchFamily="34" charset="0"/>
              </a:rPr>
              <a:t> para Mac OS X</a:t>
            </a:r>
            <a:r>
              <a:rPr lang="es-ES" baseline="30000" dirty="0" smtClean="0">
                <a:solidFill>
                  <a:schemeClr val="accent2">
                    <a:lumMod val="75000"/>
                  </a:schemeClr>
                </a:solidFill>
                <a:latin typeface="Arial" pitchFamily="34" charset="0"/>
                <a:cs typeface="Arial" pitchFamily="34" charset="0"/>
              </a:rPr>
              <a:t>[8</a:t>
            </a:r>
            <a:r>
              <a:rPr lang="es-ES" baseline="30000" dirty="0" smtClean="0">
                <a:solidFill>
                  <a:schemeClr val="accent2">
                    <a:lumMod val="75000"/>
                  </a:schemeClr>
                </a:solidFill>
                <a:latin typeface="Comic Sans MS" pitchFamily="66" charset="0"/>
              </a:rPr>
              <a:t>]</a:t>
            </a:r>
            <a:endParaRPr lang="es-MX" dirty="0" smtClean="0">
              <a:solidFill>
                <a:schemeClr val="accent2">
                  <a:lumMod val="75000"/>
                </a:schemeClr>
              </a:solidFill>
              <a:latin typeface="Comic Sans MS" pitchFamily="66" charset="0"/>
            </a:endParaRPr>
          </a:p>
        </p:txBody>
      </p:sp>
      <p:sp>
        <p:nvSpPr>
          <p:cNvPr id="5" name="4 Rectángulo"/>
          <p:cNvSpPr/>
          <p:nvPr/>
        </p:nvSpPr>
        <p:spPr>
          <a:xfrm>
            <a:off x="5429256" y="3898005"/>
            <a:ext cx="4572000" cy="2031325"/>
          </a:xfrm>
          <a:prstGeom prst="rect">
            <a:avLst/>
          </a:prstGeom>
        </p:spPr>
        <p:txBody>
          <a:bodyPr>
            <a:spAutoFit/>
          </a:bodyPr>
          <a:lstStyle/>
          <a:p>
            <a:pPr lvl="0">
              <a:buFont typeface="Arial" pitchFamily="34" charset="0"/>
              <a:buChar char="•"/>
            </a:pPr>
            <a:r>
              <a:rPr lang="es-ES" dirty="0" err="1" smtClean="0">
                <a:solidFill>
                  <a:schemeClr val="accent2">
                    <a:lumMod val="75000"/>
                  </a:schemeClr>
                </a:solidFill>
                <a:latin typeface="Arial" pitchFamily="34" charset="0"/>
                <a:cs typeface="Arial" pitchFamily="34" charset="0"/>
              </a:rPr>
              <a:t>SubEdit</a:t>
            </a:r>
            <a:r>
              <a:rPr lang="es-ES" dirty="0" smtClean="0">
                <a:solidFill>
                  <a:schemeClr val="accent2">
                    <a:lumMod val="75000"/>
                  </a:schemeClr>
                </a:solidFill>
                <a:latin typeface="Arial" pitchFamily="34" charset="0"/>
                <a:cs typeface="Arial" pitchFamily="34" charset="0"/>
              </a:rPr>
              <a:t>-Player</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err="1" smtClean="0">
                <a:solidFill>
                  <a:schemeClr val="accent2">
                    <a:lumMod val="75000"/>
                  </a:schemeClr>
                </a:solidFill>
                <a:latin typeface="Arial" pitchFamily="34" charset="0"/>
                <a:cs typeface="Arial" pitchFamily="34" charset="0"/>
              </a:rPr>
              <a:t>Xilisoft</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smtClean="0">
                <a:solidFill>
                  <a:schemeClr val="accent2">
                    <a:lumMod val="75000"/>
                  </a:schemeClr>
                </a:solidFill>
                <a:latin typeface="Arial" pitchFamily="34" charset="0"/>
                <a:cs typeface="Arial" pitchFamily="34" charset="0"/>
              </a:rPr>
              <a:t>Target </a:t>
            </a:r>
            <a:r>
              <a:rPr lang="es-ES" dirty="0" err="1" smtClean="0">
                <a:solidFill>
                  <a:schemeClr val="accent2">
                    <a:lumMod val="75000"/>
                  </a:schemeClr>
                </a:solidFill>
                <a:latin typeface="Arial" pitchFamily="34" charset="0"/>
                <a:cs typeface="Arial" pitchFamily="34" charset="0"/>
              </a:rPr>
              <a:t>Longlife</a:t>
            </a:r>
            <a:r>
              <a:rPr lang="es-ES" dirty="0" smtClean="0">
                <a:solidFill>
                  <a:schemeClr val="accent2">
                    <a:lumMod val="75000"/>
                  </a:schemeClr>
                </a:solidFill>
                <a:latin typeface="Arial" pitchFamily="34" charset="0"/>
                <a:cs typeface="Arial" pitchFamily="34" charset="0"/>
              </a:rPr>
              <a:t> Media Player</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smtClean="0">
                <a:solidFill>
                  <a:schemeClr val="accent2">
                    <a:lumMod val="75000"/>
                  </a:schemeClr>
                </a:solidFill>
                <a:latin typeface="Arial" pitchFamily="34" charset="0"/>
                <a:cs typeface="Arial" pitchFamily="34" charset="0"/>
              </a:rPr>
              <a:t>Tótem </a:t>
            </a:r>
            <a:r>
              <a:rPr lang="es-ES" dirty="0" err="1" smtClean="0">
                <a:solidFill>
                  <a:schemeClr val="accent2">
                    <a:lumMod val="75000"/>
                  </a:schemeClr>
                </a:solidFill>
                <a:latin typeface="Arial" pitchFamily="34" charset="0"/>
                <a:cs typeface="Arial" pitchFamily="34" charset="0"/>
              </a:rPr>
              <a:t>Movie</a:t>
            </a:r>
            <a:r>
              <a:rPr lang="es-ES" dirty="0" smtClean="0">
                <a:solidFill>
                  <a:schemeClr val="accent2">
                    <a:lumMod val="75000"/>
                  </a:schemeClr>
                </a:solidFill>
                <a:latin typeface="Arial" pitchFamily="34" charset="0"/>
                <a:cs typeface="Arial" pitchFamily="34" charset="0"/>
              </a:rPr>
              <a:t> Player</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err="1" smtClean="0">
                <a:solidFill>
                  <a:schemeClr val="accent2">
                    <a:lumMod val="75000"/>
                  </a:schemeClr>
                </a:solidFill>
                <a:latin typeface="Arial" pitchFamily="34" charset="0"/>
                <a:cs typeface="Arial" pitchFamily="34" charset="0"/>
              </a:rPr>
              <a:t>VirtualDubMod</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smtClean="0">
                <a:solidFill>
                  <a:schemeClr val="accent2">
                    <a:lumMod val="75000"/>
                  </a:schemeClr>
                </a:solidFill>
                <a:latin typeface="Arial" pitchFamily="34" charset="0"/>
                <a:cs typeface="Arial" pitchFamily="34" charset="0"/>
              </a:rPr>
              <a:t>VLC media </a:t>
            </a:r>
            <a:r>
              <a:rPr lang="es-ES" dirty="0" err="1" smtClean="0">
                <a:solidFill>
                  <a:schemeClr val="accent2">
                    <a:lumMod val="75000"/>
                  </a:schemeClr>
                </a:solidFill>
                <a:latin typeface="Arial" pitchFamily="34" charset="0"/>
                <a:cs typeface="Arial" pitchFamily="34" charset="0"/>
              </a:rPr>
              <a:t>player</a:t>
            </a:r>
            <a:endParaRPr lang="es-MX" dirty="0" smtClean="0">
              <a:solidFill>
                <a:schemeClr val="accent2">
                  <a:lumMod val="75000"/>
                </a:schemeClr>
              </a:solidFill>
              <a:latin typeface="Arial" pitchFamily="34" charset="0"/>
              <a:cs typeface="Arial" pitchFamily="34" charset="0"/>
            </a:endParaRPr>
          </a:p>
          <a:p>
            <a:pPr lvl="0">
              <a:buFont typeface="Arial" pitchFamily="34" charset="0"/>
              <a:buChar char="•"/>
            </a:pPr>
            <a:r>
              <a:rPr lang="es-ES" dirty="0" smtClean="0">
                <a:solidFill>
                  <a:schemeClr val="accent2">
                    <a:lumMod val="75000"/>
                  </a:schemeClr>
                </a:solidFill>
                <a:latin typeface="Arial" pitchFamily="34" charset="0"/>
                <a:cs typeface="Arial" pitchFamily="34" charset="0"/>
              </a:rPr>
              <a:t>VSO Software</a:t>
            </a:r>
            <a:endParaRPr lang="es-MX" dirty="0">
              <a:solidFill>
                <a:schemeClr val="accent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0" y="0"/>
            <a:ext cx="6143668" cy="3154710"/>
          </a:xfrm>
          <a:prstGeom prst="rect">
            <a:avLst/>
          </a:prstGeom>
          <a:noFill/>
        </p:spPr>
        <p:txBody>
          <a:bodyPr wrap="square" lIns="91440" tIns="45720" rIns="91440" bIns="45720">
            <a:spAutoFit/>
          </a:bodyPr>
          <a:lstStyle/>
          <a:p>
            <a:pPr algn="ctr"/>
            <a:r>
              <a:rPr lang="es-ES_tradnl" sz="19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MOV</a:t>
            </a:r>
            <a:endParaRPr lang="es-ES" sz="19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000100" y="785794"/>
            <a:ext cx="4707250" cy="2646878"/>
          </a:xfrm>
          <a:prstGeom prst="rect">
            <a:avLst/>
          </a:prstGeom>
          <a:noFill/>
        </p:spPr>
        <p:txBody>
          <a:bodyPr wrap="none" lIns="91440" tIns="45720" rIns="91440" bIns="45720">
            <a:spAutoFit/>
          </a:bodyPr>
          <a:lstStyle/>
          <a:p>
            <a:pPr algn="ctr"/>
            <a:r>
              <a:rPr lang="es-ES_tradnl" sz="16600" b="1" dirty="0" smtClean="0">
                <a:ln w="19050">
                  <a:solidFill>
                    <a:schemeClr val="tx2">
                      <a:tint val="1000"/>
                    </a:schemeClr>
                  </a:solidFill>
                  <a:prstDash val="solid"/>
                </a:ln>
                <a:solidFill>
                  <a:srgbClr val="00B050"/>
                </a:solidFill>
                <a:effectLst>
                  <a:outerShdw blurRad="50000" dist="50800" dir="7500000" algn="tl">
                    <a:srgbClr val="000000">
                      <a:shade val="5000"/>
                      <a:alpha val="35000"/>
                    </a:srgbClr>
                  </a:outerShdw>
                </a:effectLst>
              </a:rPr>
              <a:t>MOV</a:t>
            </a:r>
            <a:endParaRPr lang="es-ES" sz="13800" b="1" cap="none" spc="0" dirty="0">
              <a:ln w="19050">
                <a:solidFill>
                  <a:schemeClr val="tx2">
                    <a:tint val="1000"/>
                  </a:schemeClr>
                </a:solidFill>
                <a:prstDash val="solid"/>
              </a:ln>
              <a:solidFill>
                <a:srgbClr val="00B050"/>
              </a:solidFill>
              <a:effectLst>
                <a:outerShdw blurRad="50000" dist="50800" dir="7500000" algn="tl">
                  <a:srgbClr val="000000">
                    <a:shade val="5000"/>
                    <a:alpha val="35000"/>
                  </a:srgbClr>
                </a:outerShdw>
              </a:effectLst>
            </a:endParaRPr>
          </a:p>
        </p:txBody>
      </p:sp>
      <p:pic>
        <p:nvPicPr>
          <p:cNvPr id="17410" name="Picture 2" descr="http://annenberg.usc.edu/~/media/MOV%20logo%20high%20res.ashx?h=246&amp;w=499&amp;as=1"/>
          <p:cNvPicPr>
            <a:picLocks noChangeAspect="1" noChangeArrowheads="1"/>
          </p:cNvPicPr>
          <p:nvPr/>
        </p:nvPicPr>
        <p:blipFill>
          <a:blip r:embed="rId3"/>
          <a:srcRect/>
          <a:stretch>
            <a:fillRect/>
          </a:stretch>
        </p:blipFill>
        <p:spPr bwMode="auto">
          <a:xfrm>
            <a:off x="3428992" y="3143248"/>
            <a:ext cx="5216714" cy="257176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642910" y="692696"/>
            <a:ext cx="7858180" cy="1631216"/>
          </a:xfrm>
          <a:prstGeom prst="rect">
            <a:avLst/>
          </a:prstGeom>
        </p:spPr>
        <p:txBody>
          <a:bodyPr wrap="square">
            <a:spAutoFit/>
          </a:bodyPr>
          <a:lstStyle/>
          <a:p>
            <a:pPr algn="just"/>
            <a:endParaRPr lang="es-MX" sz="2000" dirty="0" smtClean="0">
              <a:solidFill>
                <a:schemeClr val="accent2">
                  <a:lumMod val="75000"/>
                </a:schemeClr>
              </a:solidFill>
              <a:latin typeface="Comic Sans MS" pitchFamily="66" charset="0"/>
            </a:endParaRPr>
          </a:p>
          <a:p>
            <a:pPr algn="just"/>
            <a:endParaRPr lang="es-MX" sz="2000" dirty="0">
              <a:solidFill>
                <a:schemeClr val="accent2">
                  <a:lumMod val="75000"/>
                </a:schemeClr>
              </a:solidFill>
              <a:latin typeface="Comic Sans MS" pitchFamily="66" charset="0"/>
            </a:endParaRPr>
          </a:p>
          <a:p>
            <a:pPr algn="just"/>
            <a:r>
              <a:rPr lang="es-MX" sz="2000" dirty="0" smtClean="0">
                <a:solidFill>
                  <a:schemeClr val="accent2">
                    <a:lumMod val="75000"/>
                  </a:schemeClr>
                </a:solidFill>
                <a:latin typeface="Arial" pitchFamily="34" charset="0"/>
                <a:cs typeface="Arial" pitchFamily="34" charset="0"/>
              </a:rPr>
              <a:t>es </a:t>
            </a:r>
            <a:r>
              <a:rPr lang="es-MX" sz="2000" dirty="0" smtClean="0">
                <a:solidFill>
                  <a:schemeClr val="accent2">
                    <a:lumMod val="75000"/>
                  </a:schemeClr>
                </a:solidFill>
                <a:latin typeface="Arial" pitchFamily="34" charset="0"/>
                <a:cs typeface="Arial" pitchFamily="34" charset="0"/>
              </a:rPr>
              <a:t>una instrucción en el </a:t>
            </a:r>
            <a:r>
              <a:rPr lang="es-MX" sz="2000" dirty="0" err="1" smtClean="0">
                <a:solidFill>
                  <a:schemeClr val="accent2">
                    <a:lumMod val="75000"/>
                  </a:schemeClr>
                </a:solidFill>
                <a:latin typeface="Arial" pitchFamily="34" charset="0"/>
                <a:cs typeface="Arial" pitchFamily="34" charset="0"/>
              </a:rPr>
              <a:t>lenguage</a:t>
            </a:r>
            <a:r>
              <a:rPr lang="es-MX" sz="2000" dirty="0" smtClean="0">
                <a:solidFill>
                  <a:schemeClr val="accent2">
                    <a:lumMod val="75000"/>
                  </a:schemeClr>
                </a:solidFill>
                <a:latin typeface="Arial" pitchFamily="34" charset="0"/>
                <a:cs typeface="Arial" pitchFamily="34" charset="0"/>
              </a:rPr>
              <a:t> ensamblador de la mayoría de procesadores, cuyo propósito es la transferencia de datos entre registros de procesador o registro y memoria</a:t>
            </a:r>
            <a:r>
              <a:rPr lang="es-MX" sz="2000" dirty="0" smtClean="0">
                <a:solidFill>
                  <a:schemeClr val="accent2">
                    <a:lumMod val="75000"/>
                  </a:schemeClr>
                </a:solidFill>
                <a:latin typeface="Comic Sans MS" pitchFamily="66" charset="0"/>
              </a:rPr>
              <a:t>. </a:t>
            </a:r>
            <a:endParaRPr lang="es-MX" sz="2000" dirty="0">
              <a:solidFill>
                <a:schemeClr val="accent2">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71470" y="274290"/>
            <a:ext cx="7643866" cy="3770263"/>
          </a:xfrm>
          <a:prstGeom prst="rect">
            <a:avLst/>
          </a:prstGeom>
          <a:noFill/>
        </p:spPr>
        <p:txBody>
          <a:bodyPr wrap="square" lIns="91440" tIns="45720" rIns="91440" bIns="45720">
            <a:spAutoFit/>
          </a:bodyPr>
          <a:lstStyle/>
          <a:p>
            <a:pPr algn="ctr"/>
            <a:r>
              <a:rPr lang="es-ES_tradnl"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MP4</a:t>
            </a:r>
            <a:endParaRPr lang="es-ES" sz="23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857224" y="1131546"/>
            <a:ext cx="5065810" cy="3154710"/>
          </a:xfrm>
          <a:prstGeom prst="rect">
            <a:avLst/>
          </a:prstGeom>
          <a:noFill/>
        </p:spPr>
        <p:txBody>
          <a:bodyPr wrap="none" lIns="91440" tIns="45720" rIns="91440" bIns="45720">
            <a:spAutoFit/>
          </a:bodyPr>
          <a:lstStyle/>
          <a:p>
            <a:pPr algn="ctr"/>
            <a:r>
              <a:rPr lang="es-ES_tradnl" sz="19900" b="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MP4</a:t>
            </a:r>
            <a:endParaRPr lang="es-ES" sz="166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pic>
        <p:nvPicPr>
          <p:cNvPr id="16386" name="Picture 2" descr="http://images2.wikia.nocookie.net/__cb20111007213547/applezone/es/images/f/fd/MP4_Logo.gif"/>
          <p:cNvPicPr>
            <a:picLocks noChangeAspect="1" noChangeArrowheads="1"/>
          </p:cNvPicPr>
          <p:nvPr/>
        </p:nvPicPr>
        <p:blipFill>
          <a:blip r:embed="rId3"/>
          <a:srcRect/>
          <a:stretch>
            <a:fillRect/>
          </a:stretch>
        </p:blipFill>
        <p:spPr bwMode="auto">
          <a:xfrm>
            <a:off x="6000760" y="4500570"/>
            <a:ext cx="2444760" cy="100013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7158" y="714356"/>
            <a:ext cx="8072494" cy="1477328"/>
          </a:xfrm>
          <a:prstGeom prst="rect">
            <a:avLst/>
          </a:prstGeom>
        </p:spPr>
        <p:txBody>
          <a:bodyPr wrap="square">
            <a:spAutoFit/>
          </a:bodyPr>
          <a:lstStyle/>
          <a:p>
            <a:pPr algn="just">
              <a:buFont typeface="Arial" pitchFamily="34" charset="0"/>
              <a:buChar char="•"/>
            </a:pPr>
            <a:r>
              <a:rPr lang="es-ES"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El nombre </a:t>
            </a:r>
            <a:r>
              <a:rPr lang="es-ES" b="1"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MP4</a:t>
            </a:r>
            <a:r>
              <a:rPr lang="es-ES"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 es un término de marketing para el reproductor</a:t>
            </a:r>
            <a:r>
              <a:rPr lang="es-ES" u="sng"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 </a:t>
            </a:r>
            <a:r>
              <a:rPr lang="es-ES"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multimedia</a:t>
            </a:r>
            <a:r>
              <a:rPr lang="es-ES" u="sng"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 </a:t>
            </a:r>
            <a:r>
              <a:rPr lang="es-ES"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digital que cumple con ciertos estándares y formatos.</a:t>
            </a:r>
          </a:p>
          <a:p>
            <a:pPr algn="just">
              <a:buFont typeface="Arial" pitchFamily="34" charset="0"/>
              <a:buChar char="•"/>
            </a:pPr>
            <a:r>
              <a:rPr lang="es-ES"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El propio nombre es un nombre inapropiado, ya que la mayoría de los reproductores MP4 son incompatibles con el MPEG-4 </a:t>
            </a:r>
            <a:r>
              <a:rPr lang="es-ES" dirty="0" err="1"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Part</a:t>
            </a:r>
            <a:r>
              <a:rPr lang="es-ES"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 14 estándar o el formato contenedor </a:t>
            </a:r>
            <a:r>
              <a:rPr lang="es-ES" i="1" dirty="0" smtClean="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rPr>
              <a:t>.mp4</a:t>
            </a:r>
            <a:endParaRPr lang="es-MX" dirty="0">
              <a:solidFill>
                <a:schemeClr val="accent2">
                  <a:lumMod val="75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4 Rectángulo"/>
          <p:cNvSpPr/>
          <p:nvPr/>
        </p:nvSpPr>
        <p:spPr>
          <a:xfrm>
            <a:off x="428596" y="2500306"/>
            <a:ext cx="7786742" cy="923330"/>
          </a:xfrm>
          <a:prstGeom prst="rect">
            <a:avLst/>
          </a:prstGeom>
        </p:spPr>
        <p:txBody>
          <a:bodyPr wrap="square">
            <a:spAutoFit/>
          </a:bodyPr>
          <a:lstStyle/>
          <a:p>
            <a:pPr algn="just">
              <a:buFont typeface="Arial" pitchFamily="34" charset="0"/>
              <a:buChar char="•"/>
            </a:pPr>
            <a:r>
              <a:rPr lang="es-ES" dirty="0" smtClean="0">
                <a:solidFill>
                  <a:schemeClr val="accent2">
                    <a:lumMod val="75000"/>
                  </a:schemeClr>
                </a:solidFill>
                <a:latin typeface="Arial" pitchFamily="34" charset="0"/>
                <a:cs typeface="Arial" pitchFamily="34" charset="0"/>
              </a:rPr>
              <a:t>El procesador de video electrónico Fuzhou </a:t>
            </a:r>
            <a:r>
              <a:rPr lang="es-ES" dirty="0" err="1" smtClean="0">
                <a:solidFill>
                  <a:schemeClr val="accent2">
                    <a:lumMod val="75000"/>
                  </a:schemeClr>
                </a:solidFill>
                <a:latin typeface="Arial" pitchFamily="34" charset="0"/>
                <a:cs typeface="Arial" pitchFamily="34" charset="0"/>
              </a:rPr>
              <a:t>Rockchip</a:t>
            </a:r>
            <a:r>
              <a:rPr lang="es-ES" dirty="0" smtClean="0">
                <a:solidFill>
                  <a:schemeClr val="accent2">
                    <a:lumMod val="75000"/>
                  </a:schemeClr>
                </a:solidFill>
                <a:latin typeface="Arial" pitchFamily="34" charset="0"/>
                <a:cs typeface="Arial" pitchFamily="34" charset="0"/>
              </a:rPr>
              <a:t> </a:t>
            </a:r>
            <a:r>
              <a:rPr lang="es-ES" i="1" dirty="0" err="1" smtClean="0">
                <a:solidFill>
                  <a:schemeClr val="accent2">
                    <a:lumMod val="75000"/>
                  </a:schemeClr>
                </a:solidFill>
                <a:latin typeface="Arial" pitchFamily="34" charset="0"/>
                <a:cs typeface="Arial" pitchFamily="34" charset="0"/>
              </a:rPr>
              <a:t>Rockchip</a:t>
            </a:r>
            <a:r>
              <a:rPr lang="es-ES" dirty="0" smtClean="0">
                <a:solidFill>
                  <a:schemeClr val="accent2">
                    <a:lumMod val="75000"/>
                  </a:schemeClr>
                </a:solidFill>
                <a:latin typeface="Arial" pitchFamily="34" charset="0"/>
                <a:cs typeface="Arial" pitchFamily="34" charset="0"/>
              </a:rPr>
              <a:t> se ha incorporado en muchos reproductores de MP4, soportando a AVI sin compresión</a:t>
            </a:r>
            <a:endParaRPr lang="es-ES" dirty="0">
              <a:solidFill>
                <a:schemeClr val="accent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00366" y="2714620"/>
            <a:ext cx="5643634" cy="3154710"/>
          </a:xfrm>
          <a:prstGeom prst="rect">
            <a:avLst/>
          </a:prstGeom>
          <a:noFill/>
        </p:spPr>
        <p:txBody>
          <a:bodyPr wrap="square" lIns="91440" tIns="45720" rIns="91440" bIns="45720">
            <a:spAutoFit/>
          </a:bodyPr>
          <a:lstStyle/>
          <a:p>
            <a:pPr algn="ctr"/>
            <a:r>
              <a:rPr lang="es-ES_tradnl" sz="19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MPG</a:t>
            </a:r>
            <a:endParaRPr lang="es-ES" sz="19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3965873" y="3500438"/>
            <a:ext cx="4535217" cy="2646878"/>
          </a:xfrm>
          <a:prstGeom prst="rect">
            <a:avLst/>
          </a:prstGeom>
          <a:noFill/>
        </p:spPr>
        <p:txBody>
          <a:bodyPr wrap="none" lIns="91440" tIns="45720" rIns="91440" bIns="45720">
            <a:spAutoFit/>
          </a:bodyPr>
          <a:lstStyle/>
          <a:p>
            <a:pPr algn="ctr"/>
            <a:r>
              <a:rPr lang="es-ES_tradnl" sz="16600" b="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MPG</a:t>
            </a:r>
            <a:endParaRPr lang="es-ES" sz="138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pic>
        <p:nvPicPr>
          <p:cNvPr id="15362" name="Picture 2" descr="http://www.agenciasdemedios.com.ar/wp-content/uploads/2010/10/logo-MPG1.jpg"/>
          <p:cNvPicPr>
            <a:picLocks noChangeAspect="1" noChangeArrowheads="1"/>
          </p:cNvPicPr>
          <p:nvPr/>
        </p:nvPicPr>
        <p:blipFill>
          <a:blip r:embed="rId3"/>
          <a:srcRect/>
          <a:stretch>
            <a:fillRect/>
          </a:stretch>
        </p:blipFill>
        <p:spPr bwMode="auto">
          <a:xfrm>
            <a:off x="892878" y="1064683"/>
            <a:ext cx="5214975" cy="1649937"/>
          </a:xfrm>
          <a:prstGeom prst="rect">
            <a:avLst/>
          </a:prstGeom>
          <a:noFill/>
        </p:spPr>
      </p:pic>
      <p:pic>
        <p:nvPicPr>
          <p:cNvPr id="10242" name="Picture 2" descr="http://upload.wikimedia.org/wikipedia/commons/thumb/0/00/Mpeg.gif/220px-Mpeg.gif"/>
          <p:cNvPicPr>
            <a:picLocks noChangeAspect="1" noChangeArrowheads="1"/>
          </p:cNvPicPr>
          <p:nvPr/>
        </p:nvPicPr>
        <p:blipFill>
          <a:blip r:embed="rId4"/>
          <a:srcRect/>
          <a:stretch>
            <a:fillRect/>
          </a:stretch>
        </p:blipFill>
        <p:spPr bwMode="auto">
          <a:xfrm>
            <a:off x="1285852" y="3857628"/>
            <a:ext cx="2095500" cy="60007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396552" y="188640"/>
            <a:ext cx="9144000" cy="6858000"/>
          </a:xfrm>
          <a:prstGeom prst="rect">
            <a:avLst/>
          </a:prstGeom>
          <a:noFill/>
        </p:spPr>
      </p:pic>
      <p:sp>
        <p:nvSpPr>
          <p:cNvPr id="3" name="2 Rectángulo"/>
          <p:cNvSpPr/>
          <p:nvPr/>
        </p:nvSpPr>
        <p:spPr>
          <a:xfrm>
            <a:off x="714348" y="500042"/>
            <a:ext cx="7929618" cy="923330"/>
          </a:xfrm>
          <a:prstGeom prst="rect">
            <a:avLst/>
          </a:prstGeom>
        </p:spPr>
        <p:txBody>
          <a:bodyPr wrap="square">
            <a:spAutoFit/>
          </a:bodyPr>
          <a:lstStyle/>
          <a:p>
            <a:pPr algn="just">
              <a:buFont typeface="Arial" pitchFamily="34" charset="0"/>
              <a:buChar char="•"/>
            </a:pPr>
            <a:r>
              <a:rPr lang="es-ES" dirty="0" smtClean="0">
                <a:solidFill>
                  <a:schemeClr val="accent2">
                    <a:lumMod val="75000"/>
                  </a:schemeClr>
                </a:solidFill>
                <a:latin typeface="Arial" pitchFamily="34" charset="0"/>
                <a:cs typeface="Arial" pitchFamily="34" charset="0"/>
              </a:rPr>
              <a:t>El </a:t>
            </a:r>
            <a:r>
              <a:rPr lang="es-ES" b="1" dirty="0" err="1" smtClean="0">
                <a:solidFill>
                  <a:schemeClr val="accent2">
                    <a:lumMod val="75000"/>
                  </a:schemeClr>
                </a:solidFill>
                <a:latin typeface="Arial" pitchFamily="34" charset="0"/>
                <a:cs typeface="Arial" pitchFamily="34" charset="0"/>
              </a:rPr>
              <a:t>Moving</a:t>
            </a:r>
            <a:r>
              <a:rPr lang="es-ES" b="1" dirty="0" smtClean="0">
                <a:solidFill>
                  <a:schemeClr val="accent2">
                    <a:lumMod val="75000"/>
                  </a:schemeClr>
                </a:solidFill>
                <a:latin typeface="Arial" pitchFamily="34" charset="0"/>
                <a:cs typeface="Arial" pitchFamily="34" charset="0"/>
              </a:rPr>
              <a:t> Picture </a:t>
            </a:r>
            <a:r>
              <a:rPr lang="es-ES" b="1" dirty="0" err="1" smtClean="0">
                <a:solidFill>
                  <a:schemeClr val="accent2">
                    <a:lumMod val="75000"/>
                  </a:schemeClr>
                </a:solidFill>
                <a:latin typeface="Arial" pitchFamily="34" charset="0"/>
                <a:cs typeface="Arial" pitchFamily="34" charset="0"/>
              </a:rPr>
              <a:t>Experts</a:t>
            </a:r>
            <a:r>
              <a:rPr lang="es-ES" b="1" dirty="0" smtClean="0">
                <a:solidFill>
                  <a:schemeClr val="accent2">
                    <a:lumMod val="75000"/>
                  </a:schemeClr>
                </a:solidFill>
                <a:latin typeface="Arial" pitchFamily="34" charset="0"/>
                <a:cs typeface="Arial" pitchFamily="34" charset="0"/>
              </a:rPr>
              <a:t> </a:t>
            </a:r>
            <a:r>
              <a:rPr lang="es-ES" b="1" dirty="0" err="1" smtClean="0">
                <a:solidFill>
                  <a:schemeClr val="accent2">
                    <a:lumMod val="75000"/>
                  </a:schemeClr>
                </a:solidFill>
                <a:latin typeface="Arial" pitchFamily="34" charset="0"/>
                <a:cs typeface="Arial" pitchFamily="34" charset="0"/>
              </a:rPr>
              <a:t>Group</a:t>
            </a:r>
            <a:r>
              <a:rPr lang="es-ES" dirty="0" smtClean="0">
                <a:solidFill>
                  <a:schemeClr val="accent2">
                    <a:lumMod val="75000"/>
                  </a:schemeClr>
                </a:solidFill>
                <a:latin typeface="Arial" pitchFamily="34" charset="0"/>
                <a:cs typeface="Arial" pitchFamily="34" charset="0"/>
              </a:rPr>
              <a:t> (</a:t>
            </a:r>
            <a:r>
              <a:rPr lang="es-ES" b="1" dirty="0" smtClean="0">
                <a:solidFill>
                  <a:schemeClr val="accent2">
                    <a:lumMod val="75000"/>
                  </a:schemeClr>
                </a:solidFill>
                <a:latin typeface="Arial" pitchFamily="34" charset="0"/>
                <a:cs typeface="Arial" pitchFamily="34" charset="0"/>
              </a:rPr>
              <a:t>MPEG</a:t>
            </a:r>
            <a:r>
              <a:rPr lang="es-ES" dirty="0" smtClean="0">
                <a:solidFill>
                  <a:schemeClr val="accent2">
                    <a:lumMod val="75000"/>
                  </a:schemeClr>
                </a:solidFill>
                <a:latin typeface="Arial" pitchFamily="34" charset="0"/>
                <a:cs typeface="Arial" pitchFamily="34" charset="0"/>
              </a:rPr>
              <a:t>) es un Grupo de Trabajo de expertos que se formó por ISO y IEC para establecer estándares para el audio y la transmisión video.</a:t>
            </a:r>
            <a:endParaRPr lang="es-ES" dirty="0">
              <a:solidFill>
                <a:schemeClr val="accent2">
                  <a:lumMod val="75000"/>
                </a:schemeClr>
              </a:solidFill>
              <a:latin typeface="Arial" pitchFamily="34" charset="0"/>
              <a:cs typeface="Arial" pitchFamily="34" charset="0"/>
            </a:endParaRPr>
          </a:p>
        </p:txBody>
      </p:sp>
      <p:sp>
        <p:nvSpPr>
          <p:cNvPr id="4" name="3 Rectángulo"/>
          <p:cNvSpPr/>
          <p:nvPr/>
        </p:nvSpPr>
        <p:spPr>
          <a:xfrm>
            <a:off x="2143108" y="2714620"/>
            <a:ext cx="4572000" cy="2031325"/>
          </a:xfrm>
          <a:prstGeom prst="rect">
            <a:avLst/>
          </a:prstGeom>
        </p:spPr>
        <p:txBody>
          <a:bodyPr>
            <a:spAutoFit/>
          </a:bodyPr>
          <a:lstStyle/>
          <a:p>
            <a:pPr>
              <a:buFont typeface="Arial" pitchFamily="34" charset="0"/>
              <a:buChar char="•"/>
            </a:pPr>
            <a:r>
              <a:rPr lang="es-ES" dirty="0" smtClean="0">
                <a:solidFill>
                  <a:schemeClr val="accent2">
                    <a:lumMod val="75000"/>
                  </a:schemeClr>
                </a:solidFill>
                <a:latin typeface="Comic Sans MS" pitchFamily="66" charset="0"/>
              </a:rPr>
              <a:t>Requisitos</a:t>
            </a:r>
          </a:p>
          <a:p>
            <a:pPr>
              <a:buFont typeface="Arial" pitchFamily="34" charset="0"/>
              <a:buChar char="•"/>
            </a:pPr>
            <a:r>
              <a:rPr lang="es-ES" dirty="0" smtClean="0">
                <a:solidFill>
                  <a:schemeClr val="accent2">
                    <a:lumMod val="75000"/>
                  </a:schemeClr>
                </a:solidFill>
                <a:latin typeface="Comic Sans MS" pitchFamily="66" charset="0"/>
              </a:rPr>
              <a:t>Sistemas</a:t>
            </a:r>
          </a:p>
          <a:p>
            <a:pPr>
              <a:buFont typeface="Arial" pitchFamily="34" charset="0"/>
              <a:buChar char="•"/>
            </a:pPr>
            <a:r>
              <a:rPr lang="es-ES" dirty="0" smtClean="0">
                <a:solidFill>
                  <a:schemeClr val="accent2">
                    <a:lumMod val="75000"/>
                  </a:schemeClr>
                </a:solidFill>
                <a:latin typeface="Comic Sans MS" pitchFamily="66" charset="0"/>
              </a:rPr>
              <a:t>Vídeo</a:t>
            </a:r>
          </a:p>
          <a:p>
            <a:pPr>
              <a:buFont typeface="Arial" pitchFamily="34" charset="0"/>
              <a:buChar char="•"/>
            </a:pPr>
            <a:r>
              <a:rPr lang="es-ES" dirty="0" smtClean="0">
                <a:solidFill>
                  <a:schemeClr val="accent2">
                    <a:lumMod val="75000"/>
                  </a:schemeClr>
                </a:solidFill>
                <a:latin typeface="Comic Sans MS" pitchFamily="66" charset="0"/>
              </a:rPr>
              <a:t>Audio</a:t>
            </a:r>
          </a:p>
          <a:p>
            <a:pPr>
              <a:buFont typeface="Arial" pitchFamily="34" charset="0"/>
              <a:buChar char="•"/>
            </a:pPr>
            <a:r>
              <a:rPr lang="es-ES" dirty="0" smtClean="0">
                <a:solidFill>
                  <a:schemeClr val="accent2">
                    <a:lumMod val="75000"/>
                  </a:schemeClr>
                </a:solidFill>
                <a:latin typeface="Comic Sans MS" pitchFamily="66" charset="0"/>
              </a:rPr>
              <a:t>Compresión de Gráficos 3D</a:t>
            </a:r>
          </a:p>
          <a:p>
            <a:pPr>
              <a:buFont typeface="Arial" pitchFamily="34" charset="0"/>
              <a:buChar char="•"/>
            </a:pPr>
            <a:r>
              <a:rPr lang="es-ES" dirty="0" smtClean="0">
                <a:solidFill>
                  <a:schemeClr val="accent2">
                    <a:lumMod val="75000"/>
                  </a:schemeClr>
                </a:solidFill>
                <a:latin typeface="Comic Sans MS" pitchFamily="66" charset="0"/>
              </a:rPr>
              <a:t>Pruebas</a:t>
            </a:r>
          </a:p>
          <a:p>
            <a:pPr>
              <a:buFont typeface="Arial" pitchFamily="34" charset="0"/>
              <a:buChar char="•"/>
            </a:pPr>
            <a:r>
              <a:rPr lang="es-ES" dirty="0" smtClean="0">
                <a:solidFill>
                  <a:schemeClr val="accent2">
                    <a:lumMod val="75000"/>
                  </a:schemeClr>
                </a:solidFill>
                <a:latin typeface="Comic Sans MS" pitchFamily="66" charset="0"/>
              </a:rPr>
              <a:t>Comunicación</a:t>
            </a:r>
            <a:endParaRPr lang="es-ES" dirty="0">
              <a:solidFill>
                <a:schemeClr val="accent2">
                  <a:lumMod val="75000"/>
                </a:schemeClr>
              </a:solidFill>
              <a:latin typeface="Comic Sans MS" pitchFamily="66" charset="0"/>
            </a:endParaRPr>
          </a:p>
        </p:txBody>
      </p:sp>
      <p:sp>
        <p:nvSpPr>
          <p:cNvPr id="5" name="4 Rectángulo"/>
          <p:cNvSpPr/>
          <p:nvPr/>
        </p:nvSpPr>
        <p:spPr>
          <a:xfrm>
            <a:off x="785786" y="1643050"/>
            <a:ext cx="7786742" cy="646331"/>
          </a:xfrm>
          <a:prstGeom prst="rect">
            <a:avLst/>
          </a:prstGeom>
        </p:spPr>
        <p:txBody>
          <a:bodyPr wrap="square">
            <a:spAutoFit/>
          </a:bodyPr>
          <a:lstStyle/>
          <a:p>
            <a:pPr>
              <a:buFont typeface="Arial" pitchFamily="34" charset="0"/>
              <a:buChar char="•"/>
            </a:pPr>
            <a:r>
              <a:rPr lang="es-ES" dirty="0" smtClean="0">
                <a:solidFill>
                  <a:schemeClr val="accent2">
                    <a:lumMod val="75000"/>
                  </a:schemeClr>
                </a:solidFill>
                <a:latin typeface="Arial" pitchFamily="34" charset="0"/>
                <a:cs typeface="Arial" pitchFamily="34" charset="0"/>
              </a:rPr>
              <a:t>ISO/IEC JTC1/SC29/WG11 - </a:t>
            </a:r>
            <a:r>
              <a:rPr lang="es-ES" i="1" dirty="0" smtClean="0">
                <a:solidFill>
                  <a:schemeClr val="accent2">
                    <a:lumMod val="75000"/>
                  </a:schemeClr>
                </a:solidFill>
                <a:latin typeface="Arial" pitchFamily="34" charset="0"/>
                <a:cs typeface="Arial" pitchFamily="34" charset="0"/>
              </a:rPr>
              <a:t>La codificación de imágenes y audio en movimiento</a:t>
            </a:r>
            <a:r>
              <a:rPr lang="es-ES" dirty="0" smtClean="0">
                <a:solidFill>
                  <a:schemeClr val="accent2">
                    <a:lumMod val="75000"/>
                  </a:schemeClr>
                </a:solidFill>
                <a:latin typeface="Arial" pitchFamily="34" charset="0"/>
                <a:cs typeface="Arial" pitchFamily="34" charset="0"/>
              </a:rPr>
              <a:t> tienen los siguientes </a:t>
            </a:r>
            <a:r>
              <a:rPr lang="es-ES" dirty="0" err="1" smtClean="0">
                <a:solidFill>
                  <a:schemeClr val="accent2">
                    <a:lumMod val="75000"/>
                  </a:schemeClr>
                </a:solidFill>
                <a:latin typeface="Arial" pitchFamily="34" charset="0"/>
                <a:cs typeface="Arial" pitchFamily="34" charset="0"/>
              </a:rPr>
              <a:t>SubGrupos</a:t>
            </a:r>
            <a:r>
              <a:rPr lang="es-ES" dirty="0" smtClean="0">
                <a:solidFill>
                  <a:schemeClr val="accent2">
                    <a:lumMod val="75000"/>
                  </a:schemeClr>
                </a:solidFill>
                <a:latin typeface="Arial" pitchFamily="34" charset="0"/>
                <a:cs typeface="Arial" pitchFamily="34" charset="0"/>
              </a:rPr>
              <a:t> (SG):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7158" y="1357298"/>
            <a:ext cx="5643634" cy="3154710"/>
          </a:xfrm>
          <a:prstGeom prst="rect">
            <a:avLst/>
          </a:prstGeom>
          <a:noFill/>
        </p:spPr>
        <p:txBody>
          <a:bodyPr wrap="square" lIns="91440" tIns="45720" rIns="91440" bIns="45720">
            <a:spAutoFit/>
          </a:bodyPr>
          <a:lstStyle/>
          <a:p>
            <a:pPr algn="ctr"/>
            <a:r>
              <a:rPr lang="es-ES_tradnl" sz="19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OGM</a:t>
            </a:r>
            <a:endParaRPr lang="es-ES" sz="19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000100" y="2143116"/>
            <a:ext cx="4841390" cy="2646878"/>
          </a:xfrm>
          <a:prstGeom prst="rect">
            <a:avLst/>
          </a:prstGeom>
          <a:noFill/>
        </p:spPr>
        <p:txBody>
          <a:bodyPr wrap="none" lIns="91440" tIns="45720" rIns="91440" bIns="45720">
            <a:spAutoFit/>
          </a:bodyPr>
          <a:lstStyle/>
          <a:p>
            <a:pPr algn="ctr"/>
            <a:r>
              <a:rPr lang="es-ES_tradnl" sz="16600" b="1" dirty="0" smtClean="0">
                <a:ln w="19050">
                  <a:solidFill>
                    <a:schemeClr val="tx2">
                      <a:tint val="1000"/>
                    </a:schemeClr>
                  </a:solidFill>
                  <a:prstDash val="solid"/>
                </a:ln>
                <a:solidFill>
                  <a:srgbClr val="00B0F0"/>
                </a:solidFill>
                <a:effectLst>
                  <a:outerShdw blurRad="50000" dist="50800" dir="7500000" algn="tl">
                    <a:srgbClr val="000000">
                      <a:shade val="5000"/>
                      <a:alpha val="35000"/>
                    </a:srgbClr>
                  </a:outerShdw>
                </a:effectLst>
              </a:rPr>
              <a:t>OGM</a:t>
            </a:r>
            <a:endParaRPr lang="es-ES" sz="13800" b="1" cap="none" spc="0" dirty="0">
              <a:ln w="19050">
                <a:solidFill>
                  <a:schemeClr val="tx2">
                    <a:tint val="1000"/>
                  </a:schemeClr>
                </a:solidFill>
                <a:prstDash val="solid"/>
              </a:ln>
              <a:solidFill>
                <a:srgbClr val="00B0F0"/>
              </a:solidFill>
              <a:effectLst>
                <a:outerShdw blurRad="50000" dist="50800" dir="7500000" algn="tl">
                  <a:srgbClr val="000000">
                    <a:shade val="5000"/>
                    <a:alpha val="35000"/>
                  </a:srgbClr>
                </a:outerShdw>
              </a:effectLst>
            </a:endParaRPr>
          </a:p>
        </p:txBody>
      </p:sp>
      <p:pic>
        <p:nvPicPr>
          <p:cNvPr id="14338" name="Picture 2" descr="http://t3.gstatic.com/images?q=tbn:ANd9GcT4E_F5FbsmNpHe1c1veYXu4HP27chIJgsr7KXh0SruXSBMviU_1w"/>
          <p:cNvPicPr>
            <a:picLocks noChangeAspect="1" noChangeArrowheads="1"/>
          </p:cNvPicPr>
          <p:nvPr/>
        </p:nvPicPr>
        <p:blipFill>
          <a:blip r:embed="rId3"/>
          <a:srcRect/>
          <a:stretch>
            <a:fillRect/>
          </a:stretch>
        </p:blipFill>
        <p:spPr bwMode="auto">
          <a:xfrm>
            <a:off x="6500826" y="428604"/>
            <a:ext cx="2047875" cy="22288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4" name="3 Rectángulo"/>
          <p:cNvSpPr/>
          <p:nvPr/>
        </p:nvSpPr>
        <p:spPr>
          <a:xfrm>
            <a:off x="714348" y="571480"/>
            <a:ext cx="5786478" cy="3770263"/>
          </a:xfrm>
          <a:prstGeom prst="rect">
            <a:avLst/>
          </a:prstGeom>
          <a:noFill/>
        </p:spPr>
        <p:txBody>
          <a:bodyPr wrap="square" lIns="91440" tIns="45720" rIns="91440" bIns="45720">
            <a:spAutoFit/>
          </a:bodyPr>
          <a:lstStyle/>
          <a:p>
            <a:pPr algn="ctr"/>
            <a:r>
              <a:rPr lang="es-ES"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3GP</a:t>
            </a:r>
            <a:endParaRPr lang="es-ES" sz="7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Rectángulo"/>
          <p:cNvSpPr/>
          <p:nvPr/>
        </p:nvSpPr>
        <p:spPr>
          <a:xfrm>
            <a:off x="1091400" y="1345860"/>
            <a:ext cx="5279010" cy="3154710"/>
          </a:xfrm>
          <a:prstGeom prst="rect">
            <a:avLst/>
          </a:prstGeom>
          <a:noFill/>
        </p:spPr>
        <p:txBody>
          <a:bodyPr wrap="none" lIns="91440" tIns="45720" rIns="91440" bIns="45720">
            <a:spAutoFit/>
          </a:bodyPr>
          <a:lstStyle/>
          <a:p>
            <a:pPr algn="ctr"/>
            <a:r>
              <a:rPr lang="es-ES" sz="199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latin typeface="Kristen ITC" pitchFamily="66" charset="0"/>
              </a:rPr>
              <a:t>3GP</a:t>
            </a:r>
            <a:endParaRPr lang="es-ES" sz="199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latin typeface="Kristen ITC" pitchFamily="66" charset="0"/>
            </a:endParaRPr>
          </a:p>
        </p:txBody>
      </p:sp>
      <p:pic>
        <p:nvPicPr>
          <p:cNvPr id="26626" name="Picture 2" descr="http://t3.gstatic.com/images?q=tbn:ANd9GcQgaEBUarJgTOTKwtanbZpM1XBUXgDHJnfAXWgGRKbCIhHp-OLnjw"/>
          <p:cNvPicPr>
            <a:picLocks noChangeAspect="1" noChangeArrowheads="1"/>
          </p:cNvPicPr>
          <p:nvPr/>
        </p:nvPicPr>
        <p:blipFill>
          <a:blip r:embed="rId3">
            <a:lum bright="-10000" contrast="10000"/>
          </a:blip>
          <a:srcRect/>
          <a:stretch>
            <a:fillRect/>
          </a:stretch>
        </p:blipFill>
        <p:spPr bwMode="auto">
          <a:xfrm>
            <a:off x="6286512" y="2571744"/>
            <a:ext cx="2258985" cy="300039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1428728" y="2000240"/>
            <a:ext cx="6786610" cy="461665"/>
          </a:xfrm>
          <a:prstGeom prst="rect">
            <a:avLst/>
          </a:prstGeom>
        </p:spPr>
        <p:txBody>
          <a:bodyPr wrap="square">
            <a:spAutoFit/>
          </a:bodyPr>
          <a:lstStyle/>
          <a:p>
            <a:pPr>
              <a:buFont typeface="Arial" pitchFamily="34" charset="0"/>
              <a:buChar char="•"/>
            </a:pPr>
            <a:r>
              <a:rPr lang="es-MX" sz="2400" dirty="0" smtClean="0">
                <a:solidFill>
                  <a:schemeClr val="accent2">
                    <a:lumMod val="75000"/>
                  </a:schemeClr>
                </a:solidFill>
                <a:latin typeface="Arial" pitchFamily="34" charset="0"/>
                <a:cs typeface="Arial" pitchFamily="34" charset="0"/>
              </a:rPr>
              <a:t>Un organismo genéticamente modificado</a:t>
            </a:r>
          </a:p>
        </p:txBody>
      </p:sp>
      <p:sp>
        <p:nvSpPr>
          <p:cNvPr id="5" name="4 Rectángulo"/>
          <p:cNvSpPr/>
          <p:nvPr/>
        </p:nvSpPr>
        <p:spPr>
          <a:xfrm>
            <a:off x="1457875" y="2643182"/>
            <a:ext cx="7637027" cy="461665"/>
          </a:xfrm>
          <a:prstGeom prst="rect">
            <a:avLst/>
          </a:prstGeom>
        </p:spPr>
        <p:txBody>
          <a:bodyPr wrap="none">
            <a:spAutoFit/>
          </a:bodyPr>
          <a:lstStyle/>
          <a:p>
            <a:pPr lvl="5">
              <a:buFont typeface="Arial" pitchFamily="34" charset="0"/>
              <a:buChar char="•"/>
            </a:pPr>
            <a:r>
              <a:rPr lang="es-MX" sz="2400" dirty="0" err="1" smtClean="0">
                <a:solidFill>
                  <a:schemeClr val="accent2">
                    <a:lumMod val="75000"/>
                  </a:schemeClr>
                </a:solidFill>
                <a:latin typeface="Arial" pitchFamily="34" charset="0"/>
                <a:cs typeface="Arial" pitchFamily="34" charset="0"/>
              </a:rPr>
              <a:t>Ogg</a:t>
            </a:r>
            <a:r>
              <a:rPr lang="es-MX" sz="2400" dirty="0" smtClean="0">
                <a:solidFill>
                  <a:schemeClr val="accent2">
                    <a:lumMod val="75000"/>
                  </a:schemeClr>
                </a:solidFill>
                <a:latin typeface="Arial" pitchFamily="34" charset="0"/>
                <a:cs typeface="Arial" pitchFamily="34" charset="0"/>
              </a:rPr>
              <a:t> Media, contenedor multimedia.</a:t>
            </a:r>
            <a:endParaRPr lang="es-MX" sz="2400" dirty="0">
              <a:solidFill>
                <a:schemeClr val="accent2">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7158" y="1659001"/>
            <a:ext cx="5643634" cy="3770263"/>
          </a:xfrm>
          <a:prstGeom prst="rect">
            <a:avLst/>
          </a:prstGeom>
          <a:noFill/>
        </p:spPr>
        <p:txBody>
          <a:bodyPr wrap="square" lIns="91440" tIns="45720" rIns="91440" bIns="45720">
            <a:spAutoFit/>
          </a:bodyPr>
          <a:lstStyle/>
          <a:p>
            <a:pPr algn="ctr"/>
            <a:r>
              <a:rPr lang="es-ES_tradnl" sz="23900" dirty="0">
                <a:ln w="18415" cmpd="sng">
                  <a:solidFill>
                    <a:srgbClr val="FFFFFF"/>
                  </a:solidFill>
                  <a:prstDash val="solid"/>
                </a:ln>
                <a:solidFill>
                  <a:srgbClr val="FFFFFF"/>
                </a:solidFill>
                <a:effectLst>
                  <a:outerShdw blurRad="63500" dir="3600000" algn="tl" rotWithShape="0">
                    <a:srgbClr val="000000">
                      <a:alpha val="70000"/>
                    </a:srgbClr>
                  </a:outerShdw>
                </a:effectLst>
              </a:rPr>
              <a:t>R</a:t>
            </a:r>
            <a:r>
              <a:rPr lang="es-ES_tradnl"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a:t>
            </a:r>
            <a:endParaRPr lang="es-ES" sz="23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500166" y="2703182"/>
            <a:ext cx="3850734" cy="3154710"/>
          </a:xfrm>
          <a:prstGeom prst="rect">
            <a:avLst/>
          </a:prstGeom>
          <a:noFill/>
        </p:spPr>
        <p:txBody>
          <a:bodyPr wrap="none" lIns="91440" tIns="45720" rIns="91440" bIns="45720">
            <a:spAutoFit/>
          </a:bodyPr>
          <a:lstStyle/>
          <a:p>
            <a:pPr algn="ctr"/>
            <a:r>
              <a:rPr lang="es-ES_tradnl" sz="19900" b="1" dirty="0">
                <a:ln w="19050">
                  <a:solidFill>
                    <a:schemeClr val="tx2">
                      <a:tint val="1000"/>
                    </a:schemeClr>
                  </a:solidFill>
                  <a:prstDash val="solid"/>
                </a:ln>
                <a:solidFill>
                  <a:srgbClr val="00B0F0"/>
                </a:solidFill>
                <a:effectLst>
                  <a:outerShdw blurRad="50000" dist="50800" dir="7500000" algn="tl">
                    <a:srgbClr val="000000">
                      <a:shade val="5000"/>
                      <a:alpha val="35000"/>
                    </a:srgbClr>
                  </a:outerShdw>
                </a:effectLst>
              </a:rPr>
              <a:t>R</a:t>
            </a:r>
            <a:r>
              <a:rPr lang="es-ES_tradnl" sz="19900" b="1" dirty="0" smtClean="0">
                <a:ln w="19050">
                  <a:solidFill>
                    <a:schemeClr val="tx2">
                      <a:tint val="1000"/>
                    </a:schemeClr>
                  </a:solidFill>
                  <a:prstDash val="solid"/>
                </a:ln>
                <a:solidFill>
                  <a:srgbClr val="00B0F0"/>
                </a:solidFill>
                <a:effectLst>
                  <a:outerShdw blurRad="50000" dist="50800" dir="7500000" algn="tl">
                    <a:srgbClr val="000000">
                      <a:shade val="5000"/>
                      <a:alpha val="35000"/>
                    </a:srgbClr>
                  </a:outerShdw>
                </a:effectLst>
              </a:rPr>
              <a:t>M</a:t>
            </a:r>
            <a:endParaRPr lang="es-ES" sz="16600" b="1" cap="none" spc="0" dirty="0">
              <a:ln w="19050">
                <a:solidFill>
                  <a:schemeClr val="tx2">
                    <a:tint val="1000"/>
                  </a:schemeClr>
                </a:solidFill>
                <a:prstDash val="solid"/>
              </a:ln>
              <a:solidFill>
                <a:srgbClr val="00B0F0"/>
              </a:solidFill>
              <a:effectLst>
                <a:outerShdw blurRad="50000" dist="50800" dir="7500000" algn="tl">
                  <a:srgbClr val="000000">
                    <a:shade val="5000"/>
                    <a:alpha val="35000"/>
                  </a:srgbClr>
                </a:outerShdw>
              </a:effectLst>
            </a:endParaRPr>
          </a:p>
        </p:txBody>
      </p:sp>
      <p:pic>
        <p:nvPicPr>
          <p:cNvPr id="12292" name="Picture 4" descr="http://www.revmediapublishing.com/attachments/Image/RM_Logo.png"/>
          <p:cNvPicPr>
            <a:picLocks noChangeAspect="1" noChangeArrowheads="1"/>
          </p:cNvPicPr>
          <p:nvPr/>
        </p:nvPicPr>
        <p:blipFill>
          <a:blip r:embed="rId3" cstate="print"/>
          <a:srcRect/>
          <a:stretch>
            <a:fillRect/>
          </a:stretch>
        </p:blipFill>
        <p:spPr bwMode="auto">
          <a:xfrm>
            <a:off x="5286380" y="17399"/>
            <a:ext cx="3929090" cy="2840097"/>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571472" y="785794"/>
            <a:ext cx="8001056" cy="646331"/>
          </a:xfrm>
          <a:prstGeom prst="rect">
            <a:avLst/>
          </a:prstGeom>
        </p:spPr>
        <p:txBody>
          <a:bodyPr wrap="square">
            <a:spAutoFit/>
          </a:bodyPr>
          <a:lstStyle/>
          <a:p>
            <a:pPr algn="just"/>
            <a:r>
              <a:rPr lang="es-ES" b="1" dirty="0" err="1" smtClean="0">
                <a:solidFill>
                  <a:schemeClr val="accent2">
                    <a:lumMod val="75000"/>
                  </a:schemeClr>
                </a:solidFill>
                <a:latin typeface="Comic Sans MS" pitchFamily="66" charset="0"/>
              </a:rPr>
              <a:t>Rm</a:t>
            </a:r>
            <a:r>
              <a:rPr lang="es-ES" dirty="0" smtClean="0">
                <a:solidFill>
                  <a:schemeClr val="accent2">
                    <a:lumMod val="75000"/>
                  </a:schemeClr>
                </a:solidFill>
                <a:latin typeface="Comic Sans MS" pitchFamily="66" charset="0"/>
              </a:rPr>
              <a:t> </a:t>
            </a:r>
            <a:r>
              <a:rPr lang="es-ES" dirty="0">
                <a:solidFill>
                  <a:schemeClr val="accent2">
                    <a:lumMod val="75000"/>
                  </a:schemeClr>
                </a:solidFill>
                <a:latin typeface="Comic Sans MS" pitchFamily="66" charset="0"/>
              </a:rPr>
              <a:t>es un comando de la familia de sistemas operativos Unix usada para eliminar archivos y directorios del sistema de archivos. </a:t>
            </a:r>
            <a:endParaRPr lang="es-MX" dirty="0">
              <a:solidFill>
                <a:schemeClr val="accent2">
                  <a:lumMod val="75000"/>
                </a:schemeClr>
              </a:solidFill>
              <a:latin typeface="Comic Sans MS" pitchFamily="66" charset="0"/>
            </a:endParaRPr>
          </a:p>
        </p:txBody>
      </p:sp>
      <p:sp>
        <p:nvSpPr>
          <p:cNvPr id="7169" name="Rectangle 1"/>
          <p:cNvSpPr>
            <a:spLocks noChangeArrowheads="1"/>
          </p:cNvSpPr>
          <p:nvPr/>
        </p:nvSpPr>
        <p:spPr bwMode="auto">
          <a:xfrm>
            <a:off x="714348" y="3286124"/>
            <a:ext cx="707236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accent2">
                    <a:lumMod val="75000"/>
                  </a:schemeClr>
                </a:solidFill>
                <a:effectLst/>
                <a:latin typeface="Comic Sans MS" pitchFamily="66" charset="0"/>
                <a:ea typeface="Times New Roman" pitchFamily="18" charset="0"/>
                <a:cs typeface="Times New Roman" pitchFamily="18" charset="0"/>
              </a:rPr>
              <a:t>-r</a:t>
            </a:r>
            <a:r>
              <a:rPr kumimoji="0" lang="es-ES" b="0" i="0" u="none" strike="noStrike"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 Procesa subdirectorios de forma recursiva.</a:t>
            </a:r>
            <a:endParaRPr kumimoji="0" lang="es-ES" sz="1600" b="0" i="0" u="none" strike="noStrike" cap="none" normalizeH="0" baseline="0" dirty="0" smtClean="0">
              <a:ln>
                <a:noFill/>
              </a:ln>
              <a:solidFill>
                <a:schemeClr val="accent2">
                  <a:lumMod val="75000"/>
                </a:schemeClr>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-i, Pide confirmación para cada borrado.</a:t>
            </a:r>
            <a:endParaRPr kumimoji="0" lang="es-ES" sz="1600" b="0" i="0" u="none" strike="noStrike" cap="none" normalizeH="0" baseline="0" dirty="0" smtClean="0">
              <a:ln>
                <a:noFill/>
              </a:ln>
              <a:solidFill>
                <a:schemeClr val="accent2">
                  <a:lumMod val="75000"/>
                </a:schemeClr>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-f, Forzado, ignora archivos no existentes y elimina cualquier aviso de confirmación.</a:t>
            </a:r>
            <a:endParaRPr kumimoji="0" lang="es-ES" sz="1600" b="0" i="0" u="none" strike="noStrike" cap="none" normalizeH="0" baseline="0" dirty="0" smtClean="0">
              <a:ln>
                <a:noFill/>
              </a:ln>
              <a:solidFill>
                <a:schemeClr val="accent2">
                  <a:lumMod val="75000"/>
                </a:schemeClr>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accent2">
                    <a:lumMod val="75000"/>
                  </a:schemeClr>
                </a:solidFill>
                <a:effectLst/>
                <a:latin typeface="Arial" pitchFamily="34" charset="0"/>
                <a:ea typeface="Times New Roman" pitchFamily="18" charset="0"/>
                <a:cs typeface="Arial" pitchFamily="34" charset="0"/>
              </a:rPr>
              <a:t>-v, Muestra el nombre de cada fichero antes de borrarlo</a:t>
            </a:r>
            <a:endParaRPr kumimoji="0" lang="es-MX" sz="1050" b="0" i="0" u="none" strike="noStrike" cap="none" normalizeH="0" baseline="0" dirty="0" smtClean="0">
              <a:ln>
                <a:noFill/>
              </a:ln>
              <a:solidFill>
                <a:schemeClr val="accent2">
                  <a:lumMod val="75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500298" y="-71462"/>
            <a:ext cx="6643702" cy="3831818"/>
          </a:xfrm>
          <a:prstGeom prst="rect">
            <a:avLst/>
          </a:prstGeom>
          <a:noFill/>
        </p:spPr>
        <p:txBody>
          <a:bodyPr wrap="square" lIns="91440" tIns="45720" rIns="91440" bIns="45720">
            <a:spAutoFit/>
          </a:bodyPr>
          <a:lstStyle/>
          <a:p>
            <a:pPr algn="ctr"/>
            <a:r>
              <a:rPr lang="es-ES_tradnl" sz="243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VOB</a:t>
            </a:r>
            <a:endParaRPr lang="es-ES" sz="243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3772944" y="785794"/>
            <a:ext cx="4939109" cy="3247043"/>
          </a:xfrm>
          <a:prstGeom prst="rect">
            <a:avLst/>
          </a:prstGeom>
          <a:noFill/>
        </p:spPr>
        <p:txBody>
          <a:bodyPr wrap="none" lIns="91440" tIns="45720" rIns="91440" bIns="45720">
            <a:spAutoFit/>
          </a:bodyPr>
          <a:lstStyle/>
          <a:p>
            <a:pPr algn="ctr"/>
            <a:r>
              <a:rPr lang="es-ES_tradnl" sz="20500" b="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VOB</a:t>
            </a:r>
            <a:endParaRPr lang="es-ES" sz="205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pic>
        <p:nvPicPr>
          <p:cNvPr id="11266" name="Picture 2" descr="http://t3.gstatic.com/images?q=tbn:ANd9GcS6qaGVyBO5iDtBQwFWnc5lkWUAhvOBH8U90IXV0ZEJoBAnvh0IYQ"/>
          <p:cNvPicPr>
            <a:picLocks noChangeAspect="1" noChangeArrowheads="1"/>
          </p:cNvPicPr>
          <p:nvPr/>
        </p:nvPicPr>
        <p:blipFill>
          <a:blip r:embed="rId3">
            <a:lum bright="10000" contrast="10000"/>
          </a:blip>
          <a:srcRect/>
          <a:stretch>
            <a:fillRect/>
          </a:stretch>
        </p:blipFill>
        <p:spPr bwMode="auto">
          <a:xfrm>
            <a:off x="1928794" y="3143248"/>
            <a:ext cx="2460145" cy="271464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642910" y="214290"/>
            <a:ext cx="7786742" cy="2031325"/>
          </a:xfrm>
          <a:prstGeom prst="rect">
            <a:avLst/>
          </a:prstGeom>
        </p:spPr>
        <p:txBody>
          <a:bodyPr wrap="square">
            <a:spAutoFit/>
          </a:bodyPr>
          <a:lstStyle/>
          <a:p>
            <a:pPr algn="just"/>
            <a:r>
              <a:rPr lang="es-ES" b="1" dirty="0" smtClean="0">
                <a:solidFill>
                  <a:schemeClr val="accent2">
                    <a:lumMod val="75000"/>
                  </a:schemeClr>
                </a:solidFill>
                <a:latin typeface="Comic Sans MS" pitchFamily="66" charset="0"/>
              </a:rPr>
              <a:t>V</a:t>
            </a:r>
            <a:r>
              <a:rPr lang="es-ES" b="1" dirty="0" smtClean="0">
                <a:solidFill>
                  <a:schemeClr val="accent2">
                    <a:lumMod val="75000"/>
                  </a:schemeClr>
                </a:solidFill>
                <a:latin typeface="Arial" pitchFamily="34" charset="0"/>
                <a:cs typeface="Arial" pitchFamily="34" charset="0"/>
              </a:rPr>
              <a:t>OB</a:t>
            </a:r>
            <a:r>
              <a:rPr lang="es-ES" dirty="0" smtClean="0">
                <a:solidFill>
                  <a:schemeClr val="accent2">
                    <a:lumMod val="75000"/>
                  </a:schemeClr>
                </a:solidFill>
                <a:latin typeface="Arial" pitchFamily="34" charset="0"/>
                <a:cs typeface="Arial" pitchFamily="34" charset="0"/>
              </a:rPr>
              <a:t> (DVD-Video </a:t>
            </a:r>
            <a:r>
              <a:rPr lang="es-ES" dirty="0" err="1" smtClean="0">
                <a:solidFill>
                  <a:schemeClr val="accent2">
                    <a:lumMod val="75000"/>
                  </a:schemeClr>
                </a:solidFill>
                <a:latin typeface="Arial" pitchFamily="34" charset="0"/>
                <a:cs typeface="Arial" pitchFamily="34" charset="0"/>
              </a:rPr>
              <a:t>Object</a:t>
            </a:r>
            <a:r>
              <a:rPr lang="es-ES" dirty="0" smtClean="0">
                <a:solidFill>
                  <a:schemeClr val="accent2">
                    <a:lumMod val="75000"/>
                  </a:schemeClr>
                </a:solidFill>
                <a:latin typeface="Arial" pitchFamily="34" charset="0"/>
                <a:cs typeface="Arial" pitchFamily="34" charset="0"/>
              </a:rPr>
              <a:t> o </a:t>
            </a:r>
            <a:r>
              <a:rPr lang="es-ES" dirty="0" err="1" smtClean="0">
                <a:solidFill>
                  <a:schemeClr val="accent2">
                    <a:lumMod val="75000"/>
                  </a:schemeClr>
                </a:solidFill>
                <a:latin typeface="Arial" pitchFamily="34" charset="0"/>
                <a:cs typeface="Arial" pitchFamily="34" charset="0"/>
              </a:rPr>
              <a:t>Versioned</a:t>
            </a:r>
            <a:r>
              <a:rPr lang="es-ES" dirty="0" smtClean="0">
                <a:solidFill>
                  <a:schemeClr val="accent2">
                    <a:lumMod val="75000"/>
                  </a:schemeClr>
                </a:solidFill>
                <a:latin typeface="Arial" pitchFamily="34" charset="0"/>
                <a:cs typeface="Arial" pitchFamily="34" charset="0"/>
              </a:rPr>
              <a:t> </a:t>
            </a:r>
            <a:r>
              <a:rPr lang="es-ES" dirty="0" err="1" smtClean="0">
                <a:solidFill>
                  <a:schemeClr val="accent2">
                    <a:lumMod val="75000"/>
                  </a:schemeClr>
                </a:solidFill>
                <a:latin typeface="Arial" pitchFamily="34" charset="0"/>
                <a:cs typeface="Arial" pitchFamily="34" charset="0"/>
              </a:rPr>
              <a:t>Object</a:t>
            </a:r>
            <a:r>
              <a:rPr lang="es-ES" dirty="0" smtClean="0">
                <a:solidFill>
                  <a:schemeClr val="accent2">
                    <a:lumMod val="75000"/>
                  </a:schemeClr>
                </a:solidFill>
                <a:latin typeface="Arial" pitchFamily="34" charset="0"/>
                <a:cs typeface="Arial" pitchFamily="34" charset="0"/>
              </a:rPr>
              <a:t> Base) es un tipo de fichero contenido en los </a:t>
            </a:r>
            <a:r>
              <a:rPr lang="es-ES" u="sng" dirty="0" smtClean="0">
                <a:solidFill>
                  <a:schemeClr val="accent2">
                    <a:lumMod val="75000"/>
                  </a:schemeClr>
                </a:solidFill>
                <a:latin typeface="Arial" pitchFamily="34" charset="0"/>
                <a:cs typeface="Arial" pitchFamily="34" charset="0"/>
              </a:rPr>
              <a:t>DVD-Video</a:t>
            </a:r>
            <a:r>
              <a:rPr lang="es-ES" dirty="0" smtClean="0">
                <a:solidFill>
                  <a:schemeClr val="accent2">
                    <a:lumMod val="75000"/>
                  </a:schemeClr>
                </a:solidFill>
                <a:latin typeface="Arial" pitchFamily="34" charset="0"/>
                <a:cs typeface="Arial" pitchFamily="34" charset="0"/>
              </a:rPr>
              <a:t>. Incluye el video, audio, subtítulos y menús en forma de </a:t>
            </a:r>
            <a:r>
              <a:rPr lang="es-ES" i="1" u="sng" dirty="0" smtClean="0">
                <a:solidFill>
                  <a:schemeClr val="accent2">
                    <a:lumMod val="75000"/>
                  </a:schemeClr>
                </a:solidFill>
                <a:latin typeface="Arial" pitchFamily="34" charset="0"/>
                <a:cs typeface="Arial" pitchFamily="34" charset="0"/>
              </a:rPr>
              <a:t>stream</a:t>
            </a:r>
            <a:r>
              <a:rPr lang="es-ES" dirty="0" smtClean="0">
                <a:solidFill>
                  <a:schemeClr val="accent2">
                    <a:lumMod val="75000"/>
                  </a:schemeClr>
                </a:solidFill>
                <a:latin typeface="Arial" pitchFamily="34" charset="0"/>
                <a:cs typeface="Arial" pitchFamily="34" charset="0"/>
              </a:rPr>
              <a:t>.</a:t>
            </a:r>
            <a:endParaRPr lang="es-MX" dirty="0" smtClean="0">
              <a:solidFill>
                <a:schemeClr val="accent2">
                  <a:lumMod val="75000"/>
                </a:schemeClr>
              </a:solidFill>
              <a:latin typeface="Arial" pitchFamily="34" charset="0"/>
              <a:cs typeface="Arial" pitchFamily="34" charset="0"/>
            </a:endParaRPr>
          </a:p>
          <a:p>
            <a:pPr algn="just"/>
            <a:r>
              <a:rPr lang="es-ES" dirty="0" smtClean="0">
                <a:solidFill>
                  <a:schemeClr val="accent2">
                    <a:lumMod val="75000"/>
                  </a:schemeClr>
                </a:solidFill>
                <a:latin typeface="Arial" pitchFamily="34" charset="0"/>
                <a:cs typeface="Arial" pitchFamily="34" charset="0"/>
              </a:rPr>
              <a:t>Los ficheros VOB están codificados normalmente siguiendo el estándar </a:t>
            </a:r>
            <a:r>
              <a:rPr lang="es-ES" u="sng" dirty="0" smtClean="0">
                <a:solidFill>
                  <a:schemeClr val="accent2">
                    <a:lumMod val="75000"/>
                  </a:schemeClr>
                </a:solidFill>
                <a:latin typeface="Arial" pitchFamily="34" charset="0"/>
                <a:cs typeface="Arial" pitchFamily="34" charset="0"/>
              </a:rPr>
              <a:t>MPEG-2</a:t>
            </a:r>
            <a:r>
              <a:rPr lang="es-ES" dirty="0" smtClean="0">
                <a:solidFill>
                  <a:schemeClr val="accent2">
                    <a:lumMod val="75000"/>
                  </a:schemeClr>
                </a:solidFill>
                <a:latin typeface="Arial" pitchFamily="34" charset="0"/>
                <a:cs typeface="Arial" pitchFamily="34" charset="0"/>
              </a:rPr>
              <a:t>. Si cambiamos la extensión de .</a:t>
            </a:r>
            <a:r>
              <a:rPr lang="es-ES" dirty="0" err="1" smtClean="0">
                <a:solidFill>
                  <a:schemeClr val="accent2">
                    <a:lumMod val="75000"/>
                  </a:schemeClr>
                </a:solidFill>
                <a:latin typeface="Arial" pitchFamily="34" charset="0"/>
                <a:cs typeface="Arial" pitchFamily="34" charset="0"/>
              </a:rPr>
              <a:t>vob</a:t>
            </a:r>
            <a:r>
              <a:rPr lang="es-ES" dirty="0" smtClean="0">
                <a:solidFill>
                  <a:schemeClr val="accent2">
                    <a:lumMod val="75000"/>
                  </a:schemeClr>
                </a:solidFill>
                <a:latin typeface="Arial" pitchFamily="34" charset="0"/>
                <a:cs typeface="Arial" pitchFamily="34" charset="0"/>
              </a:rPr>
              <a:t> a .</a:t>
            </a:r>
            <a:r>
              <a:rPr lang="es-ES" dirty="0" err="1" smtClean="0">
                <a:solidFill>
                  <a:schemeClr val="accent2">
                    <a:lumMod val="75000"/>
                  </a:schemeClr>
                </a:solidFill>
                <a:latin typeface="Arial" pitchFamily="34" charset="0"/>
                <a:cs typeface="Arial" pitchFamily="34" charset="0"/>
              </a:rPr>
              <a:t>mpg</a:t>
            </a:r>
            <a:r>
              <a:rPr lang="es-ES" dirty="0" smtClean="0">
                <a:solidFill>
                  <a:schemeClr val="accent2">
                    <a:lumMod val="75000"/>
                  </a:schemeClr>
                </a:solidFill>
                <a:latin typeface="Arial" pitchFamily="34" charset="0"/>
                <a:cs typeface="Arial" pitchFamily="34" charset="0"/>
              </a:rPr>
              <a:t> o .</a:t>
            </a:r>
            <a:r>
              <a:rPr lang="es-ES" dirty="0" err="1" smtClean="0">
                <a:solidFill>
                  <a:schemeClr val="accent2">
                    <a:lumMod val="75000"/>
                  </a:schemeClr>
                </a:solidFill>
                <a:latin typeface="Arial" pitchFamily="34" charset="0"/>
                <a:cs typeface="Arial" pitchFamily="34" charset="0"/>
              </a:rPr>
              <a:t>mpeg</a:t>
            </a:r>
            <a:r>
              <a:rPr lang="es-ES" dirty="0" smtClean="0">
                <a:solidFill>
                  <a:schemeClr val="accent2">
                    <a:lumMod val="75000"/>
                  </a:schemeClr>
                </a:solidFill>
                <a:latin typeface="Arial" pitchFamily="34" charset="0"/>
                <a:cs typeface="Arial" pitchFamily="34" charset="0"/>
              </a:rPr>
              <a:t>, el fichero es legible y continúa teniendo toda la información, aunque algunos visualizadores no soportan las pistas de subtítulos</a:t>
            </a:r>
            <a:r>
              <a:rPr lang="es-ES" dirty="0" smtClean="0">
                <a:solidFill>
                  <a:schemeClr val="accent2">
                    <a:lumMod val="75000"/>
                  </a:schemeClr>
                </a:solidFill>
                <a:latin typeface="Comic Sans MS" pitchFamily="66" charset="0"/>
              </a:rPr>
              <a:t>.</a:t>
            </a:r>
            <a:endParaRPr lang="es-MX" dirty="0">
              <a:solidFill>
                <a:schemeClr val="accent2">
                  <a:lumMod val="75000"/>
                </a:schemeClr>
              </a:solidFill>
              <a:latin typeface="Comic Sans MS" pitchFamily="66" charset="0"/>
            </a:endParaRPr>
          </a:p>
        </p:txBody>
      </p:sp>
      <p:graphicFrame>
        <p:nvGraphicFramePr>
          <p:cNvPr id="4" name="3 Tabla"/>
          <p:cNvGraphicFramePr>
            <a:graphicFrameLocks noGrp="1"/>
          </p:cNvGraphicFramePr>
          <p:nvPr>
            <p:extLst>
              <p:ext uri="{D42A27DB-BD31-4B8C-83A1-F6EECF244321}">
                <p14:modId xmlns:p14="http://schemas.microsoft.com/office/powerpoint/2010/main" val="3464447774"/>
              </p:ext>
            </p:extLst>
          </p:nvPr>
        </p:nvGraphicFramePr>
        <p:xfrm>
          <a:off x="2500298" y="2469805"/>
          <a:ext cx="4071966" cy="3642405"/>
        </p:xfrm>
        <a:graphic>
          <a:graphicData uri="http://schemas.openxmlformats.org/drawingml/2006/table">
            <a:tbl>
              <a:tblPr/>
              <a:tblGrid>
                <a:gridCol w="2035983"/>
                <a:gridCol w="2035983"/>
              </a:tblGrid>
              <a:tr h="264631">
                <a:tc gridSpan="2">
                  <a:txBody>
                    <a:bodyPr/>
                    <a:lstStyle/>
                    <a:p>
                      <a:pPr algn="ctr" fontAlgn="ctr"/>
                      <a:r>
                        <a:rPr lang="es-ES" sz="1200" b="1" dirty="0">
                          <a:latin typeface="Kristen ITC" pitchFamily="66" charset="0"/>
                        </a:rPr>
                        <a:t>VOB</a:t>
                      </a:r>
                    </a:p>
                  </a:txBody>
                  <a:tcPr marL="74313" marR="74313" marT="37157" marB="37157" anchor="ctr">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DCEAEC"/>
                    </a:solidFill>
                  </a:tcPr>
                </a:tc>
                <a:tc hMerge="1">
                  <a:txBody>
                    <a:bodyPr/>
                    <a:lstStyle/>
                    <a:p>
                      <a:endParaRPr lang="es-ES"/>
                    </a:p>
                  </a:txBody>
                  <a:tcPr/>
                </a:tc>
              </a:tr>
              <a:tr h="230119">
                <a:tc gridSpan="2">
                  <a:txBody>
                    <a:bodyPr/>
                    <a:lstStyle/>
                    <a:p>
                      <a:pPr algn="ctr" fontAlgn="t"/>
                      <a:r>
                        <a:rPr lang="es-ES" sz="1200" b="1" dirty="0">
                          <a:latin typeface="Kristen ITC" pitchFamily="66" charset="0"/>
                        </a:rPr>
                        <a:t>Desarrollador</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DCEAEC"/>
                    </a:solidFill>
                  </a:tcPr>
                </a:tc>
                <a:tc hMerge="1">
                  <a:txBody>
                    <a:bodyPr/>
                    <a:lstStyle/>
                    <a:p>
                      <a:endParaRPr lang="es-ES"/>
                    </a:p>
                  </a:txBody>
                  <a:tcPr/>
                </a:tc>
              </a:tr>
              <a:tr h="230119">
                <a:tc gridSpan="2">
                  <a:txBody>
                    <a:bodyPr/>
                    <a:lstStyle/>
                    <a:p>
                      <a:pPr algn="ctr" fontAlgn="t"/>
                      <a:r>
                        <a:rPr lang="es-ES" sz="1200" b="1">
                          <a:solidFill>
                            <a:srgbClr val="0B0080"/>
                          </a:solidFill>
                          <a:latin typeface="Kristen ITC" pitchFamily="66" charset="0"/>
                          <a:hlinkClick r:id="rId3" tooltip="DVD Forum"/>
                        </a:rPr>
                        <a:t>DVD Forum</a:t>
                      </a:r>
                      <a:endParaRPr lang="es-ES" sz="1200" b="1">
                        <a:latin typeface="Kristen ITC" pitchFamily="66" charset="0"/>
                      </a:endParaRP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hMerge="1">
                  <a:txBody>
                    <a:bodyPr/>
                    <a:lstStyle/>
                    <a:p>
                      <a:endParaRPr lang="es-ES"/>
                    </a:p>
                  </a:txBody>
                  <a:tcPr/>
                </a:tc>
              </a:tr>
              <a:tr h="230119">
                <a:tc gridSpan="2">
                  <a:txBody>
                    <a:bodyPr/>
                    <a:lstStyle/>
                    <a:p>
                      <a:pPr algn="ctr" fontAlgn="t"/>
                      <a:r>
                        <a:rPr lang="es-ES" sz="1200" b="1">
                          <a:latin typeface="Kristen ITC" pitchFamily="66" charset="0"/>
                        </a:rPr>
                        <a:t>Información general</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DCEAEC"/>
                    </a:solidFill>
                  </a:tcPr>
                </a:tc>
                <a:tc hMerge="1">
                  <a:txBody>
                    <a:bodyPr/>
                    <a:lstStyle/>
                    <a:p>
                      <a:endParaRPr lang="es-ES"/>
                    </a:p>
                  </a:txBody>
                  <a:tcPr/>
                </a:tc>
              </a:tr>
              <a:tr h="230119">
                <a:tc>
                  <a:txBody>
                    <a:bodyPr/>
                    <a:lstStyle/>
                    <a:p>
                      <a:pPr algn="l" fontAlgn="t"/>
                      <a:r>
                        <a:rPr lang="es-ES" sz="1200" b="1">
                          <a:solidFill>
                            <a:srgbClr val="0B0080"/>
                          </a:solidFill>
                          <a:latin typeface="Kristen ITC" pitchFamily="66" charset="0"/>
                          <a:hlinkClick r:id="rId4" tooltip="Extensión de archivo"/>
                        </a:rPr>
                        <a:t>Extensión de archivo</a:t>
                      </a:r>
                      <a:endParaRPr lang="es-ES" sz="1200" b="1">
                        <a:latin typeface="Kristen ITC" pitchFamily="66" charset="0"/>
                      </a:endParaRP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b="1" dirty="0">
                          <a:latin typeface="Kristen ITC" pitchFamily="66" charset="0"/>
                        </a:rPr>
                        <a:t>.VOB</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403783">
                <a:tc>
                  <a:txBody>
                    <a:bodyPr/>
                    <a:lstStyle/>
                    <a:p>
                      <a:pPr algn="l" fontAlgn="t"/>
                      <a:r>
                        <a:rPr lang="es-ES" sz="1200" b="1">
                          <a:solidFill>
                            <a:srgbClr val="0B0080"/>
                          </a:solidFill>
                          <a:latin typeface="Kristen ITC" pitchFamily="66" charset="0"/>
                          <a:hlinkClick r:id="rId5" tooltip="Multipurpose Internet Mail Extensions"/>
                        </a:rPr>
                        <a:t>Tipo de MIME</a:t>
                      </a:r>
                      <a:endParaRPr lang="es-ES" sz="1200" b="1">
                        <a:latin typeface="Kristen ITC" pitchFamily="66" charset="0"/>
                      </a:endParaRP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b="1" dirty="0">
                          <a:latin typeface="Kristen ITC" pitchFamily="66" charset="0"/>
                        </a:rPr>
                        <a:t>video/</a:t>
                      </a:r>
                      <a:r>
                        <a:rPr lang="es-ES" sz="1200" b="1" dirty="0" err="1">
                          <a:latin typeface="Kristen ITC" pitchFamily="66" charset="0"/>
                        </a:rPr>
                        <a:t>dvd</a:t>
                      </a:r>
                      <a:r>
                        <a:rPr lang="es-ES" sz="1200" b="1" dirty="0">
                          <a:latin typeface="Kristen ITC" pitchFamily="66" charset="0"/>
                        </a:rPr>
                        <a:t>, video/</a:t>
                      </a:r>
                      <a:r>
                        <a:rPr lang="es-ES" sz="1200" b="1" dirty="0" err="1">
                          <a:latin typeface="Kristen ITC" pitchFamily="66" charset="0"/>
                        </a:rPr>
                        <a:t>mpeg</a:t>
                      </a:r>
                      <a:r>
                        <a:rPr lang="es-ES" sz="1200" b="1" dirty="0">
                          <a:latin typeface="Kristen ITC" pitchFamily="66" charset="0"/>
                        </a:rPr>
                        <a:t>, video/x-ms-</a:t>
                      </a:r>
                      <a:r>
                        <a:rPr lang="es-ES" sz="1200" b="1" dirty="0" err="1">
                          <a:latin typeface="Kristen ITC" pitchFamily="66" charset="0"/>
                        </a:rPr>
                        <a:t>vob</a:t>
                      </a:r>
                      <a:endParaRPr lang="es-ES" sz="1200" b="1" dirty="0">
                        <a:latin typeface="Kristen ITC" pitchFamily="66" charset="0"/>
                      </a:endParaRP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b="1">
                          <a:latin typeface="Kristen ITC" pitchFamily="66" charset="0"/>
                        </a:rPr>
                        <a:t>Tipo de formato</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b="1" dirty="0">
                          <a:latin typeface="Kristen ITC" pitchFamily="66" charset="0"/>
                        </a:rPr>
                        <a:t>Contenedor de multimedia</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b="1">
                          <a:latin typeface="Kristen ITC" pitchFamily="66" charset="0"/>
                        </a:rPr>
                        <a:t>Contenedor para</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b="1" dirty="0">
                          <a:latin typeface="Kristen ITC" pitchFamily="66" charset="0"/>
                        </a:rPr>
                        <a:t>Audio, video, subtítulos</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b="1">
                          <a:latin typeface="Kristen ITC" pitchFamily="66" charset="0"/>
                        </a:rPr>
                        <a:t>Contenido por</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b="1" dirty="0">
                          <a:solidFill>
                            <a:srgbClr val="0B0080"/>
                          </a:solidFill>
                          <a:latin typeface="Kristen ITC" pitchFamily="66" charset="0"/>
                          <a:hlinkClick r:id="rId6" tooltip="DVD-Video"/>
                        </a:rPr>
                        <a:t>DVD-Video</a:t>
                      </a:r>
                      <a:endParaRPr lang="es-ES" sz="1200" b="1" dirty="0">
                        <a:latin typeface="Kristen ITC" pitchFamily="66" charset="0"/>
                      </a:endParaRP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403783">
                <a:tc>
                  <a:txBody>
                    <a:bodyPr/>
                    <a:lstStyle/>
                    <a:p>
                      <a:pPr algn="l" fontAlgn="t"/>
                      <a:r>
                        <a:rPr lang="es-ES" sz="1200" b="1">
                          <a:latin typeface="Kristen ITC" pitchFamily="66" charset="0"/>
                        </a:rPr>
                        <a:t>Extendido de</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n-US" sz="1200" b="1" dirty="0">
                          <a:solidFill>
                            <a:srgbClr val="0B0080"/>
                          </a:solidFill>
                          <a:latin typeface="Kristen ITC" pitchFamily="66" charset="0"/>
                          <a:hlinkClick r:id="rId7" tooltip="MPEG program stream"/>
                        </a:rPr>
                        <a:t>MPEG program stream</a:t>
                      </a:r>
                      <a:r>
                        <a:rPr lang="en-US" sz="1200" b="1" dirty="0">
                          <a:latin typeface="Kristen ITC" pitchFamily="66" charset="0"/>
                        </a:rPr>
                        <a:t>, ISO/IEC 13818-1</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b="1">
                          <a:solidFill>
                            <a:srgbClr val="0B0080"/>
                          </a:solidFill>
                          <a:latin typeface="Kristen ITC" pitchFamily="66" charset="0"/>
                          <a:hlinkClick r:id="rId8" tooltip="Estándar internacional"/>
                        </a:rPr>
                        <a:t>Estándar(es)</a:t>
                      </a:r>
                      <a:endParaRPr lang="es-ES" sz="1200" b="1">
                        <a:latin typeface="Kristen ITC" pitchFamily="66" charset="0"/>
                      </a:endParaRP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b="1" dirty="0">
                          <a:latin typeface="Kristen ITC" pitchFamily="66" charset="0"/>
                        </a:rPr>
                        <a:t>DVD-Video Book</a:t>
                      </a:r>
                      <a:r>
                        <a:rPr lang="es-ES" sz="1200" b="1" i="0" baseline="30000" dirty="0">
                          <a:solidFill>
                            <a:srgbClr val="0B0080"/>
                          </a:solidFill>
                          <a:latin typeface="Kristen ITC" pitchFamily="66" charset="0"/>
                          <a:hlinkClick r:id="rId9"/>
                        </a:rPr>
                        <a:t>1</a:t>
                      </a:r>
                      <a:r>
                        <a:rPr lang="es-ES" sz="1200" b="1" dirty="0">
                          <a:latin typeface="Kristen ITC" pitchFamily="66" charset="0"/>
                        </a:rPr>
                        <a:t> </a:t>
                      </a:r>
                      <a:r>
                        <a:rPr lang="es-ES" sz="1200" b="1" i="0" baseline="30000" dirty="0">
                          <a:solidFill>
                            <a:srgbClr val="0B0080"/>
                          </a:solidFill>
                          <a:latin typeface="Kristen ITC" pitchFamily="66" charset="0"/>
                          <a:hlinkClick r:id="rId9"/>
                        </a:rPr>
                        <a:t>2</a:t>
                      </a:r>
                      <a:endParaRPr lang="es-ES" sz="1200" b="1" dirty="0">
                        <a:latin typeface="Kristen ITC" pitchFamily="66" charset="0"/>
                      </a:endParaRP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b="1">
                          <a:solidFill>
                            <a:srgbClr val="0B0080"/>
                          </a:solidFill>
                          <a:latin typeface="Kristen ITC" pitchFamily="66" charset="0"/>
                          <a:hlinkClick r:id="rId10" tooltip="Formato abierto"/>
                        </a:rPr>
                        <a:t>Formato abierto</a:t>
                      </a:r>
                      <a:endParaRPr lang="es-ES" sz="1200" b="1">
                        <a:latin typeface="Kristen ITC" pitchFamily="66" charset="0"/>
                      </a:endParaRP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endParaRPr lang="es-ES" sz="1200" b="1" dirty="0">
                        <a:latin typeface="Kristen ITC" pitchFamily="66" charset="0"/>
                      </a:endParaRPr>
                    </a:p>
                  </a:txBody>
                  <a:tcPr marL="74313" marR="74313" marT="37157" marB="37157">
                    <a:lnL w="9525" cap="flat" cmpd="sng" algn="ctr">
                      <a:solidFill>
                        <a:srgbClr val="B4BBC8"/>
                      </a:solidFill>
                      <a:prstDash val="solid"/>
                      <a:round/>
                      <a:headEnd type="none" w="med" len="med"/>
                      <a:tailEnd type="none" w="med" len="med"/>
                    </a:lnL>
                    <a:lnT w="9525" cap="flat" cmpd="sng" algn="ctr">
                      <a:solidFill>
                        <a:srgbClr val="B4BBC8"/>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0" y="0"/>
            <a:ext cx="5643634" cy="2646878"/>
          </a:xfrm>
          <a:prstGeom prst="rect">
            <a:avLst/>
          </a:prstGeom>
          <a:noFill/>
        </p:spPr>
        <p:txBody>
          <a:bodyPr wrap="square" lIns="91440" tIns="45720" rIns="91440" bIns="45720">
            <a:spAutoFit/>
          </a:bodyPr>
          <a:lstStyle/>
          <a:p>
            <a:pPr algn="ctr"/>
            <a:r>
              <a:rPr lang="es-ES_tradnl" sz="166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WMV</a:t>
            </a:r>
            <a:endParaRPr lang="es-ES" sz="166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832012" y="855819"/>
            <a:ext cx="4382930" cy="2215991"/>
          </a:xfrm>
          <a:prstGeom prst="rect">
            <a:avLst/>
          </a:prstGeom>
          <a:noFill/>
        </p:spPr>
        <p:txBody>
          <a:bodyPr wrap="none" lIns="91440" tIns="45720" rIns="91440" bIns="45720">
            <a:spAutoFit/>
          </a:bodyPr>
          <a:lstStyle/>
          <a:p>
            <a:pPr algn="ctr"/>
            <a:r>
              <a:rPr lang="es-ES_tradnl" sz="13800" b="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WMV</a:t>
            </a:r>
            <a:endParaRPr lang="es-ES" sz="115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pic>
        <p:nvPicPr>
          <p:cNvPr id="10242" name="Picture 2" descr="http://www.youtube-video-converter-downloader-player.com-http.com/img/youtube_to_wmv_logo.jpg"/>
          <p:cNvPicPr>
            <a:picLocks noChangeAspect="1" noChangeArrowheads="1"/>
          </p:cNvPicPr>
          <p:nvPr/>
        </p:nvPicPr>
        <p:blipFill>
          <a:blip r:embed="rId3"/>
          <a:srcRect/>
          <a:stretch>
            <a:fillRect/>
          </a:stretch>
        </p:blipFill>
        <p:spPr bwMode="auto">
          <a:xfrm>
            <a:off x="2143108" y="3786190"/>
            <a:ext cx="2214578" cy="2092776"/>
          </a:xfrm>
          <a:prstGeom prst="rect">
            <a:avLst/>
          </a:prstGeom>
          <a:noFill/>
        </p:spPr>
      </p:pic>
      <p:pic>
        <p:nvPicPr>
          <p:cNvPr id="10248" name="Picture 8" descr="http://t3.gstatic.com/images?q=tbn:ANd9GcTcnDpoF8_RJNmn0dSehO8wMgKiZlasDhi5nFeD3KdUk-Mwk_1H"/>
          <p:cNvPicPr>
            <a:picLocks noChangeAspect="1" noChangeArrowheads="1"/>
          </p:cNvPicPr>
          <p:nvPr/>
        </p:nvPicPr>
        <p:blipFill>
          <a:blip r:embed="rId4">
            <a:lum/>
          </a:blip>
          <a:srcRect/>
          <a:stretch>
            <a:fillRect/>
          </a:stretch>
        </p:blipFill>
        <p:spPr bwMode="auto">
          <a:xfrm>
            <a:off x="5643570" y="2714620"/>
            <a:ext cx="2857521" cy="2238381"/>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252536" y="-142876"/>
            <a:ext cx="9144000" cy="6858000"/>
          </a:xfrm>
          <a:prstGeom prst="rect">
            <a:avLst/>
          </a:prstGeom>
          <a:noFill/>
        </p:spPr>
      </p:pic>
      <p:sp>
        <p:nvSpPr>
          <p:cNvPr id="3" name="2 Rectángulo"/>
          <p:cNvSpPr/>
          <p:nvPr/>
        </p:nvSpPr>
        <p:spPr>
          <a:xfrm>
            <a:off x="785786" y="571480"/>
            <a:ext cx="7572428" cy="1200329"/>
          </a:xfrm>
          <a:prstGeom prst="rect">
            <a:avLst/>
          </a:prstGeom>
        </p:spPr>
        <p:txBody>
          <a:bodyPr wrap="square">
            <a:spAutoFit/>
          </a:bodyPr>
          <a:lstStyle/>
          <a:p>
            <a:pPr algn="just"/>
            <a:r>
              <a:rPr lang="es-ES" b="1" dirty="0" smtClean="0">
                <a:solidFill>
                  <a:schemeClr val="accent2">
                    <a:lumMod val="75000"/>
                  </a:schemeClr>
                </a:solidFill>
                <a:latin typeface="Arial" pitchFamily="34" charset="0"/>
                <a:cs typeface="Arial" pitchFamily="34" charset="0"/>
              </a:rPr>
              <a:t>Windows Media Video</a:t>
            </a:r>
            <a:r>
              <a:rPr lang="es-ES" dirty="0" smtClean="0">
                <a:solidFill>
                  <a:schemeClr val="accent2">
                    <a:lumMod val="75000"/>
                  </a:schemeClr>
                </a:solidFill>
                <a:latin typeface="Arial" pitchFamily="34" charset="0"/>
                <a:cs typeface="Arial" pitchFamily="34" charset="0"/>
              </a:rPr>
              <a:t> (</a:t>
            </a:r>
            <a:r>
              <a:rPr lang="es-ES" b="1" dirty="0" smtClean="0">
                <a:solidFill>
                  <a:schemeClr val="accent2">
                    <a:lumMod val="75000"/>
                  </a:schemeClr>
                </a:solidFill>
                <a:latin typeface="Arial" pitchFamily="34" charset="0"/>
                <a:cs typeface="Arial" pitchFamily="34" charset="0"/>
              </a:rPr>
              <a:t>WMV</a:t>
            </a:r>
            <a:r>
              <a:rPr lang="es-ES" dirty="0" smtClean="0">
                <a:solidFill>
                  <a:schemeClr val="accent2">
                    <a:lumMod val="75000"/>
                  </a:schemeClr>
                </a:solidFill>
                <a:latin typeface="Arial" pitchFamily="34" charset="0"/>
                <a:cs typeface="Arial" pitchFamily="34" charset="0"/>
              </a:rPr>
              <a:t>) es un nombre genérico que se da al conjunto de  algoritmos de compresión ubicados en el set propietario de tecnologías de vídeo desarrolladas por Microsoft, que forma parte del framework Windows Media.</a:t>
            </a:r>
            <a:endParaRPr lang="es-ES" dirty="0">
              <a:solidFill>
                <a:schemeClr val="accent2">
                  <a:lumMod val="75000"/>
                </a:schemeClr>
              </a:solidFill>
              <a:latin typeface="Arial" pitchFamily="34" charset="0"/>
              <a:cs typeface="Arial" pitchFamily="34" charset="0"/>
            </a:endParaRPr>
          </a:p>
        </p:txBody>
      </p:sp>
      <p:sp>
        <p:nvSpPr>
          <p:cNvPr id="4" name="3 Rectángulo"/>
          <p:cNvSpPr/>
          <p:nvPr/>
        </p:nvSpPr>
        <p:spPr>
          <a:xfrm>
            <a:off x="1928794" y="3286124"/>
            <a:ext cx="5715040" cy="1200329"/>
          </a:xfrm>
          <a:prstGeom prst="rect">
            <a:avLst/>
          </a:prstGeom>
        </p:spPr>
        <p:txBody>
          <a:bodyPr wrap="square">
            <a:spAutoFit/>
          </a:bodyPr>
          <a:lstStyle/>
          <a:p>
            <a:pPr lvl="3" algn="just">
              <a:buFont typeface="Arial" pitchFamily="34" charset="0"/>
              <a:buChar char="•"/>
            </a:pPr>
            <a:r>
              <a:rPr lang="es-ES" dirty="0" smtClean="0">
                <a:solidFill>
                  <a:schemeClr val="accent2">
                    <a:lumMod val="75000"/>
                  </a:schemeClr>
                </a:solidFill>
                <a:latin typeface="Arial" pitchFamily="34" charset="0"/>
                <a:cs typeface="Arial" pitchFamily="34" charset="0"/>
              </a:rPr>
              <a:t>BS.Player, </a:t>
            </a:r>
          </a:p>
          <a:p>
            <a:pPr algn="just">
              <a:buFont typeface="Arial" pitchFamily="34" charset="0"/>
              <a:buChar char="•"/>
            </a:pPr>
            <a:r>
              <a:rPr lang="es-ES" dirty="0" err="1" smtClean="0">
                <a:solidFill>
                  <a:schemeClr val="accent2">
                    <a:lumMod val="75000"/>
                  </a:schemeClr>
                </a:solidFill>
                <a:latin typeface="Arial" pitchFamily="34" charset="0"/>
                <a:cs typeface="Arial" pitchFamily="34" charset="0"/>
              </a:rPr>
              <a:t>Mplayer</a:t>
            </a:r>
            <a:endParaRPr lang="es-ES" dirty="0" smtClean="0">
              <a:solidFill>
                <a:schemeClr val="accent2">
                  <a:lumMod val="75000"/>
                </a:schemeClr>
              </a:solidFill>
              <a:latin typeface="Arial" pitchFamily="34" charset="0"/>
              <a:cs typeface="Arial" pitchFamily="34" charset="0"/>
            </a:endParaRPr>
          </a:p>
          <a:p>
            <a:pPr algn="just">
              <a:buFont typeface="Arial" pitchFamily="34" charset="0"/>
              <a:buChar char="•"/>
            </a:pPr>
            <a:r>
              <a:rPr lang="es-ES" dirty="0" smtClean="0">
                <a:solidFill>
                  <a:schemeClr val="accent2">
                    <a:lumMod val="75000"/>
                  </a:schemeClr>
                </a:solidFill>
                <a:latin typeface="Arial" pitchFamily="34" charset="0"/>
                <a:cs typeface="Arial" pitchFamily="34" charset="0"/>
              </a:rPr>
              <a:t>Windows Media Player</a:t>
            </a:r>
          </a:p>
          <a:p>
            <a:pPr algn="just">
              <a:buFont typeface="Arial" pitchFamily="34" charset="0"/>
              <a:buChar char="•"/>
            </a:pPr>
            <a:r>
              <a:rPr lang="es-ES" dirty="0" smtClean="0">
                <a:solidFill>
                  <a:schemeClr val="accent2">
                    <a:lumMod val="75000"/>
                  </a:schemeClr>
                </a:solidFill>
                <a:latin typeface="Arial" pitchFamily="34" charset="0"/>
                <a:cs typeface="Arial" pitchFamily="34" charset="0"/>
              </a:rPr>
              <a:t>Windows y Macintosh </a:t>
            </a:r>
            <a:endParaRPr lang="es-ES" dirty="0">
              <a:solidFill>
                <a:schemeClr val="accent2">
                  <a:lumMod val="75000"/>
                </a:schemeClr>
              </a:solidFill>
              <a:latin typeface="Arial" pitchFamily="34" charset="0"/>
              <a:cs typeface="Arial" pitchFamily="34" charset="0"/>
            </a:endParaRPr>
          </a:p>
        </p:txBody>
      </p:sp>
      <p:sp>
        <p:nvSpPr>
          <p:cNvPr id="5" name="4 Rectángulo"/>
          <p:cNvSpPr/>
          <p:nvPr/>
        </p:nvSpPr>
        <p:spPr>
          <a:xfrm>
            <a:off x="1285852" y="2500306"/>
            <a:ext cx="6643734" cy="646331"/>
          </a:xfrm>
          <a:prstGeom prst="rect">
            <a:avLst/>
          </a:prstGeom>
        </p:spPr>
        <p:txBody>
          <a:bodyPr wrap="square">
            <a:spAutoFit/>
          </a:bodyPr>
          <a:lstStyle/>
          <a:p>
            <a:pPr algn="just"/>
            <a:r>
              <a:rPr lang="es-ES" dirty="0" smtClean="0">
                <a:solidFill>
                  <a:schemeClr val="accent2">
                    <a:lumMod val="75000"/>
                  </a:schemeClr>
                </a:solidFill>
                <a:latin typeface="Arial" pitchFamily="34" charset="0"/>
                <a:cs typeface="Arial" pitchFamily="34" charset="0"/>
              </a:rPr>
              <a:t>El formato WMV es reproducido por una amplia gama de reproductores, como: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642910" y="714356"/>
            <a:ext cx="6929486" cy="1015663"/>
          </a:xfrm>
          <a:prstGeom prst="rect">
            <a:avLst/>
          </a:prstGeom>
        </p:spPr>
        <p:txBody>
          <a:bodyPr wrap="square">
            <a:spAutoFit/>
          </a:bodyPr>
          <a:lstStyle/>
          <a:p>
            <a:pPr>
              <a:buFont typeface="Arial" charset="0"/>
              <a:buChar char="•"/>
            </a:pPr>
            <a:r>
              <a:rPr lang="es-ES" sz="2000" dirty="0" smtClean="0">
                <a:solidFill>
                  <a:schemeClr val="accent2">
                    <a:lumMod val="75000"/>
                  </a:schemeClr>
                </a:solidFill>
                <a:latin typeface="Arial" pitchFamily="34" charset="0"/>
                <a:cs typeface="Arial" pitchFamily="34" charset="0"/>
              </a:rPr>
              <a:t>3GP</a:t>
            </a:r>
            <a:r>
              <a:rPr lang="es-ES" sz="2000" dirty="0">
                <a:solidFill>
                  <a:schemeClr val="accent2">
                    <a:lumMod val="75000"/>
                  </a:schemeClr>
                </a:solidFill>
                <a:latin typeface="Arial" pitchFamily="34" charset="0"/>
                <a:cs typeface="Arial" pitchFamily="34" charset="0"/>
              </a:rPr>
              <a:t> es un formato contenedor usado por </a:t>
            </a:r>
            <a:r>
              <a:rPr lang="es-ES" sz="2000" dirty="0" smtClean="0">
                <a:solidFill>
                  <a:schemeClr val="accent2">
                    <a:lumMod val="75000"/>
                  </a:schemeClr>
                </a:solidFill>
                <a:latin typeface="Arial" pitchFamily="34" charset="0"/>
                <a:cs typeface="Arial" pitchFamily="34" charset="0"/>
              </a:rPr>
              <a:t>teléfonos</a:t>
            </a:r>
          </a:p>
          <a:p>
            <a:r>
              <a:rPr lang="es-ES" sz="2000" dirty="0" smtClean="0">
                <a:solidFill>
                  <a:schemeClr val="accent2">
                    <a:lumMod val="75000"/>
                  </a:schemeClr>
                </a:solidFill>
                <a:latin typeface="Arial" pitchFamily="34" charset="0"/>
                <a:cs typeface="Arial" pitchFamily="34" charset="0"/>
              </a:rPr>
              <a:t>  móviles</a:t>
            </a:r>
            <a:r>
              <a:rPr lang="es-ES" sz="2000" dirty="0">
                <a:solidFill>
                  <a:schemeClr val="accent2">
                    <a:lumMod val="75000"/>
                  </a:schemeClr>
                </a:solidFill>
                <a:latin typeface="Arial" pitchFamily="34" charset="0"/>
                <a:cs typeface="Arial" pitchFamily="34" charset="0"/>
              </a:rPr>
              <a:t> para almacenar información de medios </a:t>
            </a:r>
            <a:r>
              <a:rPr lang="es-ES" sz="2000" dirty="0" smtClean="0">
                <a:solidFill>
                  <a:schemeClr val="accent2">
                    <a:lumMod val="75000"/>
                  </a:schemeClr>
                </a:solidFill>
                <a:latin typeface="Arial" pitchFamily="34" charset="0"/>
                <a:cs typeface="Arial" pitchFamily="34" charset="0"/>
              </a:rPr>
              <a:t>múltiples</a:t>
            </a:r>
          </a:p>
          <a:p>
            <a:r>
              <a:rPr lang="es-ES" sz="2000" dirty="0" smtClean="0">
                <a:solidFill>
                  <a:schemeClr val="accent2">
                    <a:lumMod val="75000"/>
                  </a:schemeClr>
                </a:solidFill>
                <a:latin typeface="Arial" pitchFamily="34" charset="0"/>
                <a:cs typeface="Arial" pitchFamily="34" charset="0"/>
              </a:rPr>
              <a:t>  (</a:t>
            </a:r>
            <a:r>
              <a:rPr lang="es-ES" sz="2000" dirty="0">
                <a:solidFill>
                  <a:schemeClr val="accent2">
                    <a:lumMod val="75000"/>
                  </a:schemeClr>
                </a:solidFill>
                <a:latin typeface="Arial" pitchFamily="34" charset="0"/>
                <a:cs typeface="Arial" pitchFamily="34" charset="0"/>
              </a:rPr>
              <a:t>audio y video).</a:t>
            </a:r>
          </a:p>
        </p:txBody>
      </p:sp>
      <p:sp>
        <p:nvSpPr>
          <p:cNvPr id="4" name="3 Rectángulo"/>
          <p:cNvSpPr/>
          <p:nvPr/>
        </p:nvSpPr>
        <p:spPr>
          <a:xfrm>
            <a:off x="785786" y="1928802"/>
            <a:ext cx="6858000" cy="3754874"/>
          </a:xfrm>
          <a:prstGeom prst="rect">
            <a:avLst/>
          </a:prstGeom>
        </p:spPr>
        <p:txBody>
          <a:bodyPr wrap="square">
            <a:spAutoFit/>
          </a:bodyPr>
          <a:lstStyle/>
          <a:p>
            <a:pPr>
              <a:buFont typeface="Arial" pitchFamily="34" charset="0"/>
              <a:buChar char="•"/>
            </a:pPr>
            <a:r>
              <a:rPr lang="es-ES" sz="2000" dirty="0" smtClean="0">
                <a:solidFill>
                  <a:schemeClr val="accent2">
                    <a:lumMod val="75000"/>
                  </a:schemeClr>
                </a:solidFill>
                <a:latin typeface="Arial" pitchFamily="34" charset="0"/>
                <a:cs typeface="Arial" pitchFamily="34" charset="0"/>
              </a:rPr>
              <a:t>Este </a:t>
            </a:r>
            <a:r>
              <a:rPr lang="es-ES" sz="2000" dirty="0">
                <a:solidFill>
                  <a:schemeClr val="accent2">
                    <a:lumMod val="75000"/>
                  </a:schemeClr>
                </a:solidFill>
                <a:latin typeface="Arial" pitchFamily="34" charset="0"/>
                <a:cs typeface="Arial" pitchFamily="34" charset="0"/>
              </a:rPr>
              <a:t>formato se puede reproducir desde los siguientes reproductores</a:t>
            </a:r>
            <a:r>
              <a:rPr lang="es-ES" sz="2000" dirty="0" smtClean="0">
                <a:solidFill>
                  <a:schemeClr val="accent2">
                    <a:lumMod val="75000"/>
                  </a:schemeClr>
                </a:solidFill>
                <a:latin typeface="Arial" pitchFamily="34" charset="0"/>
                <a:cs typeface="Arial" pitchFamily="34" charset="0"/>
              </a:rPr>
              <a:t>:</a:t>
            </a:r>
          </a:p>
          <a:p>
            <a:endParaRPr lang="es-ES" dirty="0">
              <a:solidFill>
                <a:schemeClr val="accent2">
                  <a:lumMod val="75000"/>
                </a:schemeClr>
              </a:solidFill>
              <a:latin typeface="Arial" pitchFamily="34" charset="0"/>
              <a:cs typeface="Arial" pitchFamily="34" charset="0"/>
            </a:endParaRPr>
          </a:p>
          <a:p>
            <a:pPr>
              <a:buFont typeface="Arial" pitchFamily="34" charset="0"/>
              <a:buChar char="•"/>
            </a:pPr>
            <a:r>
              <a:rPr lang="es-ES" dirty="0" smtClean="0">
                <a:solidFill>
                  <a:schemeClr val="accent2">
                    <a:lumMod val="75000"/>
                  </a:schemeClr>
                </a:solidFill>
                <a:latin typeface="Arial" pitchFamily="34" charset="0"/>
                <a:cs typeface="Arial" pitchFamily="34" charset="0"/>
              </a:rPr>
              <a:t>VLC </a:t>
            </a:r>
            <a:r>
              <a:rPr lang="es-ES" dirty="0">
                <a:solidFill>
                  <a:schemeClr val="accent2">
                    <a:lumMod val="75000"/>
                  </a:schemeClr>
                </a:solidFill>
                <a:latin typeface="Arial" pitchFamily="34" charset="0"/>
                <a:cs typeface="Arial" pitchFamily="34" charset="0"/>
              </a:rPr>
              <a:t>media </a:t>
            </a:r>
            <a:r>
              <a:rPr lang="es-ES" dirty="0" err="1">
                <a:solidFill>
                  <a:schemeClr val="accent2">
                    <a:lumMod val="75000"/>
                  </a:schemeClr>
                </a:solidFill>
                <a:latin typeface="Arial" pitchFamily="34" charset="0"/>
                <a:cs typeface="Arial" pitchFamily="34" charset="0"/>
              </a:rPr>
              <a:t>player</a:t>
            </a:r>
            <a:endParaRPr lang="es-ES" dirty="0">
              <a:solidFill>
                <a:schemeClr val="accent2">
                  <a:lumMod val="75000"/>
                </a:schemeClr>
              </a:solidFill>
              <a:latin typeface="Arial" pitchFamily="34" charset="0"/>
              <a:cs typeface="Arial" pitchFamily="34" charset="0"/>
            </a:endParaRPr>
          </a:p>
          <a:p>
            <a:pPr>
              <a:buFont typeface="Arial" pitchFamily="34" charset="0"/>
              <a:buChar char="•"/>
            </a:pPr>
            <a:r>
              <a:rPr lang="es-ES" dirty="0">
                <a:solidFill>
                  <a:schemeClr val="accent2">
                    <a:lumMod val="75000"/>
                  </a:schemeClr>
                </a:solidFill>
                <a:latin typeface="Arial" pitchFamily="34" charset="0"/>
                <a:cs typeface="Arial" pitchFamily="34" charset="0"/>
              </a:rPr>
              <a:t>Totem</a:t>
            </a:r>
          </a:p>
          <a:p>
            <a:pPr>
              <a:buFont typeface="Arial" pitchFamily="34" charset="0"/>
              <a:buChar char="•"/>
            </a:pPr>
            <a:r>
              <a:rPr lang="es-ES" dirty="0">
                <a:solidFill>
                  <a:schemeClr val="accent2">
                    <a:lumMod val="75000"/>
                  </a:schemeClr>
                </a:solidFill>
                <a:latin typeface="Arial" pitchFamily="34" charset="0"/>
                <a:cs typeface="Arial" pitchFamily="34" charset="0"/>
              </a:rPr>
              <a:t>Media Player </a:t>
            </a:r>
            <a:r>
              <a:rPr lang="es-ES" dirty="0" err="1">
                <a:solidFill>
                  <a:schemeClr val="accent2">
                    <a:lumMod val="75000"/>
                  </a:schemeClr>
                </a:solidFill>
                <a:latin typeface="Arial" pitchFamily="34" charset="0"/>
                <a:cs typeface="Arial" pitchFamily="34" charset="0"/>
              </a:rPr>
              <a:t>Classic</a:t>
            </a:r>
            <a:endParaRPr lang="es-ES" dirty="0">
              <a:solidFill>
                <a:schemeClr val="accent2">
                  <a:lumMod val="75000"/>
                </a:schemeClr>
              </a:solidFill>
              <a:latin typeface="Arial" pitchFamily="34" charset="0"/>
              <a:cs typeface="Arial" pitchFamily="34" charset="0"/>
            </a:endParaRPr>
          </a:p>
          <a:p>
            <a:pPr>
              <a:buFont typeface="Arial" pitchFamily="34" charset="0"/>
              <a:buChar char="•"/>
            </a:pPr>
            <a:r>
              <a:rPr lang="es-ES" dirty="0" err="1">
                <a:solidFill>
                  <a:schemeClr val="accent2">
                    <a:lumMod val="75000"/>
                  </a:schemeClr>
                </a:solidFill>
                <a:latin typeface="Arial" pitchFamily="34" charset="0"/>
                <a:cs typeface="Arial" pitchFamily="34" charset="0"/>
              </a:rPr>
              <a:t>The</a:t>
            </a:r>
            <a:r>
              <a:rPr lang="es-ES" dirty="0">
                <a:solidFill>
                  <a:schemeClr val="accent2">
                    <a:lumMod val="75000"/>
                  </a:schemeClr>
                </a:solidFill>
                <a:latin typeface="Arial" pitchFamily="34" charset="0"/>
                <a:cs typeface="Arial" pitchFamily="34" charset="0"/>
              </a:rPr>
              <a:t> KMPlayer</a:t>
            </a:r>
          </a:p>
          <a:p>
            <a:pPr>
              <a:buFont typeface="Arial" pitchFamily="34" charset="0"/>
              <a:buChar char="•"/>
            </a:pPr>
            <a:r>
              <a:rPr lang="es-ES" dirty="0">
                <a:solidFill>
                  <a:schemeClr val="accent2">
                    <a:lumMod val="75000"/>
                  </a:schemeClr>
                </a:solidFill>
                <a:latin typeface="Arial" pitchFamily="34" charset="0"/>
                <a:cs typeface="Arial" pitchFamily="34" charset="0"/>
              </a:rPr>
              <a:t>QuickTime</a:t>
            </a:r>
          </a:p>
          <a:p>
            <a:pPr>
              <a:buFont typeface="Arial" pitchFamily="34" charset="0"/>
              <a:buChar char="•"/>
            </a:pPr>
            <a:r>
              <a:rPr lang="es-ES" dirty="0">
                <a:solidFill>
                  <a:schemeClr val="accent2">
                    <a:lumMod val="75000"/>
                  </a:schemeClr>
                </a:solidFill>
                <a:latin typeface="Arial" pitchFamily="34" charset="0"/>
                <a:cs typeface="Arial" pitchFamily="34" charset="0"/>
              </a:rPr>
              <a:t>RealPlayer</a:t>
            </a:r>
          </a:p>
          <a:p>
            <a:pPr>
              <a:buFont typeface="Arial" pitchFamily="34" charset="0"/>
              <a:buChar char="•"/>
            </a:pPr>
            <a:r>
              <a:rPr lang="es-ES" dirty="0">
                <a:solidFill>
                  <a:schemeClr val="accent2">
                    <a:lumMod val="75000"/>
                  </a:schemeClr>
                </a:solidFill>
                <a:latin typeface="Arial" pitchFamily="34" charset="0"/>
                <a:cs typeface="Arial" pitchFamily="34" charset="0"/>
              </a:rPr>
              <a:t>JetAudio</a:t>
            </a:r>
          </a:p>
          <a:p>
            <a:pPr>
              <a:buFont typeface="Arial" pitchFamily="34" charset="0"/>
              <a:buChar char="•"/>
            </a:pPr>
            <a:r>
              <a:rPr lang="es-ES" dirty="0">
                <a:solidFill>
                  <a:schemeClr val="accent2">
                    <a:lumMod val="75000"/>
                  </a:schemeClr>
                </a:solidFill>
                <a:latin typeface="Arial" pitchFamily="34" charset="0"/>
                <a:cs typeface="Arial" pitchFamily="34" charset="0"/>
              </a:rPr>
              <a:t>GOM Player</a:t>
            </a:r>
          </a:p>
          <a:p>
            <a:pPr>
              <a:buFont typeface="Arial" pitchFamily="34" charset="0"/>
              <a:buChar char="•"/>
            </a:pPr>
            <a:r>
              <a:rPr lang="es-ES" dirty="0">
                <a:solidFill>
                  <a:schemeClr val="accent2">
                    <a:lumMod val="75000"/>
                  </a:schemeClr>
                </a:solidFill>
                <a:latin typeface="Arial" pitchFamily="34" charset="0"/>
                <a:cs typeface="Arial" pitchFamily="34" charset="0"/>
              </a:rPr>
              <a:t>Windows Media Player (A partir de la </a:t>
            </a:r>
            <a:r>
              <a:rPr lang="es-ES" dirty="0" smtClean="0">
                <a:solidFill>
                  <a:schemeClr val="accent2">
                    <a:lumMod val="75000"/>
                  </a:schemeClr>
                </a:solidFill>
                <a:latin typeface="Arial" pitchFamily="34" charset="0"/>
                <a:cs typeface="Arial" pitchFamily="34" charset="0"/>
              </a:rPr>
              <a:t>versión</a:t>
            </a:r>
          </a:p>
          <a:p>
            <a:r>
              <a:rPr lang="es-ES" dirty="0" smtClean="0">
                <a:solidFill>
                  <a:schemeClr val="accent2">
                    <a:lumMod val="75000"/>
                  </a:schemeClr>
                </a:solidFill>
                <a:latin typeface="Arial" pitchFamily="34" charset="0"/>
                <a:cs typeface="Arial" pitchFamily="34" charset="0"/>
              </a:rPr>
              <a:t>  12</a:t>
            </a:r>
            <a:r>
              <a:rPr lang="es-ES" dirty="0">
                <a:solidFill>
                  <a:schemeClr val="accent2">
                    <a:lumMod val="75000"/>
                  </a:schemeClr>
                </a:solidFill>
                <a:latin typeface="Arial" pitchFamily="34" charset="0"/>
                <a:cs typeface="Arial" pitchFamily="34" charset="0"/>
              </a:rPr>
              <a:t>, incluida en Windows 7</a:t>
            </a:r>
            <a:r>
              <a:rPr lang="es-ES" dirty="0">
                <a:solidFill>
                  <a:schemeClr val="accent2">
                    <a:lumMod val="75000"/>
                  </a:schemeClr>
                </a:solidFill>
                <a:latin typeface="Comic Sans MS" pitchFamily="66"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4" name="3 Rectángulo"/>
          <p:cNvSpPr/>
          <p:nvPr/>
        </p:nvSpPr>
        <p:spPr>
          <a:xfrm>
            <a:off x="2285984" y="1000108"/>
            <a:ext cx="5786478" cy="4508927"/>
          </a:xfrm>
          <a:prstGeom prst="rect">
            <a:avLst/>
          </a:prstGeom>
          <a:noFill/>
        </p:spPr>
        <p:txBody>
          <a:bodyPr wrap="square" lIns="91440" tIns="45720" rIns="91440" bIns="45720">
            <a:spAutoFit/>
          </a:bodyPr>
          <a:lstStyle/>
          <a:p>
            <a:pPr algn="ctr"/>
            <a:r>
              <a:rPr lang="es-ES_tradnl" sz="287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AVI</a:t>
            </a:r>
            <a:endParaRPr lang="es-ES" sz="8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2 Rectángulo"/>
          <p:cNvSpPr/>
          <p:nvPr/>
        </p:nvSpPr>
        <p:spPr>
          <a:xfrm>
            <a:off x="3357554" y="2000240"/>
            <a:ext cx="4515916" cy="3770263"/>
          </a:xfrm>
          <a:prstGeom prst="rect">
            <a:avLst/>
          </a:prstGeom>
          <a:noFill/>
        </p:spPr>
        <p:txBody>
          <a:bodyPr wrap="none" lIns="91440" tIns="45720" rIns="91440" bIns="45720">
            <a:spAutoFit/>
          </a:bodyPr>
          <a:lstStyle/>
          <a:p>
            <a:pPr algn="ctr"/>
            <a:r>
              <a:rPr lang="es-ES_tradnl" sz="23900" b="1"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AVI</a:t>
            </a:r>
            <a:endParaRPr lang="es-ES" sz="199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sp>
        <p:nvSpPr>
          <p:cNvPr id="24578" name="AutoShape 2" descr="data:image/jpeg;base64,/9j/4AAQSkZJRgABAQAAAQABAAD/2wCEAAkGBg8QEBUQDxAREBUSGBgSEBQVFREVFBcXFRoXFBgXFBQYHiYeFxklGRQXIC8gIycpLC0sFh8xNTAqNSYrLCkBCQoKDgwOGg8PGjQlHyQzLik0MTUtKTQqNC8uNSwvLDUqLjA1NDAsNSo1NCk1LDI0NSkzLCwvLDQyNSkvLCwsLP/AABEIAMwAzAMBIgACEQEDEQH/xAAcAAABBQEBAQAAAAAAAAAAAAAAAQMEBQYHAgj/xABFEAABAwEEAwkOAwgDAQAAAAABAAIDEQQFEiEGMXETFCIyQVFSYcEHFTNTcnOBkZKTobGy0SRiYxcjNEKCwtLTFqLwQ//EABoBAQADAQEBAAAAAAAAAAAAAAACAwQBBQb/xAAyEQACAQIDBQQKAwEAAAAAAAAAAQIDEQQhMRITMkFxUYGhwQUVImFikbHR4fAUIzMW/9oADAMBAAIRAxEAPwDuKEIQAhC8yPwgnmQHpCr47wkcMTYyQdRyS77m8Ufh90BPQoG+5vFH4fdG+5vFH4fdAT0KBvubxR+H3S76m8Ufh90BOQoO+pvFH4fdG+pvFH4fdATkKDvqbxR+H3Sb7m8Ufh90BPQoG/JvFfEfdJv6Tlj+LfugLBChw3i0mjgWnUKjI7DqOzXkpiAEIQgBCEIAQhCAEIQgBCEIATVq4h2J1NWriHYgIt1+BZsPzKlqJdngWbD8ypSAVCRKgFQkqhAKlSIQCoSIQHlzUxJGpS8OYgKO8oy0F7dY1jkd1O6vkrC7reHMa6pLXgFpOZBOWF3WCCK8tOfX5t8VWHYqm48W4VGYa97COQiuKh9ooDU1QoFltgpmSRqBOsHmd19fLt1zgUAqEIQAhCEAIQhACEIQAmrVxDsTqatXEOxARLs8CzYfmVKUW7fAs2H5lSUAqVeUqAVCRKgFQkqhAKlqkQgFQkS1QEa3N4B2Kt0TZWB9fGv7FaW3iHYspdOkrbK10ToZXnG51WhtKGnOQgL+02UsNW5g6xyEcxT1ktgAANaagTrB5nffl2qlk00xDg2SU7S0KONI21q6GRlcjliFOuiA2IKVVd1XqyQcF2IfFp5njWD18u1WiAEIQgBCEIAQhCAE1auIdidTVq4h2ICHdvgmbO0qSot3eCZs7SpKAr9ILyfZ4DKwNJBAo6tM68xCy/8Azq0+Lh9Un+SvdMh+Ed5Te1Vt1XDY3wtc/BiLQXVfnWmdc9dV3kQT9prp5mKtPdlt7ZZ4xFYwIcWHE2epwkDkf19Sgft3vHxFj9mf/aszeVm/FWylSBulKOa3+ca68bVqVvozADZm5A8J/IOkVdQo76WzexTia+4htWvyJ37eLx8RY/Zn/wBqX9vF4+Isfsz/AO1Pb3HRb6gje46LfUFt9XfF4fkwetPg8fwM/t4vHxFj9mf/AGo/bxePiLH7M/8AtT29x0W+oI3uOi31BPV3xeH5HrT4PH8DP7ebx8RY/Zn/ANqP283j4ix+zP8A7U6YOiGg8hoF6cwuOJ+EuOs0HaofwJbVr5dvlqWeso7G1bO+l+Xbew1F3c7we5rTBY6OIaeDPykDxq2J0qlqf3MHqk/yXMNJoQJrPkBnyAdNq7FdNxWN8TXSYMRALiX51pnXPnqsdWnu5uF9DdRq72Cna1yVotee+myboyNpY7C3AHUpQHOpOat5bEzohZ7QZgDpwNW6Zepa17VW9ScHeOZSyXe1rg9uRGRplVvKP/cqubFKXNzNSCWk8+ElpPVmCmJY0zcshxSjmkfT23LhMtUIQgBCEIAQhCAE1auIdidTVq4h2ICFd3gmbO0qUAo12j90zZ2lSkBS6YD8KfKb2rJQXNaXtDmx5EVHCbWh6lrtLh+FPlN7VS2LSZ8cYYGNOEUBz5Ml3kQXG+i8zkFuspdabXk40x1o3FniGR5tWtafRK6nOsTHgtoXSAVNNTiNZyVFb21tNrPBzxnNxbrcNQGs9RVtc1nO9I3HhDFIGg6hwzXJTp73a/qlsvttfLp8iuvGMo2lG/fYmTzNjdglDoz+YZHrDhUEdadY0EVBBB1EZhOttj7PCHBjZI3Oo5jgHNFOavFPWOtNSXmRwnYWh1X7nkGjlIaP5cuXqzXoUq+IU3GaTS5rLw/ep51TCU9lON0+zU9biqa9dIYoCWNaZXjIgGjQeYu5+oK1vC9YWWeSaN4cGNcQQK5jVq2hc0mvWEEZuPoHaVPE4mUElHmRwuEjNtz5ZGhOlU5PBjiHtntCs7vvzHlKzCRrw12VoV40J0e35WVwcxjaiNzqUdIKGlOiOU85HMkuiJklu3tI1zCI5w4gjgujaSNWvhN9NV4kvSzjKaU84K7Pdp+jsM4pzjk3b39UM6UsBls5GYOYPJx2rfQ3PaHjEyPJ2Y4TQaHVkuYXteGCSCORrgQ6rdWpz29eokEjaut2HTHcmCMMHBFASHcmQ1K+pVVWW2uZVGhuP6r3s2vEmaDAgyg9PP1Ba+qyGhU4e6ZwNav7FrKqL1OU+FCvCgXLx5fOP+pynEqDcvhJvOP+orhMt0IQgBCEIAQhCAE1auIdidTVq4h2ICJdvgWbO0qSo12+BZs7SpKAqNK/4Y+UPkVAu65rI6Jrn4K0BcS7OtM+XnVhpP8Aw58ofJyzcV1zubiazI5jNtfUu8iC4n3eZzy22Qm0WrCHEAv4uHpDjV5KBTbtvOPvY8MIcYi92R5S6oFfTyLI37eTpLRbGHCxrQ8ULXOJo5uZLdXyUrQ4l0JhGe7FzB1azVRdVUk5M3YPDPE1djlq+he33ez22NjMWAuG6CnIdevXypjSibDaYjWpkALtjm4HfMqBpMXF+5kZtYGfCgI+advnhzMLRXcowfQMifirYY1bq5tl6Hm8QorTW/K37yE0bG7xT2cnJzSNhNW/b1LB26wyYi0tIMRpLkeDwsOfNwqAbQtbo7bXQulcC0AkN4TSeUk0oR1KXenCebQY8TJI8FpwtkbukZIYKV/+gOY8gcyliMRGcE1xI8KNF0q84PTz/JorBpI5jIzZY/w9nYwOaOXdBVxHLUHl2k61nrptznW+02wVMYkkjLjyCd7mjZwWlO6MX/FBBub3g7k9zQ4DJ7M3hxHIDqz6goV3WxkV3thbR0tpe6a0DKrGkkNb5RaMubG48y+Xp4fdymow1ajftTzbfj80j6KrVhswm42S1+nzvcj6WSY5rPMAQ2V5dGDr3Nro2MJHJUNxU/MF2W6bksT4WOkMeItBdV+eKmdRi11quG31aXyTQYy4nENdOk0UAGTRQDILqtnue1SND2R8F2Y4TBkcxlXmX0MVFRShokl8sjwIycvalq7vxL/QNoDpwNQkoNlAtjVYvufgjdgdYkz9kLZVUnqRp8KFJUS5fCTecf8AUVJKjXL4Sbzj/qK4WFuhCEAIQhACEIQAmrVxDsTqatXEOxARLt8CzZ2lSVFu7wLNnaVJQFTpO4Czkk0AIJ9TlmINNZGNwCNlBkKg1oMs81fabn8G7ym9qqbpuOwuhY6QsxFoLqyGtaZ14Wuq7yILjfReZwu82h9rtpOAZyEYn4Nbgch/Ns2c6ZuXSh1kAwRscQSaucRr5KBP3mALXbRiIpugya11eENZOraOdW2jFlY6zNLmMJxPzLWk8Y8pCspYVYpum+pypjp4JbyHPL9+RUWzTB0paXRRgtrnjdUg50PpSyaZOIIEMYxNwE4nVotXvKLxcfsN+yN5ReLj9hv2Wv1LG1r/AF+5T/1GItbPw+xibLpAWOqY2vyIDS8htSKVoBrCmN01tAjMWFga8UfQAFwIocTqVNc+vMrTT3XC9pY6JlHCho0A+ggZFYe9LmfZZML6vjfUMfzg/wAp5njWNnWqcRgHRW1qiOHx8cVUallJ+I1LbyXFzRgxDhAF1D1qVFf7mgAMaacpcanrJXuYNc5ktG8MtLwAMOMfu5KDmdijkA/P1J25rGJHsFG8FrCcXF4I3Sr/AMtXAu/KxywvZ3e2z06dF1ZOm3ZIgOtzpZ2OdTJzAANQGIZLu9h0tkhYIwxhDRhBo6tBkOXmC45fhBms5YzBFwWw1ADnNa8Vkkp/M9xLj5VBkAu3XVctifEx0hZiLQXVea4qZ1GLnqpxvZbSt7jOnF8Oh60EkxGd3PJX1gFbCqx+grAHTgahJQbKLYKT1IU+FAVHuXwk3nH/AFFPlMXL4Sbzj/qK4WFuhCEAIQhACEIQAmrVxDsTqatXEOxAQ7u8EzZ2lSFGu7wTNnaVIQFFpt/Bu8pvasXZrltT2hzIzhcKjhMGR1ZVWz02/g3eU3tWcsOl8kUbYwxhDQGjI8mXOu8itcb6LzOL3iwb6tmLDUY+M2Q04QzGHUduS0OiTfwjPKf9RWfvQ4rXbTjDK7oaYsNeGMvzbOtaXQ5v4NnlSfWVv9H/AOr6fYw+k1eiuv3LPAjAn8CMC9y589slVebnswvDcTRXEOQVpQkc2vZVLFZRKyQSMBZI6rWHUBQA05gXAkcytcCMCz7pbx1L68j0JYtvCxw+zwtu/XP5rt7MjnOkNiksjmxtJMTzjY4gEgjLCTzio25cyl6I2Z8znhx/dCgfkBiORDK9HLPnoAthelja+JwMTZqZtYRWp6sxnQnlXuwxtwVbA2zAknc2twgclaVOZpylYf4kFXtb2eL3XNbx1R4Zu/tcOudu237mZbS9v7+zbf72ro0Fz2qRuNkZwuzHCYMjmMq8y57poKT2bb/e1dSsOlj4WCMMYQ0YQaGtBkOXmCx4z/aX7yRswP8AhHv+rJmgII3YHWJM/ZC2Kx+gsmIzO55K+sArXrM9TRT4UBTNy+Em84/6inSmrl8JN5x/1FcLC3QhCAEIQgBCEIATVq4h2J1NWriHYgIN3+CZs7SpCjXf4JmztKfqgKPTb+Dd5Te1VN1XJYXQsdIWYi0F1ZHVrTOvC51a6an8G7ym9qxlnua1PaHMjNHCo4TBkdWVV3kVrjfReZy68Ixvq3DhZboODG1+WIZkni7fstRoXCd4sdhNMUmdCRxyshebBvq2YnBpGOlcWZxN5h/6q1Gi972iKwRNY4xsDpaFoGJxL3VzPIOpWUpV1L+hJvntNpW7u4pxUacoWqX15a3L6KaN3Fex3UHCvqTmBVc01kc0SW9hJe6jZ4+A/IZmQAYXDkrStaa0/BecLBhaHblUlj3OLpMBIALgciMxkKUryr0qWKquo6dSna2d07x7tH4X9x5VTCwUFOEtcrNWZNwKFeV7WezCs8rWV1DMuOxozKm2+0thifMcxG1z+o4QcvSclxi87VJLLukri5z+E4nbq6gNQHMrMRit2ls53GGwm9b2skjoT9PLJyNnd/QwfAuVpd992ecDA4iuVHDCa83MsbonorNbZDgaS2Mbo/rpqa09I8g5gVaXZdJmtDYYyA6SKV1CMi6IY8+avCG1eVL0u4OV2vZzfuR71H0Nh5xTm2k3a/Ndjt2fkTTltJ7Lt/vYus3VctifE10hZiLQXVe6uKmdRi56ril+Wx8j7M19cUbiyp1kY2Ur1g1HoXT4LotL2h7IzhdmOEwZHMZVrqXK1RVJua52+hGFCWHW5lrFteLL7QdoDpwNQkoNlFrljtAgRuwOvHn7IWxVb1OU+FCFN3L4Sbzj/qKcKauTjzecf9RXCwuEIQgBCEIAQhCAE1auIdidTVq4h2ICvsHgmbO0p9R7D4JmztKfQFHpp/Bu8pvas5YdLnxRiMMYcIDRr5MluLbYo5mGOVuJpzIqRq6wQVVnRCx+KHtS/wCS7yIpe0308z54vIudaraWuw13QnhBtRiGWesa8l6selm52Rlm3AOMbnuEmOnHJdQtw9fPyLvT+51dhLnGyREv4xOMk1zzOLnCad3NroGZscA24x/cuxk4u6OtJ6nELTpmJLO2zuszThdjxl5OvXlhy9fIm7Tpa1zqtswY0AtDBISAC3Dkachz9C7k3ub3QdVjgOzGf7kO7mt0jM2OAbcf+StWIqLmRdOLd7HDRpe42aSzOixCQEB2M1bXqpnmKrNzsxEHVRfSre5xdB1WSA7C8/JyU9zW6RmbHCPb/wAlXOpKecmIQjC+zzOSaO90xtihZDFYgcJLnv3Uhz3uoC48DLIUA5AAq2y6buZbnW3cAcQlDY8dA3da/wA2HOmI8ma7W3ucXQdVkgOwvP8Ach/c4uga7JANpeP7l56wGHTnLZzlk83nfvNG9nkr6HBb1vvfVpjkEQioWNDQajJwOugzJJPpXaLFpW+FgjDGkNGEHOtBkPgrKPudXRWrbJASM8i809TlYHRKyeK/7S/5LXCChFRjoiuUnJ3ZVaDSYjM7nkr6wCteoN3XPDZ67k0NxGpzcanVXMlTKqbIQWyrClN3Jx5vOP8AqK9Febk483nH/UVwkXCEIQAhCEAIQhACatXEOxOpq1cQ7EBXWHwTNnaU8mLF4NuztKeqgFQkqiqAFgu6Nbi+SKys8twHSccLR6qn0hbtzgBUmgGZPUuV2O94ZLy31aHYWB5kbkTxcoxQbGn0ICw0EtTrPbJLLJljxNp+eMn5jEt9b7IJonxO1SNLfWKLl+kF6Rb+Fqsr8QqyQ5EUe3Iih56A+krqVnnbIxr25teA5uwiqA53oBa3Q2x0D8t0DmEfnjz+QctF3QbfudkwA5zODP6RwnfID0rNaVxmyXi2duQcWzjaDR49YJ/qT2nNpNptcVnjNQA0Np0paH6cPrQF73Prv3Oy7odczi7+lvBb8ifSFX90i7OCy04jUFsOGmWYe6tf6VsrNA2NjY26mNDRsaKdizPdHP4RvnW/TIgGO5zdobE60YiTJWPDTIYDWtfStjVZvuf/AMEPLf2LR1QCpEVQgEKS5OPN5x/1FKSkuTjzecf9RQFwhCEAIQhACEIQAmrVxDsTqbtAq07EBWWLwbdnaU8q1t6xxNDHiSoyNGOcNZ5Qj/kEHNN7pyAsUKu7/wAH63unJO/8HNN7pyAjaYWmRlkeImve6T92AxrnEB3GOWrg1HpCzuhuiMckT5LXC6pdhja7GwgAZmmWsn4LV9/4P1vdOR3/AIP1fdPQGZ0u0QhZZ90ssJDmuGINxuJactWeo0VpoLPIbKI5WPYYiWjG1zatPCbTEM6Zj0BWXf8Ag/V909Ib+g/W905AU/dAut01na9jS50TtTQSS12RyGZzp8VR6E3TM+17tMyRu5NqC9rm1dTA2mIZ0FfUFtO/0H6vuno7/Qfq+6egJ6xfdBmnfgs8cLnsylLmskccQxNpUZUo7atJ39g/V909Hf2H9X3T0BQdz+edrHQSQujazhtc5sjSS45jhZcnIteq/v7D+r7p6O/kH6vunoCehQO/kH6vuno7+Q/q+6egJztSLk483nH/AFFQO/cP6vunqxuNtTI+hAe5zhXI0LiR80BbIQhACEIQAhCEAIQhANus7DraEm9WdEJ1CAa3qzohG9WdEJ1CAa3qzohG9WdEJ1CAa3qzohG9WdEJ1CAa3qzohG9WdEJ1CAa3qzohG9WdEJ1CAa3qzohG9WdEJ1CAa3qzohG9WdEJ1CAa3qzohONYBqFEqEAIQhACEIQ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4582" name="AutoShape 6" descr="data:image/jpeg;base64,/9j/4AAQSkZJRgABAQAAAQABAAD/2wCEAAkGBg8QEBUQDxAREBUSGBgSEBQVFREVFBcXFRoXFBgXFBQYHiYeFxklGRQXIC8gIycpLC0sFh8xNTAqNSYrLCkBCQoKDgwOGg8PGjQlHyQzLik0MTUtKTQqNC8uNSwvLDUqLjA1NDAsNSo1NCk1LDI0NSkzLCwvLDQyNSkvLCwsLP/AABEIAMwAzAMBIgACEQEDEQH/xAAcAAABBQEBAQAAAAAAAAAAAAAAAQMEBQYHAgj/xABFEAABAwEEAwkOAwgDAQAAAAABAAIDEQQFEiEGMXETFCIyQVFSYcEHFTNTcnOBkZKTobGy0SRiYxcjNEKCwtLTFqLwQ//EABoBAQADAQEBAAAAAAAAAAAAAAACAwQBBQb/xAAyEQACAQIDBQQKAwEAAAAAAAAAAQIDEQQhMRITMkFxUYGhwQUVImFikbHR4fAUIzMW/9oADAMBAAIRAxEAPwDuKEIQAhC8yPwgnmQHpCr47wkcMTYyQdRyS77m8Ufh90BPQoG+5vFH4fdG+5vFH4fdAT0KBvubxR+H3S76m8Ufh90BOQoO+pvFH4fdG+pvFH4fdATkKDvqbxR+H3Sb7m8Ufh90BPQoG/JvFfEfdJv6Tlj+LfugLBChw3i0mjgWnUKjI7DqOzXkpiAEIQgBCEIAQhCAEIQgBCEIATVq4h2J1NWriHYgIt1+BZsPzKlqJdngWbD8ypSAVCRKgFQkqhAKlSIQCoSIQHlzUxJGpS8OYgKO8oy0F7dY1jkd1O6vkrC7reHMa6pLXgFpOZBOWF3WCCK8tOfX5t8VWHYqm48W4VGYa97COQiuKh9ooDU1QoFltgpmSRqBOsHmd19fLt1zgUAqEIQAhCEAIQhACEIQAmrVxDsTqatXEOxARLs8CzYfmVKUW7fAs2H5lSUAqVeUqAVCRKgFQkqhAKlqkQgFQkS1QEa3N4B2Kt0TZWB9fGv7FaW3iHYspdOkrbK10ToZXnG51WhtKGnOQgL+02UsNW5g6xyEcxT1ktgAANaagTrB5nffl2qlk00xDg2SU7S0KONI21q6GRlcjliFOuiA2IKVVd1XqyQcF2IfFp5njWD18u1WiAEIQgBCEIAQhCAE1auIdidTVq4h2ICHdvgmbO0qSot3eCZs7SpKAr9ILyfZ4DKwNJBAo6tM68xCy/8Azq0+Lh9Un+SvdMh+Ed5Te1Vt1XDY3wtc/BiLQXVfnWmdc9dV3kQT9prp5mKtPdlt7ZZ4xFYwIcWHE2epwkDkf19Sgft3vHxFj9mf/aszeVm/FWylSBulKOa3+ca68bVqVvozADZm5A8J/IOkVdQo76WzexTia+4htWvyJ37eLx8RY/Zn/wBqX9vF4+Isfsz/AO1Pb3HRb6gje46LfUFt9XfF4fkwetPg8fwM/t4vHxFj9mf/AGo/bxePiLH7M/8AtT29x0W+oI3uOi31BPV3xeH5HrT4PH8DP7ebx8RY/Zn/ANqP283j4ix+zP8A7U6YOiGg8hoF6cwuOJ+EuOs0HaofwJbVr5dvlqWeso7G1bO+l+Xbew1F3c7we5rTBY6OIaeDPykDxq2J0qlqf3MHqk/yXMNJoQJrPkBnyAdNq7FdNxWN8TXSYMRALiX51pnXPnqsdWnu5uF9DdRq72Cna1yVotee+myboyNpY7C3AHUpQHOpOat5bEzohZ7QZgDpwNW6Zepa17VW9ScHeOZSyXe1rg9uRGRplVvKP/cqubFKXNzNSCWk8+ElpPVmCmJY0zcshxSjmkfT23LhMtUIQgBCEIAQhCAE1auIdidTVq4h2ICFd3gmbO0qUAo12j90zZ2lSkBS6YD8KfKb2rJQXNaXtDmx5EVHCbWh6lrtLh+FPlN7VS2LSZ8cYYGNOEUBz5Ml3kQXG+i8zkFuspdabXk40x1o3FniGR5tWtafRK6nOsTHgtoXSAVNNTiNZyVFb21tNrPBzxnNxbrcNQGs9RVtc1nO9I3HhDFIGg6hwzXJTp73a/qlsvttfLp8iuvGMo2lG/fYmTzNjdglDoz+YZHrDhUEdadY0EVBBB1EZhOttj7PCHBjZI3Oo5jgHNFOavFPWOtNSXmRwnYWh1X7nkGjlIaP5cuXqzXoUq+IU3GaTS5rLw/ep51TCU9lON0+zU9biqa9dIYoCWNaZXjIgGjQeYu5+oK1vC9YWWeSaN4cGNcQQK5jVq2hc0mvWEEZuPoHaVPE4mUElHmRwuEjNtz5ZGhOlU5PBjiHtntCs7vvzHlKzCRrw12VoV40J0e35WVwcxjaiNzqUdIKGlOiOU85HMkuiJklu3tI1zCI5w4gjgujaSNWvhN9NV4kvSzjKaU84K7Pdp+jsM4pzjk3b39UM6UsBls5GYOYPJx2rfQ3PaHjEyPJ2Y4TQaHVkuYXteGCSCORrgQ6rdWpz29eokEjaut2HTHcmCMMHBFASHcmQ1K+pVVWW2uZVGhuP6r3s2vEmaDAgyg9PP1Ba+qyGhU4e6ZwNav7FrKqL1OU+FCvCgXLx5fOP+pynEqDcvhJvOP+orhMt0IQgBCEIAQhCAE1auIdidTVq4h2ICJdvgWbO0qSo12+BZs7SpKAqNK/4Y+UPkVAu65rI6Jrn4K0BcS7OtM+XnVhpP8Aw58ofJyzcV1zubiazI5jNtfUu8iC4n3eZzy22Qm0WrCHEAv4uHpDjV5KBTbtvOPvY8MIcYi92R5S6oFfTyLI37eTpLRbGHCxrQ8ULXOJo5uZLdXyUrQ4l0JhGe7FzB1azVRdVUk5M3YPDPE1djlq+he33ez22NjMWAuG6CnIdevXypjSibDaYjWpkALtjm4HfMqBpMXF+5kZtYGfCgI+advnhzMLRXcowfQMifirYY1bq5tl6Hm8QorTW/K37yE0bG7xT2cnJzSNhNW/b1LB26wyYi0tIMRpLkeDwsOfNwqAbQtbo7bXQulcC0AkN4TSeUk0oR1KXenCebQY8TJI8FpwtkbukZIYKV/+gOY8gcyliMRGcE1xI8KNF0q84PTz/JorBpI5jIzZY/w9nYwOaOXdBVxHLUHl2k61nrptznW+02wVMYkkjLjyCd7mjZwWlO6MX/FBBub3g7k9zQ4DJ7M3hxHIDqz6goV3WxkV3thbR0tpe6a0DKrGkkNb5RaMubG48y+Xp4fdymow1ajftTzbfj80j6KrVhswm42S1+nzvcj6WSY5rPMAQ2V5dGDr3Nro2MJHJUNxU/MF2W6bksT4WOkMeItBdV+eKmdRi11quG31aXyTQYy4nENdOk0UAGTRQDILqtnue1SND2R8F2Y4TBkcxlXmX0MVFRShokl8sjwIycvalq7vxL/QNoDpwNQkoNlAtjVYvufgjdgdYkz9kLZVUnqRp8KFJUS5fCTecf8AUVJKjXL4Sbzj/qK4WFuhCEAIQhACEIQAmrVxDsTqatXEOxARLt8CzZ2lSVFu7wLNnaVJQFTpO4Czkk0AIJ9TlmINNZGNwCNlBkKg1oMs81fabn8G7ym9qqbpuOwuhY6QsxFoLqyGtaZ14Wuq7yILjfReZwu82h9rtpOAZyEYn4Nbgch/Ns2c6ZuXSh1kAwRscQSaucRr5KBP3mALXbRiIpugya11eENZOraOdW2jFlY6zNLmMJxPzLWk8Y8pCspYVYpum+pypjp4JbyHPL9+RUWzTB0paXRRgtrnjdUg50PpSyaZOIIEMYxNwE4nVotXvKLxcfsN+yN5ReLj9hv2Wv1LG1r/AF+5T/1GItbPw+xibLpAWOqY2vyIDS8htSKVoBrCmN01tAjMWFga8UfQAFwIocTqVNc+vMrTT3XC9pY6JlHCho0A+ggZFYe9LmfZZML6vjfUMfzg/wAp5njWNnWqcRgHRW1qiOHx8cVUallJ+I1LbyXFzRgxDhAF1D1qVFf7mgAMaacpcanrJXuYNc5ktG8MtLwAMOMfu5KDmdijkA/P1J25rGJHsFG8FrCcXF4I3Sr/AMtXAu/KxywvZ3e2z06dF1ZOm3ZIgOtzpZ2OdTJzAANQGIZLu9h0tkhYIwxhDRhBo6tBkOXmC45fhBms5YzBFwWw1ADnNa8Vkkp/M9xLj5VBkAu3XVctifEx0hZiLQXVea4qZ1GLnqpxvZbSt7jOnF8Oh60EkxGd3PJX1gFbCqx+grAHTgahJQbKLYKT1IU+FAVHuXwk3nH/AFFPlMXL4Sbzj/qK4WFuhCEAIQhACEIQAmrVxDsTqatXEOxAQ7u8EzZ2lSFGu7wTNnaVIQFFpt/Bu8pvasXZrltT2hzIzhcKjhMGR1ZVWz02/g3eU3tWcsOl8kUbYwxhDQGjI8mXOu8itcb6LzOL3iwb6tmLDUY+M2Q04QzGHUduS0OiTfwjPKf9RWfvQ4rXbTjDK7oaYsNeGMvzbOtaXQ5v4NnlSfWVv9H/AOr6fYw+k1eiuv3LPAjAn8CMC9y589slVebnswvDcTRXEOQVpQkc2vZVLFZRKyQSMBZI6rWHUBQA05gXAkcytcCMCz7pbx1L68j0JYtvCxw+zwtu/XP5rt7MjnOkNiksjmxtJMTzjY4gEgjLCTzio25cyl6I2Z8znhx/dCgfkBiORDK9HLPnoAthelja+JwMTZqZtYRWp6sxnQnlXuwxtwVbA2zAknc2twgclaVOZpylYf4kFXtb2eL3XNbx1R4Zu/tcOudu237mZbS9v7+zbf72ro0Fz2qRuNkZwuzHCYMjmMq8y57poKT2bb/e1dSsOlj4WCMMYQ0YQaGtBkOXmCx4z/aX7yRswP8AhHv+rJmgII3YHWJM/ZC2Kx+gsmIzO55K+sArXrM9TRT4UBTNy+Em84/6inSmrl8JN5x/1FcLC3QhCAEIQgBCEIATVq4h2J1NWriHYgIN3+CZs7SpCjXf4JmztKfqgKPTb+Dd5Te1VN1XJYXQsdIWYi0F1ZHVrTOvC51a6an8G7ym9qxlnua1PaHMjNHCo4TBkdWVV3kVrjfReZy68Ixvq3DhZboODG1+WIZkni7fstRoXCd4sdhNMUmdCRxyshebBvq2YnBpGOlcWZxN5h/6q1Gi972iKwRNY4xsDpaFoGJxL3VzPIOpWUpV1L+hJvntNpW7u4pxUacoWqX15a3L6KaN3Fex3UHCvqTmBVc01kc0SW9hJe6jZ4+A/IZmQAYXDkrStaa0/BecLBhaHblUlj3OLpMBIALgciMxkKUryr0qWKquo6dSna2d07x7tH4X9x5VTCwUFOEtcrNWZNwKFeV7WezCs8rWV1DMuOxozKm2+0thifMcxG1z+o4QcvSclxi87VJLLukri5z+E4nbq6gNQHMrMRit2ls53GGwm9b2skjoT9PLJyNnd/QwfAuVpd992ecDA4iuVHDCa83MsbonorNbZDgaS2Mbo/rpqa09I8g5gVaXZdJmtDYYyA6SKV1CMi6IY8+avCG1eVL0u4OV2vZzfuR71H0Nh5xTm2k3a/Ndjt2fkTTltJ7Lt/vYus3VctifE10hZiLQXVe6uKmdRi56ril+Wx8j7M19cUbiyp1kY2Ur1g1HoXT4LotL2h7IzhdmOEwZHMZVrqXK1RVJua52+hGFCWHW5lrFteLL7QdoDpwNQkoNlFrljtAgRuwOvHn7IWxVb1OU+FCFN3L4Sbzj/qKcKauTjzecf9RXCwuEIQgBCEIAQhCAE1auIdidTVq4h2ICvsHgmbO0p9R7D4JmztKfQFHpp/Bu8pvas5YdLnxRiMMYcIDRr5MluLbYo5mGOVuJpzIqRq6wQVVnRCx+KHtS/wCS7yIpe0308z54vIudaraWuw13QnhBtRiGWesa8l6selm52Rlm3AOMbnuEmOnHJdQtw9fPyLvT+51dhLnGyREv4xOMk1zzOLnCad3NroGZscA24x/cuxk4u6OtJ6nELTpmJLO2zuszThdjxl5OvXlhy9fIm7Tpa1zqtswY0AtDBISAC3Dkachz9C7k3ub3QdVjgOzGf7kO7mt0jM2OAbcf+StWIqLmRdOLd7HDRpe42aSzOixCQEB2M1bXqpnmKrNzsxEHVRfSre5xdB1WSA7C8/JyU9zW6RmbHCPb/wAlXOpKecmIQjC+zzOSaO90xtihZDFYgcJLnv3Uhz3uoC48DLIUA5AAq2y6buZbnW3cAcQlDY8dA3da/wA2HOmI8ma7W3ucXQdVkgOwvP8Ach/c4uga7JANpeP7l56wGHTnLZzlk83nfvNG9nkr6HBb1vvfVpjkEQioWNDQajJwOugzJJPpXaLFpW+FgjDGkNGEHOtBkPgrKPudXRWrbJASM8i809TlYHRKyeK/7S/5LXCChFRjoiuUnJ3ZVaDSYjM7nkr6wCteoN3XPDZ67k0NxGpzcanVXMlTKqbIQWyrClN3Jx5vOP8AqK9Febk483nH/UVwkXCEIQAhCEAIQhACatXEOxOpq1cQ7EBXWHwTNnaU8mLF4NuztKeqgFQkqiqAFgu6Nbi+SKys8twHSccLR6qn0hbtzgBUmgGZPUuV2O94ZLy31aHYWB5kbkTxcoxQbGn0ICw0EtTrPbJLLJljxNp+eMn5jEt9b7IJonxO1SNLfWKLl+kF6Rb+Fqsr8QqyQ5EUe3Iih56A+krqVnnbIxr25teA5uwiqA53oBa3Q2x0D8t0DmEfnjz+QctF3QbfudkwA5zODP6RwnfID0rNaVxmyXi2duQcWzjaDR49YJ/qT2nNpNptcVnjNQA0Np0paH6cPrQF73Prv3Oy7odczi7+lvBb8ifSFX90i7OCy04jUFsOGmWYe6tf6VsrNA2NjY26mNDRsaKdizPdHP4RvnW/TIgGO5zdobE60YiTJWPDTIYDWtfStjVZvuf/AMEPLf2LR1QCpEVQgEKS5OPN5x/1FKSkuTjzecf9RQFwhCEAIQhACEIQAmrVxDsTqbtAq07EBWWLwbdnaU8q1t6xxNDHiSoyNGOcNZ5Qj/kEHNN7pyAsUKu7/wAH63unJO/8HNN7pyAjaYWmRlkeImve6T92AxrnEB3GOWrg1HpCzuhuiMckT5LXC6pdhja7GwgAZmmWsn4LV9/4P1vdOR3/AIP1fdPQGZ0u0QhZZ90ssJDmuGINxuJactWeo0VpoLPIbKI5WPYYiWjG1zatPCbTEM6Zj0BWXf8Ag/V909Ib+g/W905AU/dAut01na9jS50TtTQSS12RyGZzp8VR6E3TM+17tMyRu5NqC9rm1dTA2mIZ0FfUFtO/0H6vuno7/Qfq+6egJ6xfdBmnfgs8cLnsylLmskccQxNpUZUo7atJ39g/V909Hf2H9X3T0BQdz+edrHQSQujazhtc5sjSS45jhZcnIteq/v7D+r7p6O/kH6vunoCehQO/kH6vuno7+Q/q+6egJztSLk483nH/AFFQO/cP6vunqxuNtTI+hAe5zhXI0LiR80BbIQhACEIQAhCEAIQhANus7DraEm9WdEJ1CAa3qzohG9WdEJ1CAa3qzohG9WdEJ1CAa3qzohG9WdEJ1CAa3qzohG9WdEJ1CAa3qzohG9WdEJ1CAa3qzohG9WdEJ1CAa3qzohG9WdEJ1CAa3qzohONYBqFEqEAIQhACEIQ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4584" name="Picture 8" descr="http://freeaviplayer.org/images/avi.png"/>
          <p:cNvPicPr>
            <a:picLocks noChangeAspect="1" noChangeArrowheads="1"/>
          </p:cNvPicPr>
          <p:nvPr/>
        </p:nvPicPr>
        <p:blipFill>
          <a:blip r:embed="rId3"/>
          <a:srcRect/>
          <a:stretch>
            <a:fillRect/>
          </a:stretch>
        </p:blipFill>
        <p:spPr bwMode="auto">
          <a:xfrm>
            <a:off x="204774" y="490534"/>
            <a:ext cx="3224218" cy="322421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428596" y="285728"/>
            <a:ext cx="8001056" cy="1200329"/>
          </a:xfrm>
          <a:prstGeom prst="rect">
            <a:avLst/>
          </a:prstGeom>
        </p:spPr>
        <p:txBody>
          <a:bodyPr wrap="square">
            <a:spAutoFit/>
          </a:bodyPr>
          <a:lstStyle/>
          <a:p>
            <a:pPr algn="just">
              <a:buFont typeface="Arial" pitchFamily="34" charset="0"/>
              <a:buChar char="•"/>
            </a:pPr>
            <a:r>
              <a:rPr lang="es-ES" sz="2400" b="1" dirty="0">
                <a:solidFill>
                  <a:schemeClr val="accent2">
                    <a:lumMod val="75000"/>
                  </a:schemeClr>
                </a:solidFill>
                <a:latin typeface="Arial" pitchFamily="34" charset="0"/>
                <a:cs typeface="Arial" pitchFamily="34" charset="0"/>
              </a:rPr>
              <a:t>AVI</a:t>
            </a:r>
            <a:r>
              <a:rPr lang="es-ES" sz="2400" dirty="0">
                <a:solidFill>
                  <a:schemeClr val="accent2">
                    <a:lumMod val="75000"/>
                  </a:schemeClr>
                </a:solidFill>
                <a:latin typeface="Arial" pitchFamily="34" charset="0"/>
                <a:cs typeface="Arial" pitchFamily="34" charset="0"/>
              </a:rPr>
              <a:t> (siglas en inglés de </a:t>
            </a:r>
            <a:r>
              <a:rPr lang="es-ES" sz="2400" i="1" dirty="0">
                <a:solidFill>
                  <a:schemeClr val="accent2">
                    <a:lumMod val="75000"/>
                  </a:schemeClr>
                </a:solidFill>
                <a:latin typeface="Arial" pitchFamily="34" charset="0"/>
                <a:cs typeface="Arial" pitchFamily="34" charset="0"/>
              </a:rPr>
              <a:t>Audio Video </a:t>
            </a:r>
            <a:r>
              <a:rPr lang="es-ES" sz="2400" i="1" dirty="0" err="1">
                <a:solidFill>
                  <a:schemeClr val="accent2">
                    <a:lumMod val="75000"/>
                  </a:schemeClr>
                </a:solidFill>
                <a:latin typeface="Arial" pitchFamily="34" charset="0"/>
                <a:cs typeface="Arial" pitchFamily="34" charset="0"/>
              </a:rPr>
              <a:t>Interleave</a:t>
            </a:r>
            <a:r>
              <a:rPr lang="es-ES" sz="2400" dirty="0">
                <a:solidFill>
                  <a:schemeClr val="accent2">
                    <a:lumMod val="75000"/>
                  </a:schemeClr>
                </a:solidFill>
                <a:latin typeface="Arial" pitchFamily="34" charset="0"/>
                <a:cs typeface="Arial" pitchFamily="34" charset="0"/>
              </a:rPr>
              <a:t>) es un formato contenedor de audio </a:t>
            </a:r>
            <a:r>
              <a:rPr lang="es-ES" sz="2400" dirty="0" smtClean="0">
                <a:solidFill>
                  <a:schemeClr val="accent2">
                    <a:lumMod val="75000"/>
                  </a:schemeClr>
                </a:solidFill>
                <a:latin typeface="Arial" pitchFamily="34" charset="0"/>
                <a:cs typeface="Arial" pitchFamily="34" charset="0"/>
              </a:rPr>
              <a:t>y video</a:t>
            </a:r>
            <a:r>
              <a:rPr lang="es-ES" sz="2400" dirty="0">
                <a:solidFill>
                  <a:schemeClr val="accent2">
                    <a:lumMod val="75000"/>
                  </a:schemeClr>
                </a:solidFill>
                <a:latin typeface="Arial" pitchFamily="34" charset="0"/>
                <a:cs typeface="Arial" pitchFamily="34" charset="0"/>
              </a:rPr>
              <a:t> lanzado por Microsoft en 1992.</a:t>
            </a:r>
          </a:p>
        </p:txBody>
      </p:sp>
      <p:sp>
        <p:nvSpPr>
          <p:cNvPr id="4" name="3 Rectángulo"/>
          <p:cNvSpPr/>
          <p:nvPr/>
        </p:nvSpPr>
        <p:spPr>
          <a:xfrm>
            <a:off x="1000116" y="1698957"/>
            <a:ext cx="6715156" cy="1015663"/>
          </a:xfrm>
          <a:prstGeom prst="rect">
            <a:avLst/>
          </a:prstGeom>
        </p:spPr>
        <p:txBody>
          <a:bodyPr wrap="square">
            <a:spAutoFit/>
          </a:bodyPr>
          <a:lstStyle/>
          <a:p>
            <a:pPr algn="just">
              <a:buFont typeface="Arial" pitchFamily="34" charset="0"/>
              <a:buChar char="•"/>
            </a:pPr>
            <a:r>
              <a:rPr lang="es-ES" sz="2000" dirty="0">
                <a:solidFill>
                  <a:schemeClr val="accent2">
                    <a:lumMod val="75000"/>
                  </a:schemeClr>
                </a:solidFill>
                <a:latin typeface="Arial" pitchFamily="34" charset="0"/>
                <a:cs typeface="Arial" pitchFamily="34" charset="0"/>
              </a:rPr>
              <a:t>E</a:t>
            </a:r>
            <a:r>
              <a:rPr lang="es-ES" sz="2000" dirty="0" smtClean="0">
                <a:solidFill>
                  <a:schemeClr val="accent2">
                    <a:lumMod val="75000"/>
                  </a:schemeClr>
                </a:solidFill>
                <a:latin typeface="Arial" pitchFamily="34" charset="0"/>
                <a:cs typeface="Arial" pitchFamily="34" charset="0"/>
              </a:rPr>
              <a:t>l </a:t>
            </a:r>
            <a:r>
              <a:rPr lang="es-ES" sz="2000" dirty="0">
                <a:solidFill>
                  <a:schemeClr val="accent2">
                    <a:lumMod val="75000"/>
                  </a:schemeClr>
                </a:solidFill>
                <a:latin typeface="Arial" pitchFamily="34" charset="0"/>
                <a:cs typeface="Arial" pitchFamily="34" charset="0"/>
              </a:rPr>
              <a:t>audio y el video contenidos en el AVI pueden estar en cualquier formato (AC3/</a:t>
            </a:r>
            <a:r>
              <a:rPr lang="es-ES" sz="2000" dirty="0" err="1">
                <a:solidFill>
                  <a:schemeClr val="accent2">
                    <a:lumMod val="75000"/>
                  </a:schemeClr>
                </a:solidFill>
                <a:latin typeface="Arial" pitchFamily="34" charset="0"/>
                <a:cs typeface="Arial" pitchFamily="34" charset="0"/>
              </a:rPr>
              <a:t>DivX</a:t>
            </a:r>
            <a:r>
              <a:rPr lang="es-ES" sz="2000" dirty="0">
                <a:solidFill>
                  <a:schemeClr val="accent2">
                    <a:lumMod val="75000"/>
                  </a:schemeClr>
                </a:solidFill>
                <a:latin typeface="Arial" pitchFamily="34" charset="0"/>
                <a:cs typeface="Arial" pitchFamily="34" charset="0"/>
              </a:rPr>
              <a:t>, u MP3/</a:t>
            </a:r>
            <a:r>
              <a:rPr lang="es-ES" sz="2000" dirty="0" err="1">
                <a:solidFill>
                  <a:schemeClr val="accent2">
                    <a:lumMod val="75000"/>
                  </a:schemeClr>
                </a:solidFill>
                <a:latin typeface="Arial" pitchFamily="34" charset="0"/>
                <a:cs typeface="Arial" pitchFamily="34" charset="0"/>
              </a:rPr>
              <a:t>Xvid</a:t>
            </a:r>
            <a:r>
              <a:rPr lang="es-ES" sz="2000" dirty="0">
                <a:solidFill>
                  <a:schemeClr val="accent2">
                    <a:lumMod val="75000"/>
                  </a:schemeClr>
                </a:solidFill>
                <a:latin typeface="Arial" pitchFamily="34" charset="0"/>
                <a:cs typeface="Arial" pitchFamily="34" charset="0"/>
              </a:rPr>
              <a:t>, entre otros). Por eso se le considera un formato contenedor</a:t>
            </a:r>
            <a:r>
              <a:rPr lang="es-ES" sz="2000" dirty="0">
                <a:solidFill>
                  <a:schemeClr val="accent2">
                    <a:lumMod val="75000"/>
                  </a:schemeClr>
                </a:solidFill>
                <a:latin typeface="Comic Sans MS" pitchFamily="66" charset="0"/>
              </a:rPr>
              <a:t>.</a:t>
            </a:r>
          </a:p>
        </p:txBody>
      </p:sp>
      <p:sp>
        <p:nvSpPr>
          <p:cNvPr id="6" name="5 Rectángulo"/>
          <p:cNvSpPr/>
          <p:nvPr/>
        </p:nvSpPr>
        <p:spPr>
          <a:xfrm>
            <a:off x="1071538" y="3440858"/>
            <a:ext cx="7215238" cy="1323439"/>
          </a:xfrm>
          <a:prstGeom prst="rect">
            <a:avLst/>
          </a:prstGeom>
        </p:spPr>
        <p:txBody>
          <a:bodyPr wrap="square">
            <a:spAutoFit/>
          </a:bodyPr>
          <a:lstStyle/>
          <a:p>
            <a:endParaRPr lang="es-ES" sz="2000" dirty="0">
              <a:solidFill>
                <a:schemeClr val="accent2">
                  <a:lumMod val="75000"/>
                </a:schemeClr>
              </a:solidFill>
              <a:latin typeface="Comic Sans MS" pitchFamily="66" charset="0"/>
            </a:endParaRPr>
          </a:p>
          <a:p>
            <a:pPr>
              <a:buFont typeface="Arial" pitchFamily="34" charset="0"/>
              <a:buChar char="•"/>
            </a:pPr>
            <a:r>
              <a:rPr lang="es-ES" sz="2000" dirty="0">
                <a:solidFill>
                  <a:schemeClr val="accent2">
                    <a:lumMod val="75000"/>
                  </a:schemeClr>
                </a:solidFill>
                <a:latin typeface="Arial" pitchFamily="34" charset="0"/>
                <a:cs typeface="Arial" pitchFamily="34" charset="0"/>
              </a:rPr>
              <a:t>Un reproductor de video capaz de interpretar el formato AVI.</a:t>
            </a:r>
          </a:p>
          <a:p>
            <a:pPr>
              <a:buFont typeface="Arial" pitchFamily="34" charset="0"/>
              <a:buChar char="•"/>
            </a:pPr>
            <a:r>
              <a:rPr lang="es-ES" sz="2000" dirty="0">
                <a:solidFill>
                  <a:schemeClr val="accent2">
                    <a:lumMod val="75000"/>
                  </a:schemeClr>
                </a:solidFill>
                <a:latin typeface="Arial" pitchFamily="34" charset="0"/>
                <a:cs typeface="Arial" pitchFamily="34" charset="0"/>
              </a:rPr>
              <a:t>El </a:t>
            </a:r>
            <a:r>
              <a:rPr lang="es-ES" sz="2000" i="1" dirty="0">
                <a:solidFill>
                  <a:schemeClr val="accent2">
                    <a:lumMod val="75000"/>
                  </a:schemeClr>
                </a:solidFill>
                <a:latin typeface="Arial" pitchFamily="34" charset="0"/>
                <a:cs typeface="Arial" pitchFamily="34" charset="0"/>
              </a:rPr>
              <a:t>códec</a:t>
            </a:r>
            <a:r>
              <a:rPr lang="es-ES" sz="2000" dirty="0">
                <a:solidFill>
                  <a:schemeClr val="accent2">
                    <a:lumMod val="75000"/>
                  </a:schemeClr>
                </a:solidFill>
                <a:latin typeface="Arial" pitchFamily="34" charset="0"/>
                <a:cs typeface="Arial" pitchFamily="34" charset="0"/>
              </a:rPr>
              <a:t> de video para interpretar el flujo de video.</a:t>
            </a:r>
          </a:p>
          <a:p>
            <a:pPr>
              <a:buFont typeface="Arial" pitchFamily="34" charset="0"/>
              <a:buChar char="•"/>
            </a:pPr>
            <a:r>
              <a:rPr lang="es-ES" sz="2000" dirty="0">
                <a:solidFill>
                  <a:schemeClr val="accent2">
                    <a:lumMod val="75000"/>
                  </a:schemeClr>
                </a:solidFill>
                <a:latin typeface="Arial" pitchFamily="34" charset="0"/>
                <a:cs typeface="Arial" pitchFamily="34" charset="0"/>
              </a:rPr>
              <a:t>El </a:t>
            </a:r>
            <a:r>
              <a:rPr lang="es-ES" sz="2000" i="1" dirty="0">
                <a:solidFill>
                  <a:schemeClr val="accent2">
                    <a:lumMod val="75000"/>
                  </a:schemeClr>
                </a:solidFill>
                <a:latin typeface="Arial" pitchFamily="34" charset="0"/>
                <a:cs typeface="Arial" pitchFamily="34" charset="0"/>
              </a:rPr>
              <a:t>códec</a:t>
            </a:r>
            <a:r>
              <a:rPr lang="es-ES" sz="2000" dirty="0">
                <a:solidFill>
                  <a:schemeClr val="accent2">
                    <a:lumMod val="75000"/>
                  </a:schemeClr>
                </a:solidFill>
                <a:latin typeface="Arial" pitchFamily="34" charset="0"/>
                <a:cs typeface="Arial" pitchFamily="34" charset="0"/>
              </a:rPr>
              <a:t> de audio para interpretar el flujo de audio.</a:t>
            </a:r>
          </a:p>
        </p:txBody>
      </p:sp>
      <p:sp>
        <p:nvSpPr>
          <p:cNvPr id="7" name="6 Rectángulo"/>
          <p:cNvSpPr/>
          <p:nvPr/>
        </p:nvSpPr>
        <p:spPr>
          <a:xfrm>
            <a:off x="500034" y="3038773"/>
            <a:ext cx="8358246" cy="461665"/>
          </a:xfrm>
          <a:prstGeom prst="rect">
            <a:avLst/>
          </a:prstGeom>
        </p:spPr>
        <p:txBody>
          <a:bodyPr wrap="square">
            <a:spAutoFit/>
          </a:bodyPr>
          <a:lstStyle/>
          <a:p>
            <a:pPr>
              <a:buFont typeface="Arial" pitchFamily="34" charset="0"/>
              <a:buChar char="•"/>
            </a:pPr>
            <a:r>
              <a:rPr lang="es-ES" sz="2400" dirty="0" smtClean="0">
                <a:solidFill>
                  <a:schemeClr val="accent2">
                    <a:lumMod val="75000"/>
                  </a:schemeClr>
                </a:solidFill>
                <a:latin typeface="Comic Sans MS" pitchFamily="66" charset="0"/>
              </a:rPr>
              <a:t>Para reproducir un archivo AVI es necesario lo siguiente: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85720" y="-24"/>
            <a:ext cx="6715172" cy="3770263"/>
          </a:xfrm>
          <a:prstGeom prst="rect">
            <a:avLst/>
          </a:prstGeom>
          <a:noFill/>
        </p:spPr>
        <p:txBody>
          <a:bodyPr wrap="square" lIns="91440" tIns="45720" rIns="91440" bIns="45720">
            <a:spAutoFit/>
          </a:bodyPr>
          <a:lstStyle/>
          <a:p>
            <a:pPr algn="ctr"/>
            <a:r>
              <a:rPr lang="es-ES_tradnl" sz="23900" b="0" cap="none" spc="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DIVX</a:t>
            </a:r>
            <a:endParaRPr lang="es-ES" sz="7200" b="0" cap="none" spc="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sp>
        <p:nvSpPr>
          <p:cNvPr id="4" name="3 Rectángulo"/>
          <p:cNvSpPr/>
          <p:nvPr/>
        </p:nvSpPr>
        <p:spPr>
          <a:xfrm>
            <a:off x="1214414" y="1142984"/>
            <a:ext cx="5388013" cy="3154710"/>
          </a:xfrm>
          <a:prstGeom prst="rect">
            <a:avLst/>
          </a:prstGeom>
          <a:noFill/>
        </p:spPr>
        <p:txBody>
          <a:bodyPr wrap="none" lIns="91440" tIns="45720" rIns="91440" bIns="45720">
            <a:spAutoFit/>
          </a:bodyPr>
          <a:lstStyle/>
          <a:p>
            <a:pPr algn="ctr"/>
            <a:r>
              <a:rPr lang="es-ES_tradnl" sz="19900" b="1" cap="none" spc="0" dirty="0" smtClean="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rPr>
              <a:t>DIVX</a:t>
            </a:r>
            <a:endParaRPr lang="es-ES" sz="16600" b="1" cap="none" spc="0" dirty="0">
              <a:ln w="19050">
                <a:solidFill>
                  <a:schemeClr val="tx2">
                    <a:tint val="1000"/>
                  </a:schemeClr>
                </a:solidFill>
                <a:prstDash val="solid"/>
              </a:ln>
              <a:solidFill>
                <a:srgbClr val="FF0000"/>
              </a:solidFill>
              <a:effectLst>
                <a:outerShdw blurRad="50000" dist="50800" dir="7500000" algn="tl">
                  <a:srgbClr val="000000">
                    <a:shade val="5000"/>
                    <a:alpha val="35000"/>
                  </a:srgbClr>
                </a:outerShdw>
              </a:effectLst>
            </a:endParaRPr>
          </a:p>
        </p:txBody>
      </p:sp>
      <p:pic>
        <p:nvPicPr>
          <p:cNvPr id="22530" name="Picture 2" descr="http://4.bp.blogspot.com/_CG7g1GL8dgM/R1CfRZYgODI/AAAAAAAAAgg/p9ciM65uweI/s1600-R/logo-divx.gif"/>
          <p:cNvPicPr>
            <a:picLocks noChangeAspect="1" noChangeArrowheads="1"/>
          </p:cNvPicPr>
          <p:nvPr/>
        </p:nvPicPr>
        <p:blipFill>
          <a:blip r:embed="rId3"/>
          <a:srcRect/>
          <a:stretch>
            <a:fillRect/>
          </a:stretch>
        </p:blipFill>
        <p:spPr bwMode="auto">
          <a:xfrm>
            <a:off x="4429124" y="4000504"/>
            <a:ext cx="3541282" cy="200026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571472" y="642918"/>
            <a:ext cx="7643866" cy="1446550"/>
          </a:xfrm>
          <a:prstGeom prst="rect">
            <a:avLst/>
          </a:prstGeom>
        </p:spPr>
        <p:txBody>
          <a:bodyPr wrap="square">
            <a:spAutoFit/>
          </a:bodyPr>
          <a:lstStyle/>
          <a:p>
            <a:pPr>
              <a:buFont typeface="Arial" pitchFamily="34" charset="0"/>
              <a:buChar char="•"/>
            </a:pPr>
            <a:r>
              <a:rPr lang="es-ES" sz="2200" b="1" dirty="0">
                <a:solidFill>
                  <a:schemeClr val="accent2">
                    <a:lumMod val="75000"/>
                  </a:schemeClr>
                </a:solidFill>
                <a:latin typeface="Arial" pitchFamily="34" charset="0"/>
                <a:cs typeface="Arial" pitchFamily="34" charset="0"/>
              </a:rPr>
              <a:t>Digital Video Express</a:t>
            </a:r>
            <a:r>
              <a:rPr lang="es-ES" sz="2200" dirty="0">
                <a:solidFill>
                  <a:schemeClr val="accent2">
                    <a:lumMod val="75000"/>
                  </a:schemeClr>
                </a:solidFill>
                <a:latin typeface="Arial" pitchFamily="34" charset="0"/>
                <a:cs typeface="Arial" pitchFamily="34" charset="0"/>
              </a:rPr>
              <a:t> (</a:t>
            </a:r>
            <a:r>
              <a:rPr lang="es-ES" sz="2200" b="1" dirty="0">
                <a:solidFill>
                  <a:schemeClr val="accent2">
                    <a:lumMod val="75000"/>
                  </a:schemeClr>
                </a:solidFill>
                <a:latin typeface="Arial" pitchFamily="34" charset="0"/>
                <a:cs typeface="Arial" pitchFamily="34" charset="0"/>
              </a:rPr>
              <a:t>DIVX</a:t>
            </a:r>
            <a:r>
              <a:rPr lang="es-ES" sz="2200" dirty="0">
                <a:solidFill>
                  <a:schemeClr val="accent2">
                    <a:lumMod val="75000"/>
                  </a:schemeClr>
                </a:solidFill>
                <a:latin typeface="Arial" pitchFamily="34" charset="0"/>
                <a:cs typeface="Arial" pitchFamily="34" charset="0"/>
              </a:rPr>
              <a:t>) fue un sistema “</a:t>
            </a:r>
            <a:r>
              <a:rPr lang="es-ES" sz="2200" dirty="0" err="1">
                <a:solidFill>
                  <a:schemeClr val="accent2">
                    <a:lumMod val="75000"/>
                  </a:schemeClr>
                </a:solidFill>
                <a:latin typeface="Arial" pitchFamily="34" charset="0"/>
                <a:cs typeface="Arial" pitchFamily="34" charset="0"/>
              </a:rPr>
              <a:t>pay</a:t>
            </a:r>
            <a:r>
              <a:rPr lang="es-ES" sz="2200" dirty="0">
                <a:solidFill>
                  <a:schemeClr val="accent2">
                    <a:lumMod val="75000"/>
                  </a:schemeClr>
                </a:solidFill>
                <a:latin typeface="Arial" pitchFamily="34" charset="0"/>
                <a:cs typeface="Arial" pitchFamily="34" charset="0"/>
              </a:rPr>
              <a:t>-per-</a:t>
            </a:r>
            <a:r>
              <a:rPr lang="es-ES" sz="2200" dirty="0" err="1">
                <a:solidFill>
                  <a:schemeClr val="accent2">
                    <a:lumMod val="75000"/>
                  </a:schemeClr>
                </a:solidFill>
                <a:latin typeface="Arial" pitchFamily="34" charset="0"/>
                <a:cs typeface="Arial" pitchFamily="34" charset="0"/>
              </a:rPr>
              <a:t>view</a:t>
            </a:r>
            <a:r>
              <a:rPr lang="es-ES" sz="2200" dirty="0">
                <a:solidFill>
                  <a:schemeClr val="accent2">
                    <a:lumMod val="75000"/>
                  </a:schemeClr>
                </a:solidFill>
                <a:latin typeface="Arial" pitchFamily="34" charset="0"/>
                <a:cs typeface="Arial" pitchFamily="34" charset="0"/>
              </a:rPr>
              <a:t>” (pago por visión) de DVD de vídeo que se conseguía mediante un disco similar a un DVD y una conexión telefónica</a:t>
            </a:r>
          </a:p>
        </p:txBody>
      </p:sp>
      <p:sp>
        <p:nvSpPr>
          <p:cNvPr id="4" name="3 Rectángulo"/>
          <p:cNvSpPr/>
          <p:nvPr/>
        </p:nvSpPr>
        <p:spPr>
          <a:xfrm>
            <a:off x="1142976" y="2413337"/>
            <a:ext cx="6858000" cy="1015663"/>
          </a:xfrm>
          <a:prstGeom prst="rect">
            <a:avLst/>
          </a:prstGeom>
        </p:spPr>
        <p:txBody>
          <a:bodyPr wrap="square">
            <a:spAutoFit/>
          </a:bodyPr>
          <a:lstStyle/>
          <a:p>
            <a:pPr>
              <a:buFont typeface="Arial" pitchFamily="34" charset="0"/>
              <a:buChar char="•"/>
            </a:pPr>
            <a:r>
              <a:rPr lang="es-MX" sz="2000" dirty="0" smtClean="0">
                <a:solidFill>
                  <a:schemeClr val="accent2">
                    <a:lumMod val="75000"/>
                  </a:schemeClr>
                </a:solidFill>
                <a:latin typeface="Arial" pitchFamily="34" charset="0"/>
                <a:cs typeface="Arial" pitchFamily="34" charset="0"/>
              </a:rPr>
              <a:t>En más de 750 millones de dispositivos</a:t>
            </a:r>
          </a:p>
          <a:p>
            <a:pPr>
              <a:buFont typeface="Arial" pitchFamily="34" charset="0"/>
              <a:buChar char="•"/>
            </a:pPr>
            <a:r>
              <a:rPr lang="es-MX" sz="2000" dirty="0" smtClean="0">
                <a:solidFill>
                  <a:schemeClr val="accent2">
                    <a:lumMod val="75000"/>
                  </a:schemeClr>
                </a:solidFill>
                <a:latin typeface="Arial" pitchFamily="34" charset="0"/>
                <a:cs typeface="Arial" pitchFamily="34" charset="0"/>
              </a:rPr>
              <a:t>Crea y transfiere archivos AVI, DIVX, MKV cualquier dispositivo </a:t>
            </a:r>
            <a:r>
              <a:rPr lang="es-MX" sz="2000" dirty="0" err="1" smtClean="0">
                <a:solidFill>
                  <a:schemeClr val="accent2">
                    <a:lumMod val="75000"/>
                  </a:schemeClr>
                </a:solidFill>
                <a:latin typeface="Arial" pitchFamily="34" charset="0"/>
                <a:cs typeface="Arial" pitchFamily="34" charset="0"/>
              </a:rPr>
              <a:t>DivX</a:t>
            </a:r>
            <a:r>
              <a:rPr lang="es-MX" sz="2000" dirty="0" smtClean="0">
                <a:solidFill>
                  <a:schemeClr val="accent2">
                    <a:lumMod val="75000"/>
                  </a:schemeClr>
                </a:solidFill>
                <a:latin typeface="Arial" pitchFamily="34" charset="0"/>
                <a:cs typeface="Arial" pitchFamily="34" charset="0"/>
              </a:rPr>
              <a:t> </a:t>
            </a:r>
            <a:r>
              <a:rPr lang="es-MX" sz="2000" dirty="0" err="1" smtClean="0">
                <a:solidFill>
                  <a:schemeClr val="accent2">
                    <a:lumMod val="75000"/>
                  </a:schemeClr>
                </a:solidFill>
                <a:latin typeface="Arial" pitchFamily="34" charset="0"/>
                <a:cs typeface="Arial" pitchFamily="34" charset="0"/>
              </a:rPr>
              <a:t>Certified</a:t>
            </a:r>
            <a:endParaRPr lang="es-MX" sz="2000" dirty="0">
              <a:solidFill>
                <a:schemeClr val="accent2">
                  <a:lumMod val="75000"/>
                </a:schemeClr>
              </a:solidFill>
              <a:latin typeface="Arial" pitchFamily="34" charset="0"/>
              <a:cs typeface="Arial" pitchFamily="34" charset="0"/>
            </a:endParaRPr>
          </a:p>
        </p:txBody>
      </p:sp>
      <p:pic>
        <p:nvPicPr>
          <p:cNvPr id="21506" name="Picture 2" descr="http://www.divx.com/files/images/divx-plus-software/header-dps-slide-4.png"/>
          <p:cNvPicPr>
            <a:picLocks noChangeAspect="1" noChangeArrowheads="1"/>
          </p:cNvPicPr>
          <p:nvPr/>
        </p:nvPicPr>
        <p:blipFill>
          <a:blip r:embed="rId3"/>
          <a:srcRect/>
          <a:stretch>
            <a:fillRect/>
          </a:stretch>
        </p:blipFill>
        <p:spPr bwMode="auto">
          <a:xfrm>
            <a:off x="2643174" y="3000372"/>
            <a:ext cx="5600700" cy="294322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85720" y="205957"/>
            <a:ext cx="6715172" cy="4508927"/>
          </a:xfrm>
          <a:prstGeom prst="rect">
            <a:avLst/>
          </a:prstGeom>
          <a:noFill/>
        </p:spPr>
        <p:txBody>
          <a:bodyPr wrap="square" lIns="91440" tIns="45720" rIns="91440" bIns="45720">
            <a:spAutoFit/>
          </a:bodyPr>
          <a:lstStyle/>
          <a:p>
            <a:pPr algn="ctr"/>
            <a:r>
              <a:rPr lang="es-ES_tradnl" sz="28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FLV</a:t>
            </a:r>
            <a:endParaRPr lang="es-ES" sz="8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468421" y="1142984"/>
            <a:ext cx="4460901" cy="3770263"/>
          </a:xfrm>
          <a:prstGeom prst="rect">
            <a:avLst/>
          </a:prstGeom>
          <a:noFill/>
        </p:spPr>
        <p:txBody>
          <a:bodyPr wrap="none" lIns="91440" tIns="45720" rIns="91440" bIns="45720">
            <a:spAutoFit/>
          </a:bodyPr>
          <a:lstStyle/>
          <a:p>
            <a:pPr algn="ctr"/>
            <a:r>
              <a:rPr lang="es-ES_tradnl" sz="23900" b="1" dirty="0" smtClean="0">
                <a:ln w="19050">
                  <a:solidFill>
                    <a:schemeClr val="tx2">
                      <a:tint val="1000"/>
                    </a:schemeClr>
                  </a:solidFill>
                  <a:prstDash val="solid"/>
                </a:ln>
                <a:solidFill>
                  <a:schemeClr val="tx2"/>
                </a:solidFill>
                <a:effectLst>
                  <a:outerShdw blurRad="50000" dist="50800" dir="7500000" algn="tl">
                    <a:srgbClr val="000000">
                      <a:shade val="5000"/>
                      <a:alpha val="35000"/>
                    </a:srgbClr>
                  </a:outerShdw>
                </a:effectLst>
              </a:rPr>
              <a:t>FLV</a:t>
            </a:r>
            <a:endParaRPr lang="es-ES" sz="19900" b="1" cap="none" spc="0" dirty="0">
              <a:ln w="19050">
                <a:solidFill>
                  <a:schemeClr val="tx2">
                    <a:tint val="1000"/>
                  </a:schemeClr>
                </a:solidFill>
                <a:prstDash val="solid"/>
              </a:ln>
              <a:solidFill>
                <a:schemeClr val="tx2"/>
              </a:solidFill>
              <a:effectLst>
                <a:outerShdw blurRad="50000" dist="50800" dir="7500000" algn="tl">
                  <a:srgbClr val="000000">
                    <a:shade val="5000"/>
                    <a:alpha val="35000"/>
                  </a:srgbClr>
                </a:outerShdw>
              </a:effectLst>
            </a:endParaRPr>
          </a:p>
        </p:txBody>
      </p:sp>
      <p:sp>
        <p:nvSpPr>
          <p:cNvPr id="20482" name="AutoShape 2" descr="data:image/jpeg;base64,/9j/4AAQSkZJRgABAQAAAQABAAD/2wCEAAkGBg8PDQ8MDxAQDA0ODw4PDA0MDxAODQ0OFBAVFBUQEhIYJyYfFxkjGRIUHy8gIycqLCwsFR4xNTAqNSYrLCkBCQoKDgwOGg8PGi0cHiEpNTUuKiosKiw1LCksLDAuKSk1MSksMikpKSwpKSksLCk1NSwpLC4sKSwpMSkpKSwpKf/AABEIAMwAzAMBIgACEQEDEQH/xAAcAAABBAMBAAAAAAAAAAAAAAAAAgQGBwEDBQj/xABOEAABAwEDBgYNCQUIAwEAAAABAAIDBAUREgYTITFRkQcUUmFxshYiMjNBVHJzk5ShsdEVNVNVdIGSwdIjQkSCsyU0Q2Nko7TwYqLCJP/EABoBAQACAwEAAAAAAAAAAAAAAAAEBgEDBQL/xAAzEQACAQICBwgBAgcAAAAAAAAAAQIDEQQSBRMVMTJBURQhM1JxgZHB4dHwIiQ0YXKhsf/aAAwDAQACEQMRAD8AvFCwXAcyxnBtG9AKQk5wbRvRnBtG9AKWCVjODaN6a2nUYYnEEX9KA38ZZygjjLOUFHrerXQ0dVNGQJIqeokjJucA9kbnNvB16QNCg2QeW1fV1/F6l8boszM+5sUcZxNLbu2HSUBbXGmcoI40zlBcrGNo3ozg2jegOrxpnKCONM5QXKzg2jejGNo3oDq8aZygjjLOUFy8Y2jes5wbRvQHT4yzlBJNbGNbh7VzjINo3prUPF2sb0B1nWtANcjR03p0yQOF7SHA6iDeCoFaEuvSN6ZWXlE+nlAxdo43EHS0Hn5kBZiE0oLRbM3RocO6YdY+ITtACEIQAhCEAIQhAQLhSffHAw6s4XXc+Bw/NQOOkvAPa6eZTfhXfcyn8s9QqEU8/at6FBrcZbNFf069WbRQ+TuQaLydyyKhGfWk6dmanUnRuSHUvRuW4zLt5G0cVRVmOVgkZmnuwuvuvBGnR0rKV3Y8VZqnBzfIjTqfoWp0B5la1bY9lQkCZkMRcCWh7nC8DWRpUPysZRCWAUebLCDnc0S4X4hdf9169ypuPMi0MZGtJJRavz5EVdD0blqdD0blaOV2TVHDQ1EsUDI5GYMDhivF8zG7dhKgVhZo1kDZmh8LpGska7Vc7tb/ALiQfuWJQcXZmyhiIVqbqRT7v0ucZ0XRuWt0fMNys7LfJWlhoXzwQtikjfGXObivwF2EjTzubuXE4PLBhqpah08YljjYwNa6+7G5x06OYLLg1LKeY4ulKi61nZfv7IO5nMNy0ubzDcpnwi0NNT1MVPTRNhwxY5cF/bOc44Qb9gb7VD3LxK8XYk0ctWCmla43cOYbgtbhzDcFuetRWLnt04mp45huTWSlDyXcwCdTdyfu96KZt7StkGQcTBP+EuPIS1Hz2fBPiOeivhld4XOZoBO29uEnnvU9s20xKLj2sje6b+Y5lVvAy/FHXQeBj4ZRzYw5v/wpzNA5jg9pwubpBH/dSnRd0VOvDJUaJOhM7OtAStuOh7e7b+Y5k8Xo0ghCEAIQhAVtwxPujpj/AJh6jlXsFR2o6FO+G590NKf84/03qr4antR0KDX4i26I8Be//Ts8YWeMrkipWeMqOdix1eMKU8G8t9eR/kSe9qgXGVMOCya+0iP9PL72rZT4kRMav5efoSzLuwKmqkgdTsDwxkgfe9rbiXAjX0KBWjZs1JOyKduB7gx4AcHdqXkA3jnaVNeELK2poZadkDmNEjJHPxsa/S1zQLr9WtV3amUc1ZPHNOWue0MjBY0MGEPJGgc7ivdXLd9SHo7XaqN7ZLPrfeW/l666zKs+b/5EapnP3G8axpHSNSuHhEddZVYeaP8A5Mao8zrOI4jGh/Af+X0i9q1wrbIe5vbGekL2+XgxD/2C43BVT3UUk3hmnIHO1jQB7XO3JXBbaIns7MnSYJXxHbm39u3rOH8qdUn9nWI9xFxhiqXgbXPkeWDe5oW5d9p/2OXO9OM8Ouc1b/f4KuyttTjFoVMwN7TK5rPIZ2jfY1cR0i1GQ+E3nwnadqSXKE+93LTBKEVFckLLkglJLkkuWbGHITUHtT93vW2gF7HdKbVDu1P3e9OrK0xu6T+S9rcQqjvOxY3Aif8A9lY3wGniJ+6Q/qVr1NLeqPyAywgsuaplnZJJnY42MEQaTe1xJvvIu1jcpqzh0s396KqZt/ZsdducpdOSylbxlGbqtpdxJpIXMcHt0OH/AG48y7NDWCVt+pw7puw/BQuHhWsab+JMBPgqIpGDeAQF2qapY4iaCRko2xva9pGw3Lancgyi471YkaFppqkSNxD7x4Qdi3LJ5BCEICquHU/sKXzx/pPVSxyaArZ4eAeL0twJ/bnV5p6psSO1XHcVErRvIsmjaqhSH2cRnEyzrtnsKM87Z7CtOQ6faUPs6pTwc23BS15mqJBDHmJGYi17hiJbcLmgnwFQjPu2ewrGfds9hWVFp3NdWtCpBwb7mWJwnZRUtZNTOppRO2OOVry1sjcJLmkDtgNhUMiluc0nUHNJ6L1z88/kncVjPP5J3FZlFydzzSqwpQVOL7kegK7LqxZ2PimqYpYpD28ckNQWuAcHC8YdoB+5RfKOuyeNFUClFNxkxnMZuCZr8d41EtAHhVTGocPBd0gpPGnbBuK2OTe9IhU6FKm04zl8/gsXgyypgop6htTIIYZY2kOLXuGcY7QLmgnSHHcuzwjZc0lRQ8WpZxO6SVhlDWStujbe7TiA/eDdyqHjTtg3FY407YNxXlOSjlNk40ZVtc73/QfF6wXpjxp2wbiscZdsG4rxkJTxMR8XpJemfGHbBuKxn3bPYs5Tw8QhxUP7U/d710LEF8TvKP5LiulJFy72T7f2LvKP5I1ZGISz1PYRVRrnSxruVEKYyU6RkYq0rs5EzNB6CrBpmvjcHsc6N+i5zCWu3hQuop+1PQfcrUbZJ0aNik0ne5xMfDK4jbIbhec6VkFW0h7jhErReHeUB7/ermp6hsjGyMIc1wBBGkELy7k5QE1tMMJ0yjwHYVemR9Q+J2YOmJ15F/7puv0dK3HNJkhCEAztCyoqgYZBiAXO7DKT6MLuoQHC7DKT6MI7DKT6MLuoQHC7DKT6MJpamSFI2IkMuIUoTG2O8uQHHOT8Av0XAX6ToACS2xaYm4Frjsa4EpWVjb7Nrxto6sf7D1VnBPQtjtcOAAJpajUAPDGgJjl3YULaIG7/AB4h7HqFCxYeSrG4Qf7iPtEPVeoKHKFXbUiz6JhGVF3XMZ/IsPJWDYsPJT3EsFy0ZmdbVQ6DE2NDyUg2NDyU+MgWsyhMz6jVQ6DI2PDyVrdZEXJT10wWt0wWMzGph5Rm6yYuSlMp2sFzRcFvdMFqdKEuz0qcVuQ3kjTd8KdukC1OeEuHC5z6uHtHeS73K9W2aLho8AVI1ZGbf5LvcvRkUI7X+X8lLw7vcr2mY5XD3+jgMpWE3B7ST4A8En7k6ZS4MLho7Zo3lUrkJZrW2vQPuF/GR4ByXK+qxlzB5cfWUo4J1G6h0BZWGah0BZQAhCEAIQhACY2x3lyfJjbHeXIBla9EZ6aopwQwzQzRBzgSGl7HNBIHgF6iuSeQEtDWCqfPHK0RSR4GMe117i3TefJUstauFPTz1JaXiCGaYsaQHPEbC/CCdROG5RbJPhKjtGr4m2llgdmpJc5JIx7bmFui4D/y9iAccJHzePtMHVeq+DlYXCQwmzwAC48Zh0NBJ7l+xV5mH8h/4HKDiOIteh2tQ/UMSSXJWYfyH/gckmB/If8Agco1jsXQkuSC5LMEnIf+BySaeTkP/A5LGcyNZK1kraaeTkP/AAOSDTyfRyfgclhmRqcVrcVtNPJ9HJ+ByQ6mk+jk/A74JYZkaXFanFb3U0n0cno3fBa3Usn0cno3/BBmQzqz2jvJd7l6Xi1N+5ea6qklwO/Zydyf8N+zoXpWMaG/cpmG5lc0203D3+ivbB4L5qWrp6p1TFI2CUSOY2N4c4XEXAnpU7r+4HnI+soRYXC9FV1kFGKOaIzyZsSOljLWm4m8gDTqU3r+4HnI+spZXjos1DoCysM1DoCygBCEIAQhCAExtjvLk+TG2O8uQHLyqH9nV32Sr/ovVZcFsYFqtN38LUe9it+eFr2vje0PY8Oa9jwC1zSLi0g6wQUzorCpIX52GnghkuLccUTGPwm68XjwaBuQD6+7mRjO071E+E6rnis4Pp5ZKeQ1MLc5C90b8JD723jwaBuVW/LdqeP1nrMvxWqVVRdmTqGBqV45ol/YztO9Zx853qgPlu1PH6z1mX4rHy5an1hWesy/FedfE37KrHoDHznejHz+1efvl21PrCs9Zl+KwbetT6wrPWZfimviNlVj0Hj5zvRj5/avPRt+1PrCs9Zl+KScoLU+sKz1mX4pr4jZVY9EY+f2ox853rzqcorU+sKz1mX4pJyjtX6wrPWZfimviNlVj0bj5/ajHz+1ecDlJav1hWesy/FIOU1q/WFZ6zL8U18TOyqx6Tx8/tWRrHSPevM8uVVqgE/KFbqP8TLs6V6Xj1DoC9wmp7iHicLPD2zcyhciIgLVoDd/EDquV5Wh3secj6ybU2TVDG9skdJTRyMOKN7IY2vY7a0gaCnVo97HnI+sthFH7NQ6AsrDNQ6AsoAQhCAEIQgBMbY7y5PkxtjvLkBzsp5Xss+tfG50cjKSqdG9hLXseIXkOaRqINxvVa8GFr1stqCOoq6ioiNNO7NzTSSMxAsudhJuvF53qz8oKV8tFVwxjFJLTVEcbbw3E90TmtF50DSRrUGyCyPraS0BUVEQjiEEzMQlhf2ziy4XNJPgKA7HCl82t+1QdV6rAKz+FP5tb9qg6r1V6gYjiLZofwH6gsFCwVHOxcwUkrJSSguJKQUspBQXEFIcllayguIctblsctbkMjep7h3QfcvUcepv8q8uVPcO8l3uXqSPU3+VTMNzK3pvfD3+ii8i7dtB9q0TJa2qlifOA+OSolcx7cLtBaTcQrstHvY85H1lVuS2QVowV9JPLAGRRTB8js9A7C3C4X3B151jUrTtHvY85H1lLK8Pmah0BZWGah0BZQAhCEAIQhACY2x3lyfJjbHeXIBNdVshilqJDhihZJLK4AuwsY0ucbhpOgHQFxbEy7s+un4tTTOlmwOkwmCeMYG3XnE9oH7w8Ke5Wi+za8f6Or/oPVWcE8Aba4I8VqffGgJtwqfNrftUHVeqtVpcKvza37VB1Xqqw5QcRxFq0R4D9TKwUYljEo51wKSUFySXIZMFJKC8bUgvG1ABWsrJeNq1l42hAYctbkovG1ay8IZNVT3DvJd7ivUsfcjoC8s1B7V3ku9y9Tx6m/yqXhuZXNN74e/0RmzeEuy6meOlhqHPmmdgjaaepYHOuJuxOaANR1ld60u9jzkfWVD5DUzRa1A7w8YHUcr4tLvY85H1lLK+PWah0BZWGah0BZQAhCEAIQhACY2x3lyfJjbHeXIAr6Js8MtO+/NzRyRPwm52B7S03HwG4lcSw8hKOinFTBnc4GPj/aSY24XXX6LhyQurbtc6npKqpaA98FPUTMa6/C50cbngG7wEhQjIThJqrRr+KTU8MLMzLJjidIXXsLbhp0fvFAPuF03WW37VB1ZFUQlO1W3wwfNbftUHVkVP4lAxHEW3Q/gP1NudO1JMp2rXiWC5RzsWFl52pBcklySXIBRKQXLBcklyGTJKQSsFyQSsACUglBckEoBMrtB6D7l6yj7kdAXkqQ6D0H3L1tH3I6ApuG5la05xQ9/oi1mcGlDTzxVMeezkL8ceKXE3FcRpF2nWpBafex5yPrBVpk1wuVlVX01I+mgjjnlzbnsdIXNGEm8X6PArMtTvY85H1gpZXh2zUOgLKwzUOgLKAEIQgBCEIATG2O8uT5MbY7y5AM8rfm2v+x1n9B6qzgpu+V23Xf3Wo1EbY1c80jWtc95DWNDnPc4gNa0aSSToAuTSktWllfginglfcTgilje+4azc033aQgIjwx/NTftUHVkVN4lcfDN81N+1wdV6pjEoGI4i26G8B+ovEsFyRiWC5Rzsii5JLkkuSS5AKLkkuSS5JLlgGS5ILlguSS5ABckkrF6EAl+o9B9y9cM7kdAXkd+o9B9y9cx9yOge5TcNzK1pzfD3+jz9kRh+VaDSL+MDwjkOV72p3secj6wWuC3KN72xsqKZ8jjcxjJonPcdgAN5Wy1O9jzkfWClleHbNQ6AsrDNQ6AsoAQhCAEIQgBMbY7y5PkxtjvLkAzyvbfZdoDbRVg/2HqpuCGjDLYDgNdLUdaNXNa9BxilqKbFgz8M0OO7Fgxsc3FdovuvvuvCiuSfBwbPqxV8ZE90UkeDMZvui034sR5OzwoBtw0/NLftcHVeqUxL1FW2fDOzNzRRzsvDsE0bZGYhqNzgRfpKZdiln+JUnqsHwUerRc3e52cDpKOGp5HG/eeab1glel+xSz/EqT1WD4I7FLP8SpPVYPgtXZn1J23IeR/J5mJWCV6a7E7P8SpPVYPgjsSs/wASpPVYPgnZn1G3IeR/J5jJSCV6f7ErP8Ro/VYP0o7EbO8Ro/VYP0p2Z9RtyHkfyeXiUleo+xGzvEaP1WD9KOxGzvEaP1WD9KdmfUbch5H8nlxC9R9iNneI0fqsH6UdiNneI0fqsH6U7M+o25DyP5PLT9R6D7l64Z3I6AuX2I2d4jR+qwfpXWuW+lTcLnK0hjY4pxaVrHnXISha216B9wv4wOo5X/anex5yPrBQmw+Cg0tXT1XGxJmJM5g4sWY9BF2LGbtewqbWp3secj6wW45o7ZqHQFlYZqHQFlACEIQAhCEAJraMJfEWjWnSEBDaittUOOF0eHwXxNK18etflR+haprhGwIwjYNyAhPHrX5cfoWo49a/Lj9C1TbCNg3IwjYNyAhPHrX5cfoWo49a/Lj9C1TbCNg3IwjYNyAhPHrX5cfoWo49a/Lj9C1TbCNg3IwjYNyAhPHrX5cfoWo49a/Lj9C1TbCNg3IwjYNyAhPHrX5cfoWo49a/Lj9C1TbCNg3IwjYNyAhPHrX5cfoWo49a/Lj9C1TbCNg3IwjYNyAhPHrX5cfoWo49a/Lj9C1TbCNg3IwjYNyAhXHrX5UfoWp7Zz66QhtQ5pZeD2sYabwbxpUowjYNyMI2IAaNAWUI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0484" name="Picture 4" descr="http://1.bp.blogspot.com/--pTH1-ggNew/UHfyyxGoXVI/AAAAAAAAEyE/t1JQzcxxX8k/s1600/flv.png"/>
          <p:cNvPicPr>
            <a:picLocks noChangeAspect="1" noChangeArrowheads="1"/>
          </p:cNvPicPr>
          <p:nvPr/>
        </p:nvPicPr>
        <p:blipFill>
          <a:blip r:embed="rId3"/>
          <a:srcRect/>
          <a:stretch>
            <a:fillRect/>
          </a:stretch>
        </p:blipFill>
        <p:spPr bwMode="auto">
          <a:xfrm>
            <a:off x="5724516" y="3000372"/>
            <a:ext cx="2786082" cy="278608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85752" y="226148"/>
            <a:ext cx="8501090" cy="1261884"/>
          </a:xfrm>
          <a:prstGeom prst="rect">
            <a:avLst/>
          </a:prstGeom>
        </p:spPr>
        <p:txBody>
          <a:bodyPr wrap="square">
            <a:spAutoFit/>
          </a:bodyPr>
          <a:lstStyle/>
          <a:p>
            <a:pPr algn="just"/>
            <a:r>
              <a:rPr lang="es-MX" sz="1900" b="1" dirty="0" smtClean="0">
                <a:solidFill>
                  <a:schemeClr val="accent2">
                    <a:lumMod val="75000"/>
                  </a:schemeClr>
                </a:solidFill>
                <a:latin typeface="Arial" pitchFamily="34" charset="0"/>
                <a:cs typeface="Arial" pitchFamily="34" charset="0"/>
              </a:rPr>
              <a:t>Flash Video</a:t>
            </a:r>
            <a:r>
              <a:rPr lang="es-MX" sz="1900" dirty="0" smtClean="0">
                <a:solidFill>
                  <a:schemeClr val="accent2">
                    <a:lumMod val="75000"/>
                  </a:schemeClr>
                </a:solidFill>
                <a:latin typeface="Arial" pitchFamily="34" charset="0"/>
                <a:cs typeface="Arial" pitchFamily="34" charset="0"/>
              </a:rPr>
              <a:t> (</a:t>
            </a:r>
            <a:r>
              <a:rPr lang="es-MX" sz="1900" b="1" dirty="0" smtClean="0">
                <a:solidFill>
                  <a:schemeClr val="accent2">
                    <a:lumMod val="75000"/>
                  </a:schemeClr>
                </a:solidFill>
                <a:latin typeface="Arial" pitchFamily="34" charset="0"/>
                <a:cs typeface="Arial" pitchFamily="34" charset="0"/>
              </a:rPr>
              <a:t>FLV</a:t>
            </a:r>
            <a:r>
              <a:rPr lang="es-MX" sz="1900" dirty="0" smtClean="0">
                <a:solidFill>
                  <a:schemeClr val="accent2">
                    <a:lumMod val="75000"/>
                  </a:schemeClr>
                </a:solidFill>
                <a:latin typeface="Arial" pitchFamily="34" charset="0"/>
                <a:cs typeface="Arial" pitchFamily="34" charset="0"/>
              </a:rPr>
              <a:t>) es un formato contenedor propietario usado para transmitir video por Internet usando Adobe Flash Player (anteriormente conocido como Macromedia Flash Player), Flash Video puede ser visto en la mayoría de los sistemas operativos, mediante Adobe Flash Player.</a:t>
            </a:r>
          </a:p>
        </p:txBody>
      </p:sp>
      <p:sp>
        <p:nvSpPr>
          <p:cNvPr id="4" name="3 Rectángulo"/>
          <p:cNvSpPr/>
          <p:nvPr/>
        </p:nvSpPr>
        <p:spPr>
          <a:xfrm>
            <a:off x="1143008" y="2521763"/>
            <a:ext cx="4572000" cy="3693319"/>
          </a:xfrm>
          <a:prstGeom prst="rect">
            <a:avLst/>
          </a:prstGeom>
        </p:spPr>
        <p:txBody>
          <a:bodyPr>
            <a:spAutoFit/>
          </a:bodyPr>
          <a:lstStyle/>
          <a:p>
            <a:pPr>
              <a:buFont typeface="Arial" pitchFamily="34" charset="0"/>
              <a:buChar char="•"/>
            </a:pPr>
            <a:r>
              <a:rPr lang="es-MX" dirty="0" smtClean="0">
                <a:solidFill>
                  <a:schemeClr val="accent2">
                    <a:lumMod val="75000"/>
                  </a:schemeClr>
                </a:solidFill>
                <a:latin typeface="Arial" pitchFamily="34" charset="0"/>
                <a:cs typeface="Arial" pitchFamily="34" charset="0"/>
              </a:rPr>
              <a:t>Flash Video Player</a:t>
            </a:r>
          </a:p>
          <a:p>
            <a:pPr>
              <a:buFont typeface="Arial" pitchFamily="34" charset="0"/>
              <a:buChar char="•"/>
            </a:pPr>
            <a:r>
              <a:rPr lang="es-MX" dirty="0" smtClean="0">
                <a:solidFill>
                  <a:schemeClr val="accent2">
                    <a:lumMod val="75000"/>
                  </a:schemeClr>
                </a:solidFill>
                <a:latin typeface="Arial" pitchFamily="34" charset="0"/>
                <a:cs typeface="Arial" pitchFamily="34" charset="0"/>
              </a:rPr>
              <a:t>FLV Player</a:t>
            </a:r>
          </a:p>
          <a:p>
            <a:pPr>
              <a:buFont typeface="Arial" pitchFamily="34" charset="0"/>
              <a:buChar char="•"/>
            </a:pPr>
            <a:r>
              <a:rPr lang="es-MX" dirty="0" err="1" smtClean="0">
                <a:solidFill>
                  <a:schemeClr val="accent2">
                    <a:lumMod val="75000"/>
                  </a:schemeClr>
                </a:solidFill>
                <a:latin typeface="Arial" pitchFamily="34" charset="0"/>
                <a:cs typeface="Arial" pitchFamily="34" charset="0"/>
              </a:rPr>
              <a:t>BitComet</a:t>
            </a:r>
            <a:r>
              <a:rPr lang="es-MX" dirty="0" smtClean="0">
                <a:solidFill>
                  <a:schemeClr val="accent2">
                    <a:lumMod val="75000"/>
                  </a:schemeClr>
                </a:solidFill>
                <a:latin typeface="Arial" pitchFamily="34" charset="0"/>
                <a:cs typeface="Arial" pitchFamily="34" charset="0"/>
              </a:rPr>
              <a:t> FLV Player</a:t>
            </a:r>
          </a:p>
          <a:p>
            <a:pPr>
              <a:buFont typeface="Arial" pitchFamily="34" charset="0"/>
              <a:buChar char="•"/>
            </a:pPr>
            <a:r>
              <a:rPr lang="es-MX" dirty="0" smtClean="0">
                <a:solidFill>
                  <a:schemeClr val="accent2">
                    <a:lumMod val="75000"/>
                  </a:schemeClr>
                </a:solidFill>
                <a:latin typeface="Arial" pitchFamily="34" charset="0"/>
                <a:cs typeface="Arial" pitchFamily="34" charset="0"/>
              </a:rPr>
              <a:t>GOM Player</a:t>
            </a:r>
          </a:p>
          <a:p>
            <a:pPr>
              <a:buFont typeface="Arial" pitchFamily="34" charset="0"/>
              <a:buChar char="•"/>
            </a:pPr>
            <a:r>
              <a:rPr lang="es-MX" dirty="0" smtClean="0">
                <a:solidFill>
                  <a:schemeClr val="accent2">
                    <a:lumMod val="75000"/>
                  </a:schemeClr>
                </a:solidFill>
                <a:latin typeface="Arial" pitchFamily="34" charset="0"/>
                <a:cs typeface="Arial" pitchFamily="34" charset="0"/>
              </a:rPr>
              <a:t>K-Lite </a:t>
            </a:r>
            <a:r>
              <a:rPr lang="es-MX" dirty="0" err="1" smtClean="0">
                <a:solidFill>
                  <a:schemeClr val="accent2">
                    <a:lumMod val="75000"/>
                  </a:schemeClr>
                </a:solidFill>
                <a:latin typeface="Arial" pitchFamily="34" charset="0"/>
                <a:cs typeface="Arial" pitchFamily="34" charset="0"/>
              </a:rPr>
              <a:t>Codec</a:t>
            </a:r>
            <a:r>
              <a:rPr lang="es-MX" dirty="0" smtClean="0">
                <a:solidFill>
                  <a:schemeClr val="accent2">
                    <a:lumMod val="75000"/>
                  </a:schemeClr>
                </a:solidFill>
                <a:latin typeface="Arial" pitchFamily="34" charset="0"/>
                <a:cs typeface="Arial" pitchFamily="34" charset="0"/>
              </a:rPr>
              <a:t> Pack</a:t>
            </a:r>
          </a:p>
          <a:p>
            <a:pPr>
              <a:buFont typeface="Arial" pitchFamily="34" charset="0"/>
              <a:buChar char="•"/>
            </a:pPr>
            <a:r>
              <a:rPr lang="es-MX" dirty="0" smtClean="0">
                <a:solidFill>
                  <a:schemeClr val="accent2">
                    <a:lumMod val="75000"/>
                  </a:schemeClr>
                </a:solidFill>
                <a:latin typeface="Arial" pitchFamily="34" charset="0"/>
                <a:cs typeface="Arial" pitchFamily="34" charset="0"/>
              </a:rPr>
              <a:t>MPlayer</a:t>
            </a:r>
          </a:p>
          <a:p>
            <a:pPr>
              <a:buFont typeface="Arial" pitchFamily="34" charset="0"/>
              <a:buChar char="•"/>
            </a:pPr>
            <a:r>
              <a:rPr lang="es-MX" dirty="0" err="1" smtClean="0">
                <a:solidFill>
                  <a:schemeClr val="accent2">
                    <a:lumMod val="75000"/>
                  </a:schemeClr>
                </a:solidFill>
                <a:latin typeface="Arial" pitchFamily="34" charset="0"/>
                <a:cs typeface="Arial" pitchFamily="34" charset="0"/>
              </a:rPr>
              <a:t>Perian</a:t>
            </a:r>
            <a:endParaRPr lang="es-MX" dirty="0" smtClean="0">
              <a:solidFill>
                <a:schemeClr val="accent2">
                  <a:lumMod val="75000"/>
                </a:schemeClr>
              </a:solidFill>
              <a:latin typeface="Arial" pitchFamily="34" charset="0"/>
              <a:cs typeface="Arial" pitchFamily="34" charset="0"/>
            </a:endParaRPr>
          </a:p>
          <a:p>
            <a:pPr>
              <a:buFont typeface="Arial" pitchFamily="34" charset="0"/>
              <a:buChar char="•"/>
            </a:pPr>
            <a:r>
              <a:rPr lang="es-MX" dirty="0" smtClean="0">
                <a:solidFill>
                  <a:schemeClr val="accent2">
                    <a:lumMod val="75000"/>
                  </a:schemeClr>
                </a:solidFill>
                <a:latin typeface="Arial" pitchFamily="34" charset="0"/>
                <a:cs typeface="Arial" pitchFamily="34" charset="0"/>
              </a:rPr>
              <a:t>Kmplayer</a:t>
            </a:r>
          </a:p>
          <a:p>
            <a:pPr>
              <a:buFont typeface="Arial" pitchFamily="34" charset="0"/>
              <a:buChar char="•"/>
            </a:pPr>
            <a:r>
              <a:rPr lang="es-MX" dirty="0" smtClean="0">
                <a:solidFill>
                  <a:schemeClr val="accent2">
                    <a:lumMod val="75000"/>
                  </a:schemeClr>
                </a:solidFill>
                <a:latin typeface="Arial" pitchFamily="34" charset="0"/>
                <a:cs typeface="Arial" pitchFamily="34" charset="0"/>
              </a:rPr>
              <a:t>Kaffeine</a:t>
            </a:r>
          </a:p>
          <a:p>
            <a:pPr>
              <a:buFont typeface="Arial" pitchFamily="34" charset="0"/>
              <a:buChar char="•"/>
            </a:pPr>
            <a:r>
              <a:rPr lang="es-MX" dirty="0" smtClean="0">
                <a:solidFill>
                  <a:schemeClr val="accent2">
                    <a:lumMod val="75000"/>
                  </a:schemeClr>
                </a:solidFill>
                <a:latin typeface="Arial" pitchFamily="34" charset="0"/>
                <a:cs typeface="Arial" pitchFamily="34" charset="0"/>
              </a:rPr>
              <a:t>RealPlayer</a:t>
            </a:r>
          </a:p>
          <a:p>
            <a:pPr>
              <a:buFont typeface="Arial" pitchFamily="34" charset="0"/>
              <a:buChar char="•"/>
            </a:pPr>
            <a:r>
              <a:rPr lang="es-MX" dirty="0" smtClean="0">
                <a:solidFill>
                  <a:schemeClr val="accent2">
                    <a:lumMod val="75000"/>
                  </a:schemeClr>
                </a:solidFill>
                <a:latin typeface="Arial" pitchFamily="34" charset="0"/>
                <a:cs typeface="Arial" pitchFamily="34" charset="0"/>
              </a:rPr>
              <a:t>VLC media </a:t>
            </a:r>
            <a:r>
              <a:rPr lang="es-MX" dirty="0" err="1" smtClean="0">
                <a:solidFill>
                  <a:schemeClr val="accent2">
                    <a:lumMod val="75000"/>
                  </a:schemeClr>
                </a:solidFill>
                <a:latin typeface="Arial" pitchFamily="34" charset="0"/>
                <a:cs typeface="Arial" pitchFamily="34" charset="0"/>
              </a:rPr>
              <a:t>player</a:t>
            </a:r>
            <a:endParaRPr lang="es-MX" dirty="0" smtClean="0">
              <a:solidFill>
                <a:schemeClr val="accent2">
                  <a:lumMod val="75000"/>
                </a:schemeClr>
              </a:solidFill>
              <a:latin typeface="Arial" pitchFamily="34" charset="0"/>
              <a:cs typeface="Arial" pitchFamily="34" charset="0"/>
            </a:endParaRPr>
          </a:p>
          <a:p>
            <a:pPr>
              <a:buFont typeface="Arial" pitchFamily="34" charset="0"/>
              <a:buChar char="•"/>
            </a:pPr>
            <a:r>
              <a:rPr lang="es-MX" dirty="0" smtClean="0">
                <a:solidFill>
                  <a:schemeClr val="accent2">
                    <a:lumMod val="75000"/>
                  </a:schemeClr>
                </a:solidFill>
                <a:latin typeface="Arial" pitchFamily="34" charset="0"/>
                <a:cs typeface="Arial" pitchFamily="34" charset="0"/>
              </a:rPr>
              <a:t>Xine</a:t>
            </a:r>
          </a:p>
          <a:p>
            <a:pPr>
              <a:buFont typeface="Arial" pitchFamily="34" charset="0"/>
              <a:buChar char="•"/>
            </a:pPr>
            <a:r>
              <a:rPr lang="es-MX" dirty="0" smtClean="0">
                <a:solidFill>
                  <a:schemeClr val="accent2">
                    <a:lumMod val="75000"/>
                  </a:schemeClr>
                </a:solidFill>
                <a:latin typeface="Arial" pitchFamily="34" charset="0"/>
                <a:cs typeface="Arial" pitchFamily="34" charset="0"/>
              </a:rPr>
              <a:t>Winamp</a:t>
            </a:r>
          </a:p>
        </p:txBody>
      </p:sp>
      <p:sp>
        <p:nvSpPr>
          <p:cNvPr id="5" name="4 Rectángulo"/>
          <p:cNvSpPr/>
          <p:nvPr/>
        </p:nvSpPr>
        <p:spPr>
          <a:xfrm>
            <a:off x="4143404" y="2521763"/>
            <a:ext cx="4572000" cy="3693319"/>
          </a:xfrm>
          <a:prstGeom prst="rect">
            <a:avLst/>
          </a:prstGeom>
        </p:spPr>
        <p:txBody>
          <a:bodyPr>
            <a:spAutoFit/>
          </a:bodyPr>
          <a:lstStyle/>
          <a:p>
            <a:pPr>
              <a:buFont typeface="Arial" pitchFamily="34" charset="0"/>
              <a:buChar char="•"/>
            </a:pPr>
            <a:r>
              <a:rPr lang="es-MX" dirty="0" smtClean="0">
                <a:solidFill>
                  <a:schemeClr val="accent2">
                    <a:lumMod val="75000"/>
                  </a:schemeClr>
                </a:solidFill>
                <a:latin typeface="Arial" pitchFamily="34" charset="0"/>
                <a:cs typeface="Arial" pitchFamily="34" charset="0"/>
              </a:rPr>
              <a:t>SWF &amp; FLV Player</a:t>
            </a:r>
          </a:p>
          <a:p>
            <a:pPr>
              <a:buFont typeface="Arial" pitchFamily="34" charset="0"/>
              <a:buChar char="•"/>
            </a:pPr>
            <a:r>
              <a:rPr lang="es-MX" dirty="0" err="1" smtClean="0">
                <a:solidFill>
                  <a:schemeClr val="accent2">
                    <a:lumMod val="75000"/>
                  </a:schemeClr>
                </a:solidFill>
                <a:latin typeface="Arial" pitchFamily="34" charset="0"/>
                <a:cs typeface="Arial" pitchFamily="34" charset="0"/>
              </a:rPr>
              <a:t>JetAudio</a:t>
            </a:r>
            <a:endParaRPr lang="es-MX" dirty="0" smtClean="0">
              <a:solidFill>
                <a:schemeClr val="accent2">
                  <a:lumMod val="75000"/>
                </a:schemeClr>
              </a:solidFill>
              <a:latin typeface="Arial" pitchFamily="34" charset="0"/>
              <a:cs typeface="Arial" pitchFamily="34" charset="0"/>
            </a:endParaRPr>
          </a:p>
          <a:p>
            <a:pPr>
              <a:buFont typeface="Arial" pitchFamily="34" charset="0"/>
              <a:buChar char="•"/>
            </a:pPr>
            <a:r>
              <a:rPr lang="es-MX" dirty="0" err="1" smtClean="0">
                <a:solidFill>
                  <a:schemeClr val="accent2">
                    <a:lumMod val="75000"/>
                  </a:schemeClr>
                </a:solidFill>
                <a:latin typeface="Arial" pitchFamily="34" charset="0"/>
                <a:cs typeface="Arial" pitchFamily="34" charset="0"/>
              </a:rPr>
              <a:t>Ashampoo</a:t>
            </a:r>
            <a:r>
              <a:rPr lang="es-MX" dirty="0" smtClean="0">
                <a:solidFill>
                  <a:schemeClr val="accent2">
                    <a:lumMod val="75000"/>
                  </a:schemeClr>
                </a:solidFill>
                <a:latin typeface="Arial" pitchFamily="34" charset="0"/>
                <a:cs typeface="Arial" pitchFamily="34" charset="0"/>
              </a:rPr>
              <a:t> </a:t>
            </a:r>
            <a:r>
              <a:rPr lang="es-MX" dirty="0" err="1" smtClean="0">
                <a:solidFill>
                  <a:schemeClr val="accent2">
                    <a:lumMod val="75000"/>
                  </a:schemeClr>
                </a:solidFill>
                <a:latin typeface="Arial" pitchFamily="34" charset="0"/>
                <a:cs typeface="Arial" pitchFamily="34" charset="0"/>
              </a:rPr>
              <a:t>Clipfinder</a:t>
            </a:r>
            <a:r>
              <a:rPr lang="es-MX" dirty="0" smtClean="0">
                <a:solidFill>
                  <a:schemeClr val="accent2">
                    <a:lumMod val="75000"/>
                  </a:schemeClr>
                </a:solidFill>
                <a:latin typeface="Arial" pitchFamily="34" charset="0"/>
                <a:cs typeface="Arial" pitchFamily="34" charset="0"/>
              </a:rPr>
              <a:t> (www.ashampoo.com)</a:t>
            </a:r>
          </a:p>
          <a:p>
            <a:pPr>
              <a:buFont typeface="Arial" pitchFamily="34" charset="0"/>
              <a:buChar char="•"/>
            </a:pPr>
            <a:r>
              <a:rPr lang="es-MX" dirty="0" smtClean="0">
                <a:solidFill>
                  <a:schemeClr val="accent2">
                    <a:lumMod val="75000"/>
                  </a:schemeClr>
                </a:solidFill>
                <a:latin typeface="Arial" pitchFamily="34" charset="0"/>
                <a:cs typeface="Arial" pitchFamily="34" charset="0"/>
              </a:rPr>
              <a:t>Cualquier reproductor que utilice DirectShow con </a:t>
            </a:r>
            <a:r>
              <a:rPr lang="es-MX" dirty="0" err="1" smtClean="0">
                <a:solidFill>
                  <a:schemeClr val="accent2">
                    <a:lumMod val="75000"/>
                  </a:schemeClr>
                </a:solidFill>
                <a:latin typeface="Arial" pitchFamily="34" charset="0"/>
                <a:cs typeface="Arial" pitchFamily="34" charset="0"/>
              </a:rPr>
              <a:t>ffdshow</a:t>
            </a:r>
            <a:endParaRPr lang="es-MX" dirty="0" smtClean="0">
              <a:solidFill>
                <a:schemeClr val="accent2">
                  <a:lumMod val="75000"/>
                </a:schemeClr>
              </a:solidFill>
              <a:latin typeface="Arial" pitchFamily="34" charset="0"/>
              <a:cs typeface="Arial" pitchFamily="34" charset="0"/>
            </a:endParaRPr>
          </a:p>
          <a:p>
            <a:pPr lvl="1">
              <a:buFont typeface="Arial" pitchFamily="34" charset="0"/>
              <a:buChar char="•"/>
            </a:pPr>
            <a:r>
              <a:rPr lang="es-MX" dirty="0" smtClean="0">
                <a:solidFill>
                  <a:schemeClr val="accent2">
                    <a:lumMod val="75000"/>
                  </a:schemeClr>
                </a:solidFill>
                <a:latin typeface="Arial" pitchFamily="34" charset="0"/>
                <a:cs typeface="Arial" pitchFamily="34" charset="0"/>
              </a:rPr>
              <a:t>IrfanView (FREEWARE) (http://www.irfanview.com/)</a:t>
            </a:r>
          </a:p>
          <a:p>
            <a:pPr lvl="1">
              <a:buFont typeface="Arial" pitchFamily="34" charset="0"/>
              <a:buChar char="•"/>
            </a:pPr>
            <a:r>
              <a:rPr lang="es-MX" dirty="0" smtClean="0">
                <a:solidFill>
                  <a:schemeClr val="accent2">
                    <a:lumMod val="75000"/>
                  </a:schemeClr>
                </a:solidFill>
                <a:latin typeface="Arial" pitchFamily="34" charset="0"/>
                <a:cs typeface="Arial" pitchFamily="34" charset="0"/>
              </a:rPr>
              <a:t>Media Player </a:t>
            </a:r>
            <a:r>
              <a:rPr lang="es-MX" dirty="0" err="1" smtClean="0">
                <a:solidFill>
                  <a:schemeClr val="accent2">
                    <a:lumMod val="75000"/>
                  </a:schemeClr>
                </a:solidFill>
                <a:latin typeface="Arial" pitchFamily="34" charset="0"/>
                <a:cs typeface="Arial" pitchFamily="34" charset="0"/>
              </a:rPr>
              <a:t>Classic</a:t>
            </a:r>
            <a:endParaRPr lang="es-MX" dirty="0" smtClean="0">
              <a:solidFill>
                <a:schemeClr val="accent2">
                  <a:lumMod val="75000"/>
                </a:schemeClr>
              </a:solidFill>
              <a:latin typeface="Arial" pitchFamily="34" charset="0"/>
              <a:cs typeface="Arial" pitchFamily="34" charset="0"/>
            </a:endParaRPr>
          </a:p>
          <a:p>
            <a:pPr lvl="1">
              <a:buFont typeface="Arial" pitchFamily="34" charset="0"/>
              <a:buChar char="•"/>
            </a:pPr>
            <a:r>
              <a:rPr lang="es-MX" dirty="0" smtClean="0">
                <a:solidFill>
                  <a:schemeClr val="accent2">
                    <a:lumMod val="75000"/>
                  </a:schemeClr>
                </a:solidFill>
                <a:latin typeface="Arial" pitchFamily="34" charset="0"/>
                <a:cs typeface="Arial" pitchFamily="34" charset="0"/>
              </a:rPr>
              <a:t>Windows Media Player</a:t>
            </a:r>
          </a:p>
          <a:p>
            <a:pPr lvl="1">
              <a:buFont typeface="Arial" pitchFamily="34" charset="0"/>
              <a:buChar char="•"/>
            </a:pPr>
            <a:r>
              <a:rPr lang="es-MX" dirty="0" err="1" smtClean="0">
                <a:solidFill>
                  <a:schemeClr val="accent2">
                    <a:lumMod val="75000"/>
                  </a:schemeClr>
                </a:solidFill>
                <a:latin typeface="Arial" pitchFamily="34" charset="0"/>
                <a:cs typeface="Arial" pitchFamily="34" charset="0"/>
              </a:rPr>
              <a:t>BS.Player</a:t>
            </a:r>
            <a:endParaRPr lang="es-MX" dirty="0" smtClean="0">
              <a:solidFill>
                <a:schemeClr val="accent2">
                  <a:lumMod val="75000"/>
                </a:schemeClr>
              </a:solidFill>
              <a:latin typeface="Arial" pitchFamily="34" charset="0"/>
              <a:cs typeface="Arial" pitchFamily="34" charset="0"/>
            </a:endParaRPr>
          </a:p>
          <a:p>
            <a:pPr lvl="1">
              <a:buFont typeface="Arial" pitchFamily="34" charset="0"/>
              <a:buChar char="•"/>
            </a:pPr>
            <a:r>
              <a:rPr lang="es-MX" dirty="0" smtClean="0">
                <a:solidFill>
                  <a:schemeClr val="accent2">
                    <a:lumMod val="75000"/>
                  </a:schemeClr>
                </a:solidFill>
                <a:latin typeface="Arial" pitchFamily="34" charset="0"/>
                <a:cs typeface="Arial" pitchFamily="34" charset="0"/>
              </a:rPr>
              <a:t>Ares </a:t>
            </a:r>
            <a:r>
              <a:rPr lang="es-MX" dirty="0" err="1" smtClean="0">
                <a:solidFill>
                  <a:schemeClr val="accent2">
                    <a:lumMod val="75000"/>
                  </a:schemeClr>
                </a:solidFill>
                <a:latin typeface="Arial" pitchFamily="34" charset="0"/>
                <a:cs typeface="Arial" pitchFamily="34" charset="0"/>
              </a:rPr>
              <a:t>Galaxy</a:t>
            </a:r>
            <a:r>
              <a:rPr lang="es-MX" dirty="0" smtClean="0">
                <a:solidFill>
                  <a:schemeClr val="accent2">
                    <a:lumMod val="75000"/>
                  </a:schemeClr>
                </a:solidFill>
                <a:latin typeface="Arial" pitchFamily="34" charset="0"/>
                <a:cs typeface="Arial" pitchFamily="34" charset="0"/>
              </a:rPr>
              <a:t> 2.0.9 (en adelante)</a:t>
            </a:r>
          </a:p>
          <a:p>
            <a:pPr>
              <a:buFont typeface="Arial" pitchFamily="34" charset="0"/>
              <a:buChar char="•"/>
            </a:pPr>
            <a:r>
              <a:rPr lang="es-MX" dirty="0" err="1" smtClean="0">
                <a:solidFill>
                  <a:schemeClr val="accent2">
                    <a:lumMod val="75000"/>
                  </a:schemeClr>
                </a:solidFill>
                <a:latin typeface="Arial" pitchFamily="34" charset="0"/>
                <a:cs typeface="Arial" pitchFamily="34" charset="0"/>
              </a:rPr>
              <a:t>JavaFX</a:t>
            </a:r>
            <a:endParaRPr lang="es-MX" dirty="0">
              <a:solidFill>
                <a:schemeClr val="accent2">
                  <a:lumMod val="75000"/>
                </a:schemeClr>
              </a:solidFill>
              <a:latin typeface="Arial" pitchFamily="34" charset="0"/>
              <a:cs typeface="Arial" pitchFamily="34" charset="0"/>
            </a:endParaRPr>
          </a:p>
        </p:txBody>
      </p:sp>
      <p:sp>
        <p:nvSpPr>
          <p:cNvPr id="6" name="5 Rectángulo"/>
          <p:cNvSpPr/>
          <p:nvPr/>
        </p:nvSpPr>
        <p:spPr>
          <a:xfrm>
            <a:off x="285720" y="1643050"/>
            <a:ext cx="8429684" cy="707886"/>
          </a:xfrm>
          <a:prstGeom prst="rect">
            <a:avLst/>
          </a:prstGeom>
        </p:spPr>
        <p:txBody>
          <a:bodyPr wrap="square">
            <a:spAutoFit/>
          </a:bodyPr>
          <a:lstStyle/>
          <a:p>
            <a:r>
              <a:rPr lang="es-MX" sz="2000" dirty="0" smtClean="0">
                <a:solidFill>
                  <a:schemeClr val="accent2">
                    <a:lumMod val="75000"/>
                  </a:schemeClr>
                </a:solidFill>
                <a:latin typeface="Comic Sans MS" pitchFamily="66" charset="0"/>
              </a:rPr>
              <a:t>Actualmente existen muchos reproductores capaces de reproducir el formato FLV. Entre ellos se incluyen:</a:t>
            </a:r>
            <a:endParaRPr lang="es-MX" sz="2000" dirty="0">
              <a:solidFill>
                <a:schemeClr val="accent2">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151</TotalTime>
  <Words>688</Words>
  <Application>Microsoft Office PowerPoint</Application>
  <PresentationFormat>Presentación en pantalla (4:3)</PresentationFormat>
  <Paragraphs>142</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Flujo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Criisty...!!!</cp:lastModifiedBy>
  <cp:revision>17</cp:revision>
  <dcterms:created xsi:type="dcterms:W3CDTF">2013-02-04T13:01:26Z</dcterms:created>
  <dcterms:modified xsi:type="dcterms:W3CDTF">2013-02-13T02:45:03Z</dcterms:modified>
</cp:coreProperties>
</file>