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1380F3-A8FB-429C-AA23-62F23CB0D464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E8FB78-CA69-4E10-AE26-4D0B080F670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980312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B0F0"/>
                </a:solidFill>
              </a:rPr>
              <a:t>Tema 1. </a:t>
            </a:r>
            <a:r>
              <a:rPr lang="es-MX" dirty="0" smtClean="0">
                <a:solidFill>
                  <a:srgbClr val="00B0F0"/>
                </a:solidFill>
              </a:rPr>
              <a:t/>
            </a:r>
            <a:br>
              <a:rPr lang="es-MX" dirty="0" smtClean="0">
                <a:solidFill>
                  <a:srgbClr val="00B0F0"/>
                </a:solidFill>
              </a:rPr>
            </a:br>
            <a:r>
              <a:rPr lang="es-MX" b="1" i="1" dirty="0" smtClean="0"/>
              <a:t>El </a:t>
            </a:r>
            <a:r>
              <a:rPr lang="es-MX" b="1" i="1" dirty="0"/>
              <a:t>desarrollo de una institución occidental en una cultura oriental. El caso de Japón</a:t>
            </a:r>
            <a:r>
              <a:rPr lang="es-MX" b="1" i="1" dirty="0" smtClean="0"/>
              <a:t>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7784" y="4653136"/>
            <a:ext cx="5608712" cy="17526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00B0F0"/>
                </a:solidFill>
              </a:rPr>
              <a:t>Subtema 1. </a:t>
            </a:r>
            <a:r>
              <a:rPr lang="es-MX" sz="4800" b="1" u="sng" dirty="0" err="1" smtClean="0">
                <a:solidFill>
                  <a:srgbClr val="92D050"/>
                </a:solidFill>
              </a:rPr>
              <a:t>Yochien</a:t>
            </a:r>
            <a:r>
              <a:rPr lang="es-MX" sz="4800" b="1" u="sng" dirty="0" smtClean="0">
                <a:solidFill>
                  <a:srgbClr val="92D050"/>
                </a:solidFill>
              </a:rPr>
              <a:t> y </a:t>
            </a:r>
            <a:r>
              <a:rPr lang="es-MX" sz="4800" b="1" u="sng" dirty="0" err="1" smtClean="0">
                <a:solidFill>
                  <a:srgbClr val="92D050"/>
                </a:solidFill>
              </a:rPr>
              <a:t>Hoikuen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3600400" cy="5256584"/>
          </a:xfr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MX" sz="3600" dirty="0" smtClean="0"/>
              <a:t>5. </a:t>
            </a:r>
            <a:r>
              <a:rPr lang="es-MX" sz="4000" dirty="0" smtClean="0">
                <a:solidFill>
                  <a:srgbClr val="00B050"/>
                </a:solidFill>
              </a:rPr>
              <a:t>Fomentar</a:t>
            </a:r>
            <a:r>
              <a:rPr lang="es-MX" sz="4000" dirty="0" smtClean="0"/>
              <a:t> una riqueza de </a:t>
            </a:r>
            <a:r>
              <a:rPr lang="es-MX" sz="4000" dirty="0" smtClean="0">
                <a:solidFill>
                  <a:srgbClr val="00B050"/>
                </a:solidFill>
              </a:rPr>
              <a:t>emociones</a:t>
            </a:r>
            <a:r>
              <a:rPr lang="es-MX" sz="4000" dirty="0" smtClean="0"/>
              <a:t> a través de diversas </a:t>
            </a:r>
            <a:r>
              <a:rPr lang="es-MX" sz="4000" dirty="0" smtClean="0">
                <a:solidFill>
                  <a:srgbClr val="00B050"/>
                </a:solidFill>
              </a:rPr>
              <a:t>experiencias</a:t>
            </a:r>
            <a:r>
              <a:rPr lang="es-MX" sz="4000" dirty="0" smtClean="0"/>
              <a:t> y fomentar la </a:t>
            </a:r>
            <a:r>
              <a:rPr lang="es-MX" sz="4000" dirty="0" smtClean="0">
                <a:solidFill>
                  <a:srgbClr val="00B050"/>
                </a:solidFill>
              </a:rPr>
              <a:t>creatividad</a:t>
            </a:r>
            <a:r>
              <a:rPr lang="es-MX" sz="4000" dirty="0" smtClean="0"/>
              <a:t>.</a:t>
            </a:r>
            <a:endParaRPr lang="es-MX" sz="4000" dirty="0"/>
          </a:p>
        </p:txBody>
      </p:sp>
      <p:pic>
        <p:nvPicPr>
          <p:cNvPr id="4" name="3 Marcador de contenido" descr="imagesCALLKX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4318">
            <a:off x="4176415" y="203482"/>
            <a:ext cx="4961608" cy="381811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4" descr="http://www.artquinta.cl/visuales/infantil/inf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8513">
            <a:off x="6870835" y="4359152"/>
            <a:ext cx="2184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agesCAIPUR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2884">
            <a:off x="4174134" y="4041873"/>
            <a:ext cx="2474320" cy="241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09" y="188641"/>
          <a:ext cx="7776866" cy="652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3888433"/>
              </a:tblGrid>
              <a:tr h="45176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YOCHIEN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HOIKUEN</a:t>
                      </a:r>
                      <a:endParaRPr lang="es-MX" dirty="0"/>
                    </a:p>
                  </a:txBody>
                  <a:tcPr/>
                </a:tc>
              </a:tr>
              <a:tr h="451765">
                <a:tc>
                  <a:txBody>
                    <a:bodyPr/>
                    <a:lstStyle/>
                    <a:p>
                      <a:r>
                        <a:rPr lang="es-MX" b="1" dirty="0" smtClean="0"/>
                        <a:t>Abrió</a:t>
                      </a:r>
                      <a:r>
                        <a:rPr lang="es-MX" b="1" baseline="0" dirty="0" smtClean="0"/>
                        <a:t> en 1876.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Abrió</a:t>
                      </a:r>
                      <a:r>
                        <a:rPr lang="es-MX" b="1" baseline="0" dirty="0" smtClean="0"/>
                        <a:t> en 1890.</a:t>
                      </a:r>
                      <a:endParaRPr lang="es-MX" b="1" dirty="0"/>
                    </a:p>
                  </a:txBody>
                  <a:tcPr/>
                </a:tc>
              </a:tr>
              <a:tr h="1113941">
                <a:tc>
                  <a:txBody>
                    <a:bodyPr/>
                    <a:lstStyle/>
                    <a:p>
                      <a:r>
                        <a:rPr lang="es-MX" b="1" baseline="0" dirty="0" smtClean="0"/>
                        <a:t>Son dependientes y administrados por el Ministro de Educación.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Son dependientes   administrados por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dirty="0" smtClean="0"/>
                        <a:t>el Ministro</a:t>
                      </a:r>
                      <a:r>
                        <a:rPr lang="es-MX" b="1" baseline="0" dirty="0" smtClean="0"/>
                        <a:t> del Bienestar.</a:t>
                      </a:r>
                      <a:endParaRPr lang="es-MX" b="1" dirty="0"/>
                    </a:p>
                  </a:txBody>
                  <a:tcPr/>
                </a:tc>
              </a:tr>
              <a:tr h="211648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*Están cerrados varios días</a:t>
                      </a:r>
                      <a:r>
                        <a:rPr lang="es-MX" b="1" baseline="0" dirty="0" smtClean="0"/>
                        <a:t> laborales (domingo y días festivos).</a:t>
                      </a:r>
                    </a:p>
                    <a:p>
                      <a:r>
                        <a:rPr lang="es-MX" b="1" dirty="0" smtClean="0"/>
                        <a:t>*Se</a:t>
                      </a:r>
                      <a:r>
                        <a:rPr lang="es-MX" b="1" baseline="0" dirty="0" smtClean="0"/>
                        <a:t> cierran durante 6 semanas en verano y 2 cada invierno y primavera.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Atienden</a:t>
                      </a:r>
                      <a:r>
                        <a:rPr lang="es-MX" b="1" baseline="0" dirty="0" smtClean="0"/>
                        <a:t> durante más horas a los niños.</a:t>
                      </a:r>
                      <a:endParaRPr lang="es-MX" b="1" dirty="0"/>
                    </a:p>
                  </a:txBody>
                  <a:tcPr/>
                </a:tc>
              </a:tr>
              <a:tr h="519458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Son</a:t>
                      </a:r>
                      <a:r>
                        <a:rPr lang="es-MX" b="1" baseline="0" dirty="0" smtClean="0"/>
                        <a:t> escuelas de medio tiempo.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Funcionan</a:t>
                      </a:r>
                      <a:r>
                        <a:rPr lang="es-MX" b="1" baseline="0" dirty="0" smtClean="0"/>
                        <a:t> de tiempo completo.</a:t>
                      </a:r>
                      <a:endParaRPr lang="es-MX" b="1" dirty="0" smtClean="0"/>
                    </a:p>
                  </a:txBody>
                  <a:tcPr/>
                </a:tc>
              </a:tr>
              <a:tr h="779758">
                <a:tc>
                  <a:txBody>
                    <a:bodyPr/>
                    <a:lstStyle/>
                    <a:p>
                      <a:r>
                        <a:rPr lang="es-MX" b="1" dirty="0" smtClean="0"/>
                        <a:t>Designan un día al mes para preparación</a:t>
                      </a:r>
                      <a:r>
                        <a:rPr lang="es-MX" b="1" baseline="0" dirty="0" smtClean="0"/>
                        <a:t> de los maestros.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Les ofrecen</a:t>
                      </a:r>
                      <a:r>
                        <a:rPr lang="es-MX" b="1" baseline="0" dirty="0" smtClean="0"/>
                        <a:t> siesta y alimentos.</a:t>
                      </a:r>
                      <a:endParaRPr lang="es-MX" b="1" dirty="0" smtClean="0"/>
                    </a:p>
                    <a:p>
                      <a:endParaRPr lang="es-MX" b="1" dirty="0"/>
                    </a:p>
                  </a:txBody>
                  <a:tcPr/>
                </a:tc>
              </a:tr>
              <a:tr h="451765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Son jardines</a:t>
                      </a:r>
                      <a:r>
                        <a:rPr lang="es-MX" b="1" baseline="0" dirty="0" smtClean="0"/>
                        <a:t> de niños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Son guarderías</a:t>
                      </a:r>
                    </a:p>
                  </a:txBody>
                  <a:tcPr/>
                </a:tc>
              </a:tr>
              <a:tr h="451765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Sirve</a:t>
                      </a:r>
                      <a:r>
                        <a:rPr lang="es-MX" b="1" baseline="0" dirty="0" smtClean="0"/>
                        <a:t> a los niños de 3 a 6 años.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Acepta a niños de 6 meses a 6 años.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179512" y="226576"/>
          <a:ext cx="7848872" cy="638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42096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YOCHIEN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HOIKUEN</a:t>
                      </a:r>
                      <a:endParaRPr lang="es-MX" dirty="0"/>
                    </a:p>
                  </a:txBody>
                  <a:tcPr/>
                </a:tc>
              </a:tr>
              <a:tr h="420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Son</a:t>
                      </a:r>
                      <a:r>
                        <a:rPr lang="es-MX" sz="1600" b="1" baseline="0" dirty="0" smtClean="0"/>
                        <a:t> para los niños de madres que no trabajan ( más elegantes y equipados)</a:t>
                      </a:r>
                      <a:endParaRPr lang="es-MX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Son para los niños de madres trabajadoras.</a:t>
                      </a:r>
                      <a:endParaRPr lang="es-MX" sz="1600" b="1" dirty="0"/>
                    </a:p>
                  </a:txBody>
                  <a:tcPr/>
                </a:tc>
              </a:tr>
              <a:tr h="1037986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Cada uniforme es distintivo y diferente</a:t>
                      </a:r>
                      <a:r>
                        <a:rPr lang="es-MX" sz="1600" b="1" baseline="0" dirty="0" smtClean="0"/>
                        <a:t> de los demás </a:t>
                      </a:r>
                      <a:r>
                        <a:rPr lang="es-MX" sz="1600" b="1" baseline="0" dirty="0" err="1" smtClean="0"/>
                        <a:t>yóchien</a:t>
                      </a:r>
                      <a:r>
                        <a:rPr lang="es-MX" sz="1600" b="1" baseline="0" dirty="0" smtClean="0"/>
                        <a:t>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No usan uniformes,</a:t>
                      </a:r>
                      <a:r>
                        <a:rPr lang="es-MX" sz="1600" b="1" baseline="0" dirty="0" smtClean="0"/>
                        <a:t> usan placas en sus camisas con sus nombres y apellido y el de su escuela y grupo.</a:t>
                      </a:r>
                      <a:endParaRPr lang="es-MX" sz="1600" b="1" dirty="0"/>
                    </a:p>
                  </a:txBody>
                  <a:tcPr/>
                </a:tc>
              </a:tr>
              <a:tr h="788287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Tienen aparente</a:t>
                      </a:r>
                      <a:r>
                        <a:rPr lang="es-MX" sz="1600" b="1" baseline="0" dirty="0" smtClean="0"/>
                        <a:t> sentido de superioridad.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Tienen un sentimiento de inferioridad.</a:t>
                      </a:r>
                      <a:endParaRPr lang="es-MX" sz="1600" b="1" dirty="0"/>
                    </a:p>
                  </a:txBody>
                  <a:tcPr/>
                </a:tc>
              </a:tr>
              <a:tr h="48403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Ofrece una experienci</a:t>
                      </a:r>
                      <a:r>
                        <a:rPr lang="es-MX" sz="1600" b="1" baseline="0" dirty="0" smtClean="0"/>
                        <a:t>a educativa tipo occidental a los niños de la aristocracia japonesa.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Instalaciones</a:t>
                      </a:r>
                      <a:r>
                        <a:rPr lang="es-MX" sz="1600" b="1" baseline="0" dirty="0" smtClean="0"/>
                        <a:t> de asistencia social</a:t>
                      </a:r>
                      <a:endParaRPr lang="es-MX" sz="1600" b="1" dirty="0"/>
                    </a:p>
                  </a:txBody>
                  <a:tcPr/>
                </a:tc>
              </a:tr>
              <a:tr h="726590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Se basa en las teorías de</a:t>
                      </a:r>
                      <a:r>
                        <a:rPr lang="es-MX" sz="1600" b="1" baseline="0" dirty="0" smtClean="0"/>
                        <a:t> </a:t>
                      </a:r>
                      <a:r>
                        <a:rPr lang="es-MX" sz="1600" b="1" baseline="0" dirty="0" err="1" smtClean="0"/>
                        <a:t>Froebel</a:t>
                      </a:r>
                      <a:r>
                        <a:rPr lang="es-MX" sz="1600" b="1" baseline="0" dirty="0" smtClean="0"/>
                        <a:t>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Bajo el control del Ministerio de salubridad y Asistencia.</a:t>
                      </a:r>
                      <a:endParaRPr lang="es-MX" sz="1600" b="1" dirty="0"/>
                    </a:p>
                  </a:txBody>
                  <a:tcPr/>
                </a:tc>
              </a:tr>
              <a:tr h="420961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Público</a:t>
                      </a:r>
                      <a:r>
                        <a:rPr lang="es-MX" sz="1600" b="1" baseline="0" dirty="0" smtClean="0"/>
                        <a:t> o privado , recibe ayuda del gobierno para construcción, equipo y subsidio por cada estudiante.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Público</a:t>
                      </a:r>
                      <a:r>
                        <a:rPr lang="es-MX" sz="1600" b="1" baseline="0" dirty="0" smtClean="0"/>
                        <a:t> o privado, reciben grandes reembolsos por estudiante.</a:t>
                      </a:r>
                    </a:p>
                    <a:p>
                      <a:endParaRPr lang="es-MX" sz="1600" b="1" dirty="0"/>
                    </a:p>
                  </a:txBody>
                  <a:tcPr/>
                </a:tc>
              </a:tr>
              <a:tr h="420961">
                <a:tc>
                  <a:txBody>
                    <a:bodyPr/>
                    <a:lstStyle/>
                    <a:p>
                      <a:r>
                        <a:rPr lang="es-MX" b="1" dirty="0" smtClean="0"/>
                        <a:t>Cobran</a:t>
                      </a:r>
                      <a:r>
                        <a:rPr lang="es-MX" b="1" baseline="0" dirty="0" smtClean="0"/>
                        <a:t> a los padres una colegiatura fija.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El 80% de los costos</a:t>
                      </a:r>
                      <a:r>
                        <a:rPr lang="es-MX" b="1" baseline="0" dirty="0" smtClean="0"/>
                        <a:t> son cubiertos por fondos federales, 10% por fondos locales y 10% por pagos de colegiatura de los padres.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332656"/>
          <a:ext cx="78488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636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YOCHIEN 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HOIKUEN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636926">
                <a:tc>
                  <a:txBody>
                    <a:bodyPr/>
                    <a:lstStyle/>
                    <a:p>
                      <a:r>
                        <a:rPr lang="es-MX" dirty="0" smtClean="0"/>
                        <a:t>Atraen a niños de</a:t>
                      </a:r>
                      <a:r>
                        <a:rPr lang="es-MX" baseline="0" dirty="0" smtClean="0"/>
                        <a:t> familias de clase alta, de padres profesionistas como </a:t>
                      </a:r>
                      <a:r>
                        <a:rPr lang="es-MX" baseline="0" dirty="0" err="1" smtClean="0"/>
                        <a:t>medicos</a:t>
                      </a:r>
                      <a:r>
                        <a:rPr lang="es-MX" baseline="0" dirty="0" smtClean="0"/>
                        <a:t> y madres de tiempo completo.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Esta abierto para niños de todas las</a:t>
                      </a:r>
                      <a:r>
                        <a:rPr lang="es-MX" baseline="0" dirty="0" smtClean="0"/>
                        <a:t> edades desde las 7:00 am hasta después de las 7:00 pm 6 días a la semana.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636926">
                <a:tc>
                  <a:txBody>
                    <a:bodyPr/>
                    <a:lstStyle/>
                    <a:p>
                      <a:r>
                        <a:rPr lang="es-MX" dirty="0" smtClean="0"/>
                        <a:t>Ofrecen educación y cuidado infantil  a los niños</a:t>
                      </a:r>
                      <a:r>
                        <a:rPr lang="es-MX" baseline="0" dirty="0" smtClean="0"/>
                        <a:t> y estatus de clase media e identidad a las madres.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Niños</a:t>
                      </a:r>
                      <a:r>
                        <a:rPr lang="es-MX" baseline="0" dirty="0" smtClean="0"/>
                        <a:t> de mujeres que trabajan y que por razones ideológicas y económicas no están involucradas en el tipo de vida de la familia clase alta.  </a:t>
                      </a:r>
                      <a:endParaRPr lang="es-MX" dirty="0"/>
                    </a:p>
                  </a:txBody>
                  <a:tcPr/>
                </a:tc>
              </a:tr>
              <a:tr h="636926">
                <a:tc>
                  <a:txBody>
                    <a:bodyPr/>
                    <a:lstStyle/>
                    <a:p>
                      <a:r>
                        <a:rPr lang="es-MX" dirty="0" smtClean="0"/>
                        <a:t>Envían sus autobuses</a:t>
                      </a:r>
                      <a:r>
                        <a:rPr lang="es-MX" baseline="0" dirty="0" smtClean="0"/>
                        <a:t> a zonas urbanas a buscar niños para sus salones de clases.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asocia con una oficina local de guardería, tienen definida</a:t>
                      </a:r>
                      <a:r>
                        <a:rPr lang="es-MX" baseline="0" dirty="0" smtClean="0"/>
                        <a:t> el área de captura de familias que sirve.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980312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B0F0"/>
                </a:solidFill>
              </a:rPr>
              <a:t>Tema 1. </a:t>
            </a:r>
            <a:r>
              <a:rPr lang="es-MX" dirty="0" smtClean="0">
                <a:solidFill>
                  <a:srgbClr val="00B0F0"/>
                </a:solidFill>
              </a:rPr>
              <a:t/>
            </a:r>
            <a:br>
              <a:rPr lang="es-MX" dirty="0" smtClean="0">
                <a:solidFill>
                  <a:srgbClr val="00B0F0"/>
                </a:solidFill>
              </a:rPr>
            </a:br>
            <a:r>
              <a:rPr lang="es-MX" b="1" i="1" dirty="0" smtClean="0"/>
              <a:t>El </a:t>
            </a:r>
            <a:r>
              <a:rPr lang="es-MX" b="1" i="1" dirty="0"/>
              <a:t>desarrollo de una institución occidental en una cultura oriental. El caso de Japón</a:t>
            </a:r>
            <a:r>
              <a:rPr lang="es-MX" b="1" i="1" dirty="0" smtClean="0"/>
              <a:t>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5608712" cy="1752600"/>
          </a:xfrm>
        </p:spPr>
        <p:txBody>
          <a:bodyPr>
            <a:normAutofit fontScale="85000" lnSpcReduction="10000"/>
          </a:bodyPr>
          <a:lstStyle/>
          <a:p>
            <a:r>
              <a:rPr lang="es-MX" sz="2800" dirty="0" smtClean="0">
                <a:solidFill>
                  <a:srgbClr val="00B0F0"/>
                </a:solidFill>
              </a:rPr>
              <a:t>Subtema 1. </a:t>
            </a:r>
            <a:r>
              <a:rPr lang="es-MX" sz="5200" b="1" u="sng" dirty="0" smtClean="0">
                <a:solidFill>
                  <a:srgbClr val="92D050"/>
                </a:solidFill>
              </a:rPr>
              <a:t>El sistema educativo Japonés.</a:t>
            </a:r>
            <a:endParaRPr lang="es-MX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3610744" cy="4846320"/>
          </a:xfr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s-MX" dirty="0" smtClean="0"/>
              <a:t>1. Fomentar los </a:t>
            </a:r>
            <a:r>
              <a:rPr lang="es-MX" dirty="0" smtClean="0">
                <a:solidFill>
                  <a:srgbClr val="00B050"/>
                </a:solidFill>
              </a:rPr>
              <a:t>hábitos</a:t>
            </a:r>
            <a:r>
              <a:rPr lang="es-MX" dirty="0" smtClean="0"/>
              <a:t> básicos para la vida cotidiana y las </a:t>
            </a:r>
            <a:r>
              <a:rPr lang="es-MX" dirty="0" smtClean="0">
                <a:solidFill>
                  <a:srgbClr val="00B050"/>
                </a:solidFill>
              </a:rPr>
              <a:t>actitudes</a:t>
            </a:r>
            <a:r>
              <a:rPr lang="es-MX" dirty="0" smtClean="0"/>
              <a:t> necesarias para llevar una </a:t>
            </a:r>
            <a:r>
              <a:rPr lang="es-MX" dirty="0" smtClean="0">
                <a:solidFill>
                  <a:srgbClr val="00B050"/>
                </a:solidFill>
              </a:rPr>
              <a:t>vida sana</a:t>
            </a:r>
            <a:r>
              <a:rPr lang="es-MX" dirty="0" smtClean="0"/>
              <a:t>, </a:t>
            </a:r>
            <a:r>
              <a:rPr lang="es-MX" dirty="0" smtClean="0">
                <a:solidFill>
                  <a:srgbClr val="00B050"/>
                </a:solidFill>
              </a:rPr>
              <a:t>segura</a:t>
            </a:r>
            <a:r>
              <a:rPr lang="es-MX" dirty="0" smtClean="0"/>
              <a:t> y </a:t>
            </a:r>
            <a:r>
              <a:rPr lang="es-MX" dirty="0" smtClean="0">
                <a:solidFill>
                  <a:srgbClr val="00B050"/>
                </a:solidFill>
              </a:rPr>
              <a:t>feliz</a:t>
            </a:r>
            <a:r>
              <a:rPr lang="es-MX" dirty="0" smtClean="0"/>
              <a:t> para sentar los fundamentos de </a:t>
            </a:r>
            <a:r>
              <a:rPr lang="es-MX" dirty="0" smtClean="0">
                <a:solidFill>
                  <a:srgbClr val="00B050"/>
                </a:solidFill>
              </a:rPr>
              <a:t>mentes y cuerpos íntegros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539552" y="188640"/>
            <a:ext cx="7128792" cy="136815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NORMAS NACIONALES PARA EDUCACION PREESCOLAR</a:t>
            </a:r>
            <a:endParaRPr lang="es-MX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5 Imagen" descr="28_04_2012 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9858">
            <a:off x="5388091" y="4041068"/>
            <a:ext cx="3755909" cy="2816932"/>
          </a:xfrm>
          <a:prstGeom prst="ellipse">
            <a:avLst/>
          </a:prstGeom>
        </p:spPr>
      </p:pic>
      <p:pic>
        <p:nvPicPr>
          <p:cNvPr id="8" name="7 Imagen" descr="melanie 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9038">
            <a:off x="6098449" y="1239886"/>
            <a:ext cx="2839864" cy="2351788"/>
          </a:xfrm>
          <a:prstGeom prst="rect">
            <a:avLst/>
          </a:prstGeom>
        </p:spPr>
      </p:pic>
      <p:pic>
        <p:nvPicPr>
          <p:cNvPr id="9" name="8 Imagen" descr="ultims pasos 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37765" y="2286970"/>
            <a:ext cx="2664297" cy="221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476672"/>
            <a:ext cx="3844280" cy="5472608"/>
          </a:xfr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s-MX" dirty="0" smtClean="0"/>
              <a:t>2. </a:t>
            </a:r>
            <a:r>
              <a:rPr lang="es-MX" sz="3200" dirty="0" smtClean="0"/>
              <a:t>Fomentar el </a:t>
            </a:r>
            <a:r>
              <a:rPr lang="es-MX" sz="3200" dirty="0" smtClean="0">
                <a:solidFill>
                  <a:srgbClr val="00B050"/>
                </a:solidFill>
              </a:rPr>
              <a:t>afecto</a:t>
            </a:r>
            <a:r>
              <a:rPr lang="es-MX" sz="3200" dirty="0" smtClean="0"/>
              <a:t> y la </a:t>
            </a:r>
            <a:r>
              <a:rPr lang="es-MX" sz="3200" dirty="0" smtClean="0">
                <a:solidFill>
                  <a:srgbClr val="00B050"/>
                </a:solidFill>
              </a:rPr>
              <a:t>confianza</a:t>
            </a:r>
            <a:r>
              <a:rPr lang="es-MX" sz="3200" dirty="0" smtClean="0"/>
              <a:t> hacia los demás y cultivar actitudes de </a:t>
            </a:r>
            <a:r>
              <a:rPr lang="es-MX" sz="3200" dirty="0" smtClean="0">
                <a:solidFill>
                  <a:srgbClr val="00B050"/>
                </a:solidFill>
              </a:rPr>
              <a:t>autonomía</a:t>
            </a:r>
            <a:r>
              <a:rPr lang="es-MX" sz="3200" dirty="0" smtClean="0"/>
              <a:t> y de </a:t>
            </a:r>
            <a:r>
              <a:rPr lang="es-MX" sz="3200" dirty="0" smtClean="0">
                <a:solidFill>
                  <a:srgbClr val="00B050"/>
                </a:solidFill>
              </a:rPr>
              <a:t>cooperación</a:t>
            </a:r>
            <a:r>
              <a:rPr lang="es-MX" sz="3200" dirty="0" smtClean="0"/>
              <a:t> y para despertar la </a:t>
            </a:r>
            <a:r>
              <a:rPr lang="es-MX" sz="3200" dirty="0" smtClean="0">
                <a:solidFill>
                  <a:srgbClr val="00B050"/>
                </a:solidFill>
              </a:rPr>
              <a:t>moralidad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pic>
        <p:nvPicPr>
          <p:cNvPr id="4" name="3 Imagen" descr="melanie 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21640">
            <a:off x="558165" y="3563665"/>
            <a:ext cx="2942051" cy="2814412"/>
          </a:xfrm>
          <a:prstGeom prst="hexagon">
            <a:avLst/>
          </a:prstGeom>
        </p:spPr>
      </p:pic>
      <p:pic>
        <p:nvPicPr>
          <p:cNvPr id="5" name="4 Imagen" descr="28_04_2012 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586272" cy="2952328"/>
          </a:xfrm>
          <a:prstGeom prst="flowChartPunchedTape">
            <a:avLst/>
          </a:prstGeom>
          <a:effectLst>
            <a:softEdge rad="127000"/>
          </a:effectLst>
        </p:spPr>
      </p:pic>
      <p:pic>
        <p:nvPicPr>
          <p:cNvPr id="6" name="5 Imagen" descr="ultims pasos 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1582">
            <a:off x="6016673" y="5142401"/>
            <a:ext cx="3023319" cy="146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3538736" cy="5835048"/>
          </a:xfr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3. </a:t>
            </a:r>
            <a:r>
              <a:rPr lang="es-MX" sz="3200" dirty="0" smtClean="0"/>
              <a:t>Fomentar el </a:t>
            </a:r>
            <a:r>
              <a:rPr lang="es-MX" sz="3200" dirty="0" smtClean="0">
                <a:solidFill>
                  <a:srgbClr val="00B050"/>
                </a:solidFill>
              </a:rPr>
              <a:t>interés</a:t>
            </a:r>
            <a:r>
              <a:rPr lang="es-MX" sz="3200" dirty="0" smtClean="0"/>
              <a:t> y la preocupación por la </a:t>
            </a:r>
            <a:r>
              <a:rPr lang="es-MX" sz="3200" dirty="0" smtClean="0">
                <a:solidFill>
                  <a:srgbClr val="00B050"/>
                </a:solidFill>
              </a:rPr>
              <a:t>naturaleza</a:t>
            </a:r>
            <a:r>
              <a:rPr lang="es-MX" sz="3200" dirty="0" smtClean="0"/>
              <a:t> y el </a:t>
            </a:r>
            <a:r>
              <a:rPr lang="es-MX" sz="3200" dirty="0" smtClean="0">
                <a:solidFill>
                  <a:srgbClr val="00B050"/>
                </a:solidFill>
              </a:rPr>
              <a:t>entorno</a:t>
            </a:r>
            <a:r>
              <a:rPr lang="es-MX" sz="3200" dirty="0" smtClean="0"/>
              <a:t> y cultivar la riqueza de </a:t>
            </a:r>
            <a:r>
              <a:rPr lang="es-MX" sz="3200" dirty="0" smtClean="0">
                <a:solidFill>
                  <a:srgbClr val="00B050"/>
                </a:solidFill>
              </a:rPr>
              <a:t>sentimientos</a:t>
            </a:r>
            <a:r>
              <a:rPr lang="es-MX" sz="3200" dirty="0" smtClean="0"/>
              <a:t> y la capacidad de pensar en estas cosas.</a:t>
            </a:r>
            <a:endParaRPr lang="es-MX" sz="3200" dirty="0"/>
          </a:p>
        </p:txBody>
      </p:sp>
      <p:pic>
        <p:nvPicPr>
          <p:cNvPr id="4" name="3 Imagen" descr="melanie 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50520">
            <a:off x="3759380" y="2920734"/>
            <a:ext cx="2475155" cy="23163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4 Imagen" descr="melanie 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81021">
            <a:off x="6022613" y="4056533"/>
            <a:ext cx="3191655" cy="2393741"/>
          </a:xfrm>
          <a:prstGeom prst="teardrop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5 Imagen" descr="melanie 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67740">
            <a:off x="6192241" y="292518"/>
            <a:ext cx="2922689" cy="2656628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404664"/>
            <a:ext cx="3628256" cy="5616624"/>
          </a:xfrm>
          <a:ln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MX" sz="3200" dirty="0" smtClean="0"/>
              <a:t>4. Fomentar , en la vida diaria, el </a:t>
            </a:r>
            <a:r>
              <a:rPr lang="es-MX" sz="3200" dirty="0" smtClean="0">
                <a:solidFill>
                  <a:srgbClr val="00B050"/>
                </a:solidFill>
              </a:rPr>
              <a:t>interés</a:t>
            </a:r>
            <a:r>
              <a:rPr lang="es-MX" sz="3200" dirty="0" smtClean="0"/>
              <a:t> y la </a:t>
            </a:r>
            <a:r>
              <a:rPr lang="es-MX" sz="3200" dirty="0" smtClean="0">
                <a:solidFill>
                  <a:srgbClr val="00B050"/>
                </a:solidFill>
              </a:rPr>
              <a:t>preocupación por el lenguaje</a:t>
            </a:r>
            <a:r>
              <a:rPr lang="es-MX" sz="3200" dirty="0" smtClean="0"/>
              <a:t> y cultivar el gozo por </a:t>
            </a:r>
            <a:r>
              <a:rPr lang="es-MX" sz="3200" dirty="0" smtClean="0">
                <a:solidFill>
                  <a:srgbClr val="00B050"/>
                </a:solidFill>
              </a:rPr>
              <a:t>hablar y escuchar </a:t>
            </a:r>
            <a:r>
              <a:rPr lang="es-MX" sz="3200" dirty="0" smtClean="0"/>
              <a:t>y el sentimiento del </a:t>
            </a:r>
            <a:r>
              <a:rPr lang="es-MX" sz="3200" dirty="0" smtClean="0">
                <a:solidFill>
                  <a:srgbClr val="00B050"/>
                </a:solidFill>
              </a:rPr>
              <a:t>lenguaje.</a:t>
            </a:r>
            <a:endParaRPr lang="es-MX" sz="3200" dirty="0">
              <a:solidFill>
                <a:srgbClr val="00B050"/>
              </a:solidFill>
            </a:endParaRPr>
          </a:p>
        </p:txBody>
      </p:sp>
      <p:pic>
        <p:nvPicPr>
          <p:cNvPr id="4" name="Picture 8" descr="http://asistentedeparvulo.blogia.com/upload/20070727065643-voca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2424110" cy="38766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acer\AppData\Local\Microsoft\Windows\Temporary Internet Files\Content.IE5\TMH6HJ80\MC9000569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7" y="5229200"/>
            <a:ext cx="18208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melanie 087.JPG"/>
          <p:cNvPicPr>
            <a:picLocks noChangeAspect="1"/>
          </p:cNvPicPr>
          <p:nvPr/>
        </p:nvPicPr>
        <p:blipFill>
          <a:blip r:embed="rId4" cstate="print"/>
          <a:srcRect l="3544" t="49612" r="1662" b="24401"/>
          <a:stretch>
            <a:fillRect/>
          </a:stretch>
        </p:blipFill>
        <p:spPr>
          <a:xfrm>
            <a:off x="251520" y="5445224"/>
            <a:ext cx="6912768" cy="11521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574</Words>
  <Application>Microsoft Office PowerPoint</Application>
  <PresentationFormat>Presentación en pantalla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Tema 1.  El desarrollo de una institución occidental en una cultura oriental. El caso de Japón.  </vt:lpstr>
      <vt:lpstr>Diapositiva 2</vt:lpstr>
      <vt:lpstr>Diapositiva 3</vt:lpstr>
      <vt:lpstr>Diapositiva 4</vt:lpstr>
      <vt:lpstr>Tema 1.  El desarrollo de una institución occidental en una cultura oriental. El caso de Japón.  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 El desarrollo de una institución occidental en una cultura oriental. El caso de Japón.  </dc:title>
  <dc:creator>ALDO</dc:creator>
  <cp:lastModifiedBy>ALDO</cp:lastModifiedBy>
  <cp:revision>1</cp:revision>
  <dcterms:created xsi:type="dcterms:W3CDTF">2013-02-24T19:03:23Z</dcterms:created>
  <dcterms:modified xsi:type="dcterms:W3CDTF">2013-02-24T21:01:10Z</dcterms:modified>
</cp:coreProperties>
</file>