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EB13"/>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1C2E888-88BD-41F7-B94A-C30FBD439575}" type="datetimeFigureOut">
              <a:rPr lang="es-MX" smtClean="0"/>
              <a:t>23/02/2013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959BB8A-B77E-4D14-BE64-710C770F9756}"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2E888-88BD-41F7-B94A-C30FBD439575}" type="datetimeFigureOut">
              <a:rPr lang="es-MX" smtClean="0"/>
              <a:t>23/02/2013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9BB8A-B77E-4D14-BE64-710C770F9756}"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033414"/>
            <a:ext cx="7772400" cy="2187674"/>
          </a:xfrm>
        </p:spPr>
        <p:txBody>
          <a:bodyPr>
            <a:normAutofit fontScale="90000"/>
          </a:bodyPr>
          <a:lstStyle/>
          <a:p>
            <a:r>
              <a:rPr lang="es-MX" sz="6000" dirty="0" smtClean="0">
                <a:solidFill>
                  <a:srgbClr val="FF0000"/>
                </a:solidFill>
                <a:latin typeface="Aharoni" pitchFamily="2" charset="-79"/>
                <a:cs typeface="Aharoni" pitchFamily="2" charset="-79"/>
              </a:rPr>
              <a:t>Tema </a:t>
            </a:r>
            <a:r>
              <a:rPr lang="es-MX" sz="5300" dirty="0" smtClean="0">
                <a:solidFill>
                  <a:srgbClr val="FF0000"/>
                </a:solidFill>
                <a:latin typeface="Arial Black" pitchFamily="34" charset="0"/>
                <a:cs typeface="Arial" pitchFamily="34" charset="0"/>
              </a:rPr>
              <a:t>1:</a:t>
            </a:r>
            <a:r>
              <a:rPr lang="es-MX" sz="6000" i="1" dirty="0" smtClean="0">
                <a:solidFill>
                  <a:srgbClr val="FF0000"/>
                </a:solidFill>
                <a:latin typeface="Aharoni" pitchFamily="2" charset="-79"/>
                <a:cs typeface="Aharoni" pitchFamily="2" charset="-79"/>
              </a:rPr>
              <a:t/>
            </a:r>
            <a:br>
              <a:rPr lang="es-MX" sz="6000" i="1" dirty="0" smtClean="0">
                <a:solidFill>
                  <a:srgbClr val="FF0000"/>
                </a:solidFill>
                <a:latin typeface="Aharoni" pitchFamily="2" charset="-79"/>
                <a:cs typeface="Aharoni" pitchFamily="2" charset="-79"/>
              </a:rPr>
            </a:br>
            <a:r>
              <a:rPr lang="es-MX" sz="5300" i="1" dirty="0" smtClean="0"/>
              <a:t>El desarrollo de una institución occidental en una cultura oriental. </a:t>
            </a:r>
            <a:br>
              <a:rPr lang="es-MX" sz="5300" i="1" dirty="0" smtClean="0"/>
            </a:br>
            <a:r>
              <a:rPr lang="es-MX" sz="5300" i="1" dirty="0" smtClean="0"/>
              <a:t>El caso de Japón</a:t>
            </a:r>
            <a:endParaRPr lang="es-MX"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a:solidFill>
            <a:srgbClr val="0070C0"/>
          </a:solidFill>
          <a:ln w="57150">
            <a:solidFill>
              <a:srgbClr val="22EB13"/>
            </a:solidFill>
          </a:ln>
        </p:spPr>
        <p:style>
          <a:lnRef idx="2">
            <a:schemeClr val="accent3">
              <a:shade val="50000"/>
            </a:schemeClr>
          </a:lnRef>
          <a:fillRef idx="1">
            <a:schemeClr val="accent3"/>
          </a:fillRef>
          <a:effectRef idx="0">
            <a:schemeClr val="accent3"/>
          </a:effectRef>
          <a:fontRef idx="minor">
            <a:schemeClr val="lt1"/>
          </a:fontRef>
        </p:style>
        <p:txBody>
          <a:bodyPr/>
          <a:lstStyle/>
          <a:p>
            <a:r>
              <a:rPr lang="es-MX" i="1" dirty="0" smtClean="0">
                <a:solidFill>
                  <a:schemeClr val="bg1"/>
                </a:solidFill>
                <a:latin typeface="Candara" pitchFamily="34" charset="0"/>
              </a:rPr>
              <a:t>Yochien y Hoikuen</a:t>
            </a:r>
            <a:endParaRPr lang="es-MX" i="1" dirty="0">
              <a:solidFill>
                <a:schemeClr val="bg1"/>
              </a:solidFill>
              <a:latin typeface="Candara" pitchFamily="34" charset="0"/>
            </a:endParaRPr>
          </a:p>
        </p:txBody>
      </p:sp>
      <p:graphicFrame>
        <p:nvGraphicFramePr>
          <p:cNvPr id="4" name="3 Tabla"/>
          <p:cNvGraphicFramePr>
            <a:graphicFrameLocks noGrp="1"/>
          </p:cNvGraphicFramePr>
          <p:nvPr/>
        </p:nvGraphicFramePr>
        <p:xfrm>
          <a:off x="467544" y="1188720"/>
          <a:ext cx="8208912" cy="5425440"/>
        </p:xfrm>
        <a:graphic>
          <a:graphicData uri="http://schemas.openxmlformats.org/drawingml/2006/table">
            <a:tbl>
              <a:tblPr firstRow="1" bandRow="1">
                <a:tableStyleId>{69CF1AB2-1976-4502-BF36-3FF5EA218861}</a:tableStyleId>
              </a:tblPr>
              <a:tblGrid>
                <a:gridCol w="4104456"/>
                <a:gridCol w="4104456"/>
              </a:tblGrid>
              <a:tr h="358479">
                <a:tc>
                  <a:txBody>
                    <a:bodyPr/>
                    <a:lstStyle/>
                    <a:p>
                      <a:pPr algn="ctr"/>
                      <a:r>
                        <a:rPr lang="es-MX" sz="2400" u="sng" dirty="0" smtClean="0">
                          <a:solidFill>
                            <a:srgbClr val="002060"/>
                          </a:solidFill>
                          <a:latin typeface="Candara" pitchFamily="34" charset="0"/>
                        </a:rPr>
                        <a:t>Yochien</a:t>
                      </a:r>
                      <a:endParaRPr lang="es-MX" sz="2400" u="sng" dirty="0">
                        <a:solidFill>
                          <a:srgbClr val="002060"/>
                        </a:solidFill>
                        <a:latin typeface="Candara" pitchFamily="34" charset="0"/>
                      </a:endParaRPr>
                    </a:p>
                  </a:txBody>
                  <a:tcPr/>
                </a:tc>
                <a:tc>
                  <a:txBody>
                    <a:bodyPr/>
                    <a:lstStyle/>
                    <a:p>
                      <a:pPr algn="ctr"/>
                      <a:r>
                        <a:rPr lang="es-MX" sz="2400" u="sng" dirty="0" smtClean="0">
                          <a:solidFill>
                            <a:srgbClr val="002060"/>
                          </a:solidFill>
                          <a:latin typeface="Candara" pitchFamily="34" charset="0"/>
                        </a:rPr>
                        <a:t>Hoikuen</a:t>
                      </a:r>
                      <a:endParaRPr lang="es-MX" sz="2400" u="sng" dirty="0">
                        <a:solidFill>
                          <a:srgbClr val="002060"/>
                        </a:solidFill>
                        <a:latin typeface="Candara" pitchFamily="34" charset="0"/>
                      </a:endParaRPr>
                    </a:p>
                  </a:txBody>
                  <a:tcPr/>
                </a:tc>
              </a:tr>
              <a:tr h="4086665">
                <a:tc>
                  <a:txBody>
                    <a:bodyPr/>
                    <a:lstStyle/>
                    <a:p>
                      <a:pPr>
                        <a:buFont typeface="Arial" pitchFamily="34" charset="0"/>
                        <a:buChar char="•"/>
                      </a:pPr>
                      <a:r>
                        <a:rPr lang="es-MX" sz="1600" dirty="0" smtClean="0">
                          <a:latin typeface="Candara" pitchFamily="34" charset="0"/>
                        </a:rPr>
                        <a:t>Abrió en 1876.</a:t>
                      </a:r>
                    </a:p>
                    <a:p>
                      <a:pPr>
                        <a:buFont typeface="Arial" pitchFamily="34" charset="0"/>
                        <a:buChar char="•"/>
                      </a:pPr>
                      <a:r>
                        <a:rPr lang="es-MX" sz="1600" dirty="0" smtClean="0">
                          <a:latin typeface="Candara" pitchFamily="34" charset="0"/>
                        </a:rPr>
                        <a:t>Su nombre</a:t>
                      </a:r>
                      <a:r>
                        <a:rPr lang="es-MX" sz="1600" baseline="0" dirty="0" smtClean="0">
                          <a:latin typeface="Candara" pitchFamily="34" charset="0"/>
                        </a:rPr>
                        <a:t> fue intento de modernización y se traduce como “jardín de niños”.</a:t>
                      </a:r>
                    </a:p>
                    <a:p>
                      <a:pPr>
                        <a:buFont typeface="Arial" pitchFamily="34" charset="0"/>
                        <a:buChar char="•"/>
                      </a:pPr>
                      <a:r>
                        <a:rPr lang="es-MX" sz="1600" baseline="0" dirty="0" smtClean="0">
                          <a:latin typeface="Candara" pitchFamily="34" charset="0"/>
                        </a:rPr>
                        <a:t>Niños de la clase alta o con posibilidades mayores.</a:t>
                      </a:r>
                      <a:endParaRPr lang="es-MX" sz="1600" dirty="0" smtClean="0">
                        <a:latin typeface="Candara" pitchFamily="34" charset="0"/>
                      </a:endParaRPr>
                    </a:p>
                    <a:p>
                      <a:pPr>
                        <a:buFont typeface="Arial" pitchFamily="34" charset="0"/>
                        <a:buChar char="•"/>
                      </a:pPr>
                      <a:r>
                        <a:rPr lang="es-MX" sz="1600" dirty="0" smtClean="0">
                          <a:latin typeface="Candara" pitchFamily="34" charset="0"/>
                        </a:rPr>
                        <a:t>Jornada</a:t>
                      </a:r>
                      <a:r>
                        <a:rPr lang="es-MX" sz="1600" baseline="0" dirty="0" smtClean="0">
                          <a:latin typeface="Candara" pitchFamily="34" charset="0"/>
                        </a:rPr>
                        <a:t> laboral de medio tiempo.</a:t>
                      </a:r>
                    </a:p>
                    <a:p>
                      <a:pPr>
                        <a:buFont typeface="Arial" pitchFamily="34" charset="0"/>
                        <a:buChar char="•"/>
                      </a:pPr>
                      <a:r>
                        <a:rPr lang="es-MX" sz="1600" baseline="0" dirty="0" smtClean="0">
                          <a:latin typeface="Candara" pitchFamily="34" charset="0"/>
                        </a:rPr>
                        <a:t>En ocasiones cierran días laborales, seis semanas de verano y dos en cada invierno y primavera.</a:t>
                      </a:r>
                    </a:p>
                    <a:p>
                      <a:pPr>
                        <a:buFont typeface="Arial" pitchFamily="34" charset="0"/>
                        <a:buChar char="•"/>
                      </a:pPr>
                      <a:r>
                        <a:rPr lang="es-MX" sz="1600" baseline="0" dirty="0" smtClean="0">
                          <a:latin typeface="Candara" pitchFamily="34" charset="0"/>
                        </a:rPr>
                        <a:t>Sirve a los niños de tres a seis años.</a:t>
                      </a:r>
                    </a:p>
                    <a:p>
                      <a:pPr>
                        <a:buFont typeface="Arial" pitchFamily="34" charset="0"/>
                        <a:buChar char="•"/>
                      </a:pPr>
                      <a:r>
                        <a:rPr lang="es-MX" sz="1600" baseline="0" dirty="0" smtClean="0">
                          <a:latin typeface="Candara" pitchFamily="34" charset="0"/>
                        </a:rPr>
                        <a:t>En las clases una maestra atiende a 40 niños.</a:t>
                      </a:r>
                    </a:p>
                    <a:p>
                      <a:pPr>
                        <a:buFont typeface="Arial" pitchFamily="34" charset="0"/>
                        <a:buChar char="•"/>
                      </a:pPr>
                      <a:r>
                        <a:rPr lang="es-MX" sz="1600" baseline="0" dirty="0" smtClean="0">
                          <a:latin typeface="Candara" pitchFamily="34" charset="0"/>
                        </a:rPr>
                        <a:t>Es administrado por el ministro de educación. </a:t>
                      </a:r>
                    </a:p>
                    <a:p>
                      <a:pPr>
                        <a:buFont typeface="Arial" pitchFamily="34" charset="0"/>
                        <a:buChar char="•"/>
                      </a:pPr>
                      <a:r>
                        <a:rPr lang="es-MX" sz="1600" baseline="0" dirty="0" smtClean="0">
                          <a:latin typeface="Candara" pitchFamily="34" charset="0"/>
                        </a:rPr>
                        <a:t>Usan uniforme</a:t>
                      </a:r>
                    </a:p>
                    <a:p>
                      <a:pPr>
                        <a:buFont typeface="Arial" pitchFamily="34" charset="0"/>
                        <a:buChar char="•"/>
                      </a:pPr>
                      <a:r>
                        <a:rPr lang="es-MX" sz="1600" baseline="0" dirty="0" smtClean="0">
                          <a:latin typeface="Candara" pitchFamily="34" charset="0"/>
                        </a:rPr>
                        <a:t>Les dan preparación de un mes a las maestras.</a:t>
                      </a:r>
                    </a:p>
                    <a:p>
                      <a:pPr>
                        <a:buFont typeface="Arial" pitchFamily="34" charset="0"/>
                        <a:buChar char="•"/>
                      </a:pPr>
                      <a:r>
                        <a:rPr lang="es-MX" sz="1600" baseline="0" dirty="0" smtClean="0">
                          <a:latin typeface="Candara" pitchFamily="34" charset="0"/>
                        </a:rPr>
                        <a:t>Basado en teorías de Froebel</a:t>
                      </a:r>
                    </a:p>
                    <a:p>
                      <a:pPr>
                        <a:buFont typeface="Arial" pitchFamily="34" charset="0"/>
                        <a:buChar char="•"/>
                      </a:pPr>
                      <a:r>
                        <a:rPr lang="es-MX" sz="1600" baseline="0" dirty="0" smtClean="0">
                          <a:latin typeface="Candara" pitchFamily="34" charset="0"/>
                        </a:rPr>
                        <a:t>Clases de piano, natación, ingles.</a:t>
                      </a:r>
                    </a:p>
                    <a:p>
                      <a:pPr>
                        <a:buFont typeface="Arial" pitchFamily="34" charset="0"/>
                        <a:buChar char="•"/>
                      </a:pPr>
                      <a:endParaRPr lang="es-MX" sz="1600" baseline="0" dirty="0" smtClean="0">
                        <a:latin typeface="Candara" pitchFamily="34" charset="0"/>
                      </a:endParaRPr>
                    </a:p>
                    <a:p>
                      <a:pPr>
                        <a:buFont typeface="Arial" pitchFamily="34" charset="0"/>
                        <a:buChar char="•"/>
                      </a:pPr>
                      <a:endParaRPr lang="es-MX" sz="1600" dirty="0">
                        <a:latin typeface="Candara" pitchFamily="34" charset="0"/>
                      </a:endParaRPr>
                    </a:p>
                  </a:txBody>
                  <a:tcPr/>
                </a:tc>
                <a:tc>
                  <a:txBody>
                    <a:bodyPr/>
                    <a:lstStyle/>
                    <a:p>
                      <a:pPr>
                        <a:buFont typeface="Arial" pitchFamily="34" charset="0"/>
                        <a:buChar char="•"/>
                      </a:pPr>
                      <a:r>
                        <a:rPr lang="es-MX" sz="1600" dirty="0" smtClean="0">
                          <a:latin typeface="Candara" pitchFamily="34" charset="0"/>
                        </a:rPr>
                        <a:t>Abrió</a:t>
                      </a:r>
                      <a:r>
                        <a:rPr lang="es-MX" sz="1600" baseline="0" dirty="0" smtClean="0">
                          <a:latin typeface="Candara" pitchFamily="34" charset="0"/>
                        </a:rPr>
                        <a:t> en 1890.</a:t>
                      </a:r>
                    </a:p>
                    <a:p>
                      <a:pPr>
                        <a:buFont typeface="Arial" pitchFamily="34" charset="0"/>
                        <a:buChar char="•"/>
                      </a:pPr>
                      <a:r>
                        <a:rPr lang="es-MX" sz="1600" baseline="0" dirty="0" smtClean="0">
                          <a:latin typeface="Candara" pitchFamily="34" charset="0"/>
                        </a:rPr>
                        <a:t>Significa “guardería” </a:t>
                      </a:r>
                    </a:p>
                    <a:p>
                      <a:pPr>
                        <a:buFont typeface="Arial" pitchFamily="34" charset="0"/>
                        <a:buChar char="•"/>
                      </a:pPr>
                      <a:r>
                        <a:rPr lang="es-MX" sz="1600" baseline="0" dirty="0" smtClean="0">
                          <a:latin typeface="Candara" pitchFamily="34" charset="0"/>
                        </a:rPr>
                        <a:t>Niños pobres. </a:t>
                      </a:r>
                      <a:endParaRPr lang="es-MX" sz="1600" dirty="0" smtClean="0">
                        <a:latin typeface="Candara" pitchFamily="34" charset="0"/>
                      </a:endParaRPr>
                    </a:p>
                    <a:p>
                      <a:pPr>
                        <a:buFont typeface="Arial" pitchFamily="34" charset="0"/>
                        <a:buChar char="•"/>
                      </a:pPr>
                      <a:r>
                        <a:rPr lang="es-MX" sz="1600" dirty="0" smtClean="0">
                          <a:latin typeface="Candara" pitchFamily="34" charset="0"/>
                        </a:rPr>
                        <a:t>Jornada laboral de tiempo completo atendiendo a los hijos</a:t>
                      </a:r>
                      <a:r>
                        <a:rPr lang="es-MX" sz="1600" baseline="0" dirty="0" smtClean="0">
                          <a:latin typeface="Candara" pitchFamily="34" charset="0"/>
                        </a:rPr>
                        <a:t> de madres que trabajan.</a:t>
                      </a:r>
                    </a:p>
                    <a:p>
                      <a:pPr>
                        <a:buFont typeface="Arial" pitchFamily="34" charset="0"/>
                        <a:buChar char="•"/>
                      </a:pPr>
                      <a:r>
                        <a:rPr lang="es-MX" sz="1600" baseline="0" dirty="0" smtClean="0">
                          <a:latin typeface="Candara" pitchFamily="34" charset="0"/>
                        </a:rPr>
                        <a:t>Abierta desde 7:00 am hasta las 7:00pm.</a:t>
                      </a:r>
                    </a:p>
                    <a:p>
                      <a:pPr>
                        <a:buFont typeface="Arial" pitchFamily="34" charset="0"/>
                        <a:buChar char="•"/>
                      </a:pPr>
                      <a:r>
                        <a:rPr lang="es-MX" sz="1600" baseline="0" dirty="0" smtClean="0">
                          <a:latin typeface="Candara" pitchFamily="34" charset="0"/>
                        </a:rPr>
                        <a:t>Atiende los seis días a la semana y días festivos.</a:t>
                      </a:r>
                    </a:p>
                    <a:p>
                      <a:pPr>
                        <a:buFont typeface="Arial" pitchFamily="34" charset="0"/>
                        <a:buChar char="•"/>
                      </a:pPr>
                      <a:r>
                        <a:rPr lang="es-MX" sz="1600" baseline="0" dirty="0" smtClean="0">
                          <a:latin typeface="Candara" pitchFamily="34" charset="0"/>
                        </a:rPr>
                        <a:t>Acepta niños desde los 6 meses hasta los 6 años de edad.</a:t>
                      </a:r>
                    </a:p>
                    <a:p>
                      <a:pPr>
                        <a:buFont typeface="Arial" pitchFamily="34" charset="0"/>
                        <a:buChar char="•"/>
                      </a:pPr>
                      <a:r>
                        <a:rPr lang="es-MX" sz="1600" baseline="0" dirty="0" smtClean="0">
                          <a:latin typeface="Candara" pitchFamily="34" charset="0"/>
                        </a:rPr>
                        <a:t>Atiende a no mas de 30 niños por maestra.</a:t>
                      </a:r>
                    </a:p>
                    <a:p>
                      <a:pPr>
                        <a:buFont typeface="Arial" pitchFamily="34" charset="0"/>
                        <a:buChar char="•"/>
                      </a:pPr>
                      <a:r>
                        <a:rPr lang="es-MX" sz="1600" baseline="0" dirty="0" smtClean="0">
                          <a:latin typeface="Candara" pitchFamily="34" charset="0"/>
                        </a:rPr>
                        <a:t>Es administrado por el Ministro de Bienestar.</a:t>
                      </a:r>
                    </a:p>
                    <a:p>
                      <a:pPr>
                        <a:buFont typeface="Arial" pitchFamily="34" charset="0"/>
                        <a:buChar char="•"/>
                      </a:pPr>
                      <a:r>
                        <a:rPr lang="es-MX" sz="1600" baseline="0" dirty="0" smtClean="0">
                          <a:latin typeface="Candara" pitchFamily="34" charset="0"/>
                        </a:rPr>
                        <a:t>Área atendida definida.</a:t>
                      </a:r>
                    </a:p>
                    <a:p>
                      <a:pPr>
                        <a:buFont typeface="Arial" pitchFamily="34" charset="0"/>
                        <a:buChar char="•"/>
                      </a:pPr>
                      <a:r>
                        <a:rPr lang="es-MX" sz="1600" baseline="0" dirty="0" smtClean="0">
                          <a:latin typeface="Candara" pitchFamily="34" charset="0"/>
                        </a:rPr>
                        <a:t>Alto porcentaje de sus gastos los cubre el gobierno.</a:t>
                      </a:r>
                    </a:p>
                    <a:p>
                      <a:endParaRPr lang="es-MX" sz="1600" dirty="0">
                        <a:latin typeface="Candara" pitchFamily="34" charset="0"/>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85800" y="2564904"/>
            <a:ext cx="7772400" cy="1470025"/>
          </a:xfrm>
        </p:spPr>
        <p:txBody>
          <a:bodyPr>
            <a:noAutofit/>
          </a:bodyPr>
          <a:lstStyle/>
          <a:p>
            <a:r>
              <a:rPr lang="es-MX" sz="6000" dirty="0" smtClean="0">
                <a:solidFill>
                  <a:srgbClr val="C00000"/>
                </a:solidFill>
                <a:latin typeface="Candara" pitchFamily="34" charset="0"/>
              </a:rPr>
              <a:t>Normas Nacionales para la Educación </a:t>
            </a:r>
            <a:r>
              <a:rPr lang="es-MX" sz="6000" dirty="0">
                <a:solidFill>
                  <a:srgbClr val="C00000"/>
                </a:solidFill>
                <a:latin typeface="Candara" pitchFamily="34" charset="0"/>
              </a:rPr>
              <a:t>P</a:t>
            </a:r>
            <a:r>
              <a:rPr lang="es-MX" sz="6000" dirty="0" smtClean="0">
                <a:solidFill>
                  <a:srgbClr val="C00000"/>
                </a:solidFill>
                <a:latin typeface="Candara" pitchFamily="34" charset="0"/>
              </a:rPr>
              <a:t>reescolar</a:t>
            </a:r>
            <a:endParaRPr lang="es-MX" sz="6000" dirty="0">
              <a:solidFill>
                <a:srgbClr val="C00000"/>
              </a:solidFill>
              <a:latin typeface="Candar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000" dirty="0" smtClean="0">
                <a:latin typeface="Candara" pitchFamily="34" charset="0"/>
              </a:rPr>
              <a:t>El Ministerio de Educación en Japón establece cinco objetivos para la educación preescolar</a:t>
            </a:r>
            <a:endParaRPr lang="es-MX" sz="2000" dirty="0">
              <a:latin typeface="Candara" pitchFamily="34" charset="0"/>
            </a:endParaRPr>
          </a:p>
        </p:txBody>
      </p:sp>
      <p:sp>
        <p:nvSpPr>
          <p:cNvPr id="4" name="3 CuadroTexto"/>
          <p:cNvSpPr txBox="1"/>
          <p:nvPr/>
        </p:nvSpPr>
        <p:spPr>
          <a:xfrm>
            <a:off x="611560" y="2276872"/>
            <a:ext cx="4392488"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smtClean="0">
                <a:solidFill>
                  <a:srgbClr val="0070C0"/>
                </a:solidFill>
                <a:latin typeface="Candara" pitchFamily="34" charset="0"/>
              </a:rPr>
              <a:t>Fomentar los hábitos básicos para la vida cotidiana y las actitudes necesarias para llevar una vida sana, segura y feliz y para sentar los fundamentos de mentes y cuerpos íntegros.</a:t>
            </a:r>
            <a:endParaRPr lang="es-MX" sz="2000" dirty="0">
              <a:solidFill>
                <a:srgbClr val="0070C0"/>
              </a:solidFill>
              <a:latin typeface="Candara" pitchFamily="34" charset="0"/>
            </a:endParaRPr>
          </a:p>
        </p:txBody>
      </p:sp>
      <p:pic>
        <p:nvPicPr>
          <p:cNvPr id="1026" name="Picture 2" descr="http://us.cdn1.123rf.com/168nwm/ilona75/ilona751111/ilona75111100043/11411235-familia-feliz-con-la-bolsa-de-supermercado-llena-de-verduras-frescas--concepto-de-vida-sana.jpg"/>
          <p:cNvPicPr>
            <a:picLocks noChangeAspect="1" noChangeArrowheads="1"/>
          </p:cNvPicPr>
          <p:nvPr/>
        </p:nvPicPr>
        <p:blipFill>
          <a:blip r:embed="rId2" cstate="print"/>
          <a:srcRect/>
          <a:stretch>
            <a:fillRect/>
          </a:stretch>
        </p:blipFill>
        <p:spPr bwMode="auto">
          <a:xfrm>
            <a:off x="6012160" y="1818901"/>
            <a:ext cx="2699792" cy="2330179"/>
          </a:xfrm>
          <a:prstGeom prst="rect">
            <a:avLst/>
          </a:prstGeom>
          <a:noFill/>
        </p:spPr>
      </p:pic>
      <p:sp>
        <p:nvSpPr>
          <p:cNvPr id="6" name="5 CuadroTexto"/>
          <p:cNvSpPr txBox="1"/>
          <p:nvPr/>
        </p:nvSpPr>
        <p:spPr>
          <a:xfrm>
            <a:off x="1979712" y="5085184"/>
            <a:ext cx="5400600" cy="1477328"/>
          </a:xfrm>
          <a:prstGeom prst="rect">
            <a:avLst/>
          </a:prstGeom>
          <a:noFill/>
        </p:spPr>
        <p:txBody>
          <a:bodyPr wrap="square" rtlCol="0">
            <a:spAutoFit/>
          </a:bodyPr>
          <a:lstStyle/>
          <a:p>
            <a:r>
              <a:rPr lang="es-MX" dirty="0" smtClean="0">
                <a:latin typeface="Candara" pitchFamily="34" charset="0"/>
              </a:rPr>
              <a:t>Cada dia en la escuela se fomenta los hábitos para una vida integra desde decir los buenos días, estar en convivencia con los demás, hábitos de higiene y alimentación a la hora del lonche y la activación física que se lleva acabo en las mañanas.</a:t>
            </a:r>
            <a:endParaRPr lang="es-MX" dirty="0">
              <a:latin typeface="Candar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tatic.consumer.es/www/imgs/2012/08/manualidades.art.jpg"/>
          <p:cNvPicPr>
            <a:picLocks noChangeAspect="1" noChangeArrowheads="1"/>
          </p:cNvPicPr>
          <p:nvPr/>
        </p:nvPicPr>
        <p:blipFill>
          <a:blip r:embed="rId2" cstate="print"/>
          <a:srcRect/>
          <a:stretch>
            <a:fillRect/>
          </a:stretch>
        </p:blipFill>
        <p:spPr bwMode="auto">
          <a:xfrm>
            <a:off x="1403648" y="908720"/>
            <a:ext cx="3590925" cy="2667000"/>
          </a:xfrm>
          <a:prstGeom prst="rect">
            <a:avLst/>
          </a:prstGeom>
          <a:noFill/>
        </p:spPr>
      </p:pic>
      <p:sp>
        <p:nvSpPr>
          <p:cNvPr id="5" name="4 CuadroTexto"/>
          <p:cNvSpPr txBox="1"/>
          <p:nvPr/>
        </p:nvSpPr>
        <p:spPr>
          <a:xfrm>
            <a:off x="1115616" y="4293096"/>
            <a:ext cx="4824536" cy="132343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sz="2000" dirty="0" smtClean="0">
                <a:solidFill>
                  <a:srgbClr val="C00000"/>
                </a:solidFill>
                <a:latin typeface="Candara" pitchFamily="34" charset="0"/>
              </a:rPr>
              <a:t>Fomentar el afecto y la confianza hacia los demás y cultivar actitudes de autonomía y de cooperación y para despertar la moralidad.</a:t>
            </a:r>
            <a:endParaRPr lang="es-MX" sz="2000" dirty="0">
              <a:solidFill>
                <a:srgbClr val="C00000"/>
              </a:solidFill>
              <a:latin typeface="Candara" pitchFamily="34" charset="0"/>
            </a:endParaRPr>
          </a:p>
        </p:txBody>
      </p:sp>
      <p:sp>
        <p:nvSpPr>
          <p:cNvPr id="6" name="5 CuadroTexto"/>
          <p:cNvSpPr txBox="1"/>
          <p:nvPr/>
        </p:nvSpPr>
        <p:spPr>
          <a:xfrm>
            <a:off x="6084168" y="1268760"/>
            <a:ext cx="2520280" cy="2031325"/>
          </a:xfrm>
          <a:prstGeom prst="rect">
            <a:avLst/>
          </a:prstGeom>
          <a:noFill/>
        </p:spPr>
        <p:txBody>
          <a:bodyPr wrap="square" rtlCol="0">
            <a:spAutoFit/>
          </a:bodyPr>
          <a:lstStyle/>
          <a:p>
            <a:r>
              <a:rPr lang="es-MX" dirty="0" smtClean="0"/>
              <a:t>En el trabajo diario debe de haber un trabajo de confianza donde los niños se sientan seguros, protegidos y al mismo tiempo puedan expresar lo que piensan o sienten.</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3861048"/>
            <a:ext cx="3456384" cy="193899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s-MX" sz="2000" dirty="0" smtClean="0">
                <a:solidFill>
                  <a:srgbClr val="22EB13"/>
                </a:solidFill>
                <a:latin typeface="Candara" pitchFamily="34" charset="0"/>
              </a:rPr>
              <a:t>Fomentar el interés y preocupación por la naturaleza y el entorno y cultivar la riqueza de sentimientos y la capacidad de pensar en estas cosas.</a:t>
            </a:r>
            <a:endParaRPr lang="es-MX" sz="2000" dirty="0">
              <a:solidFill>
                <a:srgbClr val="22EB13"/>
              </a:solidFill>
              <a:latin typeface="Candara" pitchFamily="34" charset="0"/>
            </a:endParaRPr>
          </a:p>
        </p:txBody>
      </p:sp>
      <p:pic>
        <p:nvPicPr>
          <p:cNvPr id="18434" name="Picture 2" descr="http://siempremujer.com/wp-content/uploads/naturaleza.jpg"/>
          <p:cNvPicPr>
            <a:picLocks noChangeAspect="1" noChangeArrowheads="1"/>
          </p:cNvPicPr>
          <p:nvPr/>
        </p:nvPicPr>
        <p:blipFill>
          <a:blip r:embed="rId2" cstate="print"/>
          <a:srcRect/>
          <a:stretch>
            <a:fillRect/>
          </a:stretch>
        </p:blipFill>
        <p:spPr bwMode="auto">
          <a:xfrm>
            <a:off x="1835696" y="260648"/>
            <a:ext cx="6457950" cy="3240360"/>
          </a:xfrm>
          <a:prstGeom prst="rect">
            <a:avLst/>
          </a:prstGeom>
          <a:noFill/>
        </p:spPr>
      </p:pic>
      <p:sp>
        <p:nvSpPr>
          <p:cNvPr id="6" name="5 CuadroTexto"/>
          <p:cNvSpPr txBox="1"/>
          <p:nvPr/>
        </p:nvSpPr>
        <p:spPr>
          <a:xfrm>
            <a:off x="5004048" y="4221088"/>
            <a:ext cx="3168352" cy="2031325"/>
          </a:xfrm>
          <a:prstGeom prst="rect">
            <a:avLst/>
          </a:prstGeom>
          <a:noFill/>
        </p:spPr>
        <p:txBody>
          <a:bodyPr wrap="square" rtlCol="0">
            <a:spAutoFit/>
          </a:bodyPr>
          <a:lstStyle/>
          <a:p>
            <a:r>
              <a:rPr lang="es-MX" dirty="0" smtClean="0"/>
              <a:t>Cuando los niños interactúan con el medio que los rodea debemos crearles esa conciencia de cuidarla, se podría traducir al campo formativo de Exploración y conocimiento del mundo.</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75656" y="404664"/>
            <a:ext cx="6336704" cy="101566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s-MX" sz="2000" dirty="0" smtClean="0">
                <a:solidFill>
                  <a:schemeClr val="accent6">
                    <a:lumMod val="75000"/>
                  </a:schemeClr>
                </a:solidFill>
                <a:latin typeface="Candara" pitchFamily="34" charset="0"/>
              </a:rPr>
              <a:t>Fomentar, en la vida diaria, el interés y la preocupación por el lenguaje y cultivar el gozo por hablar y escuchar y el sentido del lenguaje.</a:t>
            </a:r>
            <a:endParaRPr lang="es-MX" sz="2000" dirty="0">
              <a:solidFill>
                <a:schemeClr val="accent6">
                  <a:lumMod val="75000"/>
                </a:schemeClr>
              </a:solidFill>
              <a:latin typeface="Candara" pitchFamily="34" charset="0"/>
            </a:endParaRPr>
          </a:p>
        </p:txBody>
      </p:sp>
      <p:pic>
        <p:nvPicPr>
          <p:cNvPr id="19458" name="Picture 2" descr="http://www.elbebe.com/sites/default/files/imagecache/thumb_311x226/articulos/desarrollo-del-lenguaje-problemas-2.jpg"/>
          <p:cNvPicPr>
            <a:picLocks noChangeAspect="1" noChangeArrowheads="1"/>
          </p:cNvPicPr>
          <p:nvPr/>
        </p:nvPicPr>
        <p:blipFill>
          <a:blip r:embed="rId2" cstate="print"/>
          <a:srcRect/>
          <a:stretch>
            <a:fillRect/>
          </a:stretch>
        </p:blipFill>
        <p:spPr bwMode="auto">
          <a:xfrm>
            <a:off x="323528" y="2132856"/>
            <a:ext cx="4062717" cy="2952328"/>
          </a:xfrm>
          <a:prstGeom prst="rect">
            <a:avLst/>
          </a:prstGeom>
          <a:noFill/>
        </p:spPr>
      </p:pic>
      <p:sp>
        <p:nvSpPr>
          <p:cNvPr id="6" name="5 CuadroTexto"/>
          <p:cNvSpPr txBox="1"/>
          <p:nvPr/>
        </p:nvSpPr>
        <p:spPr>
          <a:xfrm>
            <a:off x="4932040" y="2492896"/>
            <a:ext cx="3312368" cy="2031325"/>
          </a:xfrm>
          <a:prstGeom prst="rect">
            <a:avLst/>
          </a:prstGeom>
          <a:noFill/>
        </p:spPr>
        <p:txBody>
          <a:bodyPr wrap="square" rtlCol="0">
            <a:spAutoFit/>
          </a:bodyPr>
          <a:lstStyle/>
          <a:p>
            <a:r>
              <a:rPr lang="es-MX" dirty="0" smtClean="0"/>
              <a:t>El que los niños estén relacionándose tanto con sus iguales como con personas adultas le ayudan a desarrollar y fortalecer su lenguaje, cumpliendo ese papel importante la escuela.</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11960" y="1196752"/>
            <a:ext cx="4320480" cy="101566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s-MX" sz="2000" dirty="0" smtClean="0">
                <a:solidFill>
                  <a:srgbClr val="7030A0"/>
                </a:solidFill>
                <a:latin typeface="Candara" pitchFamily="34" charset="0"/>
              </a:rPr>
              <a:t>Fomentar una riqueza de emociones a través de diversas experiencias y fomentar la creatividad.</a:t>
            </a:r>
            <a:endParaRPr lang="es-MX" sz="2000" dirty="0">
              <a:solidFill>
                <a:srgbClr val="7030A0"/>
              </a:solidFill>
              <a:latin typeface="Candara" pitchFamily="34" charset="0"/>
            </a:endParaRPr>
          </a:p>
        </p:txBody>
      </p:sp>
      <p:pic>
        <p:nvPicPr>
          <p:cNvPr id="20482" name="Picture 2" descr="http://2.bp.blogspot.com/_rWuercRXxDA/TJFLNqfUp3I/AAAAAAAAAAg/4YIM-vDkpp8/s1600/sandrainterior2.jpg"/>
          <p:cNvPicPr>
            <a:picLocks noChangeAspect="1" noChangeArrowheads="1"/>
          </p:cNvPicPr>
          <p:nvPr/>
        </p:nvPicPr>
        <p:blipFill>
          <a:blip r:embed="rId2" cstate="print"/>
          <a:srcRect/>
          <a:stretch>
            <a:fillRect/>
          </a:stretch>
        </p:blipFill>
        <p:spPr bwMode="auto">
          <a:xfrm>
            <a:off x="2915816" y="3501008"/>
            <a:ext cx="3810000" cy="2838450"/>
          </a:xfrm>
          <a:prstGeom prst="rect">
            <a:avLst/>
          </a:prstGeom>
          <a:noFill/>
        </p:spPr>
      </p:pic>
      <p:sp>
        <p:nvSpPr>
          <p:cNvPr id="6" name="5 CuadroTexto"/>
          <p:cNvSpPr txBox="1"/>
          <p:nvPr/>
        </p:nvSpPr>
        <p:spPr>
          <a:xfrm>
            <a:off x="395536" y="188640"/>
            <a:ext cx="2160240" cy="5078313"/>
          </a:xfrm>
          <a:prstGeom prst="rect">
            <a:avLst/>
          </a:prstGeom>
          <a:noFill/>
        </p:spPr>
        <p:txBody>
          <a:bodyPr wrap="square" rtlCol="0">
            <a:spAutoFit/>
          </a:bodyPr>
          <a:lstStyle/>
          <a:p>
            <a:r>
              <a:rPr lang="es-MX" dirty="0" smtClean="0"/>
              <a:t>Además del lenguaje, el valor de la naturaleza, la confianza y seguridad de los niños, como los hábitos para una vida mejor, en la escuela se permite que los niños se expresen de diversas formas como por ejemplo con las artes. Se puede reflejar en el campo formativo Expresión y Apreciación Artística.</a:t>
            </a:r>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544</Words>
  <Application>Microsoft Office PowerPoint</Application>
  <PresentationFormat>Presentación en pantalla (4:3)</PresentationFormat>
  <Paragraphs>39</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Tema 1: El desarrollo de una institución occidental en una cultura oriental.  El caso de Japón</vt:lpstr>
      <vt:lpstr>Yochien y Hoikuen</vt:lpstr>
      <vt:lpstr>Normas Nacionales para la Educación Preescolar</vt:lpstr>
      <vt:lpstr>El Ministerio de Educación en Japón establece cinco objetivos para la educación preescolar</vt:lpstr>
      <vt:lpstr>Diapositiva 5</vt:lpstr>
      <vt:lpstr>Diapositiva 6</vt:lpstr>
      <vt:lpstr>Diapositiva 7</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acer</dc:creator>
  <cp:lastModifiedBy>acer</cp:lastModifiedBy>
  <cp:revision>12</cp:revision>
  <dcterms:created xsi:type="dcterms:W3CDTF">2013-02-23T21:26:33Z</dcterms:created>
  <dcterms:modified xsi:type="dcterms:W3CDTF">2013-02-23T23:31:18Z</dcterms:modified>
</cp:coreProperties>
</file>