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464" y="-3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C78C504-C29C-4D7E-A5B3-AF593B9FC3E9}" type="datetimeFigureOut">
              <a:rPr lang="es-MX" smtClean="0"/>
              <a:t>24/02/2013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A47EB03-8805-4D99-984C-124F98418EB7}"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8C504-C29C-4D7E-A5B3-AF593B9FC3E9}" type="datetimeFigureOut">
              <a:rPr lang="es-MX" smtClean="0"/>
              <a:t>24/02/2013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47EB03-8805-4D99-984C-124F98418EB7}"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free-power-point-templates.com/wp-content/uploads/2010/09/785_exampl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5 Rectángulo"/>
          <p:cNvSpPr/>
          <p:nvPr/>
        </p:nvSpPr>
        <p:spPr>
          <a:xfrm>
            <a:off x="2143108" y="3410902"/>
            <a:ext cx="7000892" cy="3447098"/>
          </a:xfrm>
          <a:prstGeom prst="rect">
            <a:avLst/>
          </a:prstGeom>
        </p:spPr>
        <p:txBody>
          <a:bodyPr wrap="square">
            <a:spAutoFit/>
          </a:bodyPr>
          <a:lstStyle/>
          <a:p>
            <a:r>
              <a:rPr lang="es-MX" sz="2000" b="1" dirty="0" smtClean="0">
                <a:solidFill>
                  <a:srgbClr val="0070C0"/>
                </a:solidFill>
                <a:latin typeface="Century Gothic" pitchFamily="34" charset="0"/>
              </a:rPr>
              <a:t>Aquí nos habla de que mas del 90% de los niños japonés cursan por lo menos 2 años de preescolar.</a:t>
            </a:r>
            <a:br>
              <a:rPr lang="es-MX" sz="2000" b="1" dirty="0" smtClean="0">
                <a:solidFill>
                  <a:srgbClr val="0070C0"/>
                </a:solidFill>
                <a:latin typeface="Century Gothic" pitchFamily="34" charset="0"/>
              </a:rPr>
            </a:br>
            <a:r>
              <a:rPr lang="es-MX" sz="2000" b="1" dirty="0" smtClean="0">
                <a:solidFill>
                  <a:srgbClr val="0070C0"/>
                </a:solidFill>
                <a:latin typeface="Century Gothic" pitchFamily="34" charset="0"/>
              </a:rPr>
              <a:t>Se mencionan 2 tipos de instituciones:</a:t>
            </a:r>
            <a:br>
              <a:rPr lang="es-MX" sz="2000" b="1" dirty="0" smtClean="0">
                <a:solidFill>
                  <a:srgbClr val="0070C0"/>
                </a:solidFill>
                <a:latin typeface="Century Gothic" pitchFamily="34" charset="0"/>
              </a:rPr>
            </a:br>
            <a:r>
              <a:rPr lang="es-MX" sz="2000" b="1" dirty="0" smtClean="0">
                <a:solidFill>
                  <a:srgbClr val="0070C0"/>
                </a:solidFill>
                <a:latin typeface="Century Gothic" pitchFamily="34" charset="0"/>
              </a:rPr>
              <a:t>*</a:t>
            </a:r>
            <a:r>
              <a:rPr lang="es-MX" sz="2000" b="1" dirty="0">
                <a:solidFill>
                  <a:srgbClr val="0070C0"/>
                </a:solidFill>
                <a:latin typeface="Century Gothic" pitchFamily="34" charset="0"/>
              </a:rPr>
              <a:t>H</a:t>
            </a:r>
            <a:r>
              <a:rPr lang="es-MX" sz="2000" b="1" dirty="0" smtClean="0">
                <a:solidFill>
                  <a:srgbClr val="0070C0"/>
                </a:solidFill>
                <a:latin typeface="Century Gothic" pitchFamily="34" charset="0"/>
              </a:rPr>
              <a:t>oikuen: es el jardín de niños</a:t>
            </a:r>
            <a:br>
              <a:rPr lang="es-MX" sz="2000" b="1" dirty="0" smtClean="0">
                <a:solidFill>
                  <a:srgbClr val="0070C0"/>
                </a:solidFill>
                <a:latin typeface="Century Gothic" pitchFamily="34" charset="0"/>
              </a:rPr>
            </a:br>
            <a:r>
              <a:rPr lang="es-MX" sz="2000" b="1" dirty="0" smtClean="0">
                <a:solidFill>
                  <a:srgbClr val="0070C0"/>
                </a:solidFill>
                <a:latin typeface="Century Gothic" pitchFamily="34" charset="0"/>
              </a:rPr>
              <a:t>*Y</a:t>
            </a:r>
            <a:r>
              <a:rPr lang="es-MX" sz="2000" b="1" dirty="0">
                <a:solidFill>
                  <a:srgbClr val="0070C0"/>
                </a:solidFill>
                <a:latin typeface="Century Gothic" pitchFamily="34" charset="0"/>
              </a:rPr>
              <a:t>o</a:t>
            </a:r>
            <a:r>
              <a:rPr lang="es-MX" sz="2000" b="1" dirty="0" smtClean="0">
                <a:solidFill>
                  <a:srgbClr val="0070C0"/>
                </a:solidFill>
                <a:latin typeface="Century Gothic" pitchFamily="34" charset="0"/>
              </a:rPr>
              <a:t>chien: son las guarderías</a:t>
            </a:r>
            <a:br>
              <a:rPr lang="es-MX" sz="2000" b="1" dirty="0" smtClean="0">
                <a:solidFill>
                  <a:srgbClr val="0070C0"/>
                </a:solidFill>
                <a:latin typeface="Century Gothic" pitchFamily="34" charset="0"/>
              </a:rPr>
            </a:br>
            <a:r>
              <a:rPr lang="es-MX" sz="2000" b="1" dirty="0" smtClean="0">
                <a:solidFill>
                  <a:srgbClr val="0070C0"/>
                </a:solidFill>
                <a:latin typeface="Century Gothic" pitchFamily="34" charset="0"/>
              </a:rPr>
              <a:t>La diferencia que existe es el horario ya que   en las guarderías es mas extenso y con siestas y alimentos; mas sin embargo majan el mismo programa básico y los mismos enfoques de enseñanza.</a:t>
            </a:r>
            <a:br>
              <a:rPr lang="es-MX" sz="2000" b="1" dirty="0" smtClean="0">
                <a:solidFill>
                  <a:srgbClr val="0070C0"/>
                </a:solidFill>
                <a:latin typeface="Century Gothic" pitchFamily="34" charset="0"/>
              </a:rPr>
            </a:br>
            <a:r>
              <a:rPr lang="es-MX" sz="2000" b="1" dirty="0" smtClean="0">
                <a:solidFill>
                  <a:srgbClr val="0070C0"/>
                </a:solidFill>
                <a:latin typeface="Century Gothic" pitchFamily="34" charset="0"/>
              </a:rPr>
              <a:t>Costo: 800 y 1800 dólares al año</a:t>
            </a:r>
            <a:r>
              <a:rPr lang="es-MX" b="1" dirty="0" smtClean="0">
                <a:solidFill>
                  <a:srgbClr val="0070C0"/>
                </a:solidFill>
              </a:rPr>
              <a:t/>
            </a:r>
            <a:br>
              <a:rPr lang="es-MX" b="1" dirty="0" smtClean="0">
                <a:solidFill>
                  <a:srgbClr val="0070C0"/>
                </a:solidFill>
              </a:rPr>
            </a:br>
            <a:endParaRPr lang="es-MX" b="1" dirty="0">
              <a:solidFill>
                <a:srgbClr val="0070C0"/>
              </a:solidFill>
            </a:endParaRPr>
          </a:p>
        </p:txBody>
      </p:sp>
      <p:pic>
        <p:nvPicPr>
          <p:cNvPr id="11270" name="Picture 6" descr="http://www.fira.jp/New_FIRA/spanish/yokoso_h/yokoso57h/yokoso57h3/hoikuen1.JPG"/>
          <p:cNvPicPr>
            <a:picLocks noChangeAspect="1" noChangeArrowheads="1"/>
          </p:cNvPicPr>
          <p:nvPr/>
        </p:nvPicPr>
        <p:blipFill>
          <a:blip r:embed="rId3"/>
          <a:srcRect/>
          <a:stretch>
            <a:fillRect/>
          </a:stretch>
        </p:blipFill>
        <p:spPr bwMode="auto">
          <a:xfrm>
            <a:off x="6286500" y="0"/>
            <a:ext cx="2857500" cy="2857500"/>
          </a:xfrm>
          <a:prstGeom prst="ellipse">
            <a:avLst/>
          </a:prstGeom>
          <a:ln>
            <a:noFill/>
          </a:ln>
          <a:effectLst>
            <a:softEdge rad="112500"/>
          </a:effectLst>
        </p:spPr>
      </p:pic>
      <p:sp>
        <p:nvSpPr>
          <p:cNvPr id="9" name="8 Rectángulo"/>
          <p:cNvSpPr/>
          <p:nvPr/>
        </p:nvSpPr>
        <p:spPr>
          <a:xfrm>
            <a:off x="1643042" y="2500306"/>
            <a:ext cx="6492483" cy="923330"/>
          </a:xfrm>
          <a:prstGeom prst="rect">
            <a:avLst/>
          </a:prstGeom>
          <a:no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solidFill>
                  <a:srgbClr val="FF7C80"/>
                </a:solidFill>
                <a:effectLst/>
                <a:latin typeface="Century Gothic" pitchFamily="34" charset="0"/>
              </a:rPr>
              <a:t>Hoikuen y Yochien</a:t>
            </a:r>
            <a:endParaRPr lang="es-ES" sz="5400" b="1" cap="none" spc="0" dirty="0">
              <a:ln w="10541" cmpd="sng">
                <a:solidFill>
                  <a:schemeClr val="accent1">
                    <a:shade val="88000"/>
                    <a:satMod val="110000"/>
                  </a:schemeClr>
                </a:solidFill>
                <a:prstDash val="solid"/>
              </a:ln>
              <a:solidFill>
                <a:srgbClr val="FF7C80"/>
              </a:solidFill>
              <a:effectLst/>
              <a:latin typeface="Century Gothic" pitchFamily="34" charset="0"/>
            </a:endParaRPr>
          </a:p>
        </p:txBody>
      </p:sp>
      <p:sp>
        <p:nvSpPr>
          <p:cNvPr id="11" name="10 Rectángulo"/>
          <p:cNvSpPr/>
          <p:nvPr/>
        </p:nvSpPr>
        <p:spPr>
          <a:xfrm>
            <a:off x="0" y="0"/>
            <a:ext cx="6835526" cy="2123658"/>
          </a:xfrm>
          <a:prstGeom prst="rect">
            <a:avLst/>
          </a:prstGeom>
          <a:noFill/>
        </p:spPr>
        <p:txBody>
          <a:bodyPr wrap="none" lIns="91440" tIns="45720" rIns="91440" bIns="45720">
            <a:spAutoFit/>
          </a:bodyPr>
          <a:lstStyle/>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entury Gothic" pitchFamily="34" charset="0"/>
              </a:rPr>
              <a:t>Melva </a:t>
            </a:r>
            <a:r>
              <a:rPr lang="es-ES"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entury Gothic" pitchFamily="34" charset="0"/>
              </a:rPr>
              <a:t>U</a:t>
            </a: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entury Gothic" pitchFamily="34" charset="0"/>
              </a:rPr>
              <a:t>resti Maldonado</a:t>
            </a:r>
          </a:p>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entury Gothic" pitchFamily="34" charset="0"/>
              </a:rPr>
              <a:t>ENEP</a:t>
            </a:r>
          </a:p>
          <a:p>
            <a:pPr algn="ctr"/>
            <a:r>
              <a:rPr lang="es-ES"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entury Gothic" pitchFamily="34" charset="0"/>
              </a:rPr>
              <a:t>3 “C”</a:t>
            </a:r>
            <a:endParaRPr lang="es-ES"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entury Gothic"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free-power-point-templates.com/wp-content/uploads/2010/09/785_exampl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graphicFrame>
        <p:nvGraphicFramePr>
          <p:cNvPr id="3" name="2 Tabla"/>
          <p:cNvGraphicFramePr>
            <a:graphicFrameLocks noGrp="1"/>
          </p:cNvGraphicFramePr>
          <p:nvPr/>
        </p:nvGraphicFramePr>
        <p:xfrm>
          <a:off x="0" y="0"/>
          <a:ext cx="9144000" cy="6782675"/>
        </p:xfrm>
        <a:graphic>
          <a:graphicData uri="http://schemas.openxmlformats.org/drawingml/2006/table">
            <a:tbl>
              <a:tblPr firstRow="1" bandRow="1">
                <a:tableStyleId>{35758FB7-9AC5-4552-8A53-C91805E547FA}</a:tableStyleId>
              </a:tblPr>
              <a:tblGrid>
                <a:gridCol w="4572000"/>
                <a:gridCol w="4572000"/>
              </a:tblGrid>
              <a:tr h="379195">
                <a:tc>
                  <a:txBody>
                    <a:bodyPr/>
                    <a:lstStyle/>
                    <a:p>
                      <a:pPr algn="ctr"/>
                      <a:r>
                        <a:rPr lang="es-MX" sz="2800" dirty="0" smtClean="0">
                          <a:solidFill>
                            <a:srgbClr val="FF7C80"/>
                          </a:solidFill>
                          <a:latin typeface="Century Gothic" pitchFamily="34" charset="0"/>
                        </a:rPr>
                        <a:t>Hoikuen</a:t>
                      </a:r>
                      <a:endParaRPr lang="es-MX" sz="2800" dirty="0">
                        <a:solidFill>
                          <a:srgbClr val="FF7C80"/>
                        </a:solidFill>
                        <a:latin typeface="Century Gothic" pitchFamily="34" charset="0"/>
                      </a:endParaRPr>
                    </a:p>
                  </a:txBody>
                  <a:tcPr/>
                </a:tc>
                <a:tc>
                  <a:txBody>
                    <a:bodyPr/>
                    <a:lstStyle/>
                    <a:p>
                      <a:pPr algn="ctr"/>
                      <a:r>
                        <a:rPr lang="es-MX" sz="2800" dirty="0" smtClean="0">
                          <a:solidFill>
                            <a:srgbClr val="FF7C80"/>
                          </a:solidFill>
                          <a:latin typeface="Century Gothic" pitchFamily="34" charset="0"/>
                        </a:rPr>
                        <a:t>Yochien </a:t>
                      </a:r>
                      <a:endParaRPr lang="es-MX" sz="2800" dirty="0">
                        <a:solidFill>
                          <a:srgbClr val="FF7C80"/>
                        </a:solidFill>
                        <a:latin typeface="Century Gothic" pitchFamily="34" charset="0"/>
                      </a:endParaRPr>
                    </a:p>
                  </a:txBody>
                  <a:tcPr/>
                </a:tc>
              </a:tr>
              <a:tr h="6264515">
                <a:tc>
                  <a:txBody>
                    <a:bodyPr/>
                    <a:lstStyle/>
                    <a:p>
                      <a:r>
                        <a:rPr lang="es-MX" sz="2000" b="1" dirty="0" smtClean="0">
                          <a:latin typeface="Century Gothic" pitchFamily="34" charset="0"/>
                        </a:rPr>
                        <a:t>-Un hoikuen es una guardería.</a:t>
                      </a:r>
                    </a:p>
                    <a:p>
                      <a:r>
                        <a:rPr lang="es-MX" sz="2000" b="1" dirty="0" smtClean="0">
                          <a:latin typeface="Century Gothic" pitchFamily="34" charset="0"/>
                        </a:rPr>
                        <a:t>-El primer hoikuen se abrió en 1890 para los niños pobres que tenían que ser cuidados por sus hermanos mayores y los forzaban a dejar la escuela, el segundo se abrió en una fábrica textil para que las trabajadoras allí los dejaran mientras trabajaban.</a:t>
                      </a:r>
                    </a:p>
                    <a:p>
                      <a:r>
                        <a:rPr lang="es-ES_tradnl" sz="2000" b="1" kern="1200" dirty="0" smtClean="0">
                          <a:solidFill>
                            <a:schemeClr val="dk1"/>
                          </a:solidFill>
                          <a:latin typeface="Century Gothic" pitchFamily="34" charset="0"/>
                          <a:ea typeface="+mn-ea"/>
                          <a:cs typeface="+mn-cs"/>
                        </a:rPr>
                        <a:t>. Los niños pueden ingresar en un hoikuen a partir de los 57 días de edad. </a:t>
                      </a:r>
                    </a:p>
                    <a:p>
                      <a:r>
                        <a:rPr lang="es-ES_tradnl" sz="2000" b="1" kern="1200" dirty="0" smtClean="0">
                          <a:solidFill>
                            <a:schemeClr val="dk1"/>
                          </a:solidFill>
                          <a:latin typeface="Century Gothic" pitchFamily="34" charset="0"/>
                          <a:ea typeface="+mn-ea"/>
                          <a:cs typeface="+mn-cs"/>
                        </a:rPr>
                        <a:t>-Los horarios diarios de Hoikuen son más amplios, pero para poder obtener una plaza hay que cumplir con una serie de requisitos. La edad de incorporación de los niños depende del Hoikuen que se trate.</a:t>
                      </a:r>
                      <a:r>
                        <a:rPr lang="es-MX" dirty="0" smtClean="0"/>
                        <a:t/>
                      </a:r>
                      <a:br>
                        <a:rPr lang="es-MX" dirty="0" smtClean="0"/>
                      </a:br>
                      <a:endParaRPr lang="es-MX" dirty="0"/>
                    </a:p>
                  </a:txBody>
                  <a:tcPr/>
                </a:tc>
                <a:tc>
                  <a:txBody>
                    <a:bodyPr/>
                    <a:lstStyle/>
                    <a:p>
                      <a:r>
                        <a:rPr lang="es-MX" sz="2000" b="1" dirty="0" smtClean="0">
                          <a:latin typeface="Century Gothic" pitchFamily="34" charset="0"/>
                        </a:rPr>
                        <a:t>-Un Yochien es a lo que nosotros llamamos jardín de niños.</a:t>
                      </a:r>
                    </a:p>
                    <a:p>
                      <a:pPr marL="0" marR="0" indent="0" algn="l" defTabSz="914400" rtl="0" eaLnBrk="1" fontAlgn="auto" latinLnBrk="0" hangingPunct="1">
                        <a:lnSpc>
                          <a:spcPct val="100000"/>
                        </a:lnSpc>
                        <a:spcBef>
                          <a:spcPts val="0"/>
                        </a:spcBef>
                        <a:spcAft>
                          <a:spcPts val="0"/>
                        </a:spcAft>
                        <a:buClrTx/>
                        <a:buSzTx/>
                        <a:buFontTx/>
                        <a:buNone/>
                        <a:tabLst/>
                        <a:defRPr/>
                      </a:pPr>
                      <a:r>
                        <a:rPr lang="es-ES_tradnl" sz="2000" b="1" kern="1200" baseline="0" dirty="0" smtClean="0">
                          <a:solidFill>
                            <a:schemeClr val="dk1"/>
                          </a:solidFill>
                          <a:latin typeface="Century Gothic" pitchFamily="34" charset="0"/>
                          <a:ea typeface="+mn-ea"/>
                          <a:cs typeface="+mn-cs"/>
                        </a:rPr>
                        <a:t>-Yochien abrió en 1876.</a:t>
                      </a:r>
                    </a:p>
                    <a:p>
                      <a:r>
                        <a:rPr lang="es-MX" sz="2000" b="1" dirty="0" smtClean="0">
                          <a:latin typeface="Century Gothic" pitchFamily="34" charset="0"/>
                        </a:rPr>
                        <a:t>-</a:t>
                      </a:r>
                      <a:r>
                        <a:rPr lang="es-ES_tradnl" sz="2000" b="1" kern="1200" dirty="0" smtClean="0">
                          <a:solidFill>
                            <a:schemeClr val="dk1"/>
                          </a:solidFill>
                          <a:latin typeface="Century Gothic" pitchFamily="34" charset="0"/>
                          <a:ea typeface="+mn-ea"/>
                          <a:cs typeface="+mn-cs"/>
                        </a:rPr>
                        <a:t>Es posible que casi todos puedan asistir a un Yochien a partir de los tres años.</a:t>
                      </a:r>
                    </a:p>
                    <a:p>
                      <a:r>
                        <a:rPr lang="es-ES_tradnl" sz="2000" b="1" kern="1200" dirty="0" smtClean="0">
                          <a:solidFill>
                            <a:schemeClr val="dk1"/>
                          </a:solidFill>
                          <a:latin typeface="Century Gothic" pitchFamily="34" charset="0"/>
                          <a:ea typeface="+mn-ea"/>
                          <a:cs typeface="+mn-cs"/>
                        </a:rPr>
                        <a:t>-Típicamente un estudiante Yochien</a:t>
                      </a:r>
                      <a:r>
                        <a:rPr lang="es-ES_tradnl" sz="2000" b="1" kern="1200" baseline="0" dirty="0" smtClean="0">
                          <a:solidFill>
                            <a:schemeClr val="dk1"/>
                          </a:solidFill>
                          <a:latin typeface="Century Gothic" pitchFamily="34" charset="0"/>
                          <a:ea typeface="+mn-ea"/>
                          <a:cs typeface="+mn-cs"/>
                        </a:rPr>
                        <a:t> viste overol azul marino a la rodilla o falda, camisa blanca con cuello redondo y una chamarra ligera azul marino, mochila azul o roja.</a:t>
                      </a:r>
                    </a:p>
                    <a:p>
                      <a:r>
                        <a:rPr lang="es-ES_tradnl" sz="2000" b="1" kern="1200" baseline="0" dirty="0" smtClean="0">
                          <a:solidFill>
                            <a:schemeClr val="dk1"/>
                          </a:solidFill>
                          <a:latin typeface="Century Gothic" pitchFamily="34" charset="0"/>
                          <a:ea typeface="+mn-ea"/>
                          <a:cs typeface="+mn-cs"/>
                        </a:rPr>
                        <a:t>-No ofrecen solo educación y cuidado infantil a los niños, sino el estatus de clase media e identidad a las madres</a:t>
                      </a:r>
                      <a:r>
                        <a:rPr lang="es-ES_tradnl" sz="1800" b="1" kern="1200" baseline="0" dirty="0" smtClean="0">
                          <a:solidFill>
                            <a:schemeClr val="dk1"/>
                          </a:solidFill>
                          <a:latin typeface="Century Gothic" pitchFamily="34" charset="0"/>
                          <a:ea typeface="+mn-ea"/>
                          <a:cs typeface="+mn-cs"/>
                        </a:rPr>
                        <a:t>.</a:t>
                      </a:r>
                    </a:p>
                    <a:p>
                      <a:endParaRPr lang="es-MX" b="1" dirty="0">
                        <a:latin typeface="Century Gothic" pitchFamily="34" charset="0"/>
                      </a:endParaRP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free-power-point-templates.com/wp-content/uploads/2010/09/785_exampl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3" name="Picture 8" descr="http://danakillalea.files.wordpress.com/2011/02/yochien.jpg"/>
          <p:cNvPicPr>
            <a:picLocks noChangeAspect="1" noChangeArrowheads="1"/>
          </p:cNvPicPr>
          <p:nvPr/>
        </p:nvPicPr>
        <p:blipFill>
          <a:blip r:embed="rId3"/>
          <a:srcRect/>
          <a:stretch>
            <a:fillRect/>
          </a:stretch>
        </p:blipFill>
        <p:spPr bwMode="auto">
          <a:xfrm>
            <a:off x="2428860" y="4500570"/>
            <a:ext cx="3071834" cy="2071702"/>
          </a:xfrm>
          <a:prstGeom prst="rect">
            <a:avLst/>
          </a:prstGeom>
          <a:ln w="127000" cap="sq">
            <a:solidFill>
              <a:srgbClr val="0070C0"/>
            </a:solidFill>
            <a:miter lim="800000"/>
          </a:ln>
          <a:effectLst>
            <a:outerShdw blurRad="57150" dist="50800" dir="2700000" algn="tl" rotWithShape="0">
              <a:srgbClr val="000000">
                <a:alpha val="40000"/>
              </a:srgbClr>
            </a:outerShdw>
          </a:effectLst>
        </p:spPr>
      </p:pic>
      <p:pic>
        <p:nvPicPr>
          <p:cNvPr id="4" name="Picture 10" descr="http://4.bp.blogspot.com/_hd9k-GJZujQ/S6q2p_EEyzI/AAAAAAAAAD0/s185dQYdyaM/s320/AFICHE-MIS+HABITOS+DE+HIGIENE.jpg"/>
          <p:cNvPicPr>
            <a:picLocks noChangeAspect="1" noChangeArrowheads="1"/>
          </p:cNvPicPr>
          <p:nvPr/>
        </p:nvPicPr>
        <p:blipFill>
          <a:blip r:embed="rId4"/>
          <a:srcRect/>
          <a:stretch>
            <a:fillRect/>
          </a:stretch>
        </p:blipFill>
        <p:spPr bwMode="auto">
          <a:xfrm>
            <a:off x="4500562" y="214290"/>
            <a:ext cx="4405322" cy="3286148"/>
          </a:xfrm>
          <a:prstGeom prst="rect">
            <a:avLst/>
          </a:prstGeom>
          <a:ln w="88900" cap="sq" cmpd="thickThin">
            <a:solidFill>
              <a:schemeClr val="accent3">
                <a:lumMod val="50000"/>
              </a:schemeClr>
            </a:solidFill>
            <a:prstDash val="solid"/>
            <a:miter lim="800000"/>
          </a:ln>
          <a:effectLst>
            <a:innerShdw blurRad="76200">
              <a:srgbClr val="000000"/>
            </a:innerShdw>
          </a:effectLst>
        </p:spPr>
      </p:pic>
      <p:pic>
        <p:nvPicPr>
          <p:cNvPr id="15362" name="Picture 2" descr="http://lajovencuba.files.wordpress.com/2011/02/handshake.jpg"/>
          <p:cNvPicPr>
            <a:picLocks noChangeAspect="1" noChangeArrowheads="1"/>
          </p:cNvPicPr>
          <p:nvPr/>
        </p:nvPicPr>
        <p:blipFill>
          <a:blip r:embed="rId5"/>
          <a:srcRect/>
          <a:stretch>
            <a:fillRect/>
          </a:stretch>
        </p:blipFill>
        <p:spPr bwMode="auto">
          <a:xfrm>
            <a:off x="6252604" y="4286256"/>
            <a:ext cx="2891396" cy="2214578"/>
          </a:xfrm>
          <a:prstGeom prst="ellipse">
            <a:avLst/>
          </a:prstGeom>
          <a:ln w="63500" cap="rnd">
            <a:solidFill>
              <a:schemeClr val="accent6">
                <a:lumMod val="75000"/>
              </a:schemeClr>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238</Words>
  <Application>Microsoft Office PowerPoint</Application>
  <PresentationFormat>Presentación en pantalla (4:3)</PresentationFormat>
  <Paragraphs>16</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Melva Uresti</dc:creator>
  <cp:lastModifiedBy>Melva Uresti</cp:lastModifiedBy>
  <cp:revision>6</cp:revision>
  <dcterms:created xsi:type="dcterms:W3CDTF">2013-02-25T05:04:02Z</dcterms:created>
  <dcterms:modified xsi:type="dcterms:W3CDTF">2013-02-25T05:39:45Z</dcterms:modified>
</cp:coreProperties>
</file>