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34" d="100"/>
          <a:sy n="34" d="100"/>
        </p:scale>
        <p:origin x="-1042" y="-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D210859-05DC-4122-9E12-8EAF2DA29652}" type="datetimeFigureOut">
              <a:rPr lang="es-MX" smtClean="0"/>
              <a:t>24/02/2013</a:t>
            </a:fld>
            <a:endParaRPr lang="es-MX" dirty="0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s-MX" dirty="0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8A8EB47-44A6-45DA-8B9A-56064C4D081D}" type="slidenum">
              <a:rPr lang="es-MX" smtClean="0"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210859-05DC-4122-9E12-8EAF2DA29652}" type="datetimeFigureOut">
              <a:rPr lang="es-MX" smtClean="0"/>
              <a:t>24/02/2013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A8EB47-44A6-45DA-8B9A-56064C4D081D}" type="slidenum">
              <a:rPr lang="es-MX" smtClean="0"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210859-05DC-4122-9E12-8EAF2DA29652}" type="datetimeFigureOut">
              <a:rPr lang="es-MX" smtClean="0"/>
              <a:t>24/02/2013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A8EB47-44A6-45DA-8B9A-56064C4D081D}" type="slidenum">
              <a:rPr lang="es-MX" smtClean="0"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210859-05DC-4122-9E12-8EAF2DA29652}" type="datetimeFigureOut">
              <a:rPr lang="es-MX" smtClean="0"/>
              <a:t>24/02/2013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A8EB47-44A6-45DA-8B9A-56064C4D081D}" type="slidenum">
              <a:rPr lang="es-MX" smtClean="0"/>
              <a:t>‹Nº›</a:t>
            </a:fld>
            <a:endParaRPr lang="es-MX" dirty="0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210859-05DC-4122-9E12-8EAF2DA29652}" type="datetimeFigureOut">
              <a:rPr lang="es-MX" smtClean="0"/>
              <a:t>24/02/2013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A8EB47-44A6-45DA-8B9A-56064C4D081D}" type="slidenum">
              <a:rPr lang="es-MX" smtClean="0"/>
              <a:t>‹Nº›</a:t>
            </a:fld>
            <a:endParaRPr lang="es-MX" dirty="0"/>
          </a:p>
        </p:txBody>
      </p:sp>
      <p:sp>
        <p:nvSpPr>
          <p:cNvPr id="7" name="6 Cheurón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8" name="7 Cheurón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210859-05DC-4122-9E12-8EAF2DA29652}" type="datetimeFigureOut">
              <a:rPr lang="es-MX" smtClean="0"/>
              <a:t>24/02/2013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A8EB47-44A6-45DA-8B9A-56064C4D081D}" type="slidenum">
              <a:rPr lang="es-MX" smtClean="0"/>
              <a:t>‹Nº›</a:t>
            </a:fld>
            <a:endParaRPr lang="es-MX" dirty="0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210859-05DC-4122-9E12-8EAF2DA29652}" type="datetimeFigureOut">
              <a:rPr lang="es-MX" smtClean="0"/>
              <a:t>24/02/2013</a:t>
            </a:fld>
            <a:endParaRPr lang="es-MX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A8EB47-44A6-45DA-8B9A-56064C4D081D}" type="slidenum">
              <a:rPr lang="es-MX" smtClean="0"/>
              <a:t>‹Nº›</a:t>
            </a:fld>
            <a:endParaRPr lang="es-MX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210859-05DC-4122-9E12-8EAF2DA29652}" type="datetimeFigureOut">
              <a:rPr lang="es-MX" smtClean="0"/>
              <a:t>24/02/2013</a:t>
            </a:fld>
            <a:endParaRPr lang="es-MX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A8EB47-44A6-45DA-8B9A-56064C4D081D}" type="slidenum">
              <a:rPr lang="es-MX" smtClean="0"/>
              <a:t>‹Nº›</a:t>
            </a:fld>
            <a:endParaRPr lang="es-MX" dirty="0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210859-05DC-4122-9E12-8EAF2DA29652}" type="datetimeFigureOut">
              <a:rPr lang="es-MX" smtClean="0"/>
              <a:t>24/02/2013</a:t>
            </a:fld>
            <a:endParaRPr lang="es-MX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A8EB47-44A6-45DA-8B9A-56064C4D081D}" type="slidenum">
              <a:rPr lang="es-MX" smtClean="0"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0D210859-05DC-4122-9E12-8EAF2DA29652}" type="datetimeFigureOut">
              <a:rPr lang="es-MX" smtClean="0"/>
              <a:t>24/02/2013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A8EB47-44A6-45DA-8B9A-56064C4D081D}" type="slidenum">
              <a:rPr lang="es-MX" smtClean="0"/>
              <a:t>‹Nº›</a:t>
            </a:fld>
            <a:endParaRPr lang="es-MX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dirty="0" smtClean="0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D210859-05DC-4122-9E12-8EAF2DA29652}" type="datetimeFigureOut">
              <a:rPr lang="es-MX" smtClean="0"/>
              <a:t>24/02/2013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8A8EB47-44A6-45DA-8B9A-56064C4D081D}" type="slidenum">
              <a:rPr lang="es-MX" smtClean="0"/>
              <a:t>‹Nº›</a:t>
            </a:fld>
            <a:endParaRPr lang="es-MX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10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13" name="12 Cheurón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0D210859-05DC-4122-9E12-8EAF2DA29652}" type="datetimeFigureOut">
              <a:rPr lang="es-MX" smtClean="0"/>
              <a:t>24/02/2013</a:t>
            </a:fld>
            <a:endParaRPr lang="es-MX" dirty="0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s-MX" dirty="0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8A8EB47-44A6-45DA-8B9A-56064C4D081D}" type="slidenum">
              <a:rPr lang="es-MX" smtClean="0"/>
              <a:t>‹Nº›</a:t>
            </a:fld>
            <a:endParaRPr lang="es-MX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714489"/>
            <a:ext cx="7772400" cy="1885962"/>
          </a:xfrm>
        </p:spPr>
        <p:txBody>
          <a:bodyPr>
            <a:normAutofit fontScale="90000"/>
          </a:bodyPr>
          <a:lstStyle/>
          <a:p>
            <a:r>
              <a:rPr lang="es-MX" dirty="0" smtClean="0"/>
              <a:t>*Cuadro comparativo.</a:t>
            </a:r>
            <a:br>
              <a:rPr lang="es-MX" dirty="0" smtClean="0"/>
            </a:br>
            <a:r>
              <a:rPr lang="es-MX" dirty="0" smtClean="0"/>
              <a:t>*Las normas nacionales para la educación preescolar.</a:t>
            </a:r>
            <a:endParaRPr lang="es-MX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285720" y="428604"/>
          <a:ext cx="8501122" cy="642939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250561"/>
                <a:gridCol w="4250561"/>
              </a:tblGrid>
              <a:tr h="532664">
                <a:tc>
                  <a:txBody>
                    <a:bodyPr/>
                    <a:lstStyle/>
                    <a:p>
                      <a:pPr algn="ctr"/>
                      <a:r>
                        <a:rPr lang="es-MX" sz="2800" dirty="0" smtClean="0"/>
                        <a:t>YOCHIEN</a:t>
                      </a:r>
                      <a:endParaRPr lang="es-MX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800" dirty="0" smtClean="0"/>
                        <a:t>HOIKUEN</a:t>
                      </a:r>
                      <a:endParaRPr lang="es-MX" sz="2800" dirty="0"/>
                    </a:p>
                  </a:txBody>
                  <a:tcPr/>
                </a:tc>
              </a:tr>
              <a:tr h="5896732">
                <a:tc>
                  <a:txBody>
                    <a:bodyPr/>
                    <a:lstStyle/>
                    <a:p>
                      <a:pPr>
                        <a:buFontTx/>
                        <a:buChar char="-"/>
                      </a:pPr>
                      <a:r>
                        <a:rPr lang="es-MX" sz="1900" dirty="0" smtClean="0"/>
                        <a:t>Son administrados por el Ministerio de Educación.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es-MX" sz="1900" dirty="0" smtClean="0"/>
                        <a:t>Se traduce como “jardín de niños”.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es-MX" sz="1900" dirty="0" smtClean="0"/>
                        <a:t>Sirve a los niños de 3 a 6 años.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es-MX" sz="1900" dirty="0" smtClean="0"/>
                        <a:t>Es para los niños de madres que no trabajan.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es-MX" sz="1900" dirty="0" smtClean="0"/>
                        <a:t>Suelen ser mas elegantes y mejor equipadas.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es-MX" sz="1900" dirty="0" smtClean="0"/>
                        <a:t>Llevan uniforme: overol azul o falda, camisa blanca y chamarra blanca.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es-MX" sz="1900" dirty="0" smtClean="0"/>
                        <a:t>Cada</a:t>
                      </a:r>
                      <a:r>
                        <a:rPr lang="es-MX" sz="1900" baseline="0" dirty="0" smtClean="0"/>
                        <a:t> uniforme es distintivo.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es-MX" sz="1900" baseline="0" dirty="0" smtClean="0"/>
                        <a:t>El primer Yochien abrió en 1876.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es-MX" sz="1900" baseline="0" dirty="0" smtClean="0"/>
                        <a:t>Enseño a los niños de las clases media y alta las habilidades cognitivas.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es-MX" sz="1900" dirty="0" smtClean="0"/>
                        <a:t>Ubicados en zonas urbanas, envían autobuses en busca de niños cada vez mas lejos.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Tx/>
                        <a:buChar char="-"/>
                      </a:pPr>
                      <a:r>
                        <a:rPr lang="es-MX" sz="1900" dirty="0" smtClean="0"/>
                        <a:t>Son</a:t>
                      </a:r>
                      <a:r>
                        <a:rPr lang="es-MX" sz="1900" baseline="0" dirty="0" smtClean="0"/>
                        <a:t> administrados por el Ministerio de Bienestar.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es-MX" sz="1900" baseline="0" dirty="0" smtClean="0"/>
                        <a:t>Se traduce como “Guardería”.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es-MX" sz="1900" baseline="0" dirty="0" smtClean="0"/>
                        <a:t>Acepta a niños de 6 meses a 6 años de edad.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es-MX" sz="1900" baseline="0" dirty="0" smtClean="0"/>
                        <a:t>Son atendidos niños de madres trabajadoras.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es-MX" sz="1900" baseline="0" dirty="0" smtClean="0"/>
                        <a:t>Se les da siesta y alimentos a los niños.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es-MX" sz="1900" baseline="0" dirty="0" smtClean="0"/>
                        <a:t>No portan uniformes.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es-MX" sz="1900" baseline="0" dirty="0" smtClean="0"/>
                        <a:t>El primer Hoikuen abrió en 1890 para servir a niños pobres.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es-MX" sz="1900" baseline="0" dirty="0" smtClean="0"/>
                        <a:t>Abierto desde las 7:00 am hasta después de las 7:00 pm, seis días a la semana.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es-MX" sz="1900" baseline="0" dirty="0" smtClean="0"/>
                        <a:t>Tienen una muy alta demanda de niños.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es-MX" sz="1900" baseline="0" dirty="0" smtClean="0"/>
                        <a:t>La mayoría tiene definida el área de captura de familias que sirve.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laurapalaciosherce.wikispaces.com/file/view/HIGIENE.jpg/240392869/672x513/HIGIEN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456849">
            <a:off x="5466398" y="4000524"/>
            <a:ext cx="3677602" cy="2786062"/>
          </a:xfrm>
          <a:prstGeom prst="rect">
            <a:avLst/>
          </a:prstGeom>
          <a:noFill/>
        </p:spPr>
      </p:pic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71438" y="1285860"/>
            <a:ext cx="6715140" cy="5572140"/>
          </a:xfrm>
        </p:spPr>
        <p:txBody>
          <a:bodyPr>
            <a:normAutofit/>
          </a:bodyPr>
          <a:lstStyle/>
          <a:p>
            <a:r>
              <a:rPr lang="es-MX" sz="2600" dirty="0" smtClean="0"/>
              <a:t>El Ministerio de Educación de Japón establece cinco objetivos para la educación preescolar:</a:t>
            </a:r>
          </a:p>
          <a:p>
            <a:r>
              <a:rPr lang="es-MX" sz="2400" dirty="0" smtClean="0">
                <a:solidFill>
                  <a:schemeClr val="accent4"/>
                </a:solidFill>
              </a:rPr>
              <a:t>1.- Fomentar los hábitos básicos para la vida cotidiana y las actitudes necesarias para llevar una vida sana, segura y feliz y para sentar los fundamentos de mentes y cuerpos íntegros.</a:t>
            </a:r>
          </a:p>
          <a:p>
            <a:r>
              <a:rPr lang="es-MX" sz="2400" dirty="0" smtClean="0">
                <a:solidFill>
                  <a:schemeClr val="accent2">
                    <a:lumMod val="75000"/>
                  </a:schemeClr>
                </a:solidFill>
              </a:rPr>
              <a:t>Nos dice que hay que enseñar</a:t>
            </a:r>
          </a:p>
          <a:p>
            <a:pPr>
              <a:buNone/>
            </a:pPr>
            <a:r>
              <a:rPr lang="es-MX" sz="2400" dirty="0" smtClean="0">
                <a:solidFill>
                  <a:schemeClr val="accent2">
                    <a:lumMod val="75000"/>
                  </a:schemeClr>
                </a:solidFill>
              </a:rPr>
              <a:t> a los niños las normas sociales y </a:t>
            </a:r>
          </a:p>
          <a:p>
            <a:pPr>
              <a:buNone/>
            </a:pPr>
            <a:r>
              <a:rPr lang="es-MX" sz="2400" dirty="0" smtClean="0">
                <a:solidFill>
                  <a:schemeClr val="accent2">
                    <a:lumMod val="75000"/>
                  </a:schemeClr>
                </a:solidFill>
              </a:rPr>
              <a:t>hábitos de conducta esenciales </a:t>
            </a:r>
          </a:p>
          <a:p>
            <a:pPr>
              <a:buNone/>
            </a:pPr>
            <a:r>
              <a:rPr lang="es-MX" sz="2400" dirty="0" smtClean="0">
                <a:solidFill>
                  <a:schemeClr val="accent2">
                    <a:lumMod val="75000"/>
                  </a:schemeClr>
                </a:solidFill>
              </a:rPr>
              <a:t>para comportarse adecuadamente.</a:t>
            </a:r>
            <a:endParaRPr lang="es-MX" sz="24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 fontScale="90000"/>
          </a:bodyPr>
          <a:lstStyle/>
          <a:p>
            <a:r>
              <a:rPr lang="es-MX" dirty="0" smtClean="0"/>
              <a:t>Normas Nacionales para la Educación Preescolar.</a:t>
            </a:r>
            <a:endParaRPr lang="es-MX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285720" y="1285860"/>
            <a:ext cx="5686436" cy="3857653"/>
          </a:xfrm>
        </p:spPr>
        <p:txBody>
          <a:bodyPr>
            <a:normAutofit/>
          </a:bodyPr>
          <a:lstStyle/>
          <a:p>
            <a:r>
              <a:rPr lang="es-MX" sz="2400" dirty="0" smtClean="0">
                <a:solidFill>
                  <a:schemeClr val="accent4"/>
                </a:solidFill>
              </a:rPr>
              <a:t>2.- Fomentar el afecto y la confianza hacia los demás y cultivar actitudes de autonomía y de cooperación y para despertar la moralidad.</a:t>
            </a:r>
          </a:p>
          <a:p>
            <a:r>
              <a:rPr lang="es-MX" sz="2400" dirty="0" smtClean="0">
                <a:solidFill>
                  <a:schemeClr val="accent2">
                    <a:lumMod val="75000"/>
                  </a:schemeClr>
                </a:solidFill>
              </a:rPr>
              <a:t>Lograr establecer vínculos de afecto y de respeto para que poco a poco ayudarlos a desarrollar sus relaciones interpersonales y su identidad.</a:t>
            </a:r>
            <a:endParaRPr lang="es-MX" sz="2400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16386" name="Picture 2" descr="http://2.bp.blogspot.com/_VH-D19_mDrk/STBwp0XYWzI/AAAAAAAAABg/gku4YxgGfvk/S700/RESPETO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00760" y="2000240"/>
            <a:ext cx="2857500" cy="2857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3214678" y="714356"/>
            <a:ext cx="5929322" cy="5786478"/>
          </a:xfrm>
        </p:spPr>
        <p:txBody>
          <a:bodyPr>
            <a:normAutofit/>
          </a:bodyPr>
          <a:lstStyle/>
          <a:p>
            <a:r>
              <a:rPr lang="es-MX" sz="2400" dirty="0" smtClean="0">
                <a:solidFill>
                  <a:schemeClr val="accent4"/>
                </a:solidFill>
              </a:rPr>
              <a:t>3.- Fomentar el interés y preocupación por la naturaleza y el entorno y cultivar la riqueza de sentimientos y la capacidad de pensar en estas cosas.</a:t>
            </a:r>
          </a:p>
          <a:p>
            <a:r>
              <a:rPr lang="es-MX" sz="2400" dirty="0" smtClean="0">
                <a:solidFill>
                  <a:schemeClr val="accent2">
                    <a:lumMod val="75000"/>
                  </a:schemeClr>
                </a:solidFill>
              </a:rPr>
              <a:t>Conforme al campo formativo de exploración y conocimiento del mundo debemos de concientizar a los niños para que cuiden su entorno ya que en él viven y la importancia de mantenerlo para su conservación. </a:t>
            </a:r>
            <a:endParaRPr lang="es-MX" sz="2400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31746" name="Picture 2" descr="http://3.bp.blogspot.com/_b01GCLhcrQI/TI1L5lhN4kI/AAAAAAAAMH4/5YgdOlV1VyE/S660/respeto+anima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1237415">
            <a:off x="-131506" y="3036847"/>
            <a:ext cx="3571902" cy="311946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428596" y="2643182"/>
            <a:ext cx="8229600" cy="3805060"/>
          </a:xfrm>
        </p:spPr>
        <p:txBody>
          <a:bodyPr/>
          <a:lstStyle/>
          <a:p>
            <a:r>
              <a:rPr lang="es-MX" dirty="0" smtClean="0">
                <a:solidFill>
                  <a:srgbClr val="0070C0"/>
                </a:solidFill>
              </a:rPr>
              <a:t>4.- Fomentar, en la vida diaria, el interés y la preocupación por el lenguaje y cultivar el gozo por hablar y escuchar y el sentido del lenguaje.</a:t>
            </a:r>
          </a:p>
          <a:p>
            <a:r>
              <a:rPr lang="es-MX" dirty="0" smtClean="0">
                <a:solidFill>
                  <a:schemeClr val="accent2">
                    <a:lumMod val="75000"/>
                  </a:schemeClr>
                </a:solidFill>
              </a:rPr>
              <a:t>Enseñarles la importancia de la comunicación así como también la escucha a los demás y el respeto hacia sus opiniones para mantener un diálogo</a:t>
            </a:r>
            <a:r>
              <a:rPr lang="es-MX" dirty="0" smtClean="0"/>
              <a:t>.</a:t>
            </a:r>
            <a:endParaRPr lang="es-MX" dirty="0"/>
          </a:p>
        </p:txBody>
      </p:sp>
      <p:pic>
        <p:nvPicPr>
          <p:cNvPr id="30722" name="Picture 2" descr="http://us.123rf.com/400wm/400/400/lenm/lenm0710/lenm071000093/1842438-ilustracion-de-ninos-hablando-por-telefon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488" y="0"/>
            <a:ext cx="3595686" cy="266080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285720" y="428604"/>
            <a:ext cx="8229600" cy="4525963"/>
          </a:xfrm>
        </p:spPr>
        <p:txBody>
          <a:bodyPr/>
          <a:lstStyle/>
          <a:p>
            <a:r>
              <a:rPr lang="es-MX" dirty="0" smtClean="0">
                <a:solidFill>
                  <a:srgbClr val="0070C0"/>
                </a:solidFill>
              </a:rPr>
              <a:t>5.- Fomentar una riqueza de emociones a través de diversas experiencias y fomentar la creatividad.</a:t>
            </a:r>
          </a:p>
          <a:p>
            <a:r>
              <a:rPr lang="es-MX" dirty="0" smtClean="0">
                <a:solidFill>
                  <a:schemeClr val="accent2">
                    <a:lumMod val="75000"/>
                  </a:schemeClr>
                </a:solidFill>
              </a:rPr>
              <a:t>Aplicar actividades que dejen un aprendizaje significativo ya que esto lo pueden utilizar como experiencia y aplicar los conocimientos adquiridos.</a:t>
            </a:r>
            <a:endParaRPr lang="es-MX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29698" name="Picture 2" descr="http://www.eljardindeinfancia.com/wp-content/uploads/2009/01/ninos-pintand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3504" y="3369042"/>
            <a:ext cx="3243269" cy="320323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Concurrencia">
      <a:dk1>
        <a:sysClr val="windowText" lastClr="000000"/>
      </a:dk1>
      <a:lt1>
        <a:sysClr val="window" lastClr="D8D0C8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46</TotalTime>
  <Words>486</Words>
  <Application>Microsoft Office PowerPoint</Application>
  <PresentationFormat>Presentación en pantalla (4:3)</PresentationFormat>
  <Paragraphs>38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Concurrencia</vt:lpstr>
      <vt:lpstr>*Cuadro comparativo. *Las normas nacionales para la educación preescolar.</vt:lpstr>
      <vt:lpstr>Diapositiva 2</vt:lpstr>
      <vt:lpstr>Normas Nacionales para la Educación Preescolar.</vt:lpstr>
      <vt:lpstr>Diapositiva 4</vt:lpstr>
      <vt:lpstr>Diapositiva 5</vt:lpstr>
      <vt:lpstr>Diapositiva 6</vt:lpstr>
      <vt:lpstr>Diapositiva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*Cuadro comparativo. *Las normas nacionales para la educación preescolar.</dc:title>
  <dc:creator>Valued Acer Customer</dc:creator>
  <cp:lastModifiedBy>Valued Acer Customer</cp:lastModifiedBy>
  <cp:revision>10</cp:revision>
  <dcterms:created xsi:type="dcterms:W3CDTF">2013-02-24T22:13:21Z</dcterms:created>
  <dcterms:modified xsi:type="dcterms:W3CDTF">2013-02-24T22:59:25Z</dcterms:modified>
</cp:coreProperties>
</file>