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30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83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698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53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668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97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95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455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40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86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943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2DB5B-AC0E-4256-9634-A7DD8C2CCFA5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09FED-D43D-4DDE-B6F5-663AE9C404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03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1124744"/>
            <a:ext cx="7643192" cy="4162474"/>
          </a:xfrm>
        </p:spPr>
        <p:txBody>
          <a:bodyPr>
            <a:noAutofit/>
          </a:bodyPr>
          <a:lstStyle/>
          <a:p>
            <a:r>
              <a:rPr lang="es-MX" sz="7200" dirty="0" smtClean="0">
                <a:solidFill>
                  <a:srgbClr val="002060"/>
                </a:solidFill>
                <a:latin typeface="Berlin Sans FB Demi" pitchFamily="34" charset="0"/>
              </a:rPr>
              <a:t>CUADRO COMPARATIVO ENTRE</a:t>
            </a:r>
            <a:r>
              <a:rPr lang="es-MX" sz="7200" dirty="0" smtClean="0">
                <a:solidFill>
                  <a:srgbClr val="0070C0"/>
                </a:solidFill>
                <a:latin typeface="Berlin Sans FB Demi" pitchFamily="34" charset="0"/>
              </a:rPr>
              <a:t> </a:t>
            </a:r>
            <a:r>
              <a:rPr lang="es-MX" sz="72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YOCHIEN</a:t>
            </a:r>
            <a:r>
              <a:rPr lang="es-MX" sz="7200" dirty="0" smtClean="0">
                <a:solidFill>
                  <a:srgbClr val="0070C0"/>
                </a:solidFill>
                <a:latin typeface="Berlin Sans FB Demi" pitchFamily="34" charset="0"/>
              </a:rPr>
              <a:t> </a:t>
            </a:r>
            <a:r>
              <a:rPr lang="es-MX" sz="7200" dirty="0" smtClean="0">
                <a:solidFill>
                  <a:srgbClr val="002060"/>
                </a:solidFill>
                <a:latin typeface="Berlin Sans FB Demi" pitchFamily="34" charset="0"/>
              </a:rPr>
              <a:t>Y</a:t>
            </a:r>
            <a:r>
              <a:rPr lang="es-MX" sz="7200" dirty="0" smtClean="0">
                <a:solidFill>
                  <a:srgbClr val="0070C0"/>
                </a:solidFill>
                <a:latin typeface="Berlin Sans FB Demi" pitchFamily="34" charset="0"/>
              </a:rPr>
              <a:t> </a:t>
            </a:r>
            <a:r>
              <a:rPr lang="es-MX" sz="7200" dirty="0" smtClean="0">
                <a:solidFill>
                  <a:srgbClr val="FFC000"/>
                </a:solidFill>
                <a:latin typeface="Berlin Sans FB Demi" pitchFamily="34" charset="0"/>
              </a:rPr>
              <a:t>HOIKUEN</a:t>
            </a:r>
            <a:endParaRPr lang="es-MX" sz="7200" dirty="0">
              <a:solidFill>
                <a:srgbClr val="FFC0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16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6130"/>
              </p:ext>
            </p:extLst>
          </p:nvPr>
        </p:nvGraphicFramePr>
        <p:xfrm>
          <a:off x="251520" y="404664"/>
          <a:ext cx="8712968" cy="60610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56484"/>
                <a:gridCol w="435648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err="1" smtClean="0">
                          <a:latin typeface="Berlin Sans FB Demi" pitchFamily="34" charset="0"/>
                        </a:rPr>
                        <a:t>Yochien</a:t>
                      </a:r>
                      <a:endParaRPr lang="es-MX" sz="2800" dirty="0">
                        <a:latin typeface="Berlin Sans FB Dem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err="1" smtClean="0">
                          <a:latin typeface="Berlin Sans FB Demi" pitchFamily="34" charset="0"/>
                        </a:rPr>
                        <a:t>Hoikuen</a:t>
                      </a:r>
                      <a:endParaRPr lang="es-MX" sz="2800" dirty="0" smtClean="0">
                        <a:latin typeface="Berlin Sans FB Demi" pitchFamily="34" charset="0"/>
                      </a:endParaRPr>
                    </a:p>
                  </a:txBody>
                  <a:tcPr/>
                </a:tc>
              </a:tr>
              <a:tr h="5484952"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dirty="0" smtClean="0"/>
                        <a:t>Es denominado jardín de niños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dirty="0" smtClean="0"/>
                        <a:t>El</a:t>
                      </a:r>
                      <a:r>
                        <a:rPr lang="es-MX" sz="2400" baseline="0" dirty="0" smtClean="0"/>
                        <a:t> primer </a:t>
                      </a:r>
                      <a:r>
                        <a:rPr lang="es-MX" sz="2400" baseline="0" dirty="0" err="1" smtClean="0"/>
                        <a:t>Yochien</a:t>
                      </a:r>
                      <a:r>
                        <a:rPr lang="es-MX" sz="2400" baseline="0" dirty="0" smtClean="0"/>
                        <a:t> abrió en 1876</a:t>
                      </a:r>
                      <a:endParaRPr lang="es-MX" sz="2400" dirty="0" smtClean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dirty="0" smtClean="0"/>
                        <a:t>Atiende</a:t>
                      </a:r>
                      <a:r>
                        <a:rPr lang="es-MX" sz="2400" baseline="0" dirty="0" smtClean="0"/>
                        <a:t> a niños de 3 a 6 años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baseline="0" dirty="0" smtClean="0"/>
                        <a:t>Escuela de medio tiempo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baseline="0" dirty="0" smtClean="0"/>
                        <a:t>Administrada por el Ministerio de Educación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baseline="0" dirty="0" smtClean="0"/>
                        <a:t>Es para los niños de madres que no trabajan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baseline="0" dirty="0" smtClean="0"/>
                        <a:t>Los niños llevan uniforme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baseline="0" dirty="0" smtClean="0"/>
                        <a:t>Recibe ayuda del gobierno 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baseline="0" dirty="0" smtClean="0"/>
                        <a:t>Busca a los niños que están lejos</a:t>
                      </a:r>
                      <a:endParaRPr lang="es-MX" sz="2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dirty="0" smtClean="0"/>
                        <a:t>Es denominado guardería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dirty="0" smtClean="0"/>
                        <a:t>El</a:t>
                      </a:r>
                      <a:r>
                        <a:rPr lang="es-MX" sz="2400" baseline="0" dirty="0" smtClean="0"/>
                        <a:t> primer </a:t>
                      </a:r>
                      <a:r>
                        <a:rPr lang="es-MX" sz="2400" baseline="0" dirty="0" err="1" smtClean="0"/>
                        <a:t>Hoikuen</a:t>
                      </a:r>
                      <a:r>
                        <a:rPr lang="es-MX" sz="2400" baseline="0" dirty="0" smtClean="0"/>
                        <a:t> abrió en 1890</a:t>
                      </a:r>
                      <a:endParaRPr lang="es-MX" sz="2400" dirty="0" smtClean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dirty="0" smtClean="0"/>
                        <a:t>Atiende a niños de 6 meses a 6 años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dirty="0" smtClean="0"/>
                        <a:t>Administrada por</a:t>
                      </a:r>
                      <a:r>
                        <a:rPr lang="es-MX" sz="2400" baseline="0" dirty="0" smtClean="0"/>
                        <a:t> </a:t>
                      </a:r>
                      <a:r>
                        <a:rPr lang="es-MX" sz="2400" dirty="0" smtClean="0"/>
                        <a:t>el Ministerio</a:t>
                      </a:r>
                      <a:r>
                        <a:rPr lang="es-MX" sz="2400" baseline="0" dirty="0" smtClean="0"/>
                        <a:t> de Bienestar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baseline="0" dirty="0" smtClean="0"/>
                        <a:t>Es para niños de madres trabajadoras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baseline="0" dirty="0" smtClean="0"/>
                        <a:t>Los niños no usan uniforme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baseline="0" dirty="0" smtClean="0"/>
                        <a:t>Recibe rembolsos por estudiantes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2400" baseline="0" dirty="0" smtClean="0"/>
                        <a:t>Son libres de presiones económicas</a:t>
                      </a:r>
                      <a:endParaRPr lang="es-MX" sz="24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00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97957" y="1844824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solidFill>
                  <a:srgbClr val="C00000"/>
                </a:solidFill>
                <a:latin typeface="Bernard MT Condensed" pitchFamily="18" charset="0"/>
              </a:rPr>
              <a:t>NORMAS NACIONALES PARA LA EDUCACIÓN PREESCOLAR </a:t>
            </a:r>
            <a:endParaRPr lang="es-MX" sz="72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09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0728" y="1019347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Berlin Sans FB Demi" pitchFamily="34" charset="0"/>
              </a:rPr>
              <a:t>1.-  </a:t>
            </a:r>
            <a:r>
              <a:rPr lang="es-MX" sz="2800" dirty="0" smtClean="0">
                <a:solidFill>
                  <a:srgbClr val="FF0000"/>
                </a:solidFill>
                <a:latin typeface="Berlin Sans FB Demi" pitchFamily="34" charset="0"/>
              </a:rPr>
              <a:t>Fomentar los hábitos básicos para la vida cotidiana y las actitudes necesarias para llevar una vida sana, segura y feliz y para sentar los fundamentos de mentes y cuerpos íntegros</a:t>
            </a:r>
            <a:endParaRPr lang="es-MX" sz="28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00" y="4005064"/>
            <a:ext cx="17907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681021"/>
            <a:ext cx="2133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62554"/>
            <a:ext cx="4080016" cy="1970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360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3571559"/>
            <a:ext cx="7632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Berlin Sans FB Demi" pitchFamily="34" charset="0"/>
              </a:rPr>
              <a:t>2</a:t>
            </a:r>
            <a:r>
              <a:rPr lang="es-MX" sz="2800" dirty="0" smtClean="0">
                <a:latin typeface="Berlin Sans FB Demi" pitchFamily="34" charset="0"/>
              </a:rPr>
              <a:t>.-  </a:t>
            </a:r>
            <a:r>
              <a:rPr lang="es-MX" sz="2800" dirty="0" smtClean="0">
                <a:solidFill>
                  <a:srgbClr val="0070C0"/>
                </a:solidFill>
                <a:latin typeface="Berlin Sans FB Demi" pitchFamily="34" charset="0"/>
              </a:rPr>
              <a:t>Fomentar el afecto y la confianza hacia los demás y cultivar actitudes de autonomía y de cooperación y para despertar la moralidad.</a:t>
            </a:r>
            <a:endParaRPr lang="es-MX" sz="2800" dirty="0">
              <a:solidFill>
                <a:srgbClr val="0070C0"/>
              </a:solidFill>
              <a:latin typeface="Berlin Sans FB Dem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764" y="332656"/>
            <a:ext cx="4324102" cy="3238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495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908720"/>
            <a:ext cx="33843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Berlin Sans FB Demi" pitchFamily="34" charset="0"/>
              </a:rPr>
              <a:t>3</a:t>
            </a:r>
            <a:r>
              <a:rPr lang="es-MX" sz="2800" dirty="0" smtClean="0">
                <a:latin typeface="Berlin Sans FB Demi" pitchFamily="34" charset="0"/>
              </a:rPr>
              <a:t>.-  </a:t>
            </a:r>
            <a:r>
              <a:rPr lang="es-MX" sz="2800" dirty="0" smtClean="0">
                <a:solidFill>
                  <a:srgbClr val="92D050"/>
                </a:solidFill>
                <a:latin typeface="Berlin Sans FB Demi" pitchFamily="34" charset="0"/>
              </a:rPr>
              <a:t>Fomentar el interés y preocupación por la naturaleza y el entorno y cultivar la riqueza de sentimientos y la capacidad de pensar en estas cosas</a:t>
            </a:r>
            <a:endParaRPr lang="es-MX" sz="2800" dirty="0">
              <a:solidFill>
                <a:srgbClr val="92D050"/>
              </a:solidFill>
              <a:latin typeface="Berlin Sans FB Dem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787" y="493167"/>
            <a:ext cx="3624039" cy="2669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787" y="3645024"/>
            <a:ext cx="3663904" cy="257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4169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932040" y="1789344"/>
            <a:ext cx="36724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Berlin Sans FB Demi" pitchFamily="34" charset="0"/>
              </a:rPr>
              <a:t>4</a:t>
            </a:r>
            <a:r>
              <a:rPr lang="es-MX" sz="2800" dirty="0" smtClean="0">
                <a:latin typeface="Berlin Sans FB Demi" pitchFamily="34" charset="0"/>
              </a:rPr>
              <a:t>.-  </a:t>
            </a:r>
            <a:r>
              <a:rPr lang="es-MX" sz="28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Fomentar, en la vida diaria, el interés y preocupación por el lenguaje y cultivar el gozo por hablar y escuchar y el sentido del lenguaje</a:t>
            </a:r>
            <a:endParaRPr lang="es-MX" sz="2800" dirty="0">
              <a:solidFill>
                <a:schemeClr val="accent6">
                  <a:lumMod val="75000"/>
                </a:schemeClr>
              </a:solidFill>
              <a:latin typeface="Berlin Sans FB Dem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94034"/>
            <a:ext cx="3207986" cy="3699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251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47664" y="2564904"/>
            <a:ext cx="64807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Berlin Sans FB Demi" pitchFamily="34" charset="0"/>
              </a:rPr>
              <a:t>5</a:t>
            </a:r>
            <a:r>
              <a:rPr lang="es-MX" sz="2800" dirty="0" smtClean="0">
                <a:latin typeface="Berlin Sans FB Demi" pitchFamily="34" charset="0"/>
              </a:rPr>
              <a:t>.-  </a:t>
            </a:r>
            <a:r>
              <a:rPr lang="es-MX" sz="2800" dirty="0" smtClean="0">
                <a:solidFill>
                  <a:srgbClr val="7030A0"/>
                </a:solidFill>
                <a:latin typeface="Berlin Sans FB Demi" pitchFamily="34" charset="0"/>
              </a:rPr>
              <a:t>Fomentar una riqueza de emociones a través de diversas experiencias y fomentar la creatividad</a:t>
            </a:r>
            <a:endParaRPr lang="es-MX" sz="2800" dirty="0">
              <a:solidFill>
                <a:srgbClr val="7030A0"/>
              </a:solidFill>
              <a:latin typeface="Berlin Sans FB Dem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21305"/>
            <a:ext cx="2553962" cy="255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936" y="109730"/>
            <a:ext cx="2315206" cy="245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2630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241</Words>
  <Application>Microsoft Office PowerPoint</Application>
  <PresentationFormat>Presentación en pantalla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CUADRO COMPARATIVO ENTRE YOCHIEN Y HOIKUEN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Nadia</dc:creator>
  <cp:lastModifiedBy>Nadia</cp:lastModifiedBy>
  <cp:revision>6</cp:revision>
  <dcterms:created xsi:type="dcterms:W3CDTF">2013-02-25T02:21:50Z</dcterms:created>
  <dcterms:modified xsi:type="dcterms:W3CDTF">2013-02-25T03:24:57Z</dcterms:modified>
</cp:coreProperties>
</file>