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5" r:id="rId4"/>
    <p:sldId id="264" r:id="rId5"/>
    <p:sldId id="267" r:id="rId6"/>
    <p:sldId id="263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5" r:id="rId22"/>
    <p:sldId id="286" r:id="rId23"/>
    <p:sldId id="281" r:id="rId24"/>
    <p:sldId id="282" r:id="rId25"/>
    <p:sldId id="283" r:id="rId26"/>
    <p:sldId id="287" r:id="rId27"/>
    <p:sldId id="284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CC"/>
    <a:srgbClr val="FF9900"/>
    <a:srgbClr val="33CC33"/>
    <a:srgbClr val="FF33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1" autoAdjust="0"/>
    <p:restoredTop sz="94660"/>
  </p:normalViewPr>
  <p:slideViewPr>
    <p:cSldViewPr>
      <p:cViewPr>
        <p:scale>
          <a:sx n="59" d="100"/>
          <a:sy n="59" d="100"/>
        </p:scale>
        <p:origin x="-95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529-A783-4A0F-BA5B-C7D535A8CF45}" type="datetimeFigureOut">
              <a:rPr lang="es-MX" smtClean="0"/>
              <a:pPr/>
              <a:t>03/04/2013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22B67-B4B4-4C28-97EF-7EA7B28277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9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9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9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9.png"/><Relationship Id="rId7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6.gif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5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9.png"/><Relationship Id="rId7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6.gif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uat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2712">
            <a:off x="-143103" y="1785852"/>
            <a:ext cx="9470632" cy="3574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40088" y="4149725"/>
            <a:ext cx="5903912" cy="2447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635896" y="4437112"/>
            <a:ext cx="496855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¡¡¡¡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FreeMoney" pitchFamily="2" charset="0"/>
              </a:rPr>
              <a:t> Vuelve a intentarlo 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!!!!!</a:t>
            </a:r>
          </a:p>
        </p:txBody>
      </p:sp>
      <p:pic>
        <p:nvPicPr>
          <p:cNvPr id="8" name="7 Imagen" descr="perro 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4571999" cy="4717604"/>
          </a:xfrm>
          <a:prstGeom prst="rect">
            <a:avLst/>
          </a:prstGeom>
        </p:spPr>
      </p:pic>
      <p:pic>
        <p:nvPicPr>
          <p:cNvPr id="9" name="8 Imagen" descr="m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5242">
            <a:off x="4916631" y="-270840"/>
            <a:ext cx="3918084" cy="4760080"/>
          </a:xfrm>
          <a:prstGeom prst="rect">
            <a:avLst/>
          </a:prstGeom>
        </p:spPr>
      </p:pic>
      <p:sp>
        <p:nvSpPr>
          <p:cNvPr id="11" name="10 Flecha derecha"/>
          <p:cNvSpPr/>
          <p:nvPr/>
        </p:nvSpPr>
        <p:spPr>
          <a:xfrm rot="10800000">
            <a:off x="179512" y="5517232"/>
            <a:ext cx="2160240" cy="1053158"/>
          </a:xfrm>
          <a:prstGeom prst="rightArrow">
            <a:avLst/>
          </a:prstGeom>
          <a:blipFill>
            <a:blip r:embed="rId5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76200">
                <a:solidFill>
                  <a:srgbClr val="33CC33"/>
                </a:solidFill>
              </a:ln>
            </a:endParaRPr>
          </a:p>
        </p:txBody>
      </p:sp>
      <p:sp>
        <p:nvSpPr>
          <p:cNvPr id="12" name="11 CuadroTexto">
            <a:hlinkClick r:id="rId6" action="ppaction://hlinksldjump"/>
          </p:cNvPr>
          <p:cNvSpPr txBox="1"/>
          <p:nvPr/>
        </p:nvSpPr>
        <p:spPr>
          <a:xfrm>
            <a:off x="467544" y="58052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</a:rPr>
              <a:t>A</a:t>
            </a:r>
            <a:r>
              <a:rPr lang="es-MX" sz="2800" b="1" dirty="0" smtClean="0">
                <a:latin typeface="Kristen ITC" pitchFamily="66" charset="0"/>
              </a:rPr>
              <a:t>trás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 rot="961968">
            <a:off x="5644561" y="516453"/>
            <a:ext cx="403244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</a:t>
            </a:r>
            <a:r>
              <a:rPr lang="es-MX" sz="4300" b="1" dirty="0" smtClean="0">
                <a:latin typeface="Kristen ITC" pitchFamily="66" charset="0"/>
              </a:rPr>
              <a:t>Da clic  </a:t>
            </a:r>
          </a:p>
          <a:p>
            <a:r>
              <a:rPr lang="es-MX" sz="4300" b="1" dirty="0" smtClean="0">
                <a:solidFill>
                  <a:srgbClr val="FF33CC"/>
                </a:solidFill>
                <a:latin typeface="Kristen ITC" pitchFamily="66" charset="0"/>
              </a:rPr>
              <a:t>¿</a:t>
            </a:r>
            <a:r>
              <a:rPr lang="es-MX" sz="4300" b="1" dirty="0" smtClean="0">
                <a:solidFill>
                  <a:srgbClr val="00B0F0"/>
                </a:solidFill>
                <a:latin typeface="Kristen ITC" pitchFamily="66" charset="0"/>
              </a:rPr>
              <a:t>Dónde esta el </a:t>
            </a:r>
            <a:r>
              <a:rPr lang="es-MX" sz="4300" b="1" u="sng" dirty="0" smtClean="0">
                <a:solidFill>
                  <a:srgbClr val="7030A0"/>
                </a:solidFill>
                <a:latin typeface="Kristen ITC" pitchFamily="66" charset="0"/>
              </a:rPr>
              <a:t>Triángulo</a:t>
            </a:r>
            <a:r>
              <a:rPr lang="es-MX" sz="4300" b="1" dirty="0" smtClean="0">
                <a:solidFill>
                  <a:srgbClr val="FF33CC"/>
                </a:solidFill>
                <a:latin typeface="Kristen ITC" pitchFamily="66" charset="0"/>
              </a:rPr>
              <a:t>?</a:t>
            </a:r>
            <a:endParaRPr lang="es-MX" sz="4300" b="1" dirty="0">
              <a:solidFill>
                <a:srgbClr val="FF33CC"/>
              </a:solidFill>
              <a:latin typeface="Kristen ITC" pitchFamily="66" charset="0"/>
            </a:endParaRPr>
          </a:p>
        </p:txBody>
      </p:sp>
      <p:pic>
        <p:nvPicPr>
          <p:cNvPr id="10" name="9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61765" r="61083" b="20588"/>
          <a:stretch>
            <a:fillRect/>
          </a:stretch>
        </p:blipFill>
        <p:spPr>
          <a:xfrm>
            <a:off x="323528" y="332656"/>
            <a:ext cx="2737968" cy="1949257"/>
          </a:xfrm>
          <a:prstGeom prst="rect">
            <a:avLst/>
          </a:prstGeom>
        </p:spPr>
      </p:pic>
      <p:pic>
        <p:nvPicPr>
          <p:cNvPr id="11" name="10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1847" t="7506" r="66752" b="71317"/>
          <a:stretch>
            <a:fillRect/>
          </a:stretch>
        </p:blipFill>
        <p:spPr>
          <a:xfrm>
            <a:off x="467544" y="4725144"/>
            <a:ext cx="1852206" cy="1961159"/>
          </a:xfrm>
          <a:prstGeom prst="rect">
            <a:avLst/>
          </a:prstGeom>
        </p:spPr>
      </p:pic>
      <p:pic>
        <p:nvPicPr>
          <p:cNvPr id="12" name="11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62802" t="36023" b="42800"/>
          <a:stretch>
            <a:fillRect/>
          </a:stretch>
        </p:blipFill>
        <p:spPr>
          <a:xfrm>
            <a:off x="3563888" y="2636912"/>
            <a:ext cx="2014084" cy="1800200"/>
          </a:xfrm>
          <a:prstGeom prst="rect">
            <a:avLst/>
          </a:prstGeom>
        </p:spPr>
      </p:pic>
      <p:pic>
        <p:nvPicPr>
          <p:cNvPr id="14" name="13 Imagen" descr="trian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509120"/>
            <a:ext cx="1997984" cy="1997984"/>
          </a:xfrm>
          <a:prstGeom prst="rect">
            <a:avLst/>
          </a:prstGeom>
        </p:spPr>
      </p:pic>
      <p:pic>
        <p:nvPicPr>
          <p:cNvPr id="15" name="14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28823" r="66624" b="50000"/>
          <a:stretch>
            <a:fillRect/>
          </a:stretch>
        </p:blipFill>
        <p:spPr>
          <a:xfrm>
            <a:off x="827584" y="2420888"/>
            <a:ext cx="1949484" cy="1942006"/>
          </a:xfrm>
          <a:prstGeom prst="rect">
            <a:avLst/>
          </a:prstGeom>
        </p:spPr>
      </p:pic>
      <p:pic>
        <p:nvPicPr>
          <p:cNvPr id="16" name="15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32894" t="41151" r="38435" b="41458"/>
          <a:stretch>
            <a:fillRect/>
          </a:stretch>
        </p:blipFill>
        <p:spPr>
          <a:xfrm>
            <a:off x="3419872" y="476672"/>
            <a:ext cx="1738993" cy="1656184"/>
          </a:xfrm>
          <a:prstGeom prst="rect">
            <a:avLst/>
          </a:prstGeom>
        </p:spPr>
      </p:pic>
      <p:pic>
        <p:nvPicPr>
          <p:cNvPr id="18" name="17 Imagen" descr="romb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2492896"/>
            <a:ext cx="1879516" cy="2410371"/>
          </a:xfrm>
          <a:prstGeom prst="rect">
            <a:avLst/>
          </a:prstGeom>
        </p:spPr>
      </p:pic>
      <p:pic>
        <p:nvPicPr>
          <p:cNvPr id="20" name="19 Imagen" descr="oval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013176"/>
            <a:ext cx="2460335" cy="14307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40088" y="4149725"/>
            <a:ext cx="5903912" cy="2447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635896" y="4437112"/>
            <a:ext cx="496855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¡¡¡¡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FreeMoney" pitchFamily="2" charset="0"/>
              </a:rPr>
              <a:t> Vuelve a intentarlo 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!!!!!</a:t>
            </a:r>
          </a:p>
        </p:txBody>
      </p:sp>
      <p:pic>
        <p:nvPicPr>
          <p:cNvPr id="8" name="7 Imagen" descr="perro 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4571999" cy="4717604"/>
          </a:xfrm>
          <a:prstGeom prst="rect">
            <a:avLst/>
          </a:prstGeom>
        </p:spPr>
      </p:pic>
      <p:pic>
        <p:nvPicPr>
          <p:cNvPr id="9" name="8 Imagen" descr="m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5242">
            <a:off x="4916631" y="-270840"/>
            <a:ext cx="3918084" cy="4760080"/>
          </a:xfrm>
          <a:prstGeom prst="rect">
            <a:avLst/>
          </a:prstGeom>
        </p:spPr>
      </p:pic>
      <p:sp>
        <p:nvSpPr>
          <p:cNvPr id="11" name="10 Flecha derecha"/>
          <p:cNvSpPr/>
          <p:nvPr/>
        </p:nvSpPr>
        <p:spPr>
          <a:xfrm rot="10800000">
            <a:off x="179512" y="5517232"/>
            <a:ext cx="2160240" cy="1053158"/>
          </a:xfrm>
          <a:prstGeom prst="rightArrow">
            <a:avLst/>
          </a:prstGeom>
          <a:blipFill>
            <a:blip r:embed="rId5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76200">
                <a:solidFill>
                  <a:srgbClr val="33CC33"/>
                </a:solidFill>
              </a:ln>
            </a:endParaRPr>
          </a:p>
        </p:txBody>
      </p:sp>
      <p:sp>
        <p:nvSpPr>
          <p:cNvPr id="12" name="11 CuadroTexto">
            <a:hlinkClick r:id="rId6" action="ppaction://hlinksldjump"/>
          </p:cNvPr>
          <p:cNvSpPr txBox="1"/>
          <p:nvPr/>
        </p:nvSpPr>
        <p:spPr>
          <a:xfrm>
            <a:off x="467544" y="58052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A</a:t>
            </a:r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trás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plausos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2132856"/>
            <a:ext cx="7773988" cy="55213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6 Imagen" descr="per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9608" y="-243408"/>
            <a:ext cx="4774392" cy="4974156"/>
          </a:xfrm>
          <a:prstGeom prst="rect">
            <a:avLst/>
          </a:prstGeom>
        </p:spPr>
      </p:pic>
      <p:pic>
        <p:nvPicPr>
          <p:cNvPr id="8" name="7 Imagen" descr="car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62479">
            <a:off x="205130" y="47530"/>
            <a:ext cx="2858435" cy="3737954"/>
          </a:xfrm>
          <a:prstGeom prst="rect">
            <a:avLst/>
          </a:prstGeom>
        </p:spPr>
      </p:pic>
      <p:sp>
        <p:nvSpPr>
          <p:cNvPr id="11" name="10 Flecha derecha"/>
          <p:cNvSpPr/>
          <p:nvPr/>
        </p:nvSpPr>
        <p:spPr>
          <a:xfrm rot="10800000" flipH="1">
            <a:off x="6516216" y="5517232"/>
            <a:ext cx="2088132" cy="981150"/>
          </a:xfrm>
          <a:prstGeom prst="rightArrow">
            <a:avLst/>
          </a:prstGeom>
          <a:blipFill>
            <a:blip r:embed="rId6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b="1" dirty="0">
              <a:ln w="76200">
                <a:noFill/>
              </a:ln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516216" y="58052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S</a:t>
            </a:r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iguiente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 rot="20422520">
            <a:off x="208496" y="92166"/>
            <a:ext cx="403244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</a:t>
            </a:r>
            <a:r>
              <a:rPr lang="es-MX" sz="4300" b="1" dirty="0" smtClean="0">
                <a:latin typeface="Kristen ITC" pitchFamily="66" charset="0"/>
              </a:rPr>
              <a:t>Da clic  </a:t>
            </a:r>
          </a:p>
          <a:p>
            <a:r>
              <a:rPr lang="es-MX" sz="4300" b="1" dirty="0" smtClean="0">
                <a:solidFill>
                  <a:srgbClr val="33CC33"/>
                </a:solidFill>
                <a:latin typeface="Kristen ITC" pitchFamily="66" charset="0"/>
              </a:rPr>
              <a:t>¿</a:t>
            </a:r>
            <a:r>
              <a:rPr lang="es-MX" sz="4300" b="1" dirty="0" smtClean="0">
                <a:solidFill>
                  <a:srgbClr val="FF9900"/>
                </a:solidFill>
                <a:latin typeface="Kristen ITC" pitchFamily="66" charset="0"/>
              </a:rPr>
              <a:t>Dónde esta el </a:t>
            </a:r>
            <a:r>
              <a:rPr lang="es-MX" sz="4300" b="1" u="sng" dirty="0" smtClean="0">
                <a:solidFill>
                  <a:srgbClr val="0070C0"/>
                </a:solidFill>
                <a:latin typeface="Kristen ITC" pitchFamily="66" charset="0"/>
              </a:rPr>
              <a:t>Círculo</a:t>
            </a:r>
            <a:r>
              <a:rPr lang="es-MX" sz="4300" b="1" dirty="0" smtClean="0">
                <a:solidFill>
                  <a:srgbClr val="33CC33"/>
                </a:solidFill>
                <a:latin typeface="Kristen ITC" pitchFamily="66" charset="0"/>
              </a:rPr>
              <a:t>?</a:t>
            </a:r>
            <a:endParaRPr lang="es-MX" sz="4300" b="1" dirty="0">
              <a:solidFill>
                <a:srgbClr val="33CC33"/>
              </a:solidFill>
              <a:latin typeface="Kristen ITC" pitchFamily="66" charset="0"/>
            </a:endParaRPr>
          </a:p>
        </p:txBody>
      </p:sp>
      <p:pic>
        <p:nvPicPr>
          <p:cNvPr id="10" name="9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61765" r="61083" b="20588"/>
          <a:stretch>
            <a:fillRect/>
          </a:stretch>
        </p:blipFill>
        <p:spPr>
          <a:xfrm>
            <a:off x="6012160" y="4581128"/>
            <a:ext cx="2737968" cy="1949257"/>
          </a:xfrm>
          <a:prstGeom prst="rect">
            <a:avLst/>
          </a:prstGeom>
        </p:spPr>
      </p:pic>
      <p:pic>
        <p:nvPicPr>
          <p:cNvPr id="11" name="10 Imagen" descr="lkjgvhy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1847" t="7506" r="66752" b="71317"/>
          <a:stretch>
            <a:fillRect/>
          </a:stretch>
        </p:blipFill>
        <p:spPr>
          <a:xfrm>
            <a:off x="6516216" y="2636912"/>
            <a:ext cx="1852206" cy="1961159"/>
          </a:xfrm>
          <a:prstGeom prst="rect">
            <a:avLst/>
          </a:prstGeom>
        </p:spPr>
      </p:pic>
      <p:pic>
        <p:nvPicPr>
          <p:cNvPr id="12" name="11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62802" t="36023" b="42800"/>
          <a:stretch>
            <a:fillRect/>
          </a:stretch>
        </p:blipFill>
        <p:spPr>
          <a:xfrm>
            <a:off x="3707904" y="4725144"/>
            <a:ext cx="2014084" cy="1800200"/>
          </a:xfrm>
          <a:prstGeom prst="rect">
            <a:avLst/>
          </a:prstGeom>
        </p:spPr>
      </p:pic>
      <p:pic>
        <p:nvPicPr>
          <p:cNvPr id="14" name="13 Imagen" descr="tria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276872"/>
            <a:ext cx="1997984" cy="1997984"/>
          </a:xfrm>
          <a:prstGeom prst="rect">
            <a:avLst/>
          </a:prstGeom>
        </p:spPr>
      </p:pic>
      <p:pic>
        <p:nvPicPr>
          <p:cNvPr id="15" name="14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28823" r="66624" b="50000"/>
          <a:stretch>
            <a:fillRect/>
          </a:stretch>
        </p:blipFill>
        <p:spPr>
          <a:xfrm>
            <a:off x="3995936" y="260648"/>
            <a:ext cx="1949484" cy="1942006"/>
          </a:xfrm>
          <a:prstGeom prst="rect">
            <a:avLst/>
          </a:prstGeom>
        </p:spPr>
      </p:pic>
      <p:pic>
        <p:nvPicPr>
          <p:cNvPr id="16" name="15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32894" t="41151" r="38435" b="41458"/>
          <a:stretch>
            <a:fillRect/>
          </a:stretch>
        </p:blipFill>
        <p:spPr>
          <a:xfrm>
            <a:off x="971600" y="4725144"/>
            <a:ext cx="1738993" cy="1656184"/>
          </a:xfrm>
          <a:prstGeom prst="rect">
            <a:avLst/>
          </a:prstGeom>
        </p:spPr>
      </p:pic>
      <p:pic>
        <p:nvPicPr>
          <p:cNvPr id="18" name="17 Imagen" descr="romb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88640"/>
            <a:ext cx="1879516" cy="2410371"/>
          </a:xfrm>
          <a:prstGeom prst="rect">
            <a:avLst/>
          </a:prstGeom>
        </p:spPr>
      </p:pic>
      <p:pic>
        <p:nvPicPr>
          <p:cNvPr id="20" name="19 Imagen" descr="oval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924944"/>
            <a:ext cx="2460335" cy="14307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40088" y="4149725"/>
            <a:ext cx="5903912" cy="2447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635896" y="4437112"/>
            <a:ext cx="496855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¡¡¡¡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FreeMoney" pitchFamily="2" charset="0"/>
              </a:rPr>
              <a:t> Vuelve a intentarlo 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!!!!!</a:t>
            </a:r>
          </a:p>
        </p:txBody>
      </p:sp>
      <p:pic>
        <p:nvPicPr>
          <p:cNvPr id="8" name="7 Imagen" descr="perro 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4571999" cy="4717604"/>
          </a:xfrm>
          <a:prstGeom prst="rect">
            <a:avLst/>
          </a:prstGeom>
        </p:spPr>
      </p:pic>
      <p:pic>
        <p:nvPicPr>
          <p:cNvPr id="9" name="8 Imagen" descr="m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5242">
            <a:off x="4916631" y="-270840"/>
            <a:ext cx="3918084" cy="4760080"/>
          </a:xfrm>
          <a:prstGeom prst="rect">
            <a:avLst/>
          </a:prstGeom>
        </p:spPr>
      </p:pic>
      <p:sp>
        <p:nvSpPr>
          <p:cNvPr id="11" name="10 Flecha derecha"/>
          <p:cNvSpPr/>
          <p:nvPr/>
        </p:nvSpPr>
        <p:spPr>
          <a:xfrm rot="10800000">
            <a:off x="179512" y="5517232"/>
            <a:ext cx="2160240" cy="1053158"/>
          </a:xfrm>
          <a:prstGeom prst="rightArrow">
            <a:avLst/>
          </a:prstGeom>
          <a:blipFill>
            <a:blip r:embed="rId5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76200">
                <a:solidFill>
                  <a:srgbClr val="33CC33"/>
                </a:solidFill>
              </a:ln>
            </a:endParaRPr>
          </a:p>
        </p:txBody>
      </p:sp>
      <p:sp>
        <p:nvSpPr>
          <p:cNvPr id="12" name="11 CuadroTexto">
            <a:hlinkClick r:id="rId6" action="ppaction://hlinksldjump"/>
          </p:cNvPr>
          <p:cNvSpPr txBox="1"/>
          <p:nvPr/>
        </p:nvSpPr>
        <p:spPr>
          <a:xfrm>
            <a:off x="467544" y="58052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A</a:t>
            </a:r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trás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plausos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2132856"/>
            <a:ext cx="7773988" cy="55213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6 Imagen" descr="per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9608" y="-243408"/>
            <a:ext cx="4774392" cy="4974156"/>
          </a:xfrm>
          <a:prstGeom prst="rect">
            <a:avLst/>
          </a:prstGeom>
        </p:spPr>
      </p:pic>
      <p:pic>
        <p:nvPicPr>
          <p:cNvPr id="8" name="7 Imagen" descr="car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62479">
            <a:off x="205130" y="47530"/>
            <a:ext cx="2858435" cy="3737954"/>
          </a:xfrm>
          <a:prstGeom prst="rect">
            <a:avLst/>
          </a:prstGeom>
        </p:spPr>
      </p:pic>
      <p:sp>
        <p:nvSpPr>
          <p:cNvPr id="11" name="10 Flecha derecha"/>
          <p:cNvSpPr/>
          <p:nvPr/>
        </p:nvSpPr>
        <p:spPr>
          <a:xfrm rot="10800000" flipH="1">
            <a:off x="6516216" y="5517232"/>
            <a:ext cx="2088132" cy="981150"/>
          </a:xfrm>
          <a:prstGeom prst="rightArrow">
            <a:avLst/>
          </a:prstGeom>
          <a:blipFill>
            <a:blip r:embed="rId6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b="1" dirty="0">
              <a:ln w="76200">
                <a:noFill/>
              </a:ln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516216" y="58052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S</a:t>
            </a:r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iguiente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CC3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Selecciona la figura geométrica que más se observa en la imagen </a:t>
            </a:r>
            <a:endParaRPr lang="es-MX" b="1" dirty="0">
              <a:ln w="31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4" name="3 Marcador de contenido" descr="cuadr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091" t="46230" r="6607" b="15946"/>
          <a:stretch>
            <a:fillRect/>
          </a:stretch>
        </p:blipFill>
        <p:spPr>
          <a:xfrm>
            <a:off x="251520" y="1700808"/>
            <a:ext cx="6451383" cy="4914965"/>
          </a:xfrm>
          <a:prstGeom prst="round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5 Imagen" descr="lkjgvh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1847" t="7506" r="66752" b="71317"/>
          <a:stretch>
            <a:fillRect/>
          </a:stretch>
        </p:blipFill>
        <p:spPr>
          <a:xfrm>
            <a:off x="7308304" y="1700808"/>
            <a:ext cx="1492166" cy="1579940"/>
          </a:xfrm>
          <a:prstGeom prst="rect">
            <a:avLst/>
          </a:prstGeom>
        </p:spPr>
      </p:pic>
      <p:pic>
        <p:nvPicPr>
          <p:cNvPr id="7" name="6 Imagen" descr="romb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5235" r="5766"/>
          <a:stretch>
            <a:fillRect/>
          </a:stretch>
        </p:blipFill>
        <p:spPr>
          <a:xfrm>
            <a:off x="7308304" y="3429000"/>
            <a:ext cx="1224136" cy="1671602"/>
          </a:xfrm>
          <a:prstGeom prst="rect">
            <a:avLst/>
          </a:prstGeom>
        </p:spPr>
      </p:pic>
      <p:pic>
        <p:nvPicPr>
          <p:cNvPr id="8" name="7 Imagen" descr="lkjgvhy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32894" t="41151" r="38435" b="41458"/>
          <a:stretch>
            <a:fillRect/>
          </a:stretch>
        </p:blipFill>
        <p:spPr>
          <a:xfrm>
            <a:off x="7380312" y="5229200"/>
            <a:ext cx="1285343" cy="12241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2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40088" y="4149725"/>
            <a:ext cx="5903912" cy="2447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635896" y="4437112"/>
            <a:ext cx="496855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¡¡¡¡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FreeMoney" pitchFamily="2" charset="0"/>
              </a:rPr>
              <a:t> Vuelve a intentarlo 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!!!!!</a:t>
            </a:r>
          </a:p>
        </p:txBody>
      </p:sp>
      <p:pic>
        <p:nvPicPr>
          <p:cNvPr id="8" name="7 Imagen" descr="perro 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4571999" cy="4717604"/>
          </a:xfrm>
          <a:prstGeom prst="rect">
            <a:avLst/>
          </a:prstGeom>
        </p:spPr>
      </p:pic>
      <p:pic>
        <p:nvPicPr>
          <p:cNvPr id="9" name="8 Imagen" descr="m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5242">
            <a:off x="4916631" y="-270840"/>
            <a:ext cx="3918084" cy="4760080"/>
          </a:xfrm>
          <a:prstGeom prst="rect">
            <a:avLst/>
          </a:prstGeom>
        </p:spPr>
      </p:pic>
      <p:sp>
        <p:nvSpPr>
          <p:cNvPr id="11" name="10 Flecha derecha">
            <a:hlinkClick r:id="rId5" action="ppaction://hlinksldjump"/>
          </p:cNvPr>
          <p:cNvSpPr/>
          <p:nvPr/>
        </p:nvSpPr>
        <p:spPr>
          <a:xfrm rot="10800000">
            <a:off x="179512" y="5517232"/>
            <a:ext cx="2160240" cy="1053158"/>
          </a:xfrm>
          <a:prstGeom prst="rightArrow">
            <a:avLst/>
          </a:prstGeom>
          <a:blipFill>
            <a:blip r:embed="rId6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76200">
                <a:solidFill>
                  <a:srgbClr val="33CC33"/>
                </a:solidFill>
              </a:ln>
            </a:endParaRPr>
          </a:p>
        </p:txBody>
      </p:sp>
      <p:sp>
        <p:nvSpPr>
          <p:cNvPr id="12" name="11 CuadroTexto">
            <a:hlinkClick r:id="rId7" action="ppaction://hlinksldjump"/>
          </p:cNvPr>
          <p:cNvSpPr txBox="1"/>
          <p:nvPr/>
        </p:nvSpPr>
        <p:spPr>
          <a:xfrm>
            <a:off x="467544" y="58052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  <a:hlinkClick r:id="rId5" action="ppaction://hlinksldjump"/>
              </a:rPr>
              <a:t>A</a:t>
            </a:r>
            <a:r>
              <a:rPr lang="es-MX" sz="2800" b="1" dirty="0" smtClean="0">
                <a:latin typeface="Kristen ITC" pitchFamily="66" charset="0"/>
                <a:hlinkClick r:id="rId5" action="ppaction://hlinksldjump"/>
              </a:rPr>
              <a:t>trás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plausos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2132856"/>
            <a:ext cx="7773988" cy="55213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6 Imagen" descr="per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9608" y="-243408"/>
            <a:ext cx="4774392" cy="4974156"/>
          </a:xfrm>
          <a:prstGeom prst="rect">
            <a:avLst/>
          </a:prstGeom>
        </p:spPr>
      </p:pic>
      <p:pic>
        <p:nvPicPr>
          <p:cNvPr id="8" name="7 Imagen" descr="car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62479">
            <a:off x="205130" y="47530"/>
            <a:ext cx="2858435" cy="3737954"/>
          </a:xfrm>
          <a:prstGeom prst="rect">
            <a:avLst/>
          </a:prstGeom>
        </p:spPr>
      </p:pic>
      <p:sp>
        <p:nvSpPr>
          <p:cNvPr id="11" name="10 Flecha derecha"/>
          <p:cNvSpPr/>
          <p:nvPr/>
        </p:nvSpPr>
        <p:spPr>
          <a:xfrm rot="10800000" flipH="1">
            <a:off x="6516216" y="5517232"/>
            <a:ext cx="2088132" cy="981150"/>
          </a:xfrm>
          <a:prstGeom prst="rightArrow">
            <a:avLst/>
          </a:prstGeom>
          <a:blipFill>
            <a:blip r:embed="rId6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b="1" dirty="0">
              <a:ln w="76200">
                <a:noFill/>
              </a:ln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516216" y="58052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S</a:t>
            </a:r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iguiente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 descr="Sin título-1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9120" t="2223" b="18227"/>
          <a:stretch>
            <a:fillRect/>
          </a:stretch>
        </p:blipFill>
        <p:spPr>
          <a:xfrm>
            <a:off x="152842" y="1579295"/>
            <a:ext cx="2618958" cy="2209745"/>
          </a:xfrm>
          <a:prstGeom prst="triangle">
            <a:avLst/>
          </a:prstGeom>
          <a:ln w="76200">
            <a:solidFill>
              <a:srgbClr val="FF0066"/>
            </a:solidFill>
          </a:ln>
        </p:spPr>
      </p:pic>
      <p:pic>
        <p:nvPicPr>
          <p:cNvPr id="13" name="12 Imagen" descr="t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79186">
            <a:off x="1514359" y="-2878"/>
            <a:ext cx="5295083" cy="1376040"/>
          </a:xfrm>
          <a:prstGeom prst="rect">
            <a:avLst/>
          </a:prstGeom>
        </p:spPr>
      </p:pic>
      <p:pic>
        <p:nvPicPr>
          <p:cNvPr id="14" name="13 Imagen" descr="Sin título-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l="31100" b="21967"/>
          <a:stretch>
            <a:fillRect/>
          </a:stretch>
        </p:blipFill>
        <p:spPr>
          <a:xfrm>
            <a:off x="2987824" y="1916832"/>
            <a:ext cx="2808312" cy="1755195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pic>
        <p:nvPicPr>
          <p:cNvPr id="15" name="14 Imagen" descr="CIRC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l="38188" b="15516"/>
          <a:stretch>
            <a:fillRect/>
          </a:stretch>
        </p:blipFill>
        <p:spPr>
          <a:xfrm>
            <a:off x="6444208" y="1412776"/>
            <a:ext cx="2339752" cy="2336942"/>
          </a:xfrm>
          <a:prstGeom prst="flowChartConnector">
            <a:avLst/>
          </a:prstGeom>
          <a:ln w="76200">
            <a:solidFill>
              <a:srgbClr val="33CC33"/>
            </a:solidFill>
          </a:ln>
        </p:spPr>
      </p:pic>
      <p:pic>
        <p:nvPicPr>
          <p:cNvPr id="19" name="18 Imagen" descr="LÑDKSCFN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 r="32481"/>
          <a:stretch>
            <a:fillRect/>
          </a:stretch>
        </p:blipFill>
        <p:spPr>
          <a:xfrm>
            <a:off x="4211960" y="3955775"/>
            <a:ext cx="2304256" cy="2902225"/>
          </a:xfrm>
          <a:prstGeom prst="diamond">
            <a:avLst/>
          </a:prstGeom>
          <a:ln w="76200">
            <a:solidFill>
              <a:srgbClr val="FF33CC"/>
            </a:solidFill>
          </a:ln>
        </p:spPr>
      </p:pic>
      <p:pic>
        <p:nvPicPr>
          <p:cNvPr id="20" name="19 Imagen" descr="DOSNC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 l="25984" b="8850"/>
          <a:stretch>
            <a:fillRect/>
          </a:stretch>
        </p:blipFill>
        <p:spPr>
          <a:xfrm>
            <a:off x="1187624" y="4077072"/>
            <a:ext cx="2610497" cy="2564904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3275856" y="314096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RECTÁNGULO</a:t>
            </a:r>
            <a:endParaRPr lang="es-MX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3528" y="32849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TRIÁNGULO</a:t>
            </a:r>
            <a:endParaRPr lang="es-MX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444208" y="306896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CÍRCULO</a:t>
            </a:r>
            <a:endParaRPr lang="es-MX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331640" y="59492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CUADRADO</a:t>
            </a:r>
            <a:endParaRPr lang="es-MX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211960" y="57332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ROMBO</a:t>
            </a:r>
            <a:endParaRPr lang="es-MX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6" name="15 Elipse">
            <a:hlinkClick r:id="rId13" action="ppaction://hlinksldjump"/>
          </p:cNvPr>
          <p:cNvSpPr/>
          <p:nvPr/>
        </p:nvSpPr>
        <p:spPr>
          <a:xfrm>
            <a:off x="6372200" y="5949280"/>
            <a:ext cx="2592288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Kristen ITC" pitchFamily="66" charset="0"/>
                <a:hlinkClick r:id="rId13" action="ppaction://hlinksldjump"/>
              </a:rPr>
              <a:t>Actividad</a:t>
            </a:r>
            <a:r>
              <a:rPr lang="es-MX" sz="2000" b="1" dirty="0" smtClean="0">
                <a:latin typeface="Kristen ITC" pitchFamily="66" charset="0"/>
              </a:rPr>
              <a:t>es</a:t>
            </a:r>
            <a:endParaRPr lang="es-MX" sz="20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373014"/>
          </a:xfrm>
        </p:spPr>
        <p:txBody>
          <a:bodyPr>
            <a:normAutofit fontScale="90000"/>
          </a:bodyPr>
          <a:lstStyle/>
          <a:p>
            <a:r>
              <a:rPr lang="es-MX" sz="4900" b="1" dirty="0" smtClean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Kristen ITC" pitchFamily="66" charset="0"/>
              </a:rPr>
              <a:t>¿ Qué figura geométrica ves más en la imagen ?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b="1" dirty="0">
              <a:ln w="31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6" name="5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1847" t="7506" r="66752" b="71317"/>
          <a:stretch>
            <a:fillRect/>
          </a:stretch>
        </p:blipFill>
        <p:spPr>
          <a:xfrm>
            <a:off x="539552" y="3356992"/>
            <a:ext cx="1492166" cy="1579940"/>
          </a:xfrm>
          <a:prstGeom prst="rect">
            <a:avLst/>
          </a:prstGeom>
        </p:spPr>
      </p:pic>
      <p:pic>
        <p:nvPicPr>
          <p:cNvPr id="10" name="9 Marcador de contenido" descr="circul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7200" t="45321" r="4591" b="16313"/>
          <a:stretch>
            <a:fillRect/>
          </a:stretch>
        </p:blipFill>
        <p:spPr>
          <a:xfrm>
            <a:off x="2555776" y="1916832"/>
            <a:ext cx="6298300" cy="4608512"/>
          </a:xfrm>
          <a:prstGeom prst="snip2Diag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11 Imagen" descr="trian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869160"/>
            <a:ext cx="1709952" cy="1709952"/>
          </a:xfrm>
          <a:prstGeom prst="rect">
            <a:avLst/>
          </a:prstGeom>
        </p:spPr>
      </p:pic>
      <p:pic>
        <p:nvPicPr>
          <p:cNvPr id="13" name="12 Imagen" descr="lkjgvhy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61765" r="61083" b="20588"/>
          <a:stretch>
            <a:fillRect/>
          </a:stretch>
        </p:blipFill>
        <p:spPr>
          <a:xfrm>
            <a:off x="251520" y="1628800"/>
            <a:ext cx="2225167" cy="15841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40088" y="4149725"/>
            <a:ext cx="5903912" cy="2447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635896" y="4437112"/>
            <a:ext cx="496855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¡¡¡¡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FreeMoney" pitchFamily="2" charset="0"/>
              </a:rPr>
              <a:t> Vuelve a intentarlo 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!!!!!</a:t>
            </a:r>
          </a:p>
        </p:txBody>
      </p:sp>
      <p:pic>
        <p:nvPicPr>
          <p:cNvPr id="8" name="7 Imagen" descr="perro 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4571999" cy="4717604"/>
          </a:xfrm>
          <a:prstGeom prst="rect">
            <a:avLst/>
          </a:prstGeom>
        </p:spPr>
      </p:pic>
      <p:pic>
        <p:nvPicPr>
          <p:cNvPr id="9" name="8 Imagen" descr="m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5242">
            <a:off x="4916631" y="-270840"/>
            <a:ext cx="3918084" cy="4760080"/>
          </a:xfrm>
          <a:prstGeom prst="rect">
            <a:avLst/>
          </a:prstGeom>
        </p:spPr>
      </p:pic>
      <p:sp>
        <p:nvSpPr>
          <p:cNvPr id="11" name="10 Flecha derecha">
            <a:hlinkClick r:id="rId5" action="ppaction://hlinksldjump"/>
          </p:cNvPr>
          <p:cNvSpPr/>
          <p:nvPr/>
        </p:nvSpPr>
        <p:spPr>
          <a:xfrm rot="10800000">
            <a:off x="179512" y="5517232"/>
            <a:ext cx="2160240" cy="1053158"/>
          </a:xfrm>
          <a:prstGeom prst="rightArrow">
            <a:avLst/>
          </a:prstGeom>
          <a:blipFill>
            <a:blip r:embed="rId6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76200">
                <a:solidFill>
                  <a:srgbClr val="33CC33"/>
                </a:solidFill>
              </a:ln>
            </a:endParaRPr>
          </a:p>
        </p:txBody>
      </p:sp>
      <p:sp>
        <p:nvSpPr>
          <p:cNvPr id="12" name="11 CuadroTexto">
            <a:hlinkClick r:id="rId7" action="ppaction://hlinksldjump"/>
          </p:cNvPr>
          <p:cNvSpPr txBox="1"/>
          <p:nvPr/>
        </p:nvSpPr>
        <p:spPr>
          <a:xfrm>
            <a:off x="467544" y="58052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  <a:hlinkClick r:id="rId8" action="ppaction://hlinksldjump"/>
              </a:rPr>
              <a:t>A</a:t>
            </a:r>
            <a:r>
              <a:rPr lang="es-MX" sz="2800" b="1" dirty="0" smtClean="0">
                <a:latin typeface="Kristen ITC" pitchFamily="66" charset="0"/>
                <a:hlinkClick r:id="rId8" action="ppaction://hlinksldjump"/>
              </a:rPr>
              <a:t>trás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plausos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2132856"/>
            <a:ext cx="7773988" cy="55213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6 Imagen" descr="per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9608" y="-243408"/>
            <a:ext cx="4774392" cy="4974156"/>
          </a:xfrm>
          <a:prstGeom prst="rect">
            <a:avLst/>
          </a:prstGeom>
        </p:spPr>
      </p:pic>
      <p:pic>
        <p:nvPicPr>
          <p:cNvPr id="8" name="7 Imagen" descr="car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62479">
            <a:off x="205130" y="47530"/>
            <a:ext cx="2858435" cy="3737954"/>
          </a:xfrm>
          <a:prstGeom prst="rect">
            <a:avLst/>
          </a:prstGeom>
        </p:spPr>
      </p:pic>
      <p:sp>
        <p:nvSpPr>
          <p:cNvPr id="11" name="10 Flecha derecha"/>
          <p:cNvSpPr/>
          <p:nvPr/>
        </p:nvSpPr>
        <p:spPr>
          <a:xfrm rot="10800000" flipH="1">
            <a:off x="6516216" y="5517232"/>
            <a:ext cx="2088132" cy="981150"/>
          </a:xfrm>
          <a:prstGeom prst="rightArrow">
            <a:avLst/>
          </a:prstGeom>
          <a:blipFill>
            <a:blip r:embed="rId6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b="1" dirty="0">
              <a:ln w="76200">
                <a:noFill/>
              </a:ln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3" name="12 CuadroTexto">
            <a:hlinkClick r:id="rId7" action="ppaction://hlinksldjump"/>
          </p:cNvPr>
          <p:cNvSpPr txBox="1"/>
          <p:nvPr/>
        </p:nvSpPr>
        <p:spPr>
          <a:xfrm>
            <a:off x="6516216" y="58052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  <a:hlinkClick r:id="rId8" action="ppaction://hlinksldjump"/>
              </a:rPr>
              <a:t>S</a:t>
            </a:r>
            <a:r>
              <a:rPr lang="es-MX" sz="2800" b="1" dirty="0" smtClean="0">
                <a:latin typeface="Kristen ITC" pitchFamily="66" charset="0"/>
                <a:hlinkClick r:id="rId8" action="ppaction://hlinksldjump"/>
              </a:rPr>
              <a:t>iguiente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rianguloa.jpg"/>
          <p:cNvPicPr>
            <a:picLocks noChangeAspect="1"/>
          </p:cNvPicPr>
          <p:nvPr/>
        </p:nvPicPr>
        <p:blipFill>
          <a:blip r:embed="rId2" cstate="print"/>
          <a:srcRect l="5356" t="45518" r="6270" b="15467"/>
          <a:stretch>
            <a:fillRect/>
          </a:stretch>
        </p:blipFill>
        <p:spPr>
          <a:xfrm>
            <a:off x="251520" y="1268760"/>
            <a:ext cx="6563014" cy="52565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51520" y="0"/>
            <a:ext cx="8661648" cy="13730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¿ Qué figura geométrica ves más en la imagen ?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28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pic>
        <p:nvPicPr>
          <p:cNvPr id="6" name="5 Imagen" descr="lkjgvh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32894" t="41151" r="38435" b="41458"/>
          <a:stretch>
            <a:fillRect/>
          </a:stretch>
        </p:blipFill>
        <p:spPr>
          <a:xfrm>
            <a:off x="7236296" y="5013176"/>
            <a:ext cx="1436559" cy="1368152"/>
          </a:xfrm>
          <a:prstGeom prst="rect">
            <a:avLst/>
          </a:prstGeom>
        </p:spPr>
      </p:pic>
      <p:pic>
        <p:nvPicPr>
          <p:cNvPr id="7" name="6 Imagen" descr="trian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412776"/>
            <a:ext cx="1619672" cy="1619672"/>
          </a:xfrm>
          <a:prstGeom prst="rect">
            <a:avLst/>
          </a:prstGeom>
        </p:spPr>
      </p:pic>
      <p:pic>
        <p:nvPicPr>
          <p:cNvPr id="8" name="7 Imagen" descr="romb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5235" r="5766"/>
          <a:stretch>
            <a:fillRect/>
          </a:stretch>
        </p:blipFill>
        <p:spPr>
          <a:xfrm>
            <a:off x="7380312" y="3212976"/>
            <a:ext cx="1224136" cy="16716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40088" y="4149725"/>
            <a:ext cx="5903912" cy="2447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635896" y="4437112"/>
            <a:ext cx="496855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¡¡¡¡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FreeMoney" pitchFamily="2" charset="0"/>
              </a:rPr>
              <a:t> Vuelve a intentarlo </a:t>
            </a:r>
            <a:r>
              <a:rPr lang="es-MX" sz="6000" dirty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FreeMoney" pitchFamily="2" charset="0"/>
              </a:rPr>
              <a:t>!!!!!</a:t>
            </a:r>
          </a:p>
        </p:txBody>
      </p:sp>
      <p:pic>
        <p:nvPicPr>
          <p:cNvPr id="8" name="7 Imagen" descr="perro 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4571999" cy="4717604"/>
          </a:xfrm>
          <a:prstGeom prst="rect">
            <a:avLst/>
          </a:prstGeom>
        </p:spPr>
      </p:pic>
      <p:pic>
        <p:nvPicPr>
          <p:cNvPr id="9" name="8 Imagen" descr="m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5242">
            <a:off x="4916631" y="-270840"/>
            <a:ext cx="3918084" cy="4760080"/>
          </a:xfrm>
          <a:prstGeom prst="rect">
            <a:avLst/>
          </a:prstGeom>
        </p:spPr>
      </p:pic>
      <p:sp>
        <p:nvSpPr>
          <p:cNvPr id="11" name="10 Flecha derecha">
            <a:hlinkClick r:id="rId5" action="ppaction://hlinksldjump"/>
          </p:cNvPr>
          <p:cNvSpPr/>
          <p:nvPr/>
        </p:nvSpPr>
        <p:spPr>
          <a:xfrm rot="10800000">
            <a:off x="179512" y="5517232"/>
            <a:ext cx="2160240" cy="1053158"/>
          </a:xfrm>
          <a:prstGeom prst="rightArrow">
            <a:avLst/>
          </a:prstGeom>
          <a:blipFill>
            <a:blip r:embed="rId6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76200">
                <a:solidFill>
                  <a:srgbClr val="33CC33"/>
                </a:solidFill>
              </a:ln>
            </a:endParaRPr>
          </a:p>
        </p:txBody>
      </p:sp>
      <p:sp>
        <p:nvSpPr>
          <p:cNvPr id="12" name="11 CuadroTexto">
            <a:hlinkClick r:id="rId7" action="ppaction://hlinksldjump"/>
          </p:cNvPr>
          <p:cNvSpPr txBox="1"/>
          <p:nvPr/>
        </p:nvSpPr>
        <p:spPr>
          <a:xfrm>
            <a:off x="467544" y="58052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  <a:hlinkClick r:id="rId8" action="ppaction://hlinksldjump"/>
              </a:rPr>
              <a:t>A</a:t>
            </a:r>
            <a:r>
              <a:rPr lang="es-MX" sz="2800" b="1" dirty="0" smtClean="0">
                <a:latin typeface="Kristen ITC" pitchFamily="66" charset="0"/>
                <a:hlinkClick r:id="rId8" action="ppaction://hlinksldjump"/>
              </a:rPr>
              <a:t>trás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plausos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2132856"/>
            <a:ext cx="7773988" cy="55213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6 Imagen" descr="per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9608" y="-243408"/>
            <a:ext cx="4774392" cy="4974156"/>
          </a:xfrm>
          <a:prstGeom prst="rect">
            <a:avLst/>
          </a:prstGeom>
        </p:spPr>
      </p:pic>
      <p:pic>
        <p:nvPicPr>
          <p:cNvPr id="8" name="7 Imagen" descr="car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62479">
            <a:off x="205130" y="47530"/>
            <a:ext cx="2858435" cy="3737954"/>
          </a:xfrm>
          <a:prstGeom prst="rect">
            <a:avLst/>
          </a:prstGeom>
        </p:spPr>
      </p:pic>
      <p:sp>
        <p:nvSpPr>
          <p:cNvPr id="11" name="10 Flecha derecha"/>
          <p:cNvSpPr/>
          <p:nvPr/>
        </p:nvSpPr>
        <p:spPr>
          <a:xfrm rot="10800000" flipH="1">
            <a:off x="6516216" y="5517232"/>
            <a:ext cx="2088132" cy="981150"/>
          </a:xfrm>
          <a:prstGeom prst="rightArrow">
            <a:avLst/>
          </a:prstGeom>
          <a:blipFill>
            <a:blip r:embed="rId6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b="1" dirty="0">
              <a:ln w="76200">
                <a:noFill/>
              </a:ln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3" name="12 CuadroTexto">
            <a:hlinkClick r:id="rId7" action="ppaction://hlinksldjump"/>
          </p:cNvPr>
          <p:cNvSpPr txBox="1"/>
          <p:nvPr/>
        </p:nvSpPr>
        <p:spPr>
          <a:xfrm>
            <a:off x="6516216" y="58052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  <a:hlinkClick r:id="rId8" action="ppaction://hlinksldjump"/>
              </a:rPr>
              <a:t>S</a:t>
            </a:r>
            <a:r>
              <a:rPr lang="es-MX" sz="2800" b="1" dirty="0" smtClean="0">
                <a:latin typeface="Kristen ITC" pitchFamily="66" charset="0"/>
                <a:hlinkClick r:id="rId8" action="ppaction://hlinksldjump"/>
              </a:rPr>
              <a:t>iguiente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 descr="Sin título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120" t="2223" b="18227"/>
          <a:stretch>
            <a:fillRect/>
          </a:stretch>
        </p:blipFill>
        <p:spPr>
          <a:xfrm>
            <a:off x="683568" y="260648"/>
            <a:ext cx="2304256" cy="1944215"/>
          </a:xfrm>
          <a:prstGeom prst="triangle">
            <a:avLst/>
          </a:prstGeom>
          <a:ln w="76200">
            <a:solidFill>
              <a:srgbClr val="FF0066"/>
            </a:solidFill>
          </a:ln>
        </p:spPr>
      </p:pic>
      <p:pic>
        <p:nvPicPr>
          <p:cNvPr id="14" name="13 Imagen" descr="Sin título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31100" b="21967"/>
          <a:stretch>
            <a:fillRect/>
          </a:stretch>
        </p:blipFill>
        <p:spPr>
          <a:xfrm>
            <a:off x="755576" y="3212976"/>
            <a:ext cx="2562877" cy="1601798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pic>
        <p:nvPicPr>
          <p:cNvPr id="15" name="14 Imagen" descr="CIRC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l="38188" b="15516"/>
          <a:stretch>
            <a:fillRect/>
          </a:stretch>
        </p:blipFill>
        <p:spPr>
          <a:xfrm>
            <a:off x="3707904" y="1628800"/>
            <a:ext cx="2123728" cy="2121177"/>
          </a:xfrm>
          <a:prstGeom prst="flowChartConnector">
            <a:avLst/>
          </a:prstGeom>
          <a:ln w="76200">
            <a:solidFill>
              <a:srgbClr val="33CC33"/>
            </a:solidFill>
          </a:ln>
        </p:spPr>
      </p:pic>
      <p:pic>
        <p:nvPicPr>
          <p:cNvPr id="19" name="18 Imagen" descr="LÑDKSCFN.png"/>
          <p:cNvPicPr>
            <a:picLocks noChangeAspect="1"/>
          </p:cNvPicPr>
          <p:nvPr/>
        </p:nvPicPr>
        <p:blipFill>
          <a:blip r:embed="rId7" cstate="print"/>
          <a:srcRect r="32481"/>
          <a:stretch>
            <a:fillRect/>
          </a:stretch>
        </p:blipFill>
        <p:spPr>
          <a:xfrm>
            <a:off x="6660232" y="2636912"/>
            <a:ext cx="1944216" cy="2448752"/>
          </a:xfrm>
          <a:prstGeom prst="diamond">
            <a:avLst/>
          </a:prstGeom>
          <a:ln w="76200">
            <a:solidFill>
              <a:srgbClr val="FF33CC"/>
            </a:solidFill>
          </a:ln>
        </p:spPr>
      </p:pic>
      <p:pic>
        <p:nvPicPr>
          <p:cNvPr id="20" name="19 Imagen" descr="DOSNC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25984" b="8850"/>
          <a:stretch>
            <a:fillRect/>
          </a:stretch>
        </p:blipFill>
        <p:spPr>
          <a:xfrm>
            <a:off x="6588224" y="138296"/>
            <a:ext cx="2160240" cy="2122511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899592" y="37890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RECTÁNGULO</a:t>
            </a:r>
            <a:endParaRPr lang="es-MX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3568" y="16288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TRIÁNGULO</a:t>
            </a:r>
            <a:endParaRPr lang="es-MX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635896" y="24208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CÍRCULO</a:t>
            </a:r>
            <a:endParaRPr lang="es-MX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444208" y="105273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CUADRADO</a:t>
            </a:r>
            <a:endParaRPr lang="es-MX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516216" y="364502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ROMBO</a:t>
            </a:r>
            <a:endParaRPr lang="es-MX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7" name="16 Imagen" descr="ljdsfgvi.png"/>
          <p:cNvPicPr>
            <a:picLocks noChangeAspect="1"/>
          </p:cNvPicPr>
          <p:nvPr/>
        </p:nvPicPr>
        <p:blipFill>
          <a:blip r:embed="rId10" cstate="print"/>
          <a:srcRect l="3770" t="7541" r="5738" b="79262"/>
          <a:stretch>
            <a:fillRect/>
          </a:stretch>
        </p:blipFill>
        <p:spPr>
          <a:xfrm>
            <a:off x="-145032" y="4797152"/>
            <a:ext cx="9289032" cy="20608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ducación sin barrera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in título-1.png"/>
          <p:cNvPicPr>
            <a:picLocks noChangeAspect="1"/>
          </p:cNvPicPr>
          <p:nvPr/>
        </p:nvPicPr>
        <p:blipFill>
          <a:blip r:embed="rId2" cstate="print"/>
          <a:srcRect l="30313" b="22130"/>
          <a:stretch>
            <a:fillRect/>
          </a:stretch>
        </p:blipFill>
        <p:spPr>
          <a:xfrm>
            <a:off x="179512" y="1772816"/>
            <a:ext cx="6372200" cy="3600400"/>
          </a:xfrm>
          <a:prstGeom prst="rect">
            <a:avLst/>
          </a:prstGeom>
        </p:spPr>
      </p:pic>
      <p:pic>
        <p:nvPicPr>
          <p:cNvPr id="9" name="8 Imagen" descr="Sin título-1.png"/>
          <p:cNvPicPr>
            <a:picLocks noChangeAspect="1"/>
          </p:cNvPicPr>
          <p:nvPr/>
        </p:nvPicPr>
        <p:blipFill>
          <a:blip r:embed="rId2" cstate="print"/>
          <a:srcRect t="76312" r="31888" b="-1231"/>
          <a:stretch>
            <a:fillRect/>
          </a:stretch>
        </p:blipFill>
        <p:spPr>
          <a:xfrm>
            <a:off x="323528" y="332656"/>
            <a:ext cx="6228184" cy="115212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948264" y="1340768"/>
            <a:ext cx="2016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rgbClr val="FF0066"/>
                </a:solidFill>
                <a:latin typeface="Kristen ITC" pitchFamily="66" charset="0"/>
              </a:rPr>
              <a:t>Tiene:</a:t>
            </a:r>
          </a:p>
          <a:p>
            <a:endParaRPr lang="es-MX" sz="3000" dirty="0" smtClean="0">
              <a:latin typeface="Kristen ITC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s-MX" sz="3000" b="1" dirty="0" smtClean="0">
                <a:latin typeface="Kristen ITC" pitchFamily="66" charset="0"/>
              </a:rPr>
              <a:t> 4 </a:t>
            </a:r>
            <a:r>
              <a:rPr lang="es-MX" sz="3000" b="1" dirty="0" smtClean="0">
                <a:latin typeface="Kristen ITC" pitchFamily="66" charset="0"/>
              </a:rPr>
              <a:t>lados </a:t>
            </a:r>
          </a:p>
          <a:p>
            <a:endParaRPr lang="es-MX" sz="3000" dirty="0" smtClean="0">
              <a:latin typeface="Kristen ITC" pitchFamily="66" charset="0"/>
            </a:endParaRPr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04248" y="5373216"/>
            <a:ext cx="2339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2800" dirty="0" smtClean="0">
                <a:latin typeface="Kristen ITC" pitchFamily="66" charset="0"/>
              </a:rPr>
              <a:t> </a:t>
            </a:r>
            <a:r>
              <a:rPr lang="es-MX" sz="3000" b="1" dirty="0" smtClean="0">
                <a:latin typeface="Kristen ITC" pitchFamily="66" charset="0"/>
              </a:rPr>
              <a:t>4 vértices</a:t>
            </a:r>
            <a:endParaRPr lang="es-MX" sz="3000" b="1" dirty="0" smtClean="0">
              <a:latin typeface="Kristen ITC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76256" y="3212976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3000" dirty="0" smtClean="0">
                <a:latin typeface="Kristen ITC" pitchFamily="66" charset="0"/>
              </a:rPr>
              <a:t> </a:t>
            </a:r>
            <a:r>
              <a:rPr lang="es-MX" sz="3000" b="1" dirty="0" smtClean="0">
                <a:latin typeface="Kristen ITC" pitchFamily="66" charset="0"/>
              </a:rPr>
              <a:t>Sus lados son iguales 2 a 2</a:t>
            </a:r>
            <a:endParaRPr lang="es-MX" sz="3000" b="1" dirty="0"/>
          </a:p>
        </p:txBody>
      </p:sp>
      <p:sp>
        <p:nvSpPr>
          <p:cNvPr id="8" name="7 Flecha derecha"/>
          <p:cNvSpPr/>
          <p:nvPr/>
        </p:nvSpPr>
        <p:spPr>
          <a:xfrm rot="10800000">
            <a:off x="179512" y="5589240"/>
            <a:ext cx="1728292" cy="98115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>
              <a:ln w="76200">
                <a:solidFill>
                  <a:srgbClr val="33CC33"/>
                </a:solidFill>
              </a:ln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58772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  <a:hlinkClick r:id="rId4" action="ppaction://hlinksldjump"/>
              </a:rPr>
              <a:t>Regresar</a:t>
            </a: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uadrado.png"/>
          <p:cNvPicPr>
            <a:picLocks noChangeAspect="1"/>
          </p:cNvPicPr>
          <p:nvPr/>
        </p:nvPicPr>
        <p:blipFill>
          <a:blip r:embed="rId2" cstate="print"/>
          <a:srcRect t="85439" r="33463"/>
          <a:stretch>
            <a:fillRect/>
          </a:stretch>
        </p:blipFill>
        <p:spPr>
          <a:xfrm>
            <a:off x="2483768" y="5661248"/>
            <a:ext cx="6084168" cy="946810"/>
          </a:xfrm>
          <a:prstGeom prst="rect">
            <a:avLst/>
          </a:prstGeom>
        </p:spPr>
      </p:pic>
      <p:pic>
        <p:nvPicPr>
          <p:cNvPr id="8" name="7 Imagen" descr="cuadrado.png"/>
          <p:cNvPicPr>
            <a:picLocks noChangeAspect="1"/>
          </p:cNvPicPr>
          <p:nvPr/>
        </p:nvPicPr>
        <p:blipFill>
          <a:blip r:embed="rId2" cstate="print"/>
          <a:srcRect l="37400" b="14562"/>
          <a:stretch>
            <a:fillRect/>
          </a:stretch>
        </p:blipFill>
        <p:spPr>
          <a:xfrm>
            <a:off x="611560" y="0"/>
            <a:ext cx="5724128" cy="555532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444208" y="908721"/>
            <a:ext cx="2016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rgbClr val="FF0066"/>
                </a:solidFill>
                <a:latin typeface="Kristen ITC" pitchFamily="66" charset="0"/>
              </a:rPr>
              <a:t>Tiene:</a:t>
            </a:r>
          </a:p>
          <a:p>
            <a:endParaRPr lang="es-MX" sz="3000" dirty="0" smtClean="0">
              <a:latin typeface="Kristen ITC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s-MX" sz="3000" b="1" dirty="0" smtClean="0">
                <a:latin typeface="Kristen ITC" pitchFamily="66" charset="0"/>
              </a:rPr>
              <a:t>4 lados </a:t>
            </a:r>
          </a:p>
          <a:p>
            <a:endParaRPr lang="es-MX" sz="3000" dirty="0" smtClean="0">
              <a:latin typeface="Kristen ITC" pitchFamily="66" charset="0"/>
            </a:endParaRPr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516216" y="270892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3000" dirty="0" smtClean="0">
                <a:latin typeface="Kristen ITC" pitchFamily="66" charset="0"/>
              </a:rPr>
              <a:t> </a:t>
            </a:r>
            <a:r>
              <a:rPr lang="es-MX" sz="3000" b="1" dirty="0" smtClean="0">
                <a:latin typeface="Kristen ITC" pitchFamily="66" charset="0"/>
              </a:rPr>
              <a:t>Sus lados son iguales</a:t>
            </a:r>
            <a:endParaRPr lang="es-MX" sz="3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516216" y="422108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2800" dirty="0" smtClean="0">
                <a:latin typeface="Kristen ITC" pitchFamily="66" charset="0"/>
              </a:rPr>
              <a:t> </a:t>
            </a:r>
            <a:r>
              <a:rPr lang="es-MX" sz="3000" b="1" dirty="0" smtClean="0">
                <a:latin typeface="Kristen ITC" pitchFamily="66" charset="0"/>
              </a:rPr>
              <a:t>4 vértices</a:t>
            </a:r>
            <a:endParaRPr lang="es-MX" sz="3000" b="1" dirty="0" smtClean="0">
              <a:latin typeface="Kristen ITC" pitchFamily="66" charset="0"/>
            </a:endParaRPr>
          </a:p>
        </p:txBody>
      </p:sp>
      <p:sp>
        <p:nvSpPr>
          <p:cNvPr id="13" name="12 Flecha derecha"/>
          <p:cNvSpPr/>
          <p:nvPr/>
        </p:nvSpPr>
        <p:spPr>
          <a:xfrm rot="10800000">
            <a:off x="179512" y="5661248"/>
            <a:ext cx="1728292" cy="98115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>
              <a:ln w="76200">
                <a:solidFill>
                  <a:srgbClr val="33CC33"/>
                </a:solidFill>
              </a:ln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5536" y="59492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  <a:hlinkClick r:id="rId4" action="ppaction://hlinksldjump"/>
              </a:rPr>
              <a:t>Regresar</a:t>
            </a: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in título-1.png"/>
          <p:cNvPicPr>
            <a:picLocks noChangeAspect="1"/>
          </p:cNvPicPr>
          <p:nvPr/>
        </p:nvPicPr>
        <p:blipFill>
          <a:blip r:embed="rId2" cstate="print"/>
          <a:srcRect t="81500" r="27304"/>
          <a:stretch>
            <a:fillRect/>
          </a:stretch>
        </p:blipFill>
        <p:spPr>
          <a:xfrm>
            <a:off x="2483768" y="5445224"/>
            <a:ext cx="6458061" cy="1268760"/>
          </a:xfrm>
          <a:prstGeom prst="rect">
            <a:avLst/>
          </a:prstGeom>
        </p:spPr>
      </p:pic>
      <p:pic>
        <p:nvPicPr>
          <p:cNvPr id="7" name="6 Imagen" descr="Sin título-1.png"/>
          <p:cNvPicPr>
            <a:picLocks noChangeAspect="1"/>
          </p:cNvPicPr>
          <p:nvPr/>
        </p:nvPicPr>
        <p:blipFill>
          <a:blip r:embed="rId2" cstate="print"/>
          <a:srcRect l="29892" b="17450"/>
          <a:stretch>
            <a:fillRect/>
          </a:stretch>
        </p:blipFill>
        <p:spPr>
          <a:xfrm>
            <a:off x="2411760" y="0"/>
            <a:ext cx="6228184" cy="566124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20" y="332656"/>
            <a:ext cx="2016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rgbClr val="FF0066"/>
                </a:solidFill>
                <a:latin typeface="Kristen ITC" pitchFamily="66" charset="0"/>
              </a:rPr>
              <a:t>Tiene:</a:t>
            </a:r>
          </a:p>
          <a:p>
            <a:endParaRPr lang="es-MX" sz="3000" dirty="0" smtClean="0">
              <a:latin typeface="Kristen ITC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s-MX" sz="3000" b="1" dirty="0" smtClean="0">
                <a:latin typeface="Kristen ITC" pitchFamily="66" charset="0"/>
              </a:rPr>
              <a:t>3</a:t>
            </a:r>
            <a:r>
              <a:rPr lang="es-MX" sz="3000" b="1" dirty="0" smtClean="0">
                <a:latin typeface="Kristen ITC" pitchFamily="66" charset="0"/>
              </a:rPr>
              <a:t> </a:t>
            </a:r>
            <a:r>
              <a:rPr lang="es-MX" sz="3000" b="1" dirty="0" smtClean="0">
                <a:latin typeface="Kristen ITC" pitchFamily="66" charset="0"/>
              </a:rPr>
              <a:t>lados </a:t>
            </a:r>
          </a:p>
          <a:p>
            <a:endParaRPr lang="es-MX" sz="3000" dirty="0" smtClean="0">
              <a:latin typeface="Kristen ITC" pitchFamily="66" charset="0"/>
            </a:endParaRPr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21328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2800" dirty="0" smtClean="0">
                <a:latin typeface="Kristen ITC" pitchFamily="66" charset="0"/>
              </a:rPr>
              <a:t> </a:t>
            </a:r>
            <a:r>
              <a:rPr lang="es-MX" sz="2800" b="1" dirty="0" smtClean="0">
                <a:latin typeface="Kristen ITC" pitchFamily="66" charset="0"/>
              </a:rPr>
              <a:t>3</a:t>
            </a:r>
            <a:r>
              <a:rPr lang="es-MX" sz="2800" b="1" dirty="0" smtClean="0">
                <a:latin typeface="Kristen ITC" pitchFamily="66" charset="0"/>
              </a:rPr>
              <a:t> vértices</a:t>
            </a:r>
            <a:endParaRPr lang="es-MX" sz="2800" b="1" dirty="0" smtClean="0">
              <a:latin typeface="Kristen ITC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2996952"/>
            <a:ext cx="216024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2800" dirty="0" smtClean="0">
                <a:latin typeface="Kristen ITC" pitchFamily="66" charset="0"/>
              </a:rPr>
              <a:t> </a:t>
            </a:r>
            <a:r>
              <a:rPr lang="es-MX" sz="2900" b="1" dirty="0" smtClean="0">
                <a:latin typeface="Kristen ITC" pitchFamily="66" charset="0"/>
              </a:rPr>
              <a:t>Sus lados  pueden ser iguales o diferentes</a:t>
            </a:r>
            <a:endParaRPr lang="es-MX" sz="2900" b="1" dirty="0"/>
          </a:p>
        </p:txBody>
      </p:sp>
      <p:sp>
        <p:nvSpPr>
          <p:cNvPr id="9" name="8 Flecha derecha"/>
          <p:cNvSpPr/>
          <p:nvPr/>
        </p:nvSpPr>
        <p:spPr>
          <a:xfrm rot="10800000">
            <a:off x="179512" y="5589240"/>
            <a:ext cx="1728292" cy="98115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>
              <a:ln w="76200">
                <a:solidFill>
                  <a:srgbClr val="33CC33"/>
                </a:solidFill>
              </a:ln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58772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  <a:hlinkClick r:id="rId4" action="ppaction://hlinksldjump"/>
              </a:rPr>
              <a:t>Regresar</a:t>
            </a: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IRC.png"/>
          <p:cNvPicPr>
            <a:picLocks noChangeAspect="1"/>
          </p:cNvPicPr>
          <p:nvPr/>
        </p:nvPicPr>
        <p:blipFill>
          <a:blip r:embed="rId2" cstate="print"/>
          <a:srcRect t="83406" r="42125"/>
          <a:stretch>
            <a:fillRect/>
          </a:stretch>
        </p:blipFill>
        <p:spPr>
          <a:xfrm>
            <a:off x="3347864" y="188640"/>
            <a:ext cx="5292080" cy="1108829"/>
          </a:xfrm>
          <a:prstGeom prst="rect">
            <a:avLst/>
          </a:prstGeom>
        </p:spPr>
      </p:pic>
      <p:pic>
        <p:nvPicPr>
          <p:cNvPr id="7" name="6 Imagen" descr="CIRC.png"/>
          <p:cNvPicPr>
            <a:picLocks noChangeAspect="1"/>
          </p:cNvPicPr>
          <p:nvPr/>
        </p:nvPicPr>
        <p:blipFill>
          <a:blip r:embed="rId2" cstate="print"/>
          <a:srcRect l="38188" b="16356"/>
          <a:stretch>
            <a:fillRect/>
          </a:stretch>
        </p:blipFill>
        <p:spPr>
          <a:xfrm>
            <a:off x="3059832" y="1268760"/>
            <a:ext cx="5652120" cy="558924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39552" y="548680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rgbClr val="FF0066"/>
                </a:solidFill>
                <a:latin typeface="Kristen ITC" pitchFamily="66" charset="0"/>
              </a:rPr>
              <a:t> No Tiene:</a:t>
            </a:r>
            <a:endParaRPr lang="es-MX" sz="3000" dirty="0" smtClean="0">
              <a:latin typeface="Kristen ITC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s-MX" sz="3000" b="1" dirty="0" smtClean="0">
                <a:latin typeface="Kristen ITC" pitchFamily="66" charset="0"/>
              </a:rPr>
              <a:t> </a:t>
            </a:r>
            <a:r>
              <a:rPr lang="es-MX" sz="3000" b="1" dirty="0" smtClean="0">
                <a:latin typeface="Kristen ITC" pitchFamily="66" charset="0"/>
              </a:rPr>
              <a:t>lados </a:t>
            </a:r>
            <a:endParaRPr lang="es-MX" sz="3000" b="1" dirty="0" smtClean="0">
              <a:latin typeface="Kristen ITC" pitchFamily="66" charset="0"/>
            </a:endParaRPr>
          </a:p>
          <a:p>
            <a:pPr>
              <a:buFont typeface="Wingdings" pitchFamily="2" charset="2"/>
              <a:buChar char="§"/>
            </a:pPr>
            <a:endParaRPr lang="es-MX" sz="3000" b="1" dirty="0" smtClean="0">
              <a:latin typeface="Kristen ITC" pitchFamily="66" charset="0"/>
            </a:endParaRPr>
          </a:p>
          <a:p>
            <a:endParaRPr lang="es-MX" sz="3000" b="1" dirty="0" smtClean="0">
              <a:latin typeface="Kristen ITC" pitchFamily="66" charset="0"/>
            </a:endParaRPr>
          </a:p>
          <a:p>
            <a:endParaRPr lang="es-MX" sz="3000" dirty="0" smtClean="0">
              <a:latin typeface="Kristen ITC" pitchFamily="66" charset="0"/>
            </a:endParaRPr>
          </a:p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1700808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2800" dirty="0" smtClean="0">
                <a:latin typeface="Kristen ITC" pitchFamily="66" charset="0"/>
              </a:rPr>
              <a:t> </a:t>
            </a:r>
            <a:r>
              <a:rPr lang="es-MX" sz="3000" b="1" dirty="0" smtClean="0">
                <a:latin typeface="Kristen ITC" pitchFamily="66" charset="0"/>
              </a:rPr>
              <a:t>vértices</a:t>
            </a:r>
            <a:endParaRPr lang="es-MX" sz="3000" b="1" dirty="0" smtClean="0">
              <a:latin typeface="Kristen ITC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3212976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rgbClr val="FF0066"/>
                </a:solidFill>
                <a:latin typeface="Kristen ITC" pitchFamily="66" charset="0"/>
              </a:rPr>
              <a:t>Tiene</a:t>
            </a:r>
            <a:r>
              <a:rPr lang="es-MX" sz="3000" dirty="0" smtClean="0">
                <a:solidFill>
                  <a:srgbClr val="FF0066"/>
                </a:solidFill>
                <a:latin typeface="Kristen ITC" pitchFamily="66" charset="0"/>
              </a:rPr>
              <a:t>:</a:t>
            </a:r>
            <a:endParaRPr lang="es-MX" sz="3000" dirty="0" smtClean="0">
              <a:latin typeface="Kristen ITC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s-MX" sz="3000" b="1" dirty="0" smtClean="0">
                <a:latin typeface="Kristen ITC" pitchFamily="66" charset="0"/>
              </a:rPr>
              <a:t> </a:t>
            </a:r>
            <a:r>
              <a:rPr lang="es-MX" sz="3000" b="1" dirty="0" smtClean="0">
                <a:latin typeface="Kristen ITC" pitchFamily="66" charset="0"/>
              </a:rPr>
              <a:t>Borde</a:t>
            </a:r>
            <a:r>
              <a:rPr lang="es-MX" sz="3000" b="1" dirty="0" smtClean="0">
                <a:latin typeface="Kristen ITC" pitchFamily="66" charset="0"/>
              </a:rPr>
              <a:t> </a:t>
            </a:r>
            <a:endParaRPr lang="es-MX" sz="3000" b="1" dirty="0" smtClean="0">
              <a:latin typeface="Kristen ITC" pitchFamily="66" charset="0"/>
            </a:endParaRPr>
          </a:p>
          <a:p>
            <a:endParaRPr lang="es-MX" sz="3000" dirty="0" smtClean="0">
              <a:latin typeface="Kristen ITC" pitchFamily="66" charset="0"/>
            </a:endParaRPr>
          </a:p>
          <a:p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1560" y="458112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2800" dirty="0" smtClean="0">
                <a:latin typeface="Kristen ITC" pitchFamily="66" charset="0"/>
              </a:rPr>
              <a:t> </a:t>
            </a:r>
            <a:r>
              <a:rPr lang="es-MX" sz="2800" b="1" dirty="0" smtClean="0">
                <a:latin typeface="Kristen ITC" pitchFamily="66" charset="0"/>
              </a:rPr>
              <a:t>Región interior</a:t>
            </a:r>
            <a:endParaRPr lang="es-MX" sz="3000" b="1" dirty="0" smtClean="0">
              <a:latin typeface="Kristen ITC" pitchFamily="66" charset="0"/>
            </a:endParaRPr>
          </a:p>
        </p:txBody>
      </p:sp>
      <p:sp>
        <p:nvSpPr>
          <p:cNvPr id="15" name="14 Flecha derecha"/>
          <p:cNvSpPr/>
          <p:nvPr/>
        </p:nvSpPr>
        <p:spPr>
          <a:xfrm rot="10800000">
            <a:off x="179512" y="5589240"/>
            <a:ext cx="1728292" cy="98115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>
              <a:ln w="76200">
                <a:solidFill>
                  <a:srgbClr val="33CC33"/>
                </a:solidFill>
              </a:ln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5536" y="58772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  <a:hlinkClick r:id="rId4" action="ppaction://hlinksldjump"/>
              </a:rPr>
              <a:t>Regresar</a:t>
            </a: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TY.png"/>
          <p:cNvPicPr>
            <a:picLocks noChangeAspect="1"/>
          </p:cNvPicPr>
          <p:nvPr/>
        </p:nvPicPr>
        <p:blipFill>
          <a:blip r:embed="rId2" cstate="print"/>
          <a:srcRect l="47234" t="81443"/>
          <a:stretch>
            <a:fillRect/>
          </a:stretch>
        </p:blipFill>
        <p:spPr>
          <a:xfrm>
            <a:off x="4283968" y="0"/>
            <a:ext cx="4120786" cy="1232403"/>
          </a:xfrm>
          <a:prstGeom prst="rect">
            <a:avLst/>
          </a:prstGeom>
        </p:spPr>
      </p:pic>
      <p:pic>
        <p:nvPicPr>
          <p:cNvPr id="5" name="4 Imagen" descr="LÑDKSCFN.png"/>
          <p:cNvPicPr>
            <a:picLocks noChangeAspect="1"/>
          </p:cNvPicPr>
          <p:nvPr/>
        </p:nvPicPr>
        <p:blipFill>
          <a:blip r:embed="rId3" cstate="print"/>
          <a:srcRect r="31559"/>
          <a:stretch>
            <a:fillRect/>
          </a:stretch>
        </p:blipFill>
        <p:spPr>
          <a:xfrm>
            <a:off x="0" y="175096"/>
            <a:ext cx="5580112" cy="668290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56176" y="1484784"/>
            <a:ext cx="2016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rgbClr val="FF0066"/>
                </a:solidFill>
                <a:latin typeface="Kristen ITC" pitchFamily="66" charset="0"/>
              </a:rPr>
              <a:t>Tiene:</a:t>
            </a:r>
          </a:p>
          <a:p>
            <a:endParaRPr lang="es-MX" sz="3000" dirty="0" smtClean="0">
              <a:latin typeface="Kristen ITC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s-MX" sz="3000" b="1" dirty="0" smtClean="0">
                <a:latin typeface="Kristen ITC" pitchFamily="66" charset="0"/>
              </a:rPr>
              <a:t> 4 </a:t>
            </a:r>
            <a:r>
              <a:rPr lang="es-MX" sz="3000" b="1" dirty="0" smtClean="0">
                <a:latin typeface="Kristen ITC" pitchFamily="66" charset="0"/>
              </a:rPr>
              <a:t>lados </a:t>
            </a:r>
          </a:p>
          <a:p>
            <a:endParaRPr lang="es-MX" sz="3000" dirty="0" smtClean="0">
              <a:latin typeface="Kristen ITC" pitchFamily="66" charset="0"/>
            </a:endParaRPr>
          </a:p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228184" y="5733256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2800" dirty="0" smtClean="0">
                <a:latin typeface="Kristen ITC" pitchFamily="66" charset="0"/>
              </a:rPr>
              <a:t> </a:t>
            </a:r>
            <a:r>
              <a:rPr lang="es-MX" sz="3000" b="1" dirty="0" smtClean="0">
                <a:latin typeface="Kristen ITC" pitchFamily="66" charset="0"/>
              </a:rPr>
              <a:t>4 vértices</a:t>
            </a:r>
            <a:endParaRPr lang="es-MX" sz="3000" b="1" dirty="0" smtClean="0">
              <a:latin typeface="Kristen ITC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00192" y="3140968"/>
            <a:ext cx="20162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3000" dirty="0" smtClean="0">
                <a:latin typeface="Kristen ITC" pitchFamily="66" charset="0"/>
              </a:rPr>
              <a:t> </a:t>
            </a:r>
            <a:r>
              <a:rPr lang="es-MX" sz="3000" b="1" dirty="0" smtClean="0">
                <a:latin typeface="Kristen ITC" pitchFamily="66" charset="0"/>
              </a:rPr>
              <a:t>Sus lados opuestos son iguales</a:t>
            </a:r>
            <a:endParaRPr lang="es-MX" sz="3000" b="1" dirty="0"/>
          </a:p>
        </p:txBody>
      </p:sp>
      <p:sp>
        <p:nvSpPr>
          <p:cNvPr id="9" name="8 Flecha derecha"/>
          <p:cNvSpPr/>
          <p:nvPr/>
        </p:nvSpPr>
        <p:spPr>
          <a:xfrm rot="10800000">
            <a:off x="179512" y="5589240"/>
            <a:ext cx="1728292" cy="981150"/>
          </a:xfrm>
          <a:prstGeom prst="rightArrow">
            <a:avLst/>
          </a:prstGeom>
          <a:blipFill>
            <a:blip r:embed="rId4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>
              <a:ln w="76200">
                <a:solidFill>
                  <a:srgbClr val="33CC33"/>
                </a:solidFill>
              </a:ln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58772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Kristen ITC" pitchFamily="66" charset="0"/>
                <a:hlinkClick r:id="rId5" action="ppaction://hlinksldjump"/>
              </a:rPr>
              <a:t>Regresar</a:t>
            </a:r>
            <a:endParaRPr lang="es-MX" sz="2400" dirty="0">
              <a:latin typeface="Kristen ITC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 rot="20422520">
            <a:off x="208496" y="92166"/>
            <a:ext cx="403244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</a:t>
            </a:r>
            <a:r>
              <a:rPr lang="es-MX" sz="4300" b="1" dirty="0" smtClean="0">
                <a:latin typeface="Kristen ITC" pitchFamily="66" charset="0"/>
              </a:rPr>
              <a:t>Da clic  </a:t>
            </a:r>
          </a:p>
          <a:p>
            <a:r>
              <a:rPr lang="es-MX" sz="4300" b="1" dirty="0" smtClean="0">
                <a:solidFill>
                  <a:srgbClr val="00B0F0"/>
                </a:solidFill>
                <a:latin typeface="Kristen ITC" pitchFamily="66" charset="0"/>
              </a:rPr>
              <a:t>¿</a:t>
            </a:r>
            <a:r>
              <a:rPr lang="es-MX" sz="4300" b="1" dirty="0" smtClean="0">
                <a:solidFill>
                  <a:srgbClr val="FF0066"/>
                </a:solidFill>
                <a:latin typeface="Kristen ITC" pitchFamily="66" charset="0"/>
              </a:rPr>
              <a:t>Dónde esta el </a:t>
            </a:r>
            <a:r>
              <a:rPr lang="es-MX" sz="4300" b="1" u="sng" dirty="0" smtClean="0">
                <a:solidFill>
                  <a:srgbClr val="00B050"/>
                </a:solidFill>
                <a:latin typeface="Kristen ITC" pitchFamily="66" charset="0"/>
              </a:rPr>
              <a:t>cuadrado</a:t>
            </a:r>
            <a:r>
              <a:rPr lang="es-MX" sz="4300" b="1" dirty="0" smtClean="0">
                <a:solidFill>
                  <a:srgbClr val="00B0F0"/>
                </a:solidFill>
                <a:latin typeface="Kristen ITC" pitchFamily="66" charset="0"/>
              </a:rPr>
              <a:t>?</a:t>
            </a:r>
            <a:endParaRPr lang="es-MX" sz="4300" b="1" dirty="0">
              <a:solidFill>
                <a:srgbClr val="00B0F0"/>
              </a:solidFill>
              <a:latin typeface="Kristen ITC" pitchFamily="66" charset="0"/>
            </a:endParaRPr>
          </a:p>
        </p:txBody>
      </p:sp>
      <p:pic>
        <p:nvPicPr>
          <p:cNvPr id="10" name="9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61765" r="61083" b="20588"/>
          <a:stretch>
            <a:fillRect/>
          </a:stretch>
        </p:blipFill>
        <p:spPr>
          <a:xfrm>
            <a:off x="251520" y="4437112"/>
            <a:ext cx="2737968" cy="1949257"/>
          </a:xfrm>
          <a:prstGeom prst="rect">
            <a:avLst/>
          </a:prstGeom>
        </p:spPr>
      </p:pic>
      <p:pic>
        <p:nvPicPr>
          <p:cNvPr id="11" name="10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1847" t="7506" r="66752" b="71317"/>
          <a:stretch>
            <a:fillRect/>
          </a:stretch>
        </p:blipFill>
        <p:spPr>
          <a:xfrm>
            <a:off x="1187624" y="2420888"/>
            <a:ext cx="1852206" cy="1961159"/>
          </a:xfrm>
          <a:prstGeom prst="rect">
            <a:avLst/>
          </a:prstGeom>
        </p:spPr>
      </p:pic>
      <p:pic>
        <p:nvPicPr>
          <p:cNvPr id="12" name="11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62802" t="36023" b="42800"/>
          <a:stretch>
            <a:fillRect/>
          </a:stretch>
        </p:blipFill>
        <p:spPr>
          <a:xfrm>
            <a:off x="5652120" y="2636912"/>
            <a:ext cx="1933521" cy="1728192"/>
          </a:xfrm>
          <a:prstGeom prst="rect">
            <a:avLst/>
          </a:prstGeom>
        </p:spPr>
      </p:pic>
      <p:pic>
        <p:nvPicPr>
          <p:cNvPr id="14" name="13 Imagen" descr="tria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04664"/>
            <a:ext cx="1997984" cy="1997984"/>
          </a:xfrm>
          <a:prstGeom prst="rect">
            <a:avLst/>
          </a:prstGeom>
        </p:spPr>
      </p:pic>
      <p:pic>
        <p:nvPicPr>
          <p:cNvPr id="15" name="14 Imagen" descr="lkjgvhy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28823" r="66624" b="50000"/>
          <a:stretch>
            <a:fillRect/>
          </a:stretch>
        </p:blipFill>
        <p:spPr>
          <a:xfrm>
            <a:off x="3779912" y="4221088"/>
            <a:ext cx="1877199" cy="1869998"/>
          </a:xfrm>
          <a:prstGeom prst="rect">
            <a:avLst/>
          </a:prstGeom>
        </p:spPr>
      </p:pic>
      <p:pic>
        <p:nvPicPr>
          <p:cNvPr id="16" name="15 Imagen" descr="lkjgvhy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32894" t="40282" r="39801" b="41458"/>
          <a:stretch>
            <a:fillRect/>
          </a:stretch>
        </p:blipFill>
        <p:spPr>
          <a:xfrm>
            <a:off x="7236296" y="4581128"/>
            <a:ext cx="1440160" cy="1512168"/>
          </a:xfrm>
          <a:prstGeom prst="rect">
            <a:avLst/>
          </a:prstGeom>
        </p:spPr>
      </p:pic>
      <p:pic>
        <p:nvPicPr>
          <p:cNvPr id="18" name="17 Imagen" descr="romb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628800"/>
            <a:ext cx="1879516" cy="2410371"/>
          </a:xfrm>
          <a:prstGeom prst="rect">
            <a:avLst/>
          </a:prstGeom>
        </p:spPr>
      </p:pic>
      <p:pic>
        <p:nvPicPr>
          <p:cNvPr id="20" name="19 Imagen" descr="oval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4197" y="332656"/>
            <a:ext cx="2460335" cy="14307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plausos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2132856"/>
            <a:ext cx="7773988" cy="55213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6 Imagen" descr="per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9608" y="-243408"/>
            <a:ext cx="4774392" cy="4974156"/>
          </a:xfrm>
          <a:prstGeom prst="rect">
            <a:avLst/>
          </a:prstGeom>
        </p:spPr>
      </p:pic>
      <p:pic>
        <p:nvPicPr>
          <p:cNvPr id="8" name="7 Imagen" descr="car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62479">
            <a:off x="205130" y="47530"/>
            <a:ext cx="2858435" cy="3737954"/>
          </a:xfrm>
          <a:prstGeom prst="rect">
            <a:avLst/>
          </a:prstGeom>
        </p:spPr>
      </p:pic>
      <p:sp>
        <p:nvSpPr>
          <p:cNvPr id="11" name="10 Flecha derecha"/>
          <p:cNvSpPr/>
          <p:nvPr/>
        </p:nvSpPr>
        <p:spPr>
          <a:xfrm rot="10800000" flipH="1">
            <a:off x="6516216" y="5517232"/>
            <a:ext cx="2088132" cy="981150"/>
          </a:xfrm>
          <a:prstGeom prst="rightArrow">
            <a:avLst/>
          </a:prstGeom>
          <a:blipFill>
            <a:blip r:embed="rId6" cstate="print"/>
            <a:stretch>
              <a:fillRect/>
            </a:stretch>
          </a:blipFill>
          <a:ln cmpd="sng">
            <a:solidFill>
              <a:srgbClr val="33CC33"/>
            </a:solidFill>
          </a:ln>
          <a:effectLst>
            <a:outerShdw blurRad="40000" dist="20000" dir="5400000" rotWithShape="0">
              <a:srgbClr val="33CC33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b="1" dirty="0">
              <a:ln w="76200">
                <a:noFill/>
              </a:ln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516216" y="58052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S</a:t>
            </a:r>
            <a:r>
              <a:rPr lang="es-MX" sz="2800" b="1" dirty="0" smtClean="0">
                <a:latin typeface="Kristen ITC" pitchFamily="66" charset="0"/>
                <a:hlinkClick r:id="rId7" action="ppaction://hlinksldjump"/>
              </a:rPr>
              <a:t>iguiente</a:t>
            </a:r>
            <a:endParaRPr lang="es-MX" sz="28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188</Words>
  <Application>Microsoft Office PowerPoint</Application>
  <PresentationFormat>Presentación en pantalla (4:3)</PresentationFormat>
  <Paragraphs>71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Selecciona la figura geométrica que más se observa en la imagen </vt:lpstr>
      <vt:lpstr>Diapositiva 18</vt:lpstr>
      <vt:lpstr>Diapositiva 19</vt:lpstr>
      <vt:lpstr>¿ Qué figura geométrica ves más en la imagen ? 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ALDO</dc:creator>
  <cp:lastModifiedBy>ALDO</cp:lastModifiedBy>
  <cp:revision>2</cp:revision>
  <dcterms:created xsi:type="dcterms:W3CDTF">2013-04-03T04:25:51Z</dcterms:created>
  <dcterms:modified xsi:type="dcterms:W3CDTF">2013-04-04T19:11:07Z</dcterms:modified>
</cp:coreProperties>
</file>