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527E2-3B48-4730-BBBB-CB2C6650B450}" type="datetimeFigureOut">
              <a:rPr lang="es-MX" smtClean="0"/>
              <a:t>07/04/2013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DD5B-F0D7-4605-92D8-6D65069EA3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4667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527E2-3B48-4730-BBBB-CB2C6650B450}" type="datetimeFigureOut">
              <a:rPr lang="es-MX" smtClean="0"/>
              <a:t>07/04/2013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DD5B-F0D7-4605-92D8-6D65069EA3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7832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527E2-3B48-4730-BBBB-CB2C6650B450}" type="datetimeFigureOut">
              <a:rPr lang="es-MX" smtClean="0"/>
              <a:t>07/04/2013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DD5B-F0D7-4605-92D8-6D65069EA3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4532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527E2-3B48-4730-BBBB-CB2C6650B450}" type="datetimeFigureOut">
              <a:rPr lang="es-MX" smtClean="0"/>
              <a:t>07/04/2013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DD5B-F0D7-4605-92D8-6D65069EA3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1666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527E2-3B48-4730-BBBB-CB2C6650B450}" type="datetimeFigureOut">
              <a:rPr lang="es-MX" smtClean="0"/>
              <a:t>07/04/2013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DD5B-F0D7-4605-92D8-6D65069EA3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3696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527E2-3B48-4730-BBBB-CB2C6650B450}" type="datetimeFigureOut">
              <a:rPr lang="es-MX" smtClean="0"/>
              <a:t>07/04/2013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DD5B-F0D7-4605-92D8-6D65069EA3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9460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527E2-3B48-4730-BBBB-CB2C6650B450}" type="datetimeFigureOut">
              <a:rPr lang="es-MX" smtClean="0"/>
              <a:t>07/04/2013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DD5B-F0D7-4605-92D8-6D65069EA3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9725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527E2-3B48-4730-BBBB-CB2C6650B450}" type="datetimeFigureOut">
              <a:rPr lang="es-MX" smtClean="0"/>
              <a:t>07/04/2013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DD5B-F0D7-4605-92D8-6D65069EA3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7676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527E2-3B48-4730-BBBB-CB2C6650B450}" type="datetimeFigureOut">
              <a:rPr lang="es-MX" smtClean="0"/>
              <a:t>07/04/2013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DD5B-F0D7-4605-92D8-6D65069EA3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1504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527E2-3B48-4730-BBBB-CB2C6650B450}" type="datetimeFigureOut">
              <a:rPr lang="es-MX" smtClean="0"/>
              <a:t>07/04/2013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DD5B-F0D7-4605-92D8-6D65069EA3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9689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527E2-3B48-4730-BBBB-CB2C6650B450}" type="datetimeFigureOut">
              <a:rPr lang="es-MX" smtClean="0"/>
              <a:t>07/04/2013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DD5B-F0D7-4605-92D8-6D65069EA3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4895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527E2-3B48-4730-BBBB-CB2C6650B450}" type="datetimeFigureOut">
              <a:rPr lang="es-MX" smtClean="0"/>
              <a:t>07/04/2013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2DD5B-F0D7-4605-92D8-6D65069EA3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6700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s.cdn4.123rf.com/168nwm/studiom1/studiom11105/studiom1110500149/9492430-fondo-abstracto-con-numero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92" y="12398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87624" y="415930"/>
            <a:ext cx="7660348" cy="2088232"/>
          </a:xfrm>
        </p:spPr>
        <p:txBody>
          <a:bodyPr>
            <a:normAutofit/>
          </a:bodyPr>
          <a:lstStyle/>
          <a:p>
            <a:r>
              <a:rPr lang="es-MX" sz="5400" dirty="0" smtClean="0">
                <a:latin typeface="Berlin Sans FB Demi" pitchFamily="34" charset="0"/>
              </a:rPr>
              <a:t>Escuela Normal de Educación </a:t>
            </a:r>
            <a:r>
              <a:rPr lang="es-MX" sz="5400" dirty="0">
                <a:latin typeface="Berlin Sans FB Demi" pitchFamily="34" charset="0"/>
              </a:rPr>
              <a:t>P</a:t>
            </a:r>
            <a:r>
              <a:rPr lang="es-MX" sz="5400" dirty="0" smtClean="0">
                <a:latin typeface="Berlin Sans FB Demi" pitchFamily="34" charset="0"/>
              </a:rPr>
              <a:t>reescolar</a:t>
            </a:r>
            <a:endParaRPr lang="es-MX" sz="5400" dirty="0">
              <a:latin typeface="Berlin Sans FB Demi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691680" y="2276872"/>
            <a:ext cx="6400800" cy="936104"/>
          </a:xfrm>
        </p:spPr>
        <p:txBody>
          <a:bodyPr>
            <a:noAutofit/>
          </a:bodyPr>
          <a:lstStyle/>
          <a:p>
            <a:r>
              <a:rPr lang="es-MX" sz="3600" dirty="0" smtClean="0">
                <a:solidFill>
                  <a:schemeClr val="tx1"/>
                </a:solidFill>
                <a:latin typeface="Berlin Sans FB Demi" pitchFamily="34" charset="0"/>
              </a:rPr>
              <a:t>Planeación del objeto del aprendizaje</a:t>
            </a:r>
            <a:endParaRPr lang="es-MX" sz="3600" dirty="0">
              <a:solidFill>
                <a:schemeClr val="tx1"/>
              </a:solidFill>
              <a:latin typeface="Berlin Sans FB Demi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979712" y="3573016"/>
            <a:ext cx="568863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3200" b="1" dirty="0">
                <a:latin typeface="Berlin Sans FB Demi" pitchFamily="34" charset="0"/>
              </a:rPr>
              <a:t>Jardín de niños </a:t>
            </a:r>
            <a:endParaRPr lang="es-MX" sz="3200" b="1" dirty="0">
              <a:latin typeface="Berlin Sans FB Demi" pitchFamily="34" charset="0"/>
            </a:endParaRPr>
          </a:p>
          <a:p>
            <a:pPr algn="ctr"/>
            <a:r>
              <a:rPr lang="es-ES_tradnl" sz="3200" b="1" dirty="0">
                <a:latin typeface="Berlin Sans FB Demi" pitchFamily="34" charset="0"/>
              </a:rPr>
              <a:t>“María Guadalupe Valdés Salinas”</a:t>
            </a:r>
            <a:endParaRPr lang="es-MX" sz="3200" b="1" dirty="0">
              <a:latin typeface="Berlin Sans FB Demi" pitchFamily="34" charset="0"/>
            </a:endParaRPr>
          </a:p>
          <a:p>
            <a:pPr algn="ctr"/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1403648" y="5301208"/>
            <a:ext cx="684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Berlin Sans FB Demi" pitchFamily="34" charset="0"/>
              </a:rPr>
              <a:t>Paloma Fernanda González Guevara</a:t>
            </a:r>
          </a:p>
          <a:p>
            <a:pPr algn="ctr"/>
            <a:r>
              <a:rPr lang="es-MX" dirty="0" smtClean="0">
                <a:latin typeface="Berlin Sans FB Demi" pitchFamily="34" charset="0"/>
              </a:rPr>
              <a:t>3ª #9 </a:t>
            </a:r>
            <a:endParaRPr lang="es-MX" dirty="0">
              <a:latin typeface="Berlin Sans FB Demi" pitchFamily="34" charset="0"/>
            </a:endParaRPr>
          </a:p>
        </p:txBody>
      </p:sp>
      <p:pic>
        <p:nvPicPr>
          <p:cNvPr id="7" name="6 Imagen" descr="http://t0.gstatic.com/images?q=tbn:ANd9GcQxrEF0-lz7k3OlVrKTYIDV2C0Ue11qaTY7j_Mtbzf7Fe6pv5bw3w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520" y="332656"/>
            <a:ext cx="1512168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29124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us.cdn4.123rf.com/168nwm/studiom1/studiom11105/studiom1110500149/9492430-fondo-abstracto-con-numero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23728" y="260648"/>
            <a:ext cx="6851104" cy="5793507"/>
          </a:xfrm>
        </p:spPr>
        <p:txBody>
          <a:bodyPr>
            <a:normAutofit fontScale="92500" lnSpcReduction="20000"/>
          </a:bodyPr>
          <a:lstStyle/>
          <a:p>
            <a:r>
              <a:rPr lang="es-ES_tradnl" b="1" u="sng" dirty="0">
                <a:latin typeface="Berlin Sans FB Demi" pitchFamily="34" charset="0"/>
              </a:rPr>
              <a:t>Nombre de la actividad:</a:t>
            </a:r>
            <a:r>
              <a:rPr lang="es-ES_tradnl" dirty="0">
                <a:latin typeface="Berlin Sans FB Demi" pitchFamily="34" charset="0"/>
              </a:rPr>
              <a:t> Los números de mi calendario</a:t>
            </a:r>
            <a:endParaRPr lang="es-MX" dirty="0">
              <a:latin typeface="Berlin Sans FB Demi" pitchFamily="34" charset="0"/>
            </a:endParaRPr>
          </a:p>
          <a:p>
            <a:r>
              <a:rPr lang="es-ES_tradnl" b="1" u="sng" dirty="0">
                <a:latin typeface="Berlin Sans FB Demi" pitchFamily="34" charset="0"/>
              </a:rPr>
              <a:t>Propósito de la actividad: </a:t>
            </a:r>
            <a:r>
              <a:rPr lang="es-ES_tradnl" sz="2600" dirty="0">
                <a:latin typeface="Berlin Sans FB Demi" pitchFamily="34" charset="0"/>
              </a:rPr>
              <a:t>Mediante el uso del calendario identificaran el lugar que ocupa los números dentro de una serie ordenada.</a:t>
            </a:r>
            <a:endParaRPr lang="es-MX" sz="2600" dirty="0">
              <a:latin typeface="Berlin Sans FB Demi" pitchFamily="34" charset="0"/>
            </a:endParaRPr>
          </a:p>
          <a:p>
            <a:r>
              <a:rPr lang="es-ES_tradnl" b="1" u="sng" dirty="0">
                <a:latin typeface="Berlin Sans FB Demi" pitchFamily="34" charset="0"/>
              </a:rPr>
              <a:t>Competencia:</a:t>
            </a:r>
            <a:r>
              <a:rPr lang="es-ES_tradnl" u="sng" dirty="0">
                <a:latin typeface="Berlin Sans FB Demi" pitchFamily="34" charset="0"/>
              </a:rPr>
              <a:t> </a:t>
            </a:r>
            <a:r>
              <a:rPr lang="es-ES_tradnl" sz="2600" dirty="0">
                <a:latin typeface="Berlin Sans FB Demi" pitchFamily="34" charset="0"/>
              </a:rPr>
              <a:t>Utiliza los números en situaciones variadas que implican poner en práctica los principios del conteo.</a:t>
            </a:r>
            <a:endParaRPr lang="es-MX" sz="2600" dirty="0">
              <a:latin typeface="Berlin Sans FB Demi" pitchFamily="34" charset="0"/>
            </a:endParaRPr>
          </a:p>
          <a:p>
            <a:pPr marL="0" indent="0">
              <a:buNone/>
            </a:pPr>
            <a:r>
              <a:rPr lang="es-ES_tradnl" b="1" dirty="0">
                <a:latin typeface="Berlin Sans FB Demi" pitchFamily="34" charset="0"/>
              </a:rPr>
              <a:t> </a:t>
            </a:r>
            <a:endParaRPr lang="es-MX" dirty="0">
              <a:latin typeface="Berlin Sans FB Demi" pitchFamily="34" charset="0"/>
            </a:endParaRPr>
          </a:p>
          <a:p>
            <a:r>
              <a:rPr lang="es-ES_tradnl" b="1" u="sng" dirty="0">
                <a:latin typeface="Berlin Sans FB Demi" pitchFamily="34" charset="0"/>
              </a:rPr>
              <a:t>Aspecto</a:t>
            </a:r>
            <a:r>
              <a:rPr lang="es-ES_tradnl" b="1" dirty="0">
                <a:latin typeface="Berlin Sans FB Demi" pitchFamily="34" charset="0"/>
              </a:rPr>
              <a:t>: </a:t>
            </a:r>
            <a:r>
              <a:rPr lang="es-ES_tradnl" sz="2600" dirty="0">
                <a:latin typeface="Berlin Sans FB Demi" pitchFamily="34" charset="0"/>
              </a:rPr>
              <a:t>Numero</a:t>
            </a:r>
            <a:endParaRPr lang="es-MX" sz="2600" dirty="0">
              <a:latin typeface="Berlin Sans FB Demi" pitchFamily="34" charset="0"/>
            </a:endParaRPr>
          </a:p>
          <a:p>
            <a:pPr marL="0" indent="0">
              <a:buNone/>
            </a:pPr>
            <a:r>
              <a:rPr lang="es-ES_tradnl" dirty="0">
                <a:latin typeface="Berlin Sans FB Demi" pitchFamily="34" charset="0"/>
              </a:rPr>
              <a:t> </a:t>
            </a:r>
            <a:endParaRPr lang="es-MX" dirty="0">
              <a:latin typeface="Berlin Sans FB Demi" pitchFamily="34" charset="0"/>
            </a:endParaRPr>
          </a:p>
          <a:p>
            <a:r>
              <a:rPr lang="es-ES_tradnl" b="1" u="sng" dirty="0">
                <a:latin typeface="Berlin Sans FB Demi" pitchFamily="34" charset="0"/>
              </a:rPr>
              <a:t>Inicio:</a:t>
            </a:r>
            <a:r>
              <a:rPr lang="es-ES_tradnl" b="1" dirty="0">
                <a:latin typeface="Berlin Sans FB Demi" pitchFamily="34" charset="0"/>
              </a:rPr>
              <a:t> </a:t>
            </a:r>
            <a:r>
              <a:rPr lang="es-ES_tradnl" sz="2600" dirty="0">
                <a:latin typeface="Berlin Sans FB Demi" pitchFamily="34" charset="0"/>
              </a:rPr>
              <a:t>Para iniciar la actividad cantaran la canción de lo días de la semana mostrándoles los días, meses y el año en el calendario.</a:t>
            </a:r>
            <a:endParaRPr lang="es-MX" sz="2600" dirty="0">
              <a:latin typeface="Berlin Sans FB Demi" pitchFamily="34" charset="0"/>
            </a:endParaRPr>
          </a:p>
          <a:p>
            <a:endParaRPr lang="es-MX" sz="2600" dirty="0"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8336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9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0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6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7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3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4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7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8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" dur="250" autoRev="1" fill="remov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4" dur="250" autoRev="1" fill="remov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5" dur="250" autoRev="1" fill="remov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50" autoRev="1" fill="remov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us.cdn4.123rf.com/168nwm/studiom1/studiom11105/studiom1110500149/9492430-fondo-abstracto-con-numero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102" y="-19535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476672"/>
            <a:ext cx="5976664" cy="6137113"/>
          </a:xfrm>
        </p:spPr>
        <p:txBody>
          <a:bodyPr>
            <a:normAutofit/>
          </a:bodyPr>
          <a:lstStyle/>
          <a:p>
            <a:r>
              <a:rPr lang="es-ES_tradnl" b="1" u="sng" dirty="0">
                <a:latin typeface="Berlin Sans FB Demi" pitchFamily="34" charset="0"/>
              </a:rPr>
              <a:t>Desarrollo: </a:t>
            </a:r>
            <a:r>
              <a:rPr lang="es-ES_tradnl" sz="2400" dirty="0">
                <a:latin typeface="Berlin Sans FB Demi" pitchFamily="34" charset="0"/>
              </a:rPr>
              <a:t>Buscaran los números perdidos del calendario que se encuentran escondidos en el salón, debajo de las sillas, dentro del armario, en las paredes, etc... </a:t>
            </a:r>
            <a:endParaRPr lang="es-MX" sz="2400" dirty="0" smtClean="0">
              <a:latin typeface="Berlin Sans FB Demi" pitchFamily="34" charset="0"/>
            </a:endParaRPr>
          </a:p>
          <a:p>
            <a:r>
              <a:rPr lang="es-ES_tradnl" sz="2400" dirty="0" smtClean="0">
                <a:latin typeface="Berlin Sans FB Demi" pitchFamily="34" charset="0"/>
              </a:rPr>
              <a:t>Los </a:t>
            </a:r>
            <a:r>
              <a:rPr lang="es-ES_tradnl" sz="2400" dirty="0">
                <a:latin typeface="Berlin Sans FB Demi" pitchFamily="34" charset="0"/>
              </a:rPr>
              <a:t>niños que encuentren los números pasaran por turnos al calendario a acomodarlos, aquellos niños que lo hagan correctamente se les dará un dulce.</a:t>
            </a:r>
            <a:endParaRPr lang="es-MX" sz="2400" dirty="0">
              <a:latin typeface="Berlin Sans FB Demi" pitchFamily="34" charset="0"/>
            </a:endParaRPr>
          </a:p>
          <a:p>
            <a:r>
              <a:rPr lang="es-ES_tradnl" sz="3100" b="1" u="sng" dirty="0">
                <a:latin typeface="Berlin Sans FB Demi" pitchFamily="34" charset="0"/>
              </a:rPr>
              <a:t>Cierre: </a:t>
            </a:r>
            <a:r>
              <a:rPr lang="es-ES_tradnl" sz="2400" dirty="0">
                <a:latin typeface="Berlin Sans FB Demi" pitchFamily="34" charset="0"/>
              </a:rPr>
              <a:t>Con ayuda de la educadora escribirán la fecha en el pizarrón.</a:t>
            </a:r>
            <a:endParaRPr lang="es-MX" sz="2400" dirty="0">
              <a:latin typeface="Berlin Sans FB Demi" pitchFamily="34" charset="0"/>
            </a:endParaRPr>
          </a:p>
          <a:p>
            <a:pPr marL="0" indent="0">
              <a:buNone/>
            </a:pPr>
            <a:endParaRPr lang="es-MX" sz="2800" dirty="0">
              <a:latin typeface="Berlin Sans FB Demi" pitchFamily="34" charset="0"/>
            </a:endParaRPr>
          </a:p>
        </p:txBody>
      </p:sp>
      <p:pic>
        <p:nvPicPr>
          <p:cNvPr id="3074" name="Picture 2" descr="http://us.123rf.com/400wm/400/400/hibrida/hibrida1202/hibrida120200030/12407474-2013-del-calendario-para-los-nino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276872"/>
            <a:ext cx="2448272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4258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us.cdn4.123rf.com/168nwm/studiom1/studiom11105/studiom1110500149/9492430-fondo-abstracto-con-numero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66" y="1965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260649"/>
            <a:ext cx="7416824" cy="4176464"/>
          </a:xfrm>
        </p:spPr>
        <p:txBody>
          <a:bodyPr>
            <a:normAutofit/>
          </a:bodyPr>
          <a:lstStyle/>
          <a:p>
            <a:r>
              <a:rPr lang="es-ES_tradnl" b="1" u="sng" dirty="0" smtClean="0">
                <a:latin typeface="Berlin Sans FB Demi" pitchFamily="34" charset="0"/>
              </a:rPr>
              <a:t>Organización:</a:t>
            </a:r>
            <a:r>
              <a:rPr lang="es-ES_tradnl" u="sng" dirty="0" smtClean="0">
                <a:latin typeface="Berlin Sans FB Demi" pitchFamily="34" charset="0"/>
              </a:rPr>
              <a:t> </a:t>
            </a:r>
            <a:r>
              <a:rPr lang="es-ES_tradnl" sz="2400" dirty="0" smtClean="0">
                <a:latin typeface="Berlin Sans FB Demi" pitchFamily="34" charset="0"/>
              </a:rPr>
              <a:t>Individual</a:t>
            </a:r>
            <a:endParaRPr lang="es-MX" sz="2400" dirty="0" smtClean="0">
              <a:latin typeface="Berlin Sans FB Demi" pitchFamily="34" charset="0"/>
            </a:endParaRPr>
          </a:p>
          <a:p>
            <a:r>
              <a:rPr lang="es-ES_tradnl" b="1" u="sng" dirty="0" smtClean="0">
                <a:latin typeface="Berlin Sans FB Demi" pitchFamily="34" charset="0"/>
              </a:rPr>
              <a:t>Material:</a:t>
            </a:r>
            <a:r>
              <a:rPr lang="es-ES_tradnl" b="1" dirty="0" smtClean="0">
                <a:latin typeface="Berlin Sans FB Demi" pitchFamily="34" charset="0"/>
              </a:rPr>
              <a:t> </a:t>
            </a:r>
            <a:r>
              <a:rPr lang="es-ES_tradnl" sz="2400" dirty="0" smtClean="0">
                <a:latin typeface="Berlin Sans FB Demi" pitchFamily="34" charset="0"/>
              </a:rPr>
              <a:t>Calendario móvil (números de </a:t>
            </a:r>
            <a:r>
              <a:rPr lang="es-ES_tradnl" sz="2400" dirty="0" err="1" smtClean="0">
                <a:latin typeface="Berlin Sans FB Demi" pitchFamily="34" charset="0"/>
              </a:rPr>
              <a:t>fomi</a:t>
            </a:r>
            <a:r>
              <a:rPr lang="es-ES_tradnl" sz="2400" dirty="0" smtClean="0">
                <a:latin typeface="Berlin Sans FB Demi" pitchFamily="34" charset="0"/>
              </a:rPr>
              <a:t>)</a:t>
            </a:r>
            <a:endParaRPr lang="es-MX" dirty="0" smtClean="0">
              <a:latin typeface="Berlin Sans FB Demi" pitchFamily="34" charset="0"/>
            </a:endParaRPr>
          </a:p>
          <a:p>
            <a:r>
              <a:rPr lang="es-ES_tradnl" b="1" u="sng" dirty="0" smtClean="0">
                <a:latin typeface="Berlin Sans FB Demi" pitchFamily="34" charset="0"/>
              </a:rPr>
              <a:t>Tiempo: </a:t>
            </a:r>
            <a:r>
              <a:rPr lang="es-ES_tradnl" sz="2400" dirty="0" smtClean="0">
                <a:latin typeface="Berlin Sans FB Demi" pitchFamily="34" charset="0"/>
              </a:rPr>
              <a:t>15 minutos</a:t>
            </a:r>
            <a:endParaRPr lang="es-MX" dirty="0" smtClean="0">
              <a:latin typeface="Berlin Sans FB Demi" pitchFamily="34" charset="0"/>
            </a:endParaRPr>
          </a:p>
          <a:p>
            <a:r>
              <a:rPr lang="es-ES_tradnl" b="1" u="sng" dirty="0" smtClean="0">
                <a:latin typeface="Berlin Sans FB Demi" pitchFamily="34" charset="0"/>
              </a:rPr>
              <a:t>Espacio: </a:t>
            </a:r>
            <a:r>
              <a:rPr lang="es-ES_tradnl" sz="2400" dirty="0" smtClean="0">
                <a:latin typeface="Berlin Sans FB Demi" pitchFamily="34" charset="0"/>
              </a:rPr>
              <a:t>Aula</a:t>
            </a:r>
            <a:endParaRPr lang="es-MX" sz="2400" dirty="0" smtClean="0">
              <a:latin typeface="Berlin Sans FB Demi" pitchFamily="34" charset="0"/>
            </a:endParaRPr>
          </a:p>
          <a:p>
            <a:r>
              <a:rPr lang="es-ES_tradnl" b="1" u="sng" dirty="0" smtClean="0">
                <a:latin typeface="Berlin Sans FB Demi" pitchFamily="34" charset="0"/>
              </a:rPr>
              <a:t>Evaluación:</a:t>
            </a:r>
            <a:r>
              <a:rPr lang="es-ES_tradnl" b="1" dirty="0" smtClean="0">
                <a:latin typeface="Berlin Sans FB Demi" pitchFamily="34" charset="0"/>
              </a:rPr>
              <a:t> </a:t>
            </a:r>
            <a:r>
              <a:rPr lang="es-ES_tradnl" sz="2400" dirty="0" smtClean="0">
                <a:latin typeface="Berlin Sans FB Demi" pitchFamily="34" charset="0"/>
              </a:rPr>
              <a:t>Estableció correctamente el orden de los números de manera ascendente y descendente de acuerdo al calendario.</a:t>
            </a:r>
            <a:endParaRPr lang="es-MX" sz="2400" dirty="0" smtClean="0">
              <a:latin typeface="Berlin Sans FB Demi" pitchFamily="34" charset="0"/>
            </a:endParaRPr>
          </a:p>
          <a:p>
            <a:endParaRPr lang="es-MX" dirty="0">
              <a:latin typeface="Berlin Sans FB Demi" pitchFamily="34" charset="0"/>
            </a:endParaRPr>
          </a:p>
        </p:txBody>
      </p:sp>
      <p:pic>
        <p:nvPicPr>
          <p:cNvPr id="2050" name="Picture 2" descr="http://1.bp.blogspot.com/-ERuYr8-CBWE/TgtRiGmHsgI/AAAAAAAAFDI/zLu5xmeo9hg/s1600/Ni%25C3%25B1os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149080"/>
            <a:ext cx="3650703" cy="2168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3850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186</Words>
  <Application>Microsoft Office PowerPoint</Application>
  <PresentationFormat>Presentación en pantalla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Escuela Normal de Educación Preescolar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</dc:title>
  <dc:creator>Windows 7</dc:creator>
  <cp:lastModifiedBy>Windows 7</cp:lastModifiedBy>
  <cp:revision>5</cp:revision>
  <dcterms:created xsi:type="dcterms:W3CDTF">2013-04-08T00:37:29Z</dcterms:created>
  <dcterms:modified xsi:type="dcterms:W3CDTF">2013-04-08T01:34:02Z</dcterms:modified>
</cp:coreProperties>
</file>