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DA9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4515-3364-4EE8-A5A3-29457C2D8B6D}" type="datetimeFigureOut">
              <a:rPr lang="es-ES" smtClean="0"/>
              <a:pPr/>
              <a:t>22/03/2013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0614-D078-42F4-A8C2-ACC5C612F7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4515-3364-4EE8-A5A3-29457C2D8B6D}" type="datetimeFigureOut">
              <a:rPr lang="es-ES" smtClean="0"/>
              <a:pPr/>
              <a:t>22/03/2013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0614-D078-42F4-A8C2-ACC5C612F7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4515-3364-4EE8-A5A3-29457C2D8B6D}" type="datetimeFigureOut">
              <a:rPr lang="es-ES" smtClean="0"/>
              <a:pPr/>
              <a:t>22/03/2013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0614-D078-42F4-A8C2-ACC5C612F7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4515-3364-4EE8-A5A3-29457C2D8B6D}" type="datetimeFigureOut">
              <a:rPr lang="es-ES" smtClean="0"/>
              <a:pPr/>
              <a:t>22/03/2013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0614-D078-42F4-A8C2-ACC5C612F7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4515-3364-4EE8-A5A3-29457C2D8B6D}" type="datetimeFigureOut">
              <a:rPr lang="es-ES" smtClean="0"/>
              <a:pPr/>
              <a:t>22/03/2013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0614-D078-42F4-A8C2-ACC5C612F7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4515-3364-4EE8-A5A3-29457C2D8B6D}" type="datetimeFigureOut">
              <a:rPr lang="es-ES" smtClean="0"/>
              <a:pPr/>
              <a:t>22/03/2013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0614-D078-42F4-A8C2-ACC5C612F7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4515-3364-4EE8-A5A3-29457C2D8B6D}" type="datetimeFigureOut">
              <a:rPr lang="es-ES" smtClean="0"/>
              <a:pPr/>
              <a:t>22/03/2013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0614-D078-42F4-A8C2-ACC5C612F7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4515-3364-4EE8-A5A3-29457C2D8B6D}" type="datetimeFigureOut">
              <a:rPr lang="es-ES" smtClean="0"/>
              <a:pPr/>
              <a:t>22/03/2013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0614-D078-42F4-A8C2-ACC5C612F7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4515-3364-4EE8-A5A3-29457C2D8B6D}" type="datetimeFigureOut">
              <a:rPr lang="es-ES" smtClean="0"/>
              <a:pPr/>
              <a:t>22/03/2013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0614-D078-42F4-A8C2-ACC5C612F7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4515-3364-4EE8-A5A3-29457C2D8B6D}" type="datetimeFigureOut">
              <a:rPr lang="es-ES" smtClean="0"/>
              <a:pPr/>
              <a:t>22/03/2013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0614-D078-42F4-A8C2-ACC5C612F7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4515-3364-4EE8-A5A3-29457C2D8B6D}" type="datetimeFigureOut">
              <a:rPr lang="es-ES" smtClean="0"/>
              <a:pPr/>
              <a:t>22/03/2013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0614-D078-42F4-A8C2-ACC5C612F7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44515-3364-4EE8-A5A3-29457C2D8B6D}" type="datetimeFigureOut">
              <a:rPr lang="es-ES" smtClean="0"/>
              <a:pPr/>
              <a:t>22/03/2013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20614-D078-42F4-A8C2-ACC5C612F7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h4.ggpht.com/_Q162auwaJMU/S2IB2uv38PI/AAAAAAAAKcM/5Q4jZyrA83E/Rebecca%20(47).jpg?imgmax=6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_tradnl" sz="6000" b="1" dirty="0" smtClean="0">
                <a:solidFill>
                  <a:srgbClr val="FFC000"/>
                </a:solidFill>
                <a:latin typeface="Harrington" pitchFamily="82" charset="0"/>
              </a:rPr>
              <a:t>Planeación objeto de aprendizaje </a:t>
            </a:r>
            <a:endParaRPr lang="es-ES" sz="6000" b="1" dirty="0">
              <a:solidFill>
                <a:srgbClr val="FFC000"/>
              </a:solidFill>
              <a:latin typeface="Harrington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rgbClr val="92D050"/>
                </a:solidFill>
                <a:latin typeface="Harrington" pitchFamily="82" charset="0"/>
              </a:rPr>
              <a:t>Pensamiento matemático</a:t>
            </a:r>
          </a:p>
          <a:p>
            <a:r>
              <a:rPr lang="es-ES_tradnl" b="1" dirty="0" smtClean="0">
                <a:solidFill>
                  <a:srgbClr val="00B0F0"/>
                </a:solidFill>
                <a:latin typeface="Harrington" pitchFamily="82" charset="0"/>
              </a:rPr>
              <a:t>Figuras geométricas</a:t>
            </a:r>
            <a:endParaRPr lang="es-ES" b="1" dirty="0">
              <a:solidFill>
                <a:srgbClr val="00B0F0"/>
              </a:solidFill>
              <a:latin typeface="Harringto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2" descr="http://lh4.ggpht.com/_Q162auwaJMU/S2IB2uv38PI/AAAAAAAAKcM/5Q4jZyrA83E/Rebecca%20(47).jpg?imgmax=6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2 Subtítulo"/>
          <p:cNvSpPr txBox="1">
            <a:spLocks/>
          </p:cNvSpPr>
          <p:nvPr/>
        </p:nvSpPr>
        <p:spPr>
          <a:xfrm>
            <a:off x="1428728" y="1285860"/>
            <a:ext cx="6072230" cy="3857652"/>
          </a:xfrm>
          <a:prstGeom prst="rect">
            <a:avLst/>
          </a:prstGeom>
          <a:solidFill>
            <a:srgbClr val="FBDA9F"/>
          </a:solidFill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_tradnl" sz="400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Harrington" pitchFamily="82" charset="0"/>
                <a:ea typeface="+mn-ea"/>
                <a:cs typeface="+mn-cs"/>
              </a:rPr>
              <a:t>Pensamiento matemático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ES_tradnl" sz="1200" u="sng" dirty="0" smtClean="0">
                <a:solidFill>
                  <a:srgbClr val="00B0F0"/>
                </a:solidFill>
                <a:latin typeface="Century Gothic" pitchFamily="34" charset="0"/>
              </a:rPr>
              <a:t>Nombre: </a:t>
            </a:r>
            <a:r>
              <a:rPr lang="es-ES_tradnl" sz="1200" dirty="0" smtClean="0">
                <a:solidFill>
                  <a:srgbClr val="00B0F0"/>
                </a:solidFill>
                <a:latin typeface="Century Gothic" pitchFamily="34" charset="0"/>
              </a:rPr>
              <a:t>“ encontremos las figuras geométricas”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_tradnl" sz="1200" i="0" u="sng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itchFamily="34" charset="0"/>
              </a:rPr>
              <a:t>Propósito</a:t>
            </a:r>
            <a:r>
              <a:rPr kumimoji="0" lang="es-ES_tradnl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itchFamily="34" charset="0"/>
              </a:rPr>
              <a:t>:</a:t>
            </a:r>
            <a:r>
              <a:rPr kumimoji="0" lang="es-ES_tradnl" sz="1200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itchFamily="34" charset="0"/>
              </a:rPr>
              <a:t> reconoce, dibuja y modela formas geométricas en diversas posiciones,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ES_tradnl" sz="1200" u="sng" baseline="0" dirty="0" smtClean="0">
                <a:solidFill>
                  <a:srgbClr val="00B0F0"/>
                </a:solidFill>
                <a:latin typeface="Century Gothic" pitchFamily="34" charset="0"/>
              </a:rPr>
              <a:t>Competencia: </a:t>
            </a:r>
            <a:r>
              <a:rPr lang="es-ES_tradnl" sz="1200" baseline="0" dirty="0" smtClean="0">
                <a:solidFill>
                  <a:srgbClr val="00B0F0"/>
                </a:solidFill>
                <a:latin typeface="Century Gothic" pitchFamily="34" charset="0"/>
              </a:rPr>
              <a:t>construye objetos y figuras geométricas tomando en cuneta sus características.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ES_tradnl" sz="1200" u="sng" dirty="0" smtClean="0">
                <a:solidFill>
                  <a:srgbClr val="00B0F0"/>
                </a:solidFill>
                <a:latin typeface="Century Gothic" pitchFamily="34" charset="0"/>
              </a:rPr>
              <a:t>Campo: </a:t>
            </a:r>
            <a:r>
              <a:rPr lang="es-ES_tradnl" sz="1200" dirty="0" smtClean="0">
                <a:solidFill>
                  <a:srgbClr val="00B0F0"/>
                </a:solidFill>
                <a:latin typeface="Century Gothic" pitchFamily="34" charset="0"/>
              </a:rPr>
              <a:t>pensamiento matemático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ES_tradnl" sz="1200" u="sng" baseline="0" dirty="0" smtClean="0">
                <a:solidFill>
                  <a:srgbClr val="00B0F0"/>
                </a:solidFill>
                <a:latin typeface="Century Gothic" pitchFamily="34" charset="0"/>
              </a:rPr>
              <a:t>Aspecto: </a:t>
            </a:r>
            <a:r>
              <a:rPr lang="es-ES_tradnl" sz="1200" baseline="0" dirty="0" smtClean="0">
                <a:solidFill>
                  <a:srgbClr val="00B0F0"/>
                </a:solidFill>
                <a:latin typeface="Century Gothic" pitchFamily="34" charset="0"/>
              </a:rPr>
              <a:t>espacio, forma y medida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ES_tradnl" sz="1200" u="sng" baseline="0" dirty="0" smtClean="0">
                <a:solidFill>
                  <a:srgbClr val="00B0F0"/>
                </a:solidFill>
                <a:latin typeface="Century Gothic" pitchFamily="34" charset="0"/>
              </a:rPr>
              <a:t>Inicio:</a:t>
            </a:r>
            <a:r>
              <a:rPr lang="es-ES_tradnl" sz="1200" u="sng" dirty="0" smtClean="0">
                <a:solidFill>
                  <a:srgbClr val="00B0F0"/>
                </a:solidFill>
                <a:latin typeface="Century Gothic" pitchFamily="34" charset="0"/>
              </a:rPr>
              <a:t> </a:t>
            </a:r>
            <a:r>
              <a:rPr lang="es-ES_tradnl" sz="1200" dirty="0" smtClean="0">
                <a:solidFill>
                  <a:srgbClr val="00B0F0"/>
                </a:solidFill>
                <a:latin typeface="Century Gothic" pitchFamily="34" charset="0"/>
              </a:rPr>
              <a:t>comenta cuales son las figuras geométricas que conoce, como las identifica y algunas de sus características.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ES_tradnl" sz="1200" u="sng" baseline="0" dirty="0" smtClean="0">
                <a:solidFill>
                  <a:srgbClr val="00B0F0"/>
                </a:solidFill>
                <a:latin typeface="Century Gothic" pitchFamily="34" charset="0"/>
              </a:rPr>
              <a:t>Desarrollo:  </a:t>
            </a:r>
            <a:r>
              <a:rPr lang="es-ES_tradnl" sz="1200" baseline="0" dirty="0" smtClean="0">
                <a:solidFill>
                  <a:srgbClr val="00B0F0"/>
                </a:solidFill>
                <a:latin typeface="Century Gothic" pitchFamily="34" charset="0"/>
              </a:rPr>
              <a:t>observa</a:t>
            </a:r>
            <a:r>
              <a:rPr lang="es-ES_tradnl" sz="1200" dirty="0" smtClean="0">
                <a:solidFill>
                  <a:srgbClr val="00B0F0"/>
                </a:solidFill>
                <a:latin typeface="Century Gothic" pitchFamily="34" charset="0"/>
              </a:rPr>
              <a:t> diferentes </a:t>
            </a:r>
            <a:r>
              <a:rPr lang="es-ES_tradnl" sz="1200" dirty="0" smtClean="0">
                <a:solidFill>
                  <a:srgbClr val="00B0F0"/>
                </a:solidFill>
                <a:latin typeface="Century Gothic" pitchFamily="34" charset="0"/>
              </a:rPr>
              <a:t>di</a:t>
            </a:r>
            <a:r>
              <a:rPr lang="es-ES_tradnl" sz="1200" dirty="0" smtClean="0">
                <a:solidFill>
                  <a:srgbClr val="00B0F0"/>
                </a:solidFill>
                <a:latin typeface="Century Gothic" pitchFamily="34" charset="0"/>
              </a:rPr>
              <a:t>bujos </a:t>
            </a:r>
            <a:r>
              <a:rPr lang="es-ES_tradnl" sz="1200" dirty="0" smtClean="0">
                <a:solidFill>
                  <a:srgbClr val="00B0F0"/>
                </a:solidFill>
                <a:latin typeface="Century Gothic" pitchFamily="34" charset="0"/>
              </a:rPr>
              <a:t>con figuras geométricas. </a:t>
            </a:r>
            <a:r>
              <a:rPr lang="es-ES_tradnl" sz="1200" dirty="0" smtClean="0">
                <a:solidFill>
                  <a:srgbClr val="00B0F0"/>
                </a:solidFill>
                <a:latin typeface="Century Gothic" pitchFamily="34" charset="0"/>
              </a:rPr>
              <a:t>selecciona </a:t>
            </a:r>
            <a:r>
              <a:rPr lang="es-ES_tradnl" sz="1200" dirty="0" smtClean="0">
                <a:solidFill>
                  <a:srgbClr val="00B0F0"/>
                </a:solidFill>
                <a:latin typeface="Century Gothic" pitchFamily="34" charset="0"/>
              </a:rPr>
              <a:t>un dibujo  (paisaje, niño, casa, etc.) construido con figuras geométricas.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ES_tradnl" sz="1200" u="sng" baseline="0" dirty="0" smtClean="0">
                <a:solidFill>
                  <a:srgbClr val="00B0F0"/>
                </a:solidFill>
                <a:latin typeface="Century Gothic" pitchFamily="34" charset="0"/>
              </a:rPr>
              <a:t>Cierre: </a:t>
            </a:r>
            <a:r>
              <a:rPr lang="es-ES_tradnl" sz="1200" baseline="0" dirty="0" smtClean="0">
                <a:solidFill>
                  <a:srgbClr val="00B0F0"/>
                </a:solidFill>
                <a:latin typeface="Century Gothic" pitchFamily="34" charset="0"/>
              </a:rPr>
              <a:t>comenta como supo que ese dibujo estaba construido con figuras geométricas </a:t>
            </a:r>
            <a:r>
              <a:rPr lang="es-ES_tradnl" sz="1200" dirty="0" smtClean="0">
                <a:solidFill>
                  <a:srgbClr val="00B0F0"/>
                </a:solidFill>
                <a:latin typeface="Century Gothic" pitchFamily="34" charset="0"/>
              </a:rPr>
              <a:t>.</a:t>
            </a:r>
            <a:endParaRPr lang="es-ES_tradnl" sz="1200" dirty="0" smtClean="0">
              <a:solidFill>
                <a:srgbClr val="00B0F0"/>
              </a:solidFill>
              <a:latin typeface="Century Gothic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ES_tradnl" sz="1200" u="sng" baseline="0" dirty="0" smtClean="0">
                <a:solidFill>
                  <a:srgbClr val="00B0F0"/>
                </a:solidFill>
                <a:latin typeface="Century Gothic" pitchFamily="34" charset="0"/>
              </a:rPr>
              <a:t>Evaluación: </a:t>
            </a:r>
            <a:r>
              <a:rPr lang="es-ES_tradnl" sz="1200" baseline="0" dirty="0" smtClean="0">
                <a:solidFill>
                  <a:srgbClr val="00B0F0"/>
                </a:solidFill>
                <a:latin typeface="Century Gothic" pitchFamily="34" charset="0"/>
              </a:rPr>
              <a:t>identifico </a:t>
            </a:r>
            <a:r>
              <a:rPr lang="es-ES_tradnl" sz="1200" baseline="0" smtClean="0">
                <a:solidFill>
                  <a:srgbClr val="00B0F0"/>
                </a:solidFill>
                <a:latin typeface="Century Gothic" pitchFamily="34" charset="0"/>
              </a:rPr>
              <a:t>las </a:t>
            </a:r>
            <a:r>
              <a:rPr lang="es-ES_tradnl" sz="1200" baseline="0" smtClean="0">
                <a:solidFill>
                  <a:srgbClr val="00B0F0"/>
                </a:solidFill>
                <a:latin typeface="Century Gothic" pitchFamily="34" charset="0"/>
              </a:rPr>
              <a:t>figuras</a:t>
            </a:r>
            <a:endParaRPr lang="es-ES_tradnl" sz="1200" baseline="0" dirty="0" smtClean="0">
              <a:solidFill>
                <a:srgbClr val="00B0F0"/>
              </a:solidFill>
              <a:latin typeface="Century Gothic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ES_tradnl" sz="1200" u="sng" dirty="0" smtClean="0">
                <a:solidFill>
                  <a:srgbClr val="00B0F0"/>
                </a:solidFill>
                <a:latin typeface="Century Gothic" pitchFamily="34" charset="0"/>
              </a:rPr>
              <a:t>Tiempo / espacio: </a:t>
            </a:r>
            <a:r>
              <a:rPr lang="es-ES_tradnl" sz="1200" dirty="0" smtClean="0">
                <a:solidFill>
                  <a:srgbClr val="00B0F0"/>
                </a:solidFill>
                <a:latin typeface="Century Gothic" pitchFamily="34" charset="0"/>
              </a:rPr>
              <a:t> aula/ 25 min.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ES_tradnl" sz="1200" u="sng" baseline="0" dirty="0" smtClean="0">
                <a:solidFill>
                  <a:srgbClr val="00B0F0"/>
                </a:solidFill>
                <a:latin typeface="Century Gothic" pitchFamily="34" charset="0"/>
              </a:rPr>
              <a:t>Materiales: </a:t>
            </a:r>
            <a:r>
              <a:rPr lang="es-ES_tradnl" sz="1200" baseline="0" dirty="0" smtClean="0">
                <a:solidFill>
                  <a:srgbClr val="00B0F0"/>
                </a:solidFill>
                <a:latin typeface="Century Gothic" pitchFamily="34" charset="0"/>
              </a:rPr>
              <a:t>lamia s</a:t>
            </a:r>
            <a:r>
              <a:rPr lang="es-ES_tradnl" sz="1200" dirty="0" smtClean="0">
                <a:solidFill>
                  <a:srgbClr val="00B0F0"/>
                </a:solidFill>
                <a:latin typeface="Century Gothic" pitchFamily="34" charset="0"/>
              </a:rPr>
              <a:t> de figuras geométricas,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ES_tradnl" sz="1200" u="sng" dirty="0" smtClean="0">
                <a:solidFill>
                  <a:srgbClr val="00B0F0"/>
                </a:solidFill>
                <a:latin typeface="Century Gothic" pitchFamily="34" charset="0"/>
              </a:rPr>
              <a:t>Organización:  </a:t>
            </a:r>
            <a:r>
              <a:rPr lang="es-ES_tradnl" sz="1200" dirty="0" smtClean="0">
                <a:solidFill>
                  <a:srgbClr val="00B0F0"/>
                </a:solidFill>
                <a:latin typeface="Century Gothic" pitchFamily="34" charset="0"/>
              </a:rPr>
              <a:t>individual.</a:t>
            </a:r>
            <a:endParaRPr lang="es-ES_tradnl" sz="1200" u="sng" dirty="0" smtClean="0">
              <a:solidFill>
                <a:srgbClr val="00B0F0"/>
              </a:solidFill>
              <a:latin typeface="Century Gothic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s-ES_tradnl" sz="1200" u="sng" baseline="0" dirty="0" smtClean="0">
              <a:solidFill>
                <a:srgbClr val="00B0F0"/>
              </a:solidFill>
              <a:latin typeface="Century Gothic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_tradnl" sz="2000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Harrington" pitchFamily="82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_tradnl" sz="2000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Harrington" pitchFamily="82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_tradnl" sz="3200" b="1" i="0" u="none" strike="noStrike" kern="1200" cap="none" spc="0" normalizeH="0" baseline="0" noProof="0" dirty="0" smtClean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Harrington" pitchFamily="82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141</Words>
  <Application>Microsoft Office PowerPoint</Application>
  <PresentationFormat>Presentación en pantalla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Planeación objeto de aprendizaje 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Planeación objeto de aprendizaje</dc:title>
  <dc:creator>COMPUTO</dc:creator>
  <cp:lastModifiedBy>COMPUTO</cp:lastModifiedBy>
  <cp:revision>5</cp:revision>
  <dcterms:created xsi:type="dcterms:W3CDTF">2013-03-22T17:29:41Z</dcterms:created>
  <dcterms:modified xsi:type="dcterms:W3CDTF">2013-03-22T18:04:48Z</dcterms:modified>
</cp:coreProperties>
</file>