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7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D14DC492-B102-40CD-BEF3-CF9DDA4D7339}" type="datetimeFigureOut">
              <a:rPr lang="es-MX" smtClean="0"/>
              <a:t>14/05/2013</a:t>
            </a:fld>
            <a:endParaRPr lang="es-MX" dirty="0"/>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dirty="0"/>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2B7191E9-717F-48E5-A8F2-F4452C4AE50B}" type="slidenum">
              <a:rPr lang="es-MX" smtClean="0"/>
              <a:t>‹Nº›</a:t>
            </a:fld>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4DC492-B102-40CD-BEF3-CF9DDA4D7339}" type="datetimeFigureOut">
              <a:rPr lang="es-MX" smtClean="0"/>
              <a:t>14/05/2013</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2B7191E9-717F-48E5-A8F2-F4452C4AE50B}" type="slidenum">
              <a:rPr lang="es-MX" smtClean="0"/>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4DC492-B102-40CD-BEF3-CF9DDA4D7339}" type="datetimeFigureOut">
              <a:rPr lang="es-MX" smtClean="0"/>
              <a:t>14/05/2013</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2B7191E9-717F-48E5-A8F2-F4452C4AE50B}" type="slidenum">
              <a:rPr lang="es-MX" smtClean="0"/>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D14DC492-B102-40CD-BEF3-CF9DDA4D7339}" type="datetimeFigureOut">
              <a:rPr lang="es-MX" smtClean="0"/>
              <a:t>14/05/2013</a:t>
            </a:fld>
            <a:endParaRPr lang="es-MX" dirty="0"/>
          </a:p>
        </p:txBody>
      </p:sp>
      <p:sp>
        <p:nvSpPr>
          <p:cNvPr id="9" name="8 Marcador de número de diapositiva"/>
          <p:cNvSpPr>
            <a:spLocks noGrp="1"/>
          </p:cNvSpPr>
          <p:nvPr>
            <p:ph type="sldNum" sz="quarter" idx="15"/>
          </p:nvPr>
        </p:nvSpPr>
        <p:spPr/>
        <p:txBody>
          <a:bodyPr rtlCol="0"/>
          <a:lstStyle/>
          <a:p>
            <a:fld id="{2B7191E9-717F-48E5-A8F2-F4452C4AE50B}" type="slidenum">
              <a:rPr lang="es-MX" smtClean="0"/>
              <a:t>‹Nº›</a:t>
            </a:fld>
            <a:endParaRPr lang="es-MX" dirty="0"/>
          </a:p>
        </p:txBody>
      </p:sp>
      <p:sp>
        <p:nvSpPr>
          <p:cNvPr id="10" name="9 Marcador de pie de página"/>
          <p:cNvSpPr>
            <a:spLocks noGrp="1"/>
          </p:cNvSpPr>
          <p:nvPr>
            <p:ph type="ftr" sz="quarter" idx="16"/>
          </p:nvPr>
        </p:nvSpPr>
        <p:spPr/>
        <p:txBody>
          <a:bodyPr rtlCol="0"/>
          <a:lstStyle/>
          <a:p>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D14DC492-B102-40CD-BEF3-CF9DDA4D7339}" type="datetimeFigureOut">
              <a:rPr lang="es-MX" smtClean="0"/>
              <a:t>14/05/2013</a:t>
            </a:fld>
            <a:endParaRPr lang="es-MX" dirty="0"/>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dirty="0"/>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2B7191E9-717F-48E5-A8F2-F4452C4AE50B}" type="slidenum">
              <a:rPr lang="es-MX" smtClean="0"/>
              <a:t>‹Nº›</a:t>
            </a:fld>
            <a:endParaRPr lang="es-MX"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D14DC492-B102-40CD-BEF3-CF9DDA4D7339}" type="datetimeFigureOut">
              <a:rPr lang="es-MX" smtClean="0"/>
              <a:t>14/05/2013</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2B7191E9-717F-48E5-A8F2-F4452C4AE50B}" type="slidenum">
              <a:rPr lang="es-MX" smtClean="0"/>
              <a:t>‹Nº›</a:t>
            </a:fld>
            <a:endParaRPr lang="es-MX" dirty="0"/>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D14DC492-B102-40CD-BEF3-CF9DDA4D7339}" type="datetimeFigureOut">
              <a:rPr lang="es-MX" smtClean="0"/>
              <a:t>14/05/2013</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2B7191E9-717F-48E5-A8F2-F4452C4AE50B}" type="slidenum">
              <a:rPr lang="es-MX" smtClean="0"/>
              <a:t>‹Nº›</a:t>
            </a:fld>
            <a:endParaRPr lang="es-MX" dirty="0"/>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D14DC492-B102-40CD-BEF3-CF9DDA4D7339}" type="datetimeFigureOut">
              <a:rPr lang="es-MX" smtClean="0"/>
              <a:t>14/05/2013</a:t>
            </a:fld>
            <a:endParaRPr lang="es-MX" dirty="0"/>
          </a:p>
        </p:txBody>
      </p:sp>
      <p:sp>
        <p:nvSpPr>
          <p:cNvPr id="7" name="6 Marcador de número de diapositiva"/>
          <p:cNvSpPr>
            <a:spLocks noGrp="1"/>
          </p:cNvSpPr>
          <p:nvPr>
            <p:ph type="sldNum" sz="quarter" idx="11"/>
          </p:nvPr>
        </p:nvSpPr>
        <p:spPr/>
        <p:txBody>
          <a:bodyPr rtlCol="0"/>
          <a:lstStyle/>
          <a:p>
            <a:fld id="{2B7191E9-717F-48E5-A8F2-F4452C4AE50B}" type="slidenum">
              <a:rPr lang="es-MX" smtClean="0"/>
              <a:t>‹Nº›</a:t>
            </a:fld>
            <a:endParaRPr lang="es-MX" dirty="0"/>
          </a:p>
        </p:txBody>
      </p:sp>
      <p:sp>
        <p:nvSpPr>
          <p:cNvPr id="8" name="7 Marcador de pie de página"/>
          <p:cNvSpPr>
            <a:spLocks noGrp="1"/>
          </p:cNvSpPr>
          <p:nvPr>
            <p:ph type="ftr" sz="quarter" idx="12"/>
          </p:nvPr>
        </p:nvSpPr>
        <p:spPr/>
        <p:txBody>
          <a:bodyPr rtlCol="0"/>
          <a:lstStyle/>
          <a:p>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4DC492-B102-40CD-BEF3-CF9DDA4D7339}" type="datetimeFigureOut">
              <a:rPr lang="es-MX" smtClean="0"/>
              <a:t>14/05/2013</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2B7191E9-717F-48E5-A8F2-F4452C4AE50B}" type="slidenum">
              <a:rPr lang="es-MX" smtClean="0"/>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D14DC492-B102-40CD-BEF3-CF9DDA4D7339}" type="datetimeFigureOut">
              <a:rPr lang="es-MX" smtClean="0"/>
              <a:t>14/05/2013</a:t>
            </a:fld>
            <a:endParaRPr lang="es-MX" dirty="0"/>
          </a:p>
        </p:txBody>
      </p:sp>
      <p:sp>
        <p:nvSpPr>
          <p:cNvPr id="22" name="21 Marcador de número de diapositiva"/>
          <p:cNvSpPr>
            <a:spLocks noGrp="1"/>
          </p:cNvSpPr>
          <p:nvPr>
            <p:ph type="sldNum" sz="quarter" idx="15"/>
          </p:nvPr>
        </p:nvSpPr>
        <p:spPr/>
        <p:txBody>
          <a:bodyPr rtlCol="0"/>
          <a:lstStyle/>
          <a:p>
            <a:fld id="{2B7191E9-717F-48E5-A8F2-F4452C4AE50B}" type="slidenum">
              <a:rPr lang="es-MX" smtClean="0"/>
              <a:t>‹Nº›</a:t>
            </a:fld>
            <a:endParaRPr lang="es-MX" dirty="0"/>
          </a:p>
        </p:txBody>
      </p:sp>
      <p:sp>
        <p:nvSpPr>
          <p:cNvPr id="23" name="22 Marcador de pie de página"/>
          <p:cNvSpPr>
            <a:spLocks noGrp="1"/>
          </p:cNvSpPr>
          <p:nvPr>
            <p:ph type="ftr" sz="quarter" idx="16"/>
          </p:nvPr>
        </p:nvSpPr>
        <p:spPr/>
        <p:txBody>
          <a:bodyPr rtlCol="0"/>
          <a:lstStyle/>
          <a:p>
            <a:endParaRPr lang="es-MX"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D14DC492-B102-40CD-BEF3-CF9DDA4D7339}" type="datetimeFigureOut">
              <a:rPr lang="es-MX" smtClean="0"/>
              <a:t>14/05/2013</a:t>
            </a:fld>
            <a:endParaRPr lang="es-MX" dirty="0"/>
          </a:p>
        </p:txBody>
      </p:sp>
      <p:sp>
        <p:nvSpPr>
          <p:cNvPr id="18" name="17 Marcador de número de diapositiva"/>
          <p:cNvSpPr>
            <a:spLocks noGrp="1"/>
          </p:cNvSpPr>
          <p:nvPr>
            <p:ph type="sldNum" sz="quarter" idx="11"/>
          </p:nvPr>
        </p:nvSpPr>
        <p:spPr/>
        <p:txBody>
          <a:bodyPr rtlCol="0"/>
          <a:lstStyle/>
          <a:p>
            <a:fld id="{2B7191E9-717F-48E5-A8F2-F4452C4AE50B}" type="slidenum">
              <a:rPr lang="es-MX" smtClean="0"/>
              <a:t>‹Nº›</a:t>
            </a:fld>
            <a:endParaRPr lang="es-MX" dirty="0"/>
          </a:p>
        </p:txBody>
      </p:sp>
      <p:sp>
        <p:nvSpPr>
          <p:cNvPr id="21" name="20 Marcador de pie de página"/>
          <p:cNvSpPr>
            <a:spLocks noGrp="1"/>
          </p:cNvSpPr>
          <p:nvPr>
            <p:ph type="ftr" sz="quarter" idx="12"/>
          </p:nvPr>
        </p:nvSpPr>
        <p:spPr/>
        <p:txBody>
          <a:bodyPr rtlCol="0"/>
          <a:lstStyle/>
          <a:p>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14DC492-B102-40CD-BEF3-CF9DDA4D7339}" type="datetimeFigureOut">
              <a:rPr lang="es-MX" smtClean="0"/>
              <a:t>14/05/2013</a:t>
            </a:fld>
            <a:endParaRPr lang="es-MX" dirty="0"/>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dirty="0"/>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B7191E9-717F-48E5-A8F2-F4452C4AE50B}" type="slidenum">
              <a:rPr lang="es-MX" smtClean="0"/>
              <a:t>‹Nº›</a:t>
            </a:fld>
            <a:endParaRPr lang="es-MX"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pPr algn="ctr"/>
            <a:r>
              <a:rPr lang="es-MX" dirty="0" smtClean="0">
                <a:latin typeface="Comic Sans MS" pitchFamily="66" charset="0"/>
              </a:rPr>
              <a:t>Orientaciones generales sobre el trabajo del pensamiento matemático.</a:t>
            </a:r>
            <a:endParaRPr lang="es-MX" dirty="0">
              <a:latin typeface="Comic Sans MS" pitchFamily="66" charset="0"/>
            </a:endParaRPr>
          </a:p>
        </p:txBody>
      </p:sp>
      <p:sp>
        <p:nvSpPr>
          <p:cNvPr id="3" name="2 Subtítulo"/>
          <p:cNvSpPr>
            <a:spLocks noGrp="1"/>
          </p:cNvSpPr>
          <p:nvPr>
            <p:ph type="subTitle" idx="1"/>
          </p:nvPr>
        </p:nvSpPr>
        <p:spPr/>
        <p:txBody>
          <a:bodyPr>
            <a:normAutofit lnSpcReduction="10000"/>
          </a:bodyPr>
          <a:lstStyle/>
          <a:p>
            <a:r>
              <a:rPr lang="es-MX" dirty="0" smtClean="0">
                <a:solidFill>
                  <a:schemeClr val="accent5">
                    <a:lumMod val="50000"/>
                  </a:schemeClr>
                </a:solidFill>
                <a:latin typeface="Comic Sans MS" pitchFamily="66" charset="0"/>
              </a:rPr>
              <a:t>Hatziri González</a:t>
            </a:r>
          </a:p>
          <a:p>
            <a:r>
              <a:rPr lang="es-MX" dirty="0" smtClean="0">
                <a:solidFill>
                  <a:schemeClr val="accent5">
                    <a:lumMod val="50000"/>
                  </a:schemeClr>
                </a:solidFill>
                <a:latin typeface="Comic Sans MS" pitchFamily="66" charset="0"/>
              </a:rPr>
              <a:t>Diana Ramírez</a:t>
            </a:r>
          </a:p>
          <a:p>
            <a:r>
              <a:rPr lang="es-MX" dirty="0" smtClean="0">
                <a:solidFill>
                  <a:schemeClr val="accent5">
                    <a:lumMod val="50000"/>
                  </a:schemeClr>
                </a:solidFill>
                <a:latin typeface="Comic Sans MS" pitchFamily="66" charset="0"/>
              </a:rPr>
              <a:t>Bryanda Flores</a:t>
            </a:r>
          </a:p>
          <a:p>
            <a:r>
              <a:rPr lang="es-MX" dirty="0" smtClean="0">
                <a:solidFill>
                  <a:schemeClr val="accent5">
                    <a:lumMod val="50000"/>
                  </a:schemeClr>
                </a:solidFill>
                <a:latin typeface="Comic Sans MS" pitchFamily="66" charset="0"/>
              </a:rPr>
              <a:t>Sofía Elguezabal </a:t>
            </a:r>
            <a:endParaRPr lang="es-MX" dirty="0">
              <a:solidFill>
                <a:schemeClr val="accent5">
                  <a:lumMod val="50000"/>
                </a:schemeClr>
              </a:solidFill>
              <a:latin typeface="Comic Sans MS" pitchFamily="66" charset="0"/>
            </a:endParaRPr>
          </a:p>
        </p:txBody>
      </p:sp>
      <p:pic>
        <p:nvPicPr>
          <p:cNvPr id="17410" name="Picture 2" descr="http://t0.gstatic.com/images?q=tbn:ANd9GcTfvngbGySIJODr6ixV92fP1Kxr9BrD9RaMgNUPrSSuvrZhEYv2Gg"/>
          <p:cNvPicPr>
            <a:picLocks noChangeAspect="1" noChangeArrowheads="1"/>
          </p:cNvPicPr>
          <p:nvPr/>
        </p:nvPicPr>
        <p:blipFill>
          <a:blip r:embed="rId2" cstate="print"/>
          <a:srcRect/>
          <a:stretch>
            <a:fillRect/>
          </a:stretch>
        </p:blipFill>
        <p:spPr bwMode="auto">
          <a:xfrm>
            <a:off x="2915816" y="260648"/>
            <a:ext cx="4392488" cy="3218923"/>
          </a:xfrm>
          <a:prstGeom prst="rect">
            <a:avLst/>
          </a:prstGeom>
          <a:noFill/>
        </p:spPr>
      </p:pic>
    </p:spTree>
  </p:cSld>
  <p:clrMapOvr>
    <a:masterClrMapping/>
  </p:clrMapOvr>
  <p:transition spd="slow">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76672"/>
            <a:ext cx="8229600" cy="1143000"/>
          </a:xfrm>
        </p:spPr>
        <p:txBody>
          <a:bodyPr>
            <a:noAutofit/>
          </a:bodyPr>
          <a:lstStyle/>
          <a:p>
            <a:pPr algn="ctr"/>
            <a:r>
              <a:rPr lang="es-MX" sz="3600" dirty="0" smtClean="0"/>
              <a:t>¿</a:t>
            </a:r>
            <a:r>
              <a:rPr lang="es-MX" sz="3200" dirty="0" smtClean="0">
                <a:latin typeface="Comic Sans MS" pitchFamily="66" charset="0"/>
              </a:rPr>
              <a:t>Cómo se debe de trabajar actividades de pensamiento matemático con los niños?</a:t>
            </a:r>
            <a:endParaRPr lang="es-MX" sz="3600" dirty="0">
              <a:latin typeface="Comic Sans MS" pitchFamily="66" charset="0"/>
            </a:endParaRPr>
          </a:p>
        </p:txBody>
      </p:sp>
      <p:sp>
        <p:nvSpPr>
          <p:cNvPr id="3" name="2 Marcador de contenido"/>
          <p:cNvSpPr>
            <a:spLocks noGrp="1"/>
          </p:cNvSpPr>
          <p:nvPr>
            <p:ph sz="quarter" idx="1"/>
          </p:nvPr>
        </p:nvSpPr>
        <p:spPr/>
        <p:txBody>
          <a:bodyPr>
            <a:normAutofit/>
          </a:bodyPr>
          <a:lstStyle/>
          <a:p>
            <a:r>
              <a:rPr lang="es-MX" dirty="0" smtClean="0">
                <a:latin typeface="Comic Sans MS" pitchFamily="66" charset="0"/>
              </a:rPr>
              <a:t>En los diversos textos analizados de Castro y </a:t>
            </a:r>
            <a:r>
              <a:rPr lang="es-MX" dirty="0" smtClean="0">
                <a:latin typeface="Comic Sans MS" pitchFamily="66" charset="0"/>
              </a:rPr>
              <a:t>Wenstein</a:t>
            </a:r>
            <a:r>
              <a:rPr lang="es-MX" dirty="0" smtClean="0">
                <a:latin typeface="Comic Sans MS" pitchFamily="66" charset="0"/>
              </a:rPr>
              <a:t> así como el </a:t>
            </a:r>
            <a:r>
              <a:rPr lang="es-MX" dirty="0" smtClean="0">
                <a:latin typeface="Comic Sans MS" pitchFamily="66" charset="0"/>
              </a:rPr>
              <a:t>PEP</a:t>
            </a:r>
            <a:r>
              <a:rPr lang="es-MX" dirty="0" smtClean="0">
                <a:latin typeface="Comic Sans MS" pitchFamily="66" charset="0"/>
              </a:rPr>
              <a:t> 2011, nos menciona que es fundamental:</a:t>
            </a:r>
          </a:p>
          <a:p>
            <a:r>
              <a:rPr lang="es-MX" dirty="0" smtClean="0">
                <a:latin typeface="Comic Sans MS" pitchFamily="66" charset="0"/>
              </a:rPr>
              <a:t>Proponer actividades didácticas que lleven consigo la resolución de un problema.</a:t>
            </a:r>
          </a:p>
          <a:p>
            <a:r>
              <a:rPr lang="es-MX" dirty="0" smtClean="0">
                <a:latin typeface="Comic Sans MS" pitchFamily="66" charset="0"/>
              </a:rPr>
              <a:t>Cada actividad debe tener 3 momentos principales: </a:t>
            </a:r>
          </a:p>
          <a:p>
            <a:pPr>
              <a:buNone/>
            </a:pPr>
            <a:r>
              <a:rPr lang="es-MX" dirty="0">
                <a:latin typeface="Comic Sans MS" pitchFamily="66" charset="0"/>
              </a:rPr>
              <a:t> </a:t>
            </a:r>
            <a:r>
              <a:rPr lang="es-MX" dirty="0" smtClean="0">
                <a:latin typeface="Comic Sans MS" pitchFamily="66" charset="0"/>
              </a:rPr>
              <a:t>  Presentación de una situación problemática</a:t>
            </a:r>
          </a:p>
          <a:p>
            <a:pPr>
              <a:buNone/>
            </a:pPr>
            <a:r>
              <a:rPr lang="es-MX" dirty="0">
                <a:latin typeface="Comic Sans MS" pitchFamily="66" charset="0"/>
              </a:rPr>
              <a:t> </a:t>
            </a:r>
            <a:r>
              <a:rPr lang="es-MX" dirty="0" smtClean="0">
                <a:latin typeface="Comic Sans MS" pitchFamily="66" charset="0"/>
              </a:rPr>
              <a:t>  Resolución de la solución</a:t>
            </a:r>
            <a:endParaRPr lang="es-MX" dirty="0">
              <a:latin typeface="Comic Sans MS" pitchFamily="66" charset="0"/>
            </a:endParaRPr>
          </a:p>
          <a:p>
            <a:pPr>
              <a:buNone/>
            </a:pPr>
            <a:r>
              <a:rPr lang="es-MX" dirty="0" smtClean="0">
                <a:latin typeface="Comic Sans MS" pitchFamily="66" charset="0"/>
              </a:rPr>
              <a:t>   Presentación de Resultados</a:t>
            </a:r>
          </a:p>
          <a:p>
            <a:endParaRPr lang="es-MX" dirty="0"/>
          </a:p>
        </p:txBody>
      </p:sp>
      <p:pic>
        <p:nvPicPr>
          <p:cNvPr id="16386" name="Picture 2" descr="http://content.mycutegraphics.com/graphics/school/math-center.png"/>
          <p:cNvPicPr>
            <a:picLocks noChangeAspect="1" noChangeArrowheads="1"/>
          </p:cNvPicPr>
          <p:nvPr/>
        </p:nvPicPr>
        <p:blipFill>
          <a:blip r:embed="rId2" cstate="print"/>
          <a:srcRect/>
          <a:stretch>
            <a:fillRect/>
          </a:stretch>
        </p:blipFill>
        <p:spPr bwMode="auto">
          <a:xfrm rot="465305">
            <a:off x="6012160" y="4797152"/>
            <a:ext cx="2818284" cy="1865704"/>
          </a:xfrm>
          <a:prstGeom prst="rect">
            <a:avLst/>
          </a:prstGeom>
          <a:noFill/>
        </p:spPr>
      </p:pic>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60648"/>
            <a:ext cx="8507288" cy="1417638"/>
          </a:xfrm>
        </p:spPr>
        <p:txBody>
          <a:bodyPr>
            <a:normAutofit fontScale="90000"/>
          </a:bodyPr>
          <a:lstStyle/>
          <a:p>
            <a:r>
              <a:rPr lang="es-MX" dirty="0" smtClean="0">
                <a:latin typeface="Comic Sans MS" pitchFamily="66" charset="0"/>
              </a:rPr>
              <a:t>Pero ¿cómo trabajar con situaciones problemáticas respecto al pensamiento matemático?</a:t>
            </a:r>
            <a:endParaRPr lang="es-MX" dirty="0">
              <a:latin typeface="Comic Sans MS" pitchFamily="66" charset="0"/>
            </a:endParaRPr>
          </a:p>
        </p:txBody>
      </p:sp>
      <p:sp>
        <p:nvSpPr>
          <p:cNvPr id="3" name="2 Marcador de contenido"/>
          <p:cNvSpPr>
            <a:spLocks noGrp="1"/>
          </p:cNvSpPr>
          <p:nvPr>
            <p:ph sz="quarter" idx="1"/>
          </p:nvPr>
        </p:nvSpPr>
        <p:spPr>
          <a:xfrm>
            <a:off x="457200" y="1988840"/>
            <a:ext cx="8229600" cy="4137323"/>
          </a:xfrm>
        </p:spPr>
        <p:txBody>
          <a:bodyPr>
            <a:normAutofit/>
          </a:bodyPr>
          <a:lstStyle/>
          <a:p>
            <a:r>
              <a:rPr lang="es-MX" dirty="0" smtClean="0">
                <a:latin typeface="Comic Sans MS" pitchFamily="66" charset="0"/>
              </a:rPr>
              <a:t>Una opción que no pasa de moda es el juego; éste es una actividad espontánea que permite la búsqueda de soluciones.</a:t>
            </a:r>
          </a:p>
          <a:p>
            <a:r>
              <a:rPr lang="es-MX" dirty="0" smtClean="0">
                <a:latin typeface="Comic Sans MS" pitchFamily="66" charset="0"/>
              </a:rPr>
              <a:t>El juego debe ser interesante y estimulante, con acciones que presenten un reto para los niños.</a:t>
            </a:r>
          </a:p>
          <a:p>
            <a:r>
              <a:rPr lang="es-MX" dirty="0" smtClean="0">
                <a:latin typeface="Comic Sans MS" pitchFamily="66" charset="0"/>
              </a:rPr>
              <a:t>Tomando en cuenta que, debe estar pensado en cuestión a los posibilidades del niño, pues si “el conocimiento está alejado de las posibilidades del aluno, el cambio quedara bloqueado” Cesar </a:t>
            </a:r>
            <a:r>
              <a:rPr lang="es-MX" dirty="0" smtClean="0">
                <a:latin typeface="Comic Sans MS" pitchFamily="66" charset="0"/>
              </a:rPr>
              <a:t>Coll</a:t>
            </a:r>
            <a:endParaRPr lang="es-MX" dirty="0">
              <a:latin typeface="Comic Sans MS" pitchFamily="66" charset="0"/>
            </a:endParaRPr>
          </a:p>
        </p:txBody>
      </p:sp>
      <p:pic>
        <p:nvPicPr>
          <p:cNvPr id="15362" name="Picture 2" descr="http://t1.gstatic.com/images?q=tbn:ANd9GcTnXxvey-oMK_3GSTM-Vf2Nbq_kbuPWjg3mfIjKHWZTR9aBZKxjKA"/>
          <p:cNvPicPr>
            <a:picLocks noChangeAspect="1" noChangeArrowheads="1"/>
          </p:cNvPicPr>
          <p:nvPr/>
        </p:nvPicPr>
        <p:blipFill>
          <a:blip r:embed="rId2" cstate="print"/>
          <a:srcRect/>
          <a:stretch>
            <a:fillRect/>
          </a:stretch>
        </p:blipFill>
        <p:spPr bwMode="auto">
          <a:xfrm>
            <a:off x="827584" y="5589240"/>
            <a:ext cx="7091693" cy="1268760"/>
          </a:xfrm>
          <a:prstGeom prst="rect">
            <a:avLst/>
          </a:prstGeom>
          <a:noFill/>
        </p:spPr>
      </p:pic>
    </p:spTree>
  </p:cSld>
  <p:clrMapOvr>
    <a:masterClrMapping/>
  </p:clrMapOvr>
  <p:transition>
    <p:spli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3200" dirty="0" smtClean="0">
                <a:latin typeface="Comic Sans MS" pitchFamily="66" charset="0"/>
              </a:rPr>
              <a:t>El uso de materiales</a:t>
            </a:r>
            <a:endParaRPr lang="es-MX" sz="3200" dirty="0">
              <a:latin typeface="Comic Sans MS" pitchFamily="66" charset="0"/>
            </a:endParaRPr>
          </a:p>
        </p:txBody>
      </p:sp>
      <p:sp>
        <p:nvSpPr>
          <p:cNvPr id="3" name="2 Marcador de contenido"/>
          <p:cNvSpPr>
            <a:spLocks noGrp="1"/>
          </p:cNvSpPr>
          <p:nvPr>
            <p:ph sz="quarter" idx="1"/>
          </p:nvPr>
        </p:nvSpPr>
        <p:spPr>
          <a:xfrm>
            <a:off x="457200" y="1600200"/>
            <a:ext cx="4618856" cy="4873752"/>
          </a:xfrm>
        </p:spPr>
        <p:txBody>
          <a:bodyPr/>
          <a:lstStyle/>
          <a:p>
            <a:r>
              <a:rPr lang="es-MX" dirty="0" smtClean="0">
                <a:latin typeface="Comic Sans MS" pitchFamily="66" charset="0"/>
              </a:rPr>
              <a:t>Los materiales a utilizar deben estar al alcance de los niños, evitando causar riesgo, pero no solo brindándoselos así de fácil, que éstos no solamente sean instrumentos sino herramientas que hagan la resolución del problema más fácil para los niños</a:t>
            </a:r>
            <a:r>
              <a:rPr lang="es-MX" dirty="0" smtClean="0"/>
              <a:t>.</a:t>
            </a:r>
            <a:endParaRPr lang="es-MX" dirty="0"/>
          </a:p>
        </p:txBody>
      </p:sp>
      <p:pic>
        <p:nvPicPr>
          <p:cNvPr id="14338" name="Picture 2" descr="http://t2.gstatic.com/images?q=tbn:ANd9GcR0cwl3JkLrW9fyqWOXRfBS9T3eYGI-He2J7CAWJfbSoUtPtW9S"/>
          <p:cNvPicPr>
            <a:picLocks noChangeAspect="1" noChangeArrowheads="1"/>
          </p:cNvPicPr>
          <p:nvPr/>
        </p:nvPicPr>
        <p:blipFill>
          <a:blip r:embed="rId2" cstate="print"/>
          <a:srcRect/>
          <a:stretch>
            <a:fillRect/>
          </a:stretch>
        </p:blipFill>
        <p:spPr bwMode="auto">
          <a:xfrm>
            <a:off x="5508104" y="1556792"/>
            <a:ext cx="2448272" cy="4943032"/>
          </a:xfrm>
          <a:prstGeom prst="rect">
            <a:avLst/>
          </a:prstGeom>
          <a:noFill/>
        </p:spPr>
      </p:pic>
    </p:spTree>
  </p:cSld>
  <p:clrMapOvr>
    <a:masterClrMapping/>
  </p:clrMapOvr>
  <p:transition>
    <p:plu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latin typeface="Comic Sans MS" pitchFamily="66" charset="0"/>
              </a:rPr>
              <a:t>La atención a la diversidad. ¿Todos somos iguales?</a:t>
            </a:r>
            <a:endParaRPr lang="es-MX" sz="3200" dirty="0">
              <a:latin typeface="Comic Sans MS" pitchFamily="66" charset="0"/>
            </a:endParaRPr>
          </a:p>
        </p:txBody>
      </p:sp>
      <p:sp>
        <p:nvSpPr>
          <p:cNvPr id="3" name="2 Marcador de contenido"/>
          <p:cNvSpPr>
            <a:spLocks noGrp="1"/>
          </p:cNvSpPr>
          <p:nvPr>
            <p:ph sz="quarter" idx="1"/>
          </p:nvPr>
        </p:nvSpPr>
        <p:spPr>
          <a:xfrm>
            <a:off x="4067944" y="1412776"/>
            <a:ext cx="4216896" cy="4873752"/>
          </a:xfrm>
        </p:spPr>
        <p:txBody>
          <a:bodyPr>
            <a:normAutofit lnSpcReduction="10000"/>
          </a:bodyPr>
          <a:lstStyle/>
          <a:p>
            <a:r>
              <a:rPr lang="es-MX" dirty="0" smtClean="0">
                <a:latin typeface="Comic Sans MS" pitchFamily="66" charset="0"/>
              </a:rPr>
              <a:t>Ca</a:t>
            </a:r>
            <a:r>
              <a:rPr lang="es-MX" dirty="0" smtClean="0">
                <a:latin typeface="Comic Sans MS" pitchFamily="66" charset="0"/>
              </a:rPr>
              <a:t>b</a:t>
            </a:r>
            <a:r>
              <a:rPr lang="es-MX" dirty="0" smtClean="0">
                <a:latin typeface="Comic Sans MS" pitchFamily="66" charset="0"/>
              </a:rPr>
              <a:t>e mencionar que aunque todos los niños aprenden matemática de forma diferente, esto es mas enriquecedor para ellos.</a:t>
            </a:r>
          </a:p>
          <a:p>
            <a:r>
              <a:rPr lang="es-MX" dirty="0" smtClean="0">
                <a:latin typeface="Comic Sans MS" pitchFamily="66" charset="0"/>
              </a:rPr>
              <a:t>Como educadora hay que proponer actividades colectivas en las que los pequeños intercambien opiniones y maneras de resolver problemas para que así su aprendizaje sea significativo.</a:t>
            </a:r>
            <a:endParaRPr lang="es-MX" dirty="0">
              <a:latin typeface="Comic Sans MS" pitchFamily="66" charset="0"/>
            </a:endParaRPr>
          </a:p>
        </p:txBody>
      </p:sp>
      <p:pic>
        <p:nvPicPr>
          <p:cNvPr id="13314" name="Picture 2" descr="http://t2.gstatic.com/images?q=tbn:ANd9GcSQW0hpdZhwbRRcuzUaCP7TfmQdvAVjnQaUK_WAQc49AqjQy76n"/>
          <p:cNvPicPr>
            <a:picLocks noChangeAspect="1" noChangeArrowheads="1"/>
          </p:cNvPicPr>
          <p:nvPr/>
        </p:nvPicPr>
        <p:blipFill>
          <a:blip r:embed="rId2" cstate="print"/>
          <a:srcRect/>
          <a:stretch>
            <a:fillRect/>
          </a:stretch>
        </p:blipFill>
        <p:spPr bwMode="auto">
          <a:xfrm>
            <a:off x="539552" y="1844824"/>
            <a:ext cx="3478741" cy="3312368"/>
          </a:xfrm>
          <a:prstGeom prst="rect">
            <a:avLst/>
          </a:prstGeom>
          <a:noFill/>
        </p:spPr>
      </p:pic>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latin typeface="Comic Sans MS" pitchFamily="66" charset="0"/>
              </a:rPr>
              <a:t>El error en las actividades matemáticas</a:t>
            </a:r>
            <a:endParaRPr lang="es-MX" dirty="0">
              <a:latin typeface="Comic Sans MS" pitchFamily="66" charset="0"/>
            </a:endParaRPr>
          </a:p>
        </p:txBody>
      </p:sp>
      <p:sp>
        <p:nvSpPr>
          <p:cNvPr id="3" name="2 Marcador de contenido"/>
          <p:cNvSpPr>
            <a:spLocks noGrp="1"/>
          </p:cNvSpPr>
          <p:nvPr>
            <p:ph sz="quarter" idx="1"/>
          </p:nvPr>
        </p:nvSpPr>
        <p:spPr>
          <a:xfrm>
            <a:off x="457200" y="1600200"/>
            <a:ext cx="4762872" cy="4873752"/>
          </a:xfrm>
        </p:spPr>
        <p:txBody>
          <a:bodyPr>
            <a:normAutofit fontScale="92500"/>
          </a:bodyPr>
          <a:lstStyle/>
          <a:p>
            <a:r>
              <a:rPr lang="es-MX" dirty="0" smtClean="0">
                <a:latin typeface="Comic Sans MS" pitchFamily="66" charset="0"/>
              </a:rPr>
              <a:t>Cuando los niños cometen un error, están aprendiendo, pues el ensayo-error es una forma de obtener conocimientos</a:t>
            </a:r>
          </a:p>
          <a:p>
            <a:r>
              <a:rPr lang="es-MX" dirty="0" smtClean="0">
                <a:latin typeface="Comic Sans MS" pitchFamily="66" charset="0"/>
              </a:rPr>
              <a:t>Hay que proponer actividades en las que los pequeños den sus puntos de vista, enriquezcan y fortalezcan sus aprendizajes.</a:t>
            </a:r>
          </a:p>
          <a:p>
            <a:r>
              <a:rPr lang="es-MX" dirty="0" smtClean="0">
                <a:latin typeface="Comic Sans MS" pitchFamily="66" charset="0"/>
              </a:rPr>
              <a:t>Así como un ambiente de confianza y seguridad en el que no teman equivocarse, y que sepan que juntos podemos llegar a la solución del problema.</a:t>
            </a:r>
            <a:endParaRPr lang="es-MX" dirty="0">
              <a:latin typeface="Comic Sans MS" pitchFamily="66" charset="0"/>
            </a:endParaRPr>
          </a:p>
        </p:txBody>
      </p:sp>
      <p:pic>
        <p:nvPicPr>
          <p:cNvPr id="18434" name="Picture 2" descr="http://c450.canstockphoto.com/can-stock-photo_csp6759602.jpg"/>
          <p:cNvPicPr>
            <a:picLocks noChangeAspect="1" noChangeArrowheads="1"/>
          </p:cNvPicPr>
          <p:nvPr/>
        </p:nvPicPr>
        <p:blipFill>
          <a:blip r:embed="rId2" cstate="print"/>
          <a:srcRect/>
          <a:stretch>
            <a:fillRect/>
          </a:stretch>
        </p:blipFill>
        <p:spPr bwMode="auto">
          <a:xfrm>
            <a:off x="5148064" y="1772816"/>
            <a:ext cx="3516135" cy="3672408"/>
          </a:xfrm>
          <a:prstGeom prst="rect">
            <a:avLst/>
          </a:prstGeom>
          <a:noFill/>
        </p:spPr>
      </p:pic>
    </p:spTree>
  </p:cSld>
  <p:clrMapOvr>
    <a:masterClrMapping/>
  </p:clrMapOvr>
  <p:transition>
    <p:checke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TotalTime>
  <Words>356</Words>
  <Application>Microsoft Office PowerPoint</Application>
  <PresentationFormat>Presentación en pantalla (4:3)</PresentationFormat>
  <Paragraphs>25</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Mirador</vt:lpstr>
      <vt:lpstr>Orientaciones generales sobre el trabajo del pensamiento matemático.</vt:lpstr>
      <vt:lpstr>¿Cómo se debe de trabajar actividades de pensamiento matemático con los niños?</vt:lpstr>
      <vt:lpstr>Pero ¿cómo trabajar con situaciones problemáticas respecto al pensamiento matemático?</vt:lpstr>
      <vt:lpstr>El uso de materiales</vt:lpstr>
      <vt:lpstr>La atención a la diversidad. ¿Todos somos iguales?</vt:lpstr>
      <vt:lpstr>El error en las actividades matemáticas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Orientaciones generales sobre el trabajo del pensamiento matematico.</dc:title>
  <dc:creator>Dimna Griselda</dc:creator>
  <cp:lastModifiedBy>Dimna Griselda</cp:lastModifiedBy>
  <cp:revision>5</cp:revision>
  <dcterms:created xsi:type="dcterms:W3CDTF">2013-05-14T14:40:11Z</dcterms:created>
  <dcterms:modified xsi:type="dcterms:W3CDTF">2013-05-14T15:12:33Z</dcterms:modified>
</cp:coreProperties>
</file>