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8" r:id="rId3"/>
    <p:sldId id="283" r:id="rId4"/>
    <p:sldId id="276" r:id="rId5"/>
    <p:sldId id="279" r:id="rId6"/>
    <p:sldId id="281" r:id="rId7"/>
    <p:sldId id="284" r:id="rId8"/>
    <p:sldId id="285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4660"/>
  </p:normalViewPr>
  <p:slideViewPr>
    <p:cSldViewPr>
      <p:cViewPr>
        <p:scale>
          <a:sx n="70" d="100"/>
          <a:sy n="70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2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BE7EF40-5BEF-452A-9055-AF32A6793EE9}" type="datetimeFigureOut">
              <a:rPr lang="es-MX" smtClean="0"/>
              <a:pPr/>
              <a:t>27/03/2012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0AF1A5-3F22-45F2-8387-B067FE592E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  <p:sldLayoutId id="214748375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908720"/>
            <a:ext cx="37444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bg1"/>
                </a:solidFill>
              </a:rPr>
              <a:t>El desarrollo del lenguaje: nivel morfo-sintáctico</a:t>
            </a:r>
          </a:p>
          <a:p>
            <a:endParaRPr lang="es-MX" sz="3600" dirty="0">
              <a:solidFill>
                <a:schemeClr val="bg1"/>
              </a:solidFill>
            </a:endParaRPr>
          </a:p>
          <a:p>
            <a:r>
              <a:rPr lang="es-MX" sz="2400" dirty="0" smtClean="0">
                <a:solidFill>
                  <a:schemeClr val="bg1"/>
                </a:solidFill>
              </a:rPr>
              <a:t>Antonia M. </a:t>
            </a:r>
            <a:r>
              <a:rPr lang="es-MX" sz="2400" dirty="0" err="1" smtClean="0">
                <a:solidFill>
                  <a:schemeClr val="bg1"/>
                </a:solidFill>
              </a:rPr>
              <a:t>Glz</a:t>
            </a:r>
            <a:r>
              <a:rPr lang="es-MX" sz="2400" dirty="0" smtClean="0">
                <a:solidFill>
                  <a:schemeClr val="bg1"/>
                </a:solidFill>
              </a:rPr>
              <a:t>. Cuenca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336196" y="515719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Ximena Cobas #5</a:t>
            </a:r>
            <a:br>
              <a:rPr lang="es-MX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s-MX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Gabriela Dávila  #7</a:t>
            </a:r>
          </a:p>
          <a:p>
            <a:r>
              <a:rPr lang="es-MX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Estrella García #12</a:t>
            </a:r>
          </a:p>
          <a:p>
            <a:r>
              <a:rPr lang="es-MX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Evelin González #15</a:t>
            </a:r>
          </a:p>
          <a:p>
            <a:endParaRPr lang="es-MX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1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60648"/>
            <a:ext cx="8568952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dirty="0" smtClean="0"/>
              <a:t>	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El significado y la estructura están estrechamente ligados.</a:t>
            </a:r>
            <a:r>
              <a:rPr lang="es-MX" sz="2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		</a:t>
            </a:r>
          </a:p>
          <a:p>
            <a:pPr lvl="3"/>
            <a:r>
              <a:rPr lang="es-MX" sz="2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Morfología:  Estructura de la formación de palabras.</a:t>
            </a:r>
          </a:p>
          <a:p>
            <a:pPr lvl="3"/>
            <a:r>
              <a:rPr lang="es-MX" sz="26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Sintáxis</a:t>
            </a:r>
            <a:r>
              <a:rPr lang="es-MX" sz="2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: forma de combinar palabras.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en-US" sz="2800" dirty="0" smtClean="0"/>
              <a:t>	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Al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tratar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el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desarrollo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morfosintáctico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vamos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a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describir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y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explicar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cómo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los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niños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acceden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a la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estructura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gramatical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del </a:t>
            </a:r>
            <a:r>
              <a:rPr lang="en-US" sz="2400" dirty="0" err="1">
                <a:solidFill>
                  <a:schemeClr val="tx1"/>
                </a:solidFill>
                <a:cs typeface="Times New Roman" pitchFamily="18" charset="0"/>
              </a:rPr>
              <a:t>lenguaje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marL="114300"/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	Partiendo de estudios </a:t>
            </a:r>
            <a:r>
              <a:rPr lang="es-MX" sz="2400" dirty="0" err="1">
                <a:solidFill>
                  <a:schemeClr val="tx1"/>
                </a:solidFill>
                <a:cs typeface="Times New Roman" pitchFamily="18" charset="0"/>
              </a:rPr>
              <a:t>tranlingûisticos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, el orden de las estructuras sintácticas es universal. (Brown, 1973).</a:t>
            </a:r>
          </a:p>
          <a:p>
            <a:pPr marL="114300"/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es-MX" sz="2400" dirty="0" err="1">
                <a:solidFill>
                  <a:schemeClr val="tx1"/>
                </a:solidFill>
                <a:cs typeface="Times New Roman" pitchFamily="18" charset="0"/>
              </a:rPr>
              <a:t>Crystal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s-MX" sz="2400" dirty="0" err="1">
                <a:solidFill>
                  <a:schemeClr val="tx1"/>
                </a:solidFill>
                <a:cs typeface="Times New Roman" pitchFamily="18" charset="0"/>
              </a:rPr>
              <a:t>Fletcher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 y </a:t>
            </a:r>
            <a:r>
              <a:rPr lang="es-MX" sz="2400" dirty="0" err="1">
                <a:solidFill>
                  <a:schemeClr val="tx1"/>
                </a:solidFill>
                <a:cs typeface="Times New Roman" pitchFamily="18" charset="0"/>
              </a:rPr>
              <a:t>Garman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 nos dicen que el desarrollo sintáctico es un proceso continuo; por lo que es difícil establecer divisiones entre estadios.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19989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05064"/>
            <a:ext cx="180022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dirty="0" smtClean="0"/>
              <a:t>ESTADIO DE LAS EMISIONES DE UNA SOLA PALABRA Y LAS COMBINACIONES DE ELEMENTOS.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7875275" cy="4641379"/>
          </a:xfrm>
        </p:spPr>
        <p:txBody>
          <a:bodyPr>
            <a:normAutofit/>
          </a:bodyPr>
          <a:lstStyle/>
          <a:p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Desde la aparición de la primer palabra hasta los 18 meses las emisiones infantiles están compuestas por un solo elemento.</a:t>
            </a:r>
          </a:p>
          <a:p>
            <a:pPr lvl="3"/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Ej.  «Pape»… «mira que zapatos tengo»</a:t>
            </a:r>
          </a:p>
          <a:p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Holofrase: emisiones que, en su estructura profunda, son oraciones. </a:t>
            </a:r>
          </a:p>
          <a:p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Dore encuentra que los niños utilizan recursos pre sintácticos (repetición de palabras), antes de la combinación de dos unidades léxicas.</a:t>
            </a:r>
          </a:p>
        </p:txBody>
      </p:sp>
    </p:spTree>
    <p:extLst>
      <p:ext uri="{BB962C8B-B14F-4D97-AF65-F5344CB8AC3E}">
        <p14:creationId xmlns:p14="http://schemas.microsoft.com/office/powerpoint/2010/main" xmlns="" val="427235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20688"/>
            <a:ext cx="7848872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Para que se produzca el acceso al «lenguaje multipalabra», deben de desarrollar dos tipos de habilidades:</a:t>
            </a:r>
          </a:p>
          <a:p>
            <a:pPr lvl="2"/>
            <a:r>
              <a:rPr lang="es-MX" sz="22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El encadenamiento: habilidad para producir palabras de forma contigua en un corto espacio de tiempo.</a:t>
            </a:r>
          </a:p>
          <a:p>
            <a:pPr lvl="2"/>
            <a:r>
              <a:rPr lang="es-MX" sz="22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La relación: habilidad para expresar con dos palabras relaciones conceptuales previamente establecidas. </a:t>
            </a:r>
          </a:p>
          <a:p>
            <a:pPr marL="0" indent="0">
              <a:buNone/>
            </a:pP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Comienzan a adquirir el lenguaje por «frases hechas» como: aquí esta (</a:t>
            </a:r>
            <a:r>
              <a:rPr lang="es-MX" sz="2400" dirty="0" err="1">
                <a:solidFill>
                  <a:schemeClr val="tx1"/>
                </a:solidFill>
                <a:cs typeface="Times New Roman" pitchFamily="18" charset="0"/>
              </a:rPr>
              <a:t>kihta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), ¿Dónde esta? (</a:t>
            </a:r>
            <a:r>
              <a:rPr lang="es-MX" sz="2400" dirty="0" err="1" smtClean="0">
                <a:solidFill>
                  <a:schemeClr val="tx1"/>
                </a:solidFill>
                <a:cs typeface="Times New Roman" pitchFamily="18" charset="0"/>
              </a:rPr>
              <a:t>dohtá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es-MX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La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repetición de palabras y la imitación de frases hechas puede considerarse como una vía a la construcción morfosintáctica.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3180" y="4175519"/>
            <a:ext cx="17240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943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12658"/>
          </a:xfrm>
        </p:spPr>
        <p:txBody>
          <a:bodyPr/>
          <a:lstStyle/>
          <a:p>
            <a:r>
              <a:rPr lang="es-MX" sz="3200" dirty="0" smtClean="0"/>
              <a:t>LAS FRASES DE DOS PALABRAS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5256584"/>
          </a:xfrm>
        </p:spPr>
        <p:txBody>
          <a:bodyPr/>
          <a:lstStyle/>
          <a:p>
            <a:pPr marL="0" indent="0">
              <a:buNone/>
            </a:pPr>
            <a:r>
              <a:rPr lang="es-MX" sz="2600" dirty="0" err="1">
                <a:solidFill>
                  <a:schemeClr val="tx1"/>
                </a:solidFill>
                <a:cs typeface="Times New Roman" pitchFamily="18" charset="0"/>
              </a:rPr>
              <a:t>Braine</a:t>
            </a:r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 distinguía palabras eje y palabras abiertas.</a:t>
            </a:r>
          </a:p>
          <a:p>
            <a:pPr lvl="1"/>
            <a:r>
              <a:rPr lang="es-MX" sz="2200" u="sng" dirty="0" smtClean="0"/>
              <a:t>Las palabras eje: </a:t>
            </a:r>
            <a:r>
              <a:rPr lang="es-MX" sz="2200" dirty="0" smtClean="0"/>
              <a:t>funcionales y frecuentes; pronombres, verbos auxiliares, preposiciones</a:t>
            </a:r>
          </a:p>
          <a:p>
            <a:pPr lvl="1"/>
            <a:r>
              <a:rPr lang="es-MX" sz="2200" u="sng" dirty="0" smtClean="0"/>
              <a:t>Las palabras abiertas: </a:t>
            </a:r>
            <a:r>
              <a:rPr lang="es-MX" sz="2200" dirty="0" smtClean="0"/>
              <a:t>un grupo mas amplio; sustantivos, verbos y adjetivos.</a:t>
            </a:r>
          </a:p>
          <a:p>
            <a:pPr lvl="4"/>
            <a:r>
              <a:rPr lang="es-MX" sz="2200" dirty="0" smtClean="0"/>
              <a:t>Ej. Coche mío, nena guapa. </a:t>
            </a:r>
          </a:p>
          <a:p>
            <a:pPr marL="0" indent="0">
              <a:buNone/>
            </a:pPr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Se contempla también los </a:t>
            </a:r>
            <a:r>
              <a:rPr lang="es-MX" sz="2600" dirty="0" smtClean="0">
                <a:solidFill>
                  <a:schemeClr val="tx1"/>
                </a:solidFill>
                <a:cs typeface="Times New Roman" pitchFamily="18" charset="0"/>
              </a:rPr>
              <a:t>significados </a:t>
            </a:r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y las relaciones </a:t>
            </a:r>
            <a:r>
              <a:rPr lang="es-MX" sz="2600" dirty="0" smtClean="0">
                <a:solidFill>
                  <a:schemeClr val="tx1"/>
                </a:solidFill>
                <a:cs typeface="Times New Roman" pitchFamily="18" charset="0"/>
              </a:rPr>
              <a:t>semánticas </a:t>
            </a:r>
            <a:r>
              <a:rPr lang="es-MX" sz="2600" dirty="0">
                <a:solidFill>
                  <a:schemeClr val="tx1"/>
                </a:solidFill>
                <a:cs typeface="Times New Roman" pitchFamily="18" charset="0"/>
              </a:rPr>
              <a:t>que establecen entre las palabras. </a:t>
            </a:r>
            <a:endParaRPr lang="es-MX" sz="2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4"/>
            <a:r>
              <a:rPr lang="es-MX" sz="2200" dirty="0"/>
              <a:t>Paraguas mesa.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Habla telegráfica</a:t>
            </a:r>
            <a:endParaRPr lang="es-MX" sz="2800" dirty="0" smtClean="0">
              <a:solidFill>
                <a:schemeClr val="tx2">
                  <a:lumMod val="90000"/>
                  <a:lumOff val="1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33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856972"/>
            <a:ext cx="1740024" cy="200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ORACIONES DE 3 ELEMENTOS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7803267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	Esta ampliación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suele ocurrir cuando se suman dos tipos de relaciones que el niño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producía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en la etapa anterior. Relacionan agente-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acción-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objeto o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localización.</a:t>
            </a:r>
            <a:endParaRPr lang="es-MX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	López </a:t>
            </a:r>
            <a:r>
              <a:rPr lang="es-MX" sz="2400" dirty="0" err="1">
                <a:solidFill>
                  <a:schemeClr val="tx1"/>
                </a:solidFill>
                <a:cs typeface="Times New Roman" pitchFamily="18" charset="0"/>
              </a:rPr>
              <a:t>Ornat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 nos dice que entre los dos años y medio. La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estructura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oracional mas frecuente es: Verbo- Sujeto-Objeto.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	Las emisiones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van dejando de ser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telegráficas,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los elementos de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función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y los morfemas gramaticales hacen su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aparición.</a:t>
            </a:r>
            <a:endParaRPr lang="es-MX" sz="24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	Al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final de esta etapa los niños parecen dominar la </a:t>
            </a: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oración </a:t>
            </a:r>
            <a:r>
              <a:rPr lang="es-MX" sz="2400" dirty="0">
                <a:solidFill>
                  <a:schemeClr val="tx1"/>
                </a:solidFill>
                <a:cs typeface="Times New Roman" pitchFamily="18" charset="0"/>
              </a:rPr>
              <a:t>simple.</a:t>
            </a:r>
          </a:p>
        </p:txBody>
      </p:sp>
    </p:spTree>
    <p:extLst>
      <p:ext uri="{BB962C8B-B14F-4D97-AF65-F5344CB8AC3E}">
        <p14:creationId xmlns:p14="http://schemas.microsoft.com/office/powerpoint/2010/main" xmlns="" val="239669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7529910" cy="1000690"/>
          </a:xfrm>
        </p:spPr>
        <p:txBody>
          <a:bodyPr/>
          <a:lstStyle/>
          <a:p>
            <a:r>
              <a:rPr lang="es-MX" sz="2800" dirty="0" smtClean="0"/>
              <a:t>LAS ORACIONES DE CUATRO ELEMENTOS O MÁS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7803267" cy="45693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es-MX" sz="2200" dirty="0" smtClean="0">
                <a:solidFill>
                  <a:schemeClr val="tx1"/>
                </a:solidFill>
                <a:cs typeface="Times New Roman" pitchFamily="18" charset="0"/>
              </a:rPr>
              <a:t>La </a:t>
            </a:r>
            <a:r>
              <a:rPr lang="es-MX" sz="2200" dirty="0">
                <a:solidFill>
                  <a:schemeClr val="tx1"/>
                </a:solidFill>
                <a:cs typeface="Times New Roman" pitchFamily="18" charset="0"/>
              </a:rPr>
              <a:t>oración simple se amplía a todas las personas- sujeto y a muchos mas tiempos del verbo, como también a diferentes casos que expresan objetos y circunstancias.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/>
                </a:solidFill>
                <a:cs typeface="Times New Roman" pitchFamily="18" charset="0"/>
              </a:rPr>
              <a:t>	El </a:t>
            </a:r>
            <a:r>
              <a:rPr lang="es-MX" sz="2200" dirty="0">
                <a:solidFill>
                  <a:schemeClr val="tx1"/>
                </a:solidFill>
                <a:cs typeface="Times New Roman" pitchFamily="18" charset="0"/>
              </a:rPr>
              <a:t>primer uso de las conjunciones aparece para encadenar frases que ya se producían previamente (</a:t>
            </a:r>
            <a:r>
              <a:rPr lang="es-MX" sz="2200" dirty="0" err="1">
                <a:solidFill>
                  <a:schemeClr val="tx1"/>
                </a:solidFill>
                <a:cs typeface="Times New Roman" pitchFamily="18" charset="0"/>
              </a:rPr>
              <a:t>Crystal</a:t>
            </a:r>
            <a:r>
              <a:rPr lang="es-MX" sz="2200" dirty="0">
                <a:solidFill>
                  <a:schemeClr val="tx1"/>
                </a:solidFill>
                <a:cs typeface="Times New Roman" pitchFamily="18" charset="0"/>
              </a:rPr>
              <a:t>, 1976).</a:t>
            </a:r>
          </a:p>
          <a:p>
            <a:pPr marL="0" indent="0">
              <a:buNone/>
            </a:pPr>
            <a:r>
              <a:rPr lang="es-MX" sz="2200" dirty="0" smtClean="0">
                <a:solidFill>
                  <a:schemeClr val="tx1"/>
                </a:solidFill>
                <a:cs typeface="Times New Roman" pitchFamily="18" charset="0"/>
              </a:rPr>
              <a:t>	Se </a:t>
            </a:r>
            <a:r>
              <a:rPr lang="es-MX" sz="2200" dirty="0">
                <a:solidFill>
                  <a:schemeClr val="tx1"/>
                </a:solidFill>
                <a:cs typeface="Times New Roman" pitchFamily="18" charset="0"/>
              </a:rPr>
              <a:t>registra una amplia gama de estructuras oracionales y aunque aun persisten algunos erros estos suelen pasar desapercibidos.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es-MX" dirty="0" smtClean="0">
                <a:solidFill>
                  <a:schemeClr val="tx1"/>
                </a:solidFill>
                <a:cs typeface="Times New Roman" pitchFamily="18" charset="0"/>
              </a:rPr>
              <a:t>«</a:t>
            </a:r>
            <a:r>
              <a:rPr lang="es-MX" dirty="0">
                <a:solidFill>
                  <a:schemeClr val="tx1"/>
                </a:solidFill>
                <a:cs typeface="Times New Roman" pitchFamily="18" charset="0"/>
              </a:rPr>
              <a:t>podemos decir que a partir de los cinco años, y al menos hasta la pubertad, continúan produciéndose avances en la estructura del discurso, en la comprensión de estructuras complejas y ambiguas» </a:t>
            </a:r>
            <a:r>
              <a:rPr lang="es-MX" dirty="0" err="1">
                <a:solidFill>
                  <a:schemeClr val="tx1"/>
                </a:solidFill>
                <a:cs typeface="Times New Roman" pitchFamily="18" charset="0"/>
              </a:rPr>
              <a:t>Crystal</a:t>
            </a:r>
            <a:endParaRPr lang="es-MX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15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/>
              <a:t>ERRORES MORFOSINTÁCTICOS INFANTILES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5328592"/>
          </a:xfrm>
        </p:spPr>
        <p:txBody>
          <a:bodyPr>
            <a:normAutofit/>
          </a:bodyPr>
          <a:lstStyle/>
          <a:p>
            <a:r>
              <a:rPr lang="es-MX" sz="2400" dirty="0" smtClean="0"/>
              <a:t>La redundancia</a:t>
            </a:r>
          </a:p>
          <a:p>
            <a:r>
              <a:rPr lang="es-MX" sz="2400" dirty="0" smtClean="0"/>
              <a:t>Uso plurinacional</a:t>
            </a:r>
          </a:p>
          <a:p>
            <a:r>
              <a:rPr lang="es-MX" sz="2400" dirty="0" smtClean="0"/>
              <a:t>Sobrerregulaciones o hiperregularizaciones</a:t>
            </a:r>
          </a:p>
        </p:txBody>
      </p:sp>
    </p:spTree>
    <p:extLst>
      <p:ext uri="{BB962C8B-B14F-4D97-AF65-F5344CB8AC3E}">
        <p14:creationId xmlns:p14="http://schemas.microsoft.com/office/powerpoint/2010/main" xmlns="" val="2427001319"/>
      </p:ext>
    </p:extLst>
  </p:cSld>
  <p:clrMapOvr>
    <a:masterClrMapping/>
  </p:clrMapOvr>
</p:sld>
</file>

<file path=ppt/theme/theme1.xml><?xml version="1.0" encoding="utf-8"?>
<a:theme xmlns:a="http://schemas.openxmlformats.org/drawingml/2006/main" name="Ventaja">
  <a:themeElements>
    <a:clrScheme name="Ventaja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Ventaja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Ventaj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Ventaja.thmx</Template>
  <TotalTime>679</TotalTime>
  <Words>284</Words>
  <Application>Microsoft Office PowerPoint</Application>
  <PresentationFormat>Presentación en pantalla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Ventaja</vt:lpstr>
      <vt:lpstr>Diapositiva 1</vt:lpstr>
      <vt:lpstr>Diapositiva 2</vt:lpstr>
      <vt:lpstr>ESTADIO DE LAS EMISIONES DE UNA SOLA PALABRA Y LAS COMBINACIONES DE ELEMENTOS.</vt:lpstr>
      <vt:lpstr>Diapositiva 4</vt:lpstr>
      <vt:lpstr>LAS FRASES DE DOS PALABRAS</vt:lpstr>
      <vt:lpstr>ORACIONES DE 3 ELEMENTOS</vt:lpstr>
      <vt:lpstr>LAS ORACIONES DE CUATRO ELEMENTOS O MÁS</vt:lpstr>
      <vt:lpstr>ERRORES MORFOSINTÁCTICOS INFANTILES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Gabriela Davila</dc:creator>
  <cp:lastModifiedBy>comp</cp:lastModifiedBy>
  <cp:revision>52</cp:revision>
  <dcterms:created xsi:type="dcterms:W3CDTF">2011-05-01T23:19:38Z</dcterms:created>
  <dcterms:modified xsi:type="dcterms:W3CDTF">2012-03-27T13:03:03Z</dcterms:modified>
</cp:coreProperties>
</file>