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68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F942B55-4D18-4C65-9044-8A2280D04B7F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1229DD3-3393-4B5E-9495-EC9FD9F259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7363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MX" dirty="0"/>
              <a:t>Nombre del curso</a:t>
            </a:r>
          </a:p>
          <a:p>
            <a:pPr>
              <a:defRPr/>
            </a:pPr>
            <a:r>
              <a:rPr lang="es-MX" dirty="0"/>
              <a:t>OBSERVACIÓN Y ANÁLISIS DE LA </a:t>
            </a:r>
            <a:r>
              <a:rPr lang="es-MX" dirty="0" smtClean="0"/>
              <a:t>PRÁCTICA  EDUCATIVA</a:t>
            </a:r>
          </a:p>
          <a:p>
            <a:pPr>
              <a:defRPr/>
            </a:pPr>
            <a:r>
              <a:rPr lang="es-MX" dirty="0" err="1" smtClean="0"/>
              <a:t>Profra</a:t>
            </a:r>
            <a:r>
              <a:rPr lang="es-MX" dirty="0" smtClean="0"/>
              <a:t>. Laura Chavarría Valdés</a:t>
            </a: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323578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Escuela Normal de Educación Preescolar </a:t>
            </a:r>
            <a:r>
              <a:rPr lang="es-MX" dirty="0" smtClean="0">
                <a:latin typeface="Arial" charset="0"/>
                <a:cs typeface="Arial" charset="0"/>
              </a:rPr>
              <a:t/>
            </a:r>
            <a:br>
              <a:rPr lang="es-MX" dirty="0" smtClean="0">
                <a:latin typeface="Arial" charset="0"/>
                <a:cs typeface="Arial" charset="0"/>
              </a:rPr>
            </a:br>
            <a:endParaRPr lang="es-MX" dirty="0"/>
          </a:p>
        </p:txBody>
      </p:sp>
      <p:pic>
        <p:nvPicPr>
          <p:cNvPr id="4" name="28 Marcador de posición de imagen" descr="Imagen2.gif"/>
          <p:cNvPicPr>
            <a:picLocks noChangeAspect="1"/>
          </p:cNvPicPr>
          <p:nvPr/>
        </p:nvPicPr>
        <p:blipFill>
          <a:blip r:embed="rId2" cstate="print"/>
          <a:srcRect l="12755" r="12755"/>
          <a:stretch>
            <a:fillRect/>
          </a:stretch>
        </p:blipFill>
        <p:spPr bwMode="auto">
          <a:xfrm>
            <a:off x="323528" y="188640"/>
            <a:ext cx="1852613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SUGERENCIAS DE 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Permanente, individual, colectiva, cuantitativa y cualitativa, con evidencias de aprendizaje que se constituyen en productos tangibles del logro de una competencia. </a:t>
            </a:r>
          </a:p>
          <a:p>
            <a:r>
              <a:rPr lang="es-MX" dirty="0" smtClean="0"/>
              <a:t> Portafolio  de evidencias con instrumentos de observación, entrevistas, encuestas, fotografías, videograbación,  registros, análisis e interpretación.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4040188" cy="639762"/>
          </a:xfrm>
        </p:spPr>
        <p:txBody>
          <a:bodyPr>
            <a:normAutofit fontScale="85000" lnSpcReduction="20000"/>
          </a:bodyPr>
          <a:lstStyle/>
          <a:p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Competencias Genéricas</a:t>
            </a:r>
          </a:p>
          <a:p>
            <a:endParaRPr lang="es-MX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Competencias  profesionales</a:t>
            </a:r>
          </a:p>
          <a:p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  <a:defRPr/>
            </a:pPr>
            <a:endParaRPr lang="es-MX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MX" sz="22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s-MX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Usa su pensamiento crítico y</a:t>
            </a:r>
          </a:p>
          <a:p>
            <a:pPr>
              <a:defRPr/>
            </a:pP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  creativo para la solución de problemas</a:t>
            </a:r>
          </a:p>
          <a:p>
            <a:pPr>
              <a:defRPr/>
            </a:pP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  y la toma de decisiones</a:t>
            </a:r>
          </a:p>
          <a:p>
            <a:pPr>
              <a:defRPr/>
            </a:pPr>
            <a:endParaRPr lang="es-MX" sz="2200" dirty="0" smtClean="0">
              <a:cs typeface="Arial" pitchFamily="34" charset="0"/>
            </a:endParaRPr>
          </a:p>
          <a:p>
            <a:pPr>
              <a:defRPr/>
            </a:pPr>
            <a:r>
              <a:rPr lang="es-MX" sz="2200" dirty="0" smtClean="0">
                <a:cs typeface="Arial" pitchFamily="34" charset="0"/>
              </a:rPr>
              <a:t> Aprende de manera permanente</a:t>
            </a:r>
          </a:p>
          <a:p>
            <a:pPr>
              <a:defRPr/>
            </a:pPr>
            <a:endParaRPr lang="es-MX" sz="2200" dirty="0" smtClean="0">
              <a:cs typeface="Arial" pitchFamily="34" charset="0"/>
            </a:endParaRPr>
          </a:p>
          <a:p>
            <a:pPr>
              <a:defRPr/>
            </a:pPr>
            <a:r>
              <a:rPr lang="es-MX" sz="2200" dirty="0" smtClean="0">
                <a:cs typeface="Arial" pitchFamily="34" charset="0"/>
              </a:rPr>
              <a:t> 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Colabora con otros para generar</a:t>
            </a:r>
          </a:p>
          <a:p>
            <a:pPr>
              <a:defRPr/>
            </a:pP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   proyectos innovadores y de impacto social</a:t>
            </a:r>
          </a:p>
          <a:p>
            <a:pPr>
              <a:defRPr/>
            </a:pPr>
            <a:endParaRPr lang="es-MX" sz="2200" dirty="0" smtClean="0">
              <a:cs typeface="Arial" pitchFamily="34" charset="0"/>
            </a:endParaRPr>
          </a:p>
          <a:p>
            <a:pPr>
              <a:defRPr/>
            </a:pPr>
            <a:r>
              <a:rPr lang="es-MX" sz="2200" dirty="0" smtClean="0">
                <a:cs typeface="Arial" pitchFamily="34" charset="0"/>
              </a:rPr>
              <a:t> Actúa con sentido ético</a:t>
            </a:r>
          </a:p>
          <a:p>
            <a:pPr>
              <a:defRPr/>
            </a:pPr>
            <a:endParaRPr lang="es-MX" sz="2200" dirty="0" smtClean="0">
              <a:cs typeface="Arial" pitchFamily="34" charset="0"/>
            </a:endParaRPr>
          </a:p>
          <a:p>
            <a:pPr>
              <a:defRPr/>
            </a:pPr>
            <a:r>
              <a:rPr lang="es-MX" sz="2200" dirty="0" smtClean="0">
                <a:cs typeface="Arial" pitchFamily="34" charset="0"/>
              </a:rPr>
              <a:t> 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Aplica sus habilidades comunicativas</a:t>
            </a:r>
          </a:p>
          <a:p>
            <a:pPr>
              <a:defRPr/>
            </a:pP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  en diversos contextos</a:t>
            </a:r>
          </a:p>
          <a:p>
            <a:pPr>
              <a:defRPr/>
            </a:pPr>
            <a:endParaRPr lang="es-MX" sz="2200" dirty="0" smtClean="0">
              <a:cs typeface="Arial" pitchFamily="34" charset="0"/>
            </a:endParaRPr>
          </a:p>
          <a:p>
            <a:pPr>
              <a:defRPr/>
            </a:pPr>
            <a:r>
              <a:rPr lang="es-MX" sz="2200" dirty="0" smtClean="0">
                <a:cs typeface="Arial" pitchFamily="34" charset="0"/>
              </a:rPr>
              <a:t> Emplea las tecnologías de la información</a:t>
            </a:r>
          </a:p>
          <a:p>
            <a:pPr>
              <a:defRPr/>
            </a:pPr>
            <a:r>
              <a:rPr lang="es-MX" sz="2200" dirty="0" smtClean="0">
                <a:cs typeface="Arial" pitchFamily="34" charset="0"/>
              </a:rPr>
              <a:t>  y la comunicación. </a:t>
            </a:r>
          </a:p>
          <a:p>
            <a:pPr>
              <a:defRPr/>
            </a:pPr>
            <a:endParaRPr lang="es-MX" dirty="0">
              <a:cs typeface="Arial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s-MX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Competencias  profesionales</a:t>
            </a:r>
          </a:p>
          <a:p>
            <a:pPr>
              <a:defRPr/>
            </a:pPr>
            <a:endParaRPr lang="es-MX" sz="800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800" dirty="0" smtClean="0">
                <a:cs typeface="Arial" pitchFamily="34" charset="0"/>
              </a:rPr>
              <a:t> </a:t>
            </a:r>
            <a:r>
              <a:rPr lang="es-MX" sz="800" dirty="0" smtClean="0">
                <a:solidFill>
                  <a:schemeClr val="accent1">
                    <a:lumMod val="25000"/>
                  </a:schemeClr>
                </a:solidFill>
                <a:cs typeface="Arial" pitchFamily="34" charset="0"/>
              </a:rPr>
              <a:t>Diseña planeaciones didácticas, aplicando sus conocimientos   pedagógicos y disciplinares para responder a las necesidades del contexto en el marco de los planes y programas de educación básica.</a:t>
            </a:r>
          </a:p>
          <a:p>
            <a:pPr>
              <a:defRPr/>
            </a:pPr>
            <a:endParaRPr lang="es-MX" sz="800" dirty="0" smtClean="0">
              <a:solidFill>
                <a:schemeClr val="accent1">
                  <a:lumMod val="25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800" dirty="0" smtClean="0">
                <a:cs typeface="Arial" pitchFamily="34" charset="0"/>
              </a:rPr>
              <a:t> Genera ambientes formativos para propiciar la autonomía y promover  el desarrollo de conocimientos, habilidades, actitudes y valores en los alumnos.</a:t>
            </a:r>
          </a:p>
          <a:p>
            <a:pPr>
              <a:defRPr/>
            </a:pPr>
            <a:endParaRPr lang="es-MX" sz="800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800" dirty="0" smtClean="0">
                <a:cs typeface="Arial" pitchFamily="34" charset="0"/>
              </a:rPr>
              <a:t> </a:t>
            </a:r>
            <a:r>
              <a:rPr lang="es-MX" sz="800" dirty="0" smtClean="0">
                <a:solidFill>
                  <a:schemeClr val="accent1">
                    <a:lumMod val="25000"/>
                  </a:schemeClr>
                </a:solidFill>
                <a:cs typeface="Arial" pitchFamily="34" charset="0"/>
              </a:rPr>
              <a:t>Aplica críticamente el plan y programas de estudio de la educación básica para alcanzar los propósitos educativos y contribuir al pleno   desenvolvimiento de las capacidades de los alumnos del nivel escolar.</a:t>
            </a:r>
          </a:p>
          <a:p>
            <a:pPr>
              <a:defRPr/>
            </a:pPr>
            <a:endParaRPr lang="es-MX" sz="800" dirty="0" smtClean="0">
              <a:solidFill>
                <a:schemeClr val="accent1">
                  <a:lumMod val="25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800" dirty="0" smtClean="0">
                <a:cs typeface="Arial" pitchFamily="34" charset="0"/>
              </a:rPr>
              <a:t> Usa las TIC como herramienta de enseñanza y aprendizaje.</a:t>
            </a:r>
          </a:p>
          <a:p>
            <a:pPr>
              <a:defRPr/>
            </a:pPr>
            <a:endParaRPr lang="es-MX" sz="800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800" dirty="0" smtClean="0">
                <a:cs typeface="Arial" pitchFamily="34" charset="0"/>
              </a:rPr>
              <a:t> </a:t>
            </a:r>
            <a:r>
              <a:rPr lang="es-MX" sz="800" dirty="0" smtClean="0">
                <a:solidFill>
                  <a:schemeClr val="accent1">
                    <a:lumMod val="25000"/>
                  </a:schemeClr>
                </a:solidFill>
                <a:cs typeface="Arial" pitchFamily="34" charset="0"/>
              </a:rPr>
              <a:t>Emplea la evaluación para intervenir en los diferentes ámbitos y    momentos de la tarea educativa</a:t>
            </a:r>
            <a:r>
              <a:rPr lang="es-MX" sz="800" dirty="0" smtClean="0">
                <a:cs typeface="Arial" pitchFamily="34" charset="0"/>
              </a:rPr>
              <a:t>.</a:t>
            </a:r>
          </a:p>
          <a:p>
            <a:pPr>
              <a:defRPr/>
            </a:pPr>
            <a:endParaRPr lang="es-MX" sz="800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800" dirty="0" smtClean="0">
                <a:cs typeface="Arial" pitchFamily="34" charset="0"/>
              </a:rPr>
              <a:t> Propicia y regula espacios de aprendizaje incluyentes para los alumnos, con el fin de promover la convivencia, el respeto y la aceptación.</a:t>
            </a:r>
          </a:p>
          <a:p>
            <a:pPr>
              <a:defRPr/>
            </a:pPr>
            <a:endParaRPr lang="es-MX" sz="800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800" dirty="0" smtClean="0">
                <a:cs typeface="Arial" pitchFamily="34" charset="0"/>
              </a:rPr>
              <a:t> </a:t>
            </a:r>
            <a:r>
              <a:rPr lang="es-MX" sz="800" dirty="0" smtClean="0">
                <a:solidFill>
                  <a:schemeClr val="accent1">
                    <a:lumMod val="25000"/>
                  </a:schemeClr>
                </a:solidFill>
                <a:cs typeface="Arial" pitchFamily="34" charset="0"/>
              </a:rPr>
              <a:t>Actúa de manera ética ante la diversidad de situaciones que se presentan en la práctica profesional.</a:t>
            </a:r>
          </a:p>
          <a:p>
            <a:pPr>
              <a:defRPr/>
            </a:pPr>
            <a:endParaRPr lang="es-MX" sz="800" dirty="0" smtClean="0">
              <a:solidFill>
                <a:schemeClr val="accent1">
                  <a:lumMod val="25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800" dirty="0" smtClean="0">
                <a:cs typeface="Arial" pitchFamily="34" charset="0"/>
              </a:rPr>
              <a:t> Utiliza recursos de la investigación educativa para enriquecer  la práctica docente, expresando su interés por la ciencia y la propia investigación.</a:t>
            </a:r>
          </a:p>
          <a:p>
            <a:pPr>
              <a:defRPr/>
            </a:pPr>
            <a:endParaRPr lang="es-MX" sz="800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800" dirty="0" smtClean="0">
                <a:solidFill>
                  <a:schemeClr val="accent1">
                    <a:lumMod val="25000"/>
                  </a:schemeClr>
                </a:solidFill>
                <a:cs typeface="Arial" pitchFamily="34" charset="0"/>
              </a:rPr>
              <a:t> Interviene de manera colaborativa con la comunidad escolar, padres de familia, autoridades y docentes, en la toma de decisiones y en el desarrollo de alternativas de solución.</a:t>
            </a:r>
          </a:p>
          <a:p>
            <a:pPr>
              <a:buFontTx/>
              <a:buChar char="-"/>
              <a:defRPr/>
            </a:pPr>
            <a:endParaRPr lang="es-MX" sz="800" dirty="0" smtClean="0">
              <a:cs typeface="Arial" pitchFamily="34" charset="0"/>
            </a:endParaRPr>
          </a:p>
          <a:p>
            <a:endParaRPr lang="es-MX" sz="800" dirty="0"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PERFIL DE EGRESO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Reglamento interno</a:t>
            </a:r>
            <a:endParaRPr lang="es-MX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Se tomará en cuenta la  asistencias  a clase</a:t>
            </a:r>
          </a:p>
          <a:p>
            <a:r>
              <a:rPr lang="es-ES" dirty="0" smtClean="0"/>
              <a:t> Respeto y la  buena  actitud.</a:t>
            </a:r>
          </a:p>
          <a:p>
            <a:r>
              <a:rPr lang="es-ES" dirty="0" smtClean="0"/>
              <a:t>Buena presentación de cuaderno, diario, materiales.</a:t>
            </a:r>
          </a:p>
          <a:p>
            <a:r>
              <a:rPr lang="es-ES" dirty="0" smtClean="0"/>
              <a:t>Se manejarán rúbricas.</a:t>
            </a:r>
          </a:p>
          <a:p>
            <a:r>
              <a:rPr lang="es-ES" dirty="0" smtClean="0"/>
              <a:t>No se permiten salidas constantes del salón.</a:t>
            </a:r>
          </a:p>
          <a:p>
            <a:r>
              <a:rPr lang="es-ES" dirty="0" smtClean="0"/>
              <a:t>No se permite uso de celulares, computadora, trabajos que no sean de la materia.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 smtClean="0"/>
              <a:t>Criterios de evaluación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endParaRPr lang="es-MX" dirty="0" smtClean="0"/>
          </a:p>
          <a:p>
            <a:endParaRPr lang="es-MX" dirty="0" smtClean="0"/>
          </a:p>
          <a:p>
            <a:pPr>
              <a:buNone/>
            </a:pPr>
            <a:r>
              <a:rPr lang="es-ES" sz="3500" dirty="0" smtClean="0"/>
              <a:t>        </a:t>
            </a:r>
            <a:r>
              <a:rPr lang="es-ES" sz="3500" b="1" dirty="0" smtClean="0"/>
              <a:t>Exámenes     </a:t>
            </a:r>
            <a:r>
              <a:rPr lang="es-ES" sz="3500" dirty="0" smtClean="0"/>
              <a:t>                                                                                                                   </a:t>
            </a:r>
            <a:r>
              <a:rPr lang="es-ES" sz="3500" b="1" dirty="0" smtClean="0"/>
              <a:t>PORCIENTO</a:t>
            </a:r>
            <a:endParaRPr lang="es-MX" sz="3500" b="1" dirty="0" smtClean="0"/>
          </a:p>
          <a:p>
            <a:r>
              <a:rPr lang="es-ES" sz="3700" u="sng" dirty="0" smtClean="0"/>
              <a:t>1°  2°y  3° Bimestre</a:t>
            </a:r>
            <a:r>
              <a:rPr lang="es-ES" sz="3700" dirty="0" smtClean="0"/>
              <a:t> </a:t>
            </a:r>
            <a:r>
              <a:rPr lang="es-ES" sz="3700" dirty="0" smtClean="0"/>
              <a:t>          examen </a:t>
            </a:r>
            <a:r>
              <a:rPr lang="es-ES" sz="3700" dirty="0" smtClean="0"/>
              <a:t>parcial (10) </a:t>
            </a:r>
            <a:r>
              <a:rPr lang="es-ES" sz="3700" dirty="0" smtClean="0"/>
              <a:t> e </a:t>
            </a:r>
            <a:r>
              <a:rPr lang="es-ES" sz="3700" dirty="0" smtClean="0"/>
              <a:t>institucional (</a:t>
            </a:r>
            <a:r>
              <a:rPr lang="es-ES" sz="3700" dirty="0" smtClean="0"/>
              <a:t>20)</a:t>
            </a:r>
            <a:r>
              <a:rPr lang="es-MX" sz="3700" dirty="0" smtClean="0"/>
              <a:t>                             </a:t>
            </a:r>
            <a:r>
              <a:rPr lang="es-ES" sz="3700" b="1" dirty="0" smtClean="0"/>
              <a:t>30</a:t>
            </a:r>
            <a:r>
              <a:rPr lang="es-ES" sz="3700" b="1" dirty="0" smtClean="0"/>
              <a:t>%</a:t>
            </a:r>
            <a:endParaRPr lang="es-MX" sz="3700" b="1" dirty="0" smtClean="0"/>
          </a:p>
          <a:p>
            <a:endParaRPr lang="es-MX" sz="3700" dirty="0" smtClean="0"/>
          </a:p>
          <a:p>
            <a:pPr>
              <a:buNone/>
            </a:pPr>
            <a:endParaRPr lang="es-MX" sz="3700" dirty="0" smtClean="0"/>
          </a:p>
          <a:p>
            <a:r>
              <a:rPr lang="es-ES" sz="3700" u="sng" dirty="0" smtClean="0"/>
              <a:t>1°   2°  Bimestre</a:t>
            </a:r>
            <a:r>
              <a:rPr lang="es-ES" sz="3700" dirty="0" smtClean="0"/>
              <a:t> </a:t>
            </a:r>
            <a:r>
              <a:rPr lang="es-ES" sz="3700" dirty="0" smtClean="0"/>
              <a:t>               Trabajos </a:t>
            </a:r>
            <a:r>
              <a:rPr lang="es-ES" sz="3700" dirty="0" smtClean="0"/>
              <a:t>escritos (15)</a:t>
            </a:r>
            <a:endParaRPr lang="es-MX" sz="3700" dirty="0" smtClean="0"/>
          </a:p>
          <a:p>
            <a:r>
              <a:rPr lang="es-ES" sz="3700" u="sng" dirty="0" smtClean="0"/>
              <a:t>1° 2°  Bimestre</a:t>
            </a:r>
            <a:r>
              <a:rPr lang="es-ES" sz="3700" dirty="0" smtClean="0"/>
              <a:t> </a:t>
            </a:r>
            <a:r>
              <a:rPr lang="es-ES" sz="3700" dirty="0" smtClean="0"/>
              <a:t>                 Evidencias </a:t>
            </a:r>
            <a:r>
              <a:rPr lang="es-ES" sz="3700" dirty="0" smtClean="0"/>
              <a:t>de aprendizaje(25) </a:t>
            </a:r>
            <a:endParaRPr lang="es-MX" sz="3700" dirty="0" smtClean="0"/>
          </a:p>
          <a:p>
            <a:endParaRPr lang="es-ES" sz="3700" u="sng" dirty="0" smtClean="0"/>
          </a:p>
          <a:p>
            <a:r>
              <a:rPr lang="es-ES" sz="3700" u="sng" dirty="0" smtClean="0"/>
              <a:t>3</a:t>
            </a:r>
            <a:r>
              <a:rPr lang="es-ES" sz="3700" u="sng" dirty="0" smtClean="0"/>
              <a:t>° Bimestre </a:t>
            </a:r>
            <a:endParaRPr lang="es-MX" sz="3700" dirty="0" smtClean="0"/>
          </a:p>
          <a:p>
            <a:r>
              <a:rPr lang="es-ES" sz="3700" dirty="0" smtClean="0"/>
              <a:t>Evidencias de aprendizaje (25</a:t>
            </a:r>
            <a:r>
              <a:rPr lang="es-ES" sz="3700" dirty="0" smtClean="0"/>
              <a:t>%)                                                                                          </a:t>
            </a:r>
            <a:r>
              <a:rPr lang="es-ES" sz="3700" b="1" dirty="0" smtClean="0"/>
              <a:t>40%</a:t>
            </a:r>
            <a:endParaRPr lang="es-MX" sz="3700" b="1" dirty="0" smtClean="0"/>
          </a:p>
          <a:p>
            <a:r>
              <a:rPr lang="es-ES" sz="3700" dirty="0" smtClean="0"/>
              <a:t>Trabajos escritos (10%)</a:t>
            </a:r>
            <a:endParaRPr lang="es-MX" sz="3700" dirty="0" smtClean="0"/>
          </a:p>
          <a:p>
            <a:r>
              <a:rPr lang="es-ES" sz="3700" dirty="0" smtClean="0"/>
              <a:t>Portafolio semestral  (</a:t>
            </a:r>
            <a:r>
              <a:rPr lang="es-ES" sz="3700" dirty="0" smtClean="0"/>
              <a:t>5%)                                                                                                             </a:t>
            </a:r>
            <a:endParaRPr lang="es-MX" sz="3700" dirty="0" smtClean="0"/>
          </a:p>
          <a:p>
            <a:endParaRPr lang="es-MX" sz="3700" dirty="0" smtClean="0"/>
          </a:p>
          <a:p>
            <a:endParaRPr lang="es-MX" sz="3700" dirty="0" smtClean="0"/>
          </a:p>
          <a:p>
            <a:r>
              <a:rPr lang="es-ES" sz="3700" dirty="0" smtClean="0"/>
              <a:t>Participaciones, exposiciones y manejo de material.</a:t>
            </a:r>
            <a:endParaRPr lang="es-MX" sz="3700" dirty="0" smtClean="0"/>
          </a:p>
          <a:p>
            <a:r>
              <a:rPr lang="es-ES" sz="3700" u="sng" dirty="0" smtClean="0"/>
              <a:t>1 ° 2°  y 3°  Bimestre</a:t>
            </a:r>
            <a:endParaRPr lang="es-MX" sz="3700" dirty="0" smtClean="0"/>
          </a:p>
          <a:p>
            <a:r>
              <a:rPr lang="es-ES" sz="3700" dirty="0" smtClean="0"/>
              <a:t>Participaciones (10)                                                                                                                  </a:t>
            </a:r>
            <a:r>
              <a:rPr lang="es-ES" sz="3700" b="1" dirty="0" smtClean="0"/>
              <a:t>30%</a:t>
            </a:r>
            <a:endParaRPr lang="es-MX" sz="3700" b="1" dirty="0" smtClean="0"/>
          </a:p>
          <a:p>
            <a:r>
              <a:rPr lang="es-ES" sz="3700" dirty="0" smtClean="0"/>
              <a:t>Exposiciones (10)</a:t>
            </a:r>
            <a:endParaRPr lang="es-MX" sz="3700" dirty="0" smtClean="0"/>
          </a:p>
          <a:p>
            <a:r>
              <a:rPr lang="es-ES" sz="3700" dirty="0" smtClean="0"/>
              <a:t>Manejo de material y </a:t>
            </a:r>
            <a:r>
              <a:rPr lang="es-ES" sz="3700" dirty="0" err="1" smtClean="0"/>
              <a:t>tic´s</a:t>
            </a:r>
            <a:r>
              <a:rPr lang="es-ES" sz="3700" dirty="0" smtClean="0"/>
              <a:t> (10) </a:t>
            </a:r>
            <a:r>
              <a:rPr lang="es-MX" sz="3700" dirty="0" smtClean="0"/>
              <a:t>                  </a:t>
            </a:r>
            <a:endParaRPr lang="es-MX" sz="3700" dirty="0" smtClean="0"/>
          </a:p>
          <a:p>
            <a:endParaRPr lang="es-MX" sz="3700" dirty="0" smtClean="0"/>
          </a:p>
          <a:p>
            <a:r>
              <a:rPr lang="es-ES" sz="3700" dirty="0" smtClean="0"/>
              <a:t>Observación y práctica </a:t>
            </a:r>
            <a:r>
              <a:rPr lang="es-ES" sz="3700" dirty="0" smtClean="0"/>
              <a:t>docente</a:t>
            </a:r>
            <a:r>
              <a:rPr lang="es-ES" sz="3700" dirty="0" smtClean="0"/>
              <a:t> </a:t>
            </a:r>
            <a:endParaRPr lang="es-MX" sz="3700" dirty="0" smtClean="0"/>
          </a:p>
          <a:p>
            <a:pPr>
              <a:buNone/>
            </a:pPr>
            <a:r>
              <a:rPr lang="es-ES" sz="3700" dirty="0" smtClean="0"/>
              <a:t> </a:t>
            </a:r>
            <a:endParaRPr lang="es-MX" sz="3700" dirty="0" smtClean="0"/>
          </a:p>
          <a:p>
            <a:pPr>
              <a:buNone/>
            </a:pPr>
            <a:r>
              <a:rPr lang="es-MX" sz="3700" dirty="0" smtClean="0"/>
              <a:t>                                                                                                                                 </a:t>
            </a:r>
            <a:r>
              <a:rPr lang="es-MX" sz="4300" b="1" dirty="0" smtClean="0"/>
              <a:t>TOTAL         100 %</a:t>
            </a:r>
            <a:endParaRPr lang="es-MX" sz="43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Fechas de evaluaciones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s-ES" u="sng" dirty="0" smtClean="0"/>
              <a:t>12 y 13 de Septiembre </a:t>
            </a:r>
            <a:r>
              <a:rPr lang="es-ES" dirty="0" smtClean="0"/>
              <a:t>examen institucional de diagnostico.</a:t>
            </a:r>
          </a:p>
          <a:p>
            <a:pPr algn="just">
              <a:buNone/>
            </a:pPr>
            <a:endParaRPr lang="es-ES" u="sng" dirty="0" smtClean="0"/>
          </a:p>
          <a:p>
            <a:pPr algn="just">
              <a:buNone/>
            </a:pPr>
            <a:r>
              <a:rPr lang="es-ES" u="sng" dirty="0" smtClean="0"/>
              <a:t>3,4,y 5 de Octubre </a:t>
            </a:r>
            <a:r>
              <a:rPr lang="es-ES" dirty="0" smtClean="0"/>
              <a:t>primer examen institucional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1° Bimestre entrega de calificaciones 9 y 10 de Octubre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EXÁMENES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19100" indent="-382588" algn="just">
              <a:buNone/>
            </a:pPr>
            <a:r>
              <a:rPr lang="es-ES" u="sng" dirty="0" smtClean="0"/>
              <a:t>12,13,14 de Noviembre </a:t>
            </a:r>
            <a:r>
              <a:rPr lang="es-ES" dirty="0" smtClean="0"/>
              <a:t>segundo examen institucional  </a:t>
            </a:r>
          </a:p>
          <a:p>
            <a:pPr marL="419100" indent="-382588" algn="just">
              <a:buNone/>
            </a:pPr>
            <a:endParaRPr lang="es-ES" dirty="0" smtClean="0"/>
          </a:p>
          <a:p>
            <a:pPr marL="419100" indent="-382588" algn="just">
              <a:buNone/>
            </a:pPr>
            <a:r>
              <a:rPr lang="es-ES" dirty="0" smtClean="0"/>
              <a:t>2° Bimestre entrega de calificaciones 23 -26 de Noviembre </a:t>
            </a:r>
          </a:p>
          <a:p>
            <a:pPr marL="419100" indent="-382588" algn="just">
              <a:buNone/>
            </a:pPr>
            <a:endParaRPr lang="es-ES" dirty="0" smtClean="0"/>
          </a:p>
          <a:p>
            <a:pPr marL="419100" indent="-382588" algn="just">
              <a:buNone/>
            </a:pPr>
            <a:r>
              <a:rPr lang="es-ES" u="sng" dirty="0" smtClean="0"/>
              <a:t>14, 15 y 16  de Enero </a:t>
            </a:r>
            <a:r>
              <a:rPr lang="es-ES" dirty="0" smtClean="0"/>
              <a:t> examen semestral </a:t>
            </a:r>
          </a:p>
          <a:p>
            <a:pPr marL="419100" indent="-382588" algn="just">
              <a:buNone/>
            </a:pPr>
            <a:endParaRPr lang="es-ES" dirty="0" smtClean="0"/>
          </a:p>
          <a:p>
            <a:pPr marL="419100" indent="-382588" algn="just">
              <a:buNone/>
            </a:pPr>
            <a:endParaRPr lang="es-ES" dirty="0" smtClean="0"/>
          </a:p>
          <a:p>
            <a:pPr marL="419100" indent="-382588" algn="just">
              <a:buNone/>
            </a:pPr>
            <a:r>
              <a:rPr lang="es-ES" dirty="0" smtClean="0"/>
              <a:t>3° Bimestre entrega de calificaciones 21 y 22 de Enero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SUERTE EN TU PRIMER SEMESTRE</a:t>
            </a:r>
            <a:endParaRPr lang="es-MX" dirty="0"/>
          </a:p>
        </p:txBody>
      </p:sp>
      <p:pic>
        <p:nvPicPr>
          <p:cNvPr id="4" name="Picture 4" descr="http://www.colegiolosfresnos.edu.mx/fresnosnew/wp-content/uploads/2008/06/kinde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34177" y="1527175"/>
            <a:ext cx="603913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PROPÓSITO 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MX" dirty="0" smtClean="0"/>
              <a:t> Acercar al futuro docente a los contextos socioculturales y a  las instituciones de educación básica, sentando las bases teórico metodológicas, didácticas  y  técnicas de lo que se ha denominado el Trayecto de práctica profesional  dentro de este nuevo  plan de estudios.</a:t>
            </a:r>
          </a:p>
          <a:p>
            <a:pPr algn="just">
              <a:buNone/>
            </a:pP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UNIDAD  DE  APRENDIZAJE I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s-MX" sz="4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6200" b="1" dirty="0" smtClean="0">
                <a:latin typeface="+mj-lt"/>
                <a:cs typeface="Arial" pitchFamily="34" charset="0"/>
              </a:rPr>
              <a:t>Fundamentos </a:t>
            </a:r>
            <a:r>
              <a:rPr lang="es-MX" sz="6200" b="1" dirty="0">
                <a:latin typeface="+mj-lt"/>
                <a:cs typeface="Arial" pitchFamily="34" charset="0"/>
              </a:rPr>
              <a:t>teórico metodológicos de las técnicas de observación y entrevista para analizar la práctica educativa. </a:t>
            </a:r>
          </a:p>
          <a:p>
            <a:endParaRPr lang="es-MX" sz="5000" dirty="0">
              <a:latin typeface="+mj-lt"/>
              <a:cs typeface="Arial" pitchFamily="34" charset="0"/>
            </a:endParaRPr>
          </a:p>
          <a:p>
            <a:r>
              <a:rPr lang="es-MX" sz="6200" dirty="0" smtClean="0">
                <a:latin typeface="+mj-lt"/>
                <a:cs typeface="Arial" pitchFamily="34" charset="0"/>
              </a:rPr>
              <a:t> </a:t>
            </a:r>
            <a:r>
              <a:rPr lang="es-MX" sz="6200" dirty="0">
                <a:latin typeface="+mj-lt"/>
                <a:cs typeface="Arial" pitchFamily="34" charset="0"/>
              </a:rPr>
              <a:t>Características de la observación en entornos educativos </a:t>
            </a:r>
          </a:p>
          <a:p>
            <a:endParaRPr lang="es-MX" sz="6200" dirty="0">
              <a:latin typeface="+mj-lt"/>
              <a:cs typeface="Arial" pitchFamily="34" charset="0"/>
            </a:endParaRPr>
          </a:p>
          <a:p>
            <a:r>
              <a:rPr lang="es-MX" sz="6200" dirty="0" smtClean="0">
                <a:latin typeface="+mj-lt"/>
                <a:cs typeface="Arial" pitchFamily="34" charset="0"/>
              </a:rPr>
              <a:t> </a:t>
            </a:r>
            <a:r>
              <a:rPr lang="es-MX" sz="6200" dirty="0">
                <a:latin typeface="+mj-lt"/>
                <a:cs typeface="Arial" pitchFamily="34" charset="0"/>
              </a:rPr>
              <a:t>Práctica de observación, registro y análisis de la información </a:t>
            </a:r>
          </a:p>
          <a:p>
            <a:endParaRPr lang="es-MX" sz="6200" dirty="0">
              <a:latin typeface="+mj-lt"/>
              <a:cs typeface="Arial" pitchFamily="34" charset="0"/>
            </a:endParaRPr>
          </a:p>
          <a:p>
            <a:r>
              <a:rPr lang="es-MX" sz="6200" dirty="0" smtClean="0">
                <a:latin typeface="+mj-lt"/>
                <a:cs typeface="Arial" pitchFamily="34" charset="0"/>
              </a:rPr>
              <a:t> </a:t>
            </a:r>
            <a:r>
              <a:rPr lang="es-MX" sz="6200" dirty="0">
                <a:latin typeface="+mj-lt"/>
                <a:cs typeface="Arial" pitchFamily="34" charset="0"/>
              </a:rPr>
              <a:t>Características de la entrevista </a:t>
            </a:r>
          </a:p>
          <a:p>
            <a:endParaRPr lang="es-MX" sz="6200" dirty="0">
              <a:latin typeface="+mj-lt"/>
              <a:cs typeface="Arial" pitchFamily="34" charset="0"/>
            </a:endParaRPr>
          </a:p>
          <a:p>
            <a:r>
              <a:rPr lang="es-MX" sz="6200" dirty="0" smtClean="0">
                <a:latin typeface="+mj-lt"/>
                <a:cs typeface="Arial" pitchFamily="34" charset="0"/>
              </a:rPr>
              <a:t> </a:t>
            </a:r>
            <a:r>
              <a:rPr lang="es-MX" sz="6200" dirty="0">
                <a:latin typeface="+mj-lt"/>
                <a:cs typeface="Arial" pitchFamily="34" charset="0"/>
              </a:rPr>
              <a:t>Práctica de entrevista y transcripción </a:t>
            </a:r>
          </a:p>
          <a:p>
            <a:endParaRPr lang="es-MX" sz="6200" dirty="0">
              <a:latin typeface="+mj-lt"/>
              <a:cs typeface="Arial" pitchFamily="34" charset="0"/>
            </a:endParaRPr>
          </a:p>
          <a:p>
            <a:r>
              <a:rPr lang="es-MX" sz="6200" dirty="0" smtClean="0">
                <a:latin typeface="+mj-lt"/>
                <a:cs typeface="Arial" pitchFamily="34" charset="0"/>
              </a:rPr>
              <a:t> </a:t>
            </a:r>
            <a:r>
              <a:rPr lang="es-MX" sz="6200" dirty="0">
                <a:latin typeface="+mj-lt"/>
                <a:cs typeface="Arial" pitchFamily="34" charset="0"/>
              </a:rPr>
              <a:t>Análisis de la información </a:t>
            </a:r>
          </a:p>
          <a:p>
            <a:pPr>
              <a:buNone/>
            </a:pPr>
            <a:endParaRPr lang="es-MX" sz="6200" baseline="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6200" dirty="0">
                <a:latin typeface="Arial" pitchFamily="34" charset="0"/>
                <a:cs typeface="Arial" pitchFamily="34" charset="0"/>
              </a:rPr>
              <a:t>Interpretación de la información </a:t>
            </a:r>
          </a:p>
          <a:p>
            <a:pPr>
              <a:buNone/>
            </a:pPr>
            <a:r>
              <a:rPr lang="es-MX" sz="6200" dirty="0">
                <a:latin typeface="Arial" pitchFamily="34" charset="0"/>
                <a:cs typeface="Arial" pitchFamily="34" charset="0"/>
              </a:rPr>
              <a:t>	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UNIDAD  DE  APRENDIZAJE  II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683568" y="1772816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smtClean="0">
                <a:cs typeface="Arial" pitchFamily="34" charset="0"/>
              </a:rPr>
              <a:t>Acercamiento </a:t>
            </a:r>
            <a:r>
              <a:rPr lang="es-MX" sz="2000" b="1" dirty="0">
                <a:cs typeface="Arial" pitchFamily="34" charset="0"/>
              </a:rPr>
              <a:t>a contextos socioculturales. </a:t>
            </a:r>
          </a:p>
          <a:p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 </a:t>
            </a:r>
            <a:r>
              <a:rPr lang="es-MX" sz="2000" dirty="0">
                <a:cs typeface="Arial" pitchFamily="34" charset="0"/>
              </a:rPr>
              <a:t>Identificación de las dimensiones de la práctica educativa. </a:t>
            </a:r>
          </a:p>
          <a:p>
            <a:pPr>
              <a:buFont typeface="Arial" pitchFamily="34" charset="0"/>
              <a:buChar char="•"/>
            </a:pPr>
            <a:endParaRPr lang="es-MX" sz="20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cs typeface="Arial" pitchFamily="34" charset="0"/>
              </a:rPr>
              <a:t> </a:t>
            </a:r>
            <a:r>
              <a:rPr lang="es-MX" sz="2000" dirty="0">
                <a:cs typeface="Arial" pitchFamily="34" charset="0"/>
              </a:rPr>
              <a:t>Construcción de instrumentos de observación y registro para analizar </a:t>
            </a:r>
            <a:r>
              <a:rPr lang="es-MX" sz="2000" dirty="0" smtClean="0">
                <a:cs typeface="Arial" pitchFamily="34" charset="0"/>
              </a:rPr>
              <a:t>las dimensiones</a:t>
            </a:r>
            <a:r>
              <a:rPr lang="es-MX" sz="2000" dirty="0">
                <a:cs typeface="Arial" pitchFamily="34" charset="0"/>
              </a:rPr>
              <a:t>: social, cultural, económica, histórica, ideológica, política, pedagógica y </a:t>
            </a:r>
            <a:r>
              <a:rPr lang="es-MX" sz="2000" dirty="0" err="1">
                <a:cs typeface="Arial" pitchFamily="34" charset="0"/>
              </a:rPr>
              <a:t>valoral</a:t>
            </a:r>
            <a:r>
              <a:rPr lang="es-MX" sz="2000" dirty="0">
                <a:cs typeface="Arial" pitchFamily="34" charset="0"/>
              </a:rPr>
              <a:t>. </a:t>
            </a:r>
          </a:p>
          <a:p>
            <a:pPr>
              <a:buFont typeface="Arial" pitchFamily="34" charset="0"/>
              <a:buChar char="•"/>
            </a:pPr>
            <a:endParaRPr lang="es-MX" sz="20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cs typeface="Arial" pitchFamily="34" charset="0"/>
              </a:rPr>
              <a:t>Acercamiento </a:t>
            </a:r>
            <a:r>
              <a:rPr lang="es-MX" sz="2000" dirty="0">
                <a:cs typeface="Arial" pitchFamily="34" charset="0"/>
              </a:rPr>
              <a:t>a diversos contextos educativos </a:t>
            </a:r>
          </a:p>
          <a:p>
            <a:r>
              <a:rPr lang="es-MX" sz="2000" dirty="0">
                <a:cs typeface="Arial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UNIDAD DE  APRENDIZAJE   III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pPr>
              <a:buNone/>
            </a:pPr>
            <a:r>
              <a:rPr lang="es-MX" b="1" dirty="0" smtClean="0"/>
              <a:t> </a:t>
            </a:r>
            <a:r>
              <a:rPr lang="es-MX" b="1" dirty="0"/>
              <a:t>La educación: una actividad compleja. </a:t>
            </a:r>
          </a:p>
          <a:p>
            <a:endParaRPr lang="es-MX" dirty="0"/>
          </a:p>
          <a:p>
            <a:r>
              <a:rPr lang="es-MX" dirty="0" smtClean="0"/>
              <a:t> </a:t>
            </a:r>
            <a:r>
              <a:rPr lang="es-MX" dirty="0"/>
              <a:t>La influencia de los contextos socioculturales y escolares en la práctica educativa. </a:t>
            </a:r>
          </a:p>
          <a:p>
            <a:endParaRPr lang="es-MX" dirty="0"/>
          </a:p>
          <a:p>
            <a:r>
              <a:rPr lang="es-MX" dirty="0" smtClean="0"/>
              <a:t> </a:t>
            </a:r>
            <a:r>
              <a:rPr lang="es-MX" dirty="0"/>
              <a:t>Los actores en el contexto escolar y sus relaciones. </a:t>
            </a:r>
          </a:p>
          <a:p>
            <a:pPr>
              <a:buNone/>
            </a:pPr>
            <a:r>
              <a:rPr lang="es-MX" dirty="0"/>
              <a:t>	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Trayectos formativos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s-MX" dirty="0" smtClean="0"/>
              <a:t>Psicopedagógico</a:t>
            </a:r>
            <a:endParaRPr lang="es-ES" dirty="0" smtClean="0"/>
          </a:p>
          <a:p>
            <a:pPr fontAlgn="base"/>
            <a:r>
              <a:rPr lang="es-MX" dirty="0" smtClean="0"/>
              <a:t>Preparación para la Enseñanza </a:t>
            </a:r>
            <a:br>
              <a:rPr lang="es-MX" dirty="0" smtClean="0"/>
            </a:br>
            <a:r>
              <a:rPr lang="es-MX" dirty="0" smtClean="0"/>
              <a:t>y el Aprendizaje</a:t>
            </a:r>
            <a:endParaRPr lang="es-ES" dirty="0" smtClean="0"/>
          </a:p>
          <a:p>
            <a:pPr fontAlgn="base"/>
            <a:r>
              <a:rPr lang="es-MX" dirty="0" smtClean="0"/>
              <a:t>Lengua Adicional y Tecnologías de la Información y la Comunicación</a:t>
            </a:r>
            <a:endParaRPr lang="es-ES" dirty="0" smtClean="0"/>
          </a:p>
          <a:p>
            <a:pPr fontAlgn="base"/>
            <a:r>
              <a:rPr lang="es-MX" dirty="0" smtClean="0"/>
              <a:t>Práctica Profesional </a:t>
            </a:r>
            <a:endParaRPr lang="es-ES" dirty="0" smtClean="0"/>
          </a:p>
          <a:p>
            <a:pPr fontAlgn="base"/>
            <a:r>
              <a:rPr lang="es-MX" dirty="0" smtClean="0"/>
              <a:t>Optativas</a:t>
            </a:r>
            <a:endParaRPr lang="es-ES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RELACIÓN CON OTROS CURSOS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El sujeto y su formación profesional como docentes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Psicología del desarrollo infantil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Panorama actual de la educación básica en México.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64896" cy="1301006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>
                <a:latin typeface="Arial" pitchFamily="34" charset="0"/>
                <a:cs typeface="Arial" pitchFamily="34" charset="0"/>
              </a:rPr>
              <a:t>Competencias profesionales del curso.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>
                <a:cs typeface="Arial" pitchFamily="34" charset="0"/>
              </a:rPr>
              <a:t>Utiliza recursos de la investigación educativa para enriquecer la práctica docente, expresando su interés por la ciencia.</a:t>
            </a:r>
          </a:p>
          <a:p>
            <a:r>
              <a:rPr lang="es-MX" dirty="0" smtClean="0">
                <a:cs typeface="Arial" pitchFamily="34" charset="0"/>
              </a:rPr>
              <a:t>Utiliza medios tecnológicos y las fuentes de información disponibles para mantenerse actualizado respecto a las diversas áreas disciplinarias y campos formativos que intervienen en su trabajo docente.</a:t>
            </a:r>
          </a:p>
          <a:p>
            <a:r>
              <a:rPr lang="es-MX" dirty="0" smtClean="0">
                <a:cs typeface="Arial" pitchFamily="34" charset="0"/>
              </a:rPr>
              <a:t>Aplica  proyectos de investigación para profundizar en el conocimiento de sus  alumnos e intervenir en sus procesos de desarrollo.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ORIENTACIONES PARA EL APRENDIZAJE Y ENSEÑANZA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La modalidad de trabajo es seminario-taller, implicando diálogo y discusión conceptual, reflexión teórica, investigación educativa, reflexión individual y colectiva de experiencias  y permita arribar a mayores niveles de comprensión-explicación de la práctica educativa.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Desarrolle la capacidad de observación y entrevista, recuperando información de  algunos contextos  socioculturales.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385</TotalTime>
  <Words>950</Words>
  <Application>Microsoft Office PowerPoint</Application>
  <PresentationFormat>Presentación en pantalla (4:3)</PresentationFormat>
  <Paragraphs>153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Civil</vt:lpstr>
      <vt:lpstr>Escuela Normal de Educación Preescolar  </vt:lpstr>
      <vt:lpstr>PROPÓSITO  </vt:lpstr>
      <vt:lpstr>UNIDAD  DE  APRENDIZAJE I</vt:lpstr>
      <vt:lpstr>UNIDAD  DE  APRENDIZAJE  II</vt:lpstr>
      <vt:lpstr>UNIDAD DE  APRENDIZAJE   III</vt:lpstr>
      <vt:lpstr>Trayectos formativos</vt:lpstr>
      <vt:lpstr>RELACIÓN CON OTROS CURSOS</vt:lpstr>
      <vt:lpstr>Competencias profesionales del curso. </vt:lpstr>
      <vt:lpstr>ORIENTACIONES PARA EL APRENDIZAJE Y ENSEÑANZA</vt:lpstr>
      <vt:lpstr> SUGERENCIAS DE EVALUACIÓN</vt:lpstr>
      <vt:lpstr>PERFIL DE EGRESO</vt:lpstr>
      <vt:lpstr>Reglamento interno</vt:lpstr>
      <vt:lpstr>  Criterios de evaluación</vt:lpstr>
      <vt:lpstr>Fechas de evaluaciones</vt:lpstr>
      <vt:lpstr>EXÁMENES</vt:lpstr>
      <vt:lpstr>SUERTE EN TU PRIMER SEMESTRE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Eduardo Estupiñan</dc:creator>
  <cp:lastModifiedBy>Eduardo Estupiñan</cp:lastModifiedBy>
  <cp:revision>3</cp:revision>
  <dcterms:created xsi:type="dcterms:W3CDTF">2012-08-16T20:47:17Z</dcterms:created>
  <dcterms:modified xsi:type="dcterms:W3CDTF">2012-08-28T03:55:28Z</dcterms:modified>
</cp:coreProperties>
</file>