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20"/>
  </p:notesMasterIdLst>
  <p:sldIdLst>
    <p:sldId id="276" r:id="rId2"/>
    <p:sldId id="275" r:id="rId3"/>
    <p:sldId id="257" r:id="rId4"/>
    <p:sldId id="258" r:id="rId5"/>
    <p:sldId id="259" r:id="rId6"/>
    <p:sldId id="277" r:id="rId7"/>
    <p:sldId id="270" r:id="rId8"/>
    <p:sldId id="264" r:id="rId9"/>
    <p:sldId id="272" r:id="rId10"/>
    <p:sldId id="271" r:id="rId11"/>
    <p:sldId id="265" r:id="rId12"/>
    <p:sldId id="266" r:id="rId13"/>
    <p:sldId id="273" r:id="rId14"/>
    <p:sldId id="278" r:id="rId15"/>
    <p:sldId id="279" r:id="rId16"/>
    <p:sldId id="280" r:id="rId17"/>
    <p:sldId id="274" r:id="rId18"/>
    <p:sldId id="269" r:id="rId19"/>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244"/>
    <a:srgbClr val="CC0000"/>
    <a:srgbClr val="FFFF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9488" autoAdjust="0"/>
  </p:normalViewPr>
  <p:slideViewPr>
    <p:cSldViewPr>
      <p:cViewPr>
        <p:scale>
          <a:sx n="50" d="100"/>
          <a:sy n="50" d="100"/>
        </p:scale>
        <p:origin x="-1722"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04ED96-683F-4C46-9EA2-BA714B987A2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MX"/>
        </a:p>
      </dgm:t>
    </dgm:pt>
    <dgm:pt modelId="{E64024D8-52B2-433B-84D5-C134F0680C27}">
      <dgm:prSet phldrT="[Texto]"/>
      <dgm:spPr/>
      <dgm:t>
        <a:bodyPr/>
        <a:lstStyle/>
        <a:p>
          <a:r>
            <a:rPr lang="es-MX" dirty="0" smtClean="0"/>
            <a:t>1. HABILIDADES INTELECTUALES ESPECÍFICAS</a:t>
          </a:r>
          <a:endParaRPr lang="es-MX" dirty="0"/>
        </a:p>
      </dgm:t>
    </dgm:pt>
    <dgm:pt modelId="{F95EED7E-AB09-42F7-96A1-43496817B850}" type="parTrans" cxnId="{5ED1319E-3C64-454F-83F2-F6C10C1283A3}">
      <dgm:prSet/>
      <dgm:spPr/>
      <dgm:t>
        <a:bodyPr/>
        <a:lstStyle/>
        <a:p>
          <a:endParaRPr lang="es-MX"/>
        </a:p>
      </dgm:t>
    </dgm:pt>
    <dgm:pt modelId="{0735D396-116E-480A-BCC1-526995C55F2D}" type="sibTrans" cxnId="{5ED1319E-3C64-454F-83F2-F6C10C1283A3}">
      <dgm:prSet/>
      <dgm:spPr/>
      <dgm:t>
        <a:bodyPr/>
        <a:lstStyle/>
        <a:p>
          <a:endParaRPr lang="es-MX"/>
        </a:p>
      </dgm:t>
    </dgm:pt>
    <dgm:pt modelId="{91210539-B126-4E1F-BDB4-5B003E3F9A3A}">
      <dgm:prSet/>
      <dgm:spPr/>
      <dgm:t>
        <a:bodyPr/>
        <a:lstStyle/>
        <a:p>
          <a:r>
            <a:rPr lang="es-MX" smtClean="0"/>
            <a:t>2. DOMINIO DE LOS PROPÓSITOS Y CONTENIDOS BÁSICOS DE LA EDUCACIÓN PREESCOLAR</a:t>
          </a:r>
          <a:endParaRPr lang="es-MX"/>
        </a:p>
      </dgm:t>
    </dgm:pt>
    <dgm:pt modelId="{91C62E1B-4AC7-4D94-8777-8918B7BC34EB}" type="parTrans" cxnId="{EE51C1B4-E5D0-49A4-A040-38AE00993BEB}">
      <dgm:prSet/>
      <dgm:spPr/>
      <dgm:t>
        <a:bodyPr/>
        <a:lstStyle/>
        <a:p>
          <a:endParaRPr lang="es-MX"/>
        </a:p>
      </dgm:t>
    </dgm:pt>
    <dgm:pt modelId="{203D8F74-0E34-41D9-BE16-28DF3CA4C997}" type="sibTrans" cxnId="{EE51C1B4-E5D0-49A4-A040-38AE00993BEB}">
      <dgm:prSet/>
      <dgm:spPr/>
      <dgm:t>
        <a:bodyPr/>
        <a:lstStyle/>
        <a:p>
          <a:endParaRPr lang="es-MX"/>
        </a:p>
      </dgm:t>
    </dgm:pt>
    <dgm:pt modelId="{2BACB7A7-257F-43A4-91F2-78965F6E9B58}">
      <dgm:prSet/>
      <dgm:spPr/>
      <dgm:t>
        <a:bodyPr/>
        <a:lstStyle/>
        <a:p>
          <a:r>
            <a:rPr lang="es-MX" smtClean="0"/>
            <a:t>3. COMPETENCIAS DIDÁCTICAS</a:t>
          </a:r>
          <a:endParaRPr lang="es-MX"/>
        </a:p>
      </dgm:t>
    </dgm:pt>
    <dgm:pt modelId="{162604D3-6394-481F-86C1-5E3B4A6FA917}" type="parTrans" cxnId="{0941CDD6-6BE8-4067-B98D-532754E8332B}">
      <dgm:prSet/>
      <dgm:spPr/>
      <dgm:t>
        <a:bodyPr/>
        <a:lstStyle/>
        <a:p>
          <a:endParaRPr lang="es-MX"/>
        </a:p>
      </dgm:t>
    </dgm:pt>
    <dgm:pt modelId="{636681F1-FAD3-40C5-B471-A3C794483747}" type="sibTrans" cxnId="{0941CDD6-6BE8-4067-B98D-532754E8332B}">
      <dgm:prSet/>
      <dgm:spPr/>
      <dgm:t>
        <a:bodyPr/>
        <a:lstStyle/>
        <a:p>
          <a:endParaRPr lang="es-MX"/>
        </a:p>
      </dgm:t>
    </dgm:pt>
    <dgm:pt modelId="{FFAB19F3-4928-4EC9-936B-D2AC98C1A57E}" type="pres">
      <dgm:prSet presAssocID="{B204ED96-683F-4C46-9EA2-BA714B987A2F}" presName="cycle" presStyleCnt="0">
        <dgm:presLayoutVars>
          <dgm:dir/>
          <dgm:resizeHandles val="exact"/>
        </dgm:presLayoutVars>
      </dgm:prSet>
      <dgm:spPr/>
      <dgm:t>
        <a:bodyPr/>
        <a:lstStyle/>
        <a:p>
          <a:endParaRPr lang="es-MX"/>
        </a:p>
      </dgm:t>
    </dgm:pt>
    <dgm:pt modelId="{4B15F07F-B139-48A8-A7B9-C1B15251CECB}" type="pres">
      <dgm:prSet presAssocID="{E64024D8-52B2-433B-84D5-C134F0680C27}" presName="node" presStyleLbl="node1" presStyleIdx="0" presStyleCnt="3">
        <dgm:presLayoutVars>
          <dgm:bulletEnabled val="1"/>
        </dgm:presLayoutVars>
      </dgm:prSet>
      <dgm:spPr/>
      <dgm:t>
        <a:bodyPr/>
        <a:lstStyle/>
        <a:p>
          <a:endParaRPr lang="es-MX"/>
        </a:p>
      </dgm:t>
    </dgm:pt>
    <dgm:pt modelId="{B3DE4BB2-5F44-4DDB-BE3F-A14E60233147}" type="pres">
      <dgm:prSet presAssocID="{0735D396-116E-480A-BCC1-526995C55F2D}" presName="sibTrans" presStyleLbl="sibTrans2D1" presStyleIdx="0" presStyleCnt="3"/>
      <dgm:spPr/>
      <dgm:t>
        <a:bodyPr/>
        <a:lstStyle/>
        <a:p>
          <a:endParaRPr lang="es-MX"/>
        </a:p>
      </dgm:t>
    </dgm:pt>
    <dgm:pt modelId="{26F12317-1036-405B-ABB6-6BEA04F25619}" type="pres">
      <dgm:prSet presAssocID="{0735D396-116E-480A-BCC1-526995C55F2D}" presName="connectorText" presStyleLbl="sibTrans2D1" presStyleIdx="0" presStyleCnt="3"/>
      <dgm:spPr/>
      <dgm:t>
        <a:bodyPr/>
        <a:lstStyle/>
        <a:p>
          <a:endParaRPr lang="es-MX"/>
        </a:p>
      </dgm:t>
    </dgm:pt>
    <dgm:pt modelId="{CA6E1891-3CF6-4AB0-89C5-B082C97D32CA}" type="pres">
      <dgm:prSet presAssocID="{91210539-B126-4E1F-BDB4-5B003E3F9A3A}" presName="node" presStyleLbl="node1" presStyleIdx="1" presStyleCnt="3">
        <dgm:presLayoutVars>
          <dgm:bulletEnabled val="1"/>
        </dgm:presLayoutVars>
      </dgm:prSet>
      <dgm:spPr/>
      <dgm:t>
        <a:bodyPr/>
        <a:lstStyle/>
        <a:p>
          <a:endParaRPr lang="es-MX"/>
        </a:p>
      </dgm:t>
    </dgm:pt>
    <dgm:pt modelId="{D1539FE8-A044-4EF6-9705-04F785E4A2AB}" type="pres">
      <dgm:prSet presAssocID="{203D8F74-0E34-41D9-BE16-28DF3CA4C997}" presName="sibTrans" presStyleLbl="sibTrans2D1" presStyleIdx="1" presStyleCnt="3"/>
      <dgm:spPr/>
      <dgm:t>
        <a:bodyPr/>
        <a:lstStyle/>
        <a:p>
          <a:endParaRPr lang="es-MX"/>
        </a:p>
      </dgm:t>
    </dgm:pt>
    <dgm:pt modelId="{65BA43B5-DA17-43C5-8DE7-A0893B381FD9}" type="pres">
      <dgm:prSet presAssocID="{203D8F74-0E34-41D9-BE16-28DF3CA4C997}" presName="connectorText" presStyleLbl="sibTrans2D1" presStyleIdx="1" presStyleCnt="3"/>
      <dgm:spPr/>
      <dgm:t>
        <a:bodyPr/>
        <a:lstStyle/>
        <a:p>
          <a:endParaRPr lang="es-MX"/>
        </a:p>
      </dgm:t>
    </dgm:pt>
    <dgm:pt modelId="{9287108A-0D10-4A66-B726-6DABA91E0BEC}" type="pres">
      <dgm:prSet presAssocID="{2BACB7A7-257F-43A4-91F2-78965F6E9B58}" presName="node" presStyleLbl="node1" presStyleIdx="2" presStyleCnt="3">
        <dgm:presLayoutVars>
          <dgm:bulletEnabled val="1"/>
        </dgm:presLayoutVars>
      </dgm:prSet>
      <dgm:spPr/>
      <dgm:t>
        <a:bodyPr/>
        <a:lstStyle/>
        <a:p>
          <a:endParaRPr lang="es-MX"/>
        </a:p>
      </dgm:t>
    </dgm:pt>
    <dgm:pt modelId="{9A16D831-DDA4-4231-88DC-C8D9261B5FE1}" type="pres">
      <dgm:prSet presAssocID="{636681F1-FAD3-40C5-B471-A3C794483747}" presName="sibTrans" presStyleLbl="sibTrans2D1" presStyleIdx="2" presStyleCnt="3"/>
      <dgm:spPr/>
      <dgm:t>
        <a:bodyPr/>
        <a:lstStyle/>
        <a:p>
          <a:endParaRPr lang="es-MX"/>
        </a:p>
      </dgm:t>
    </dgm:pt>
    <dgm:pt modelId="{F874547B-F111-4911-BAC4-E4707BBBE325}" type="pres">
      <dgm:prSet presAssocID="{636681F1-FAD3-40C5-B471-A3C794483747}" presName="connectorText" presStyleLbl="sibTrans2D1" presStyleIdx="2" presStyleCnt="3"/>
      <dgm:spPr/>
      <dgm:t>
        <a:bodyPr/>
        <a:lstStyle/>
        <a:p>
          <a:endParaRPr lang="es-MX"/>
        </a:p>
      </dgm:t>
    </dgm:pt>
  </dgm:ptLst>
  <dgm:cxnLst>
    <dgm:cxn modelId="{B07812A3-2434-4D32-BAA6-F87DED5C5192}" type="presOf" srcId="{636681F1-FAD3-40C5-B471-A3C794483747}" destId="{F874547B-F111-4911-BAC4-E4707BBBE325}" srcOrd="1" destOrd="0" presId="urn:microsoft.com/office/officeart/2005/8/layout/cycle2"/>
    <dgm:cxn modelId="{ED654C36-B9DF-4CC0-A235-B55DBFA3AC69}" type="presOf" srcId="{203D8F74-0E34-41D9-BE16-28DF3CA4C997}" destId="{65BA43B5-DA17-43C5-8DE7-A0893B381FD9}" srcOrd="1" destOrd="0" presId="urn:microsoft.com/office/officeart/2005/8/layout/cycle2"/>
    <dgm:cxn modelId="{3FE3B49B-5553-405F-BABB-69E72D731377}" type="presOf" srcId="{91210539-B126-4E1F-BDB4-5B003E3F9A3A}" destId="{CA6E1891-3CF6-4AB0-89C5-B082C97D32CA}" srcOrd="0" destOrd="0" presId="urn:microsoft.com/office/officeart/2005/8/layout/cycle2"/>
    <dgm:cxn modelId="{0941CDD6-6BE8-4067-B98D-532754E8332B}" srcId="{B204ED96-683F-4C46-9EA2-BA714B987A2F}" destId="{2BACB7A7-257F-43A4-91F2-78965F6E9B58}" srcOrd="2" destOrd="0" parTransId="{162604D3-6394-481F-86C1-5E3B4A6FA917}" sibTransId="{636681F1-FAD3-40C5-B471-A3C794483747}"/>
    <dgm:cxn modelId="{7ADD6C4C-5E13-4115-93FA-FEEE869FC086}" type="presOf" srcId="{2BACB7A7-257F-43A4-91F2-78965F6E9B58}" destId="{9287108A-0D10-4A66-B726-6DABA91E0BEC}" srcOrd="0" destOrd="0" presId="urn:microsoft.com/office/officeart/2005/8/layout/cycle2"/>
    <dgm:cxn modelId="{EE51C1B4-E5D0-49A4-A040-38AE00993BEB}" srcId="{B204ED96-683F-4C46-9EA2-BA714B987A2F}" destId="{91210539-B126-4E1F-BDB4-5B003E3F9A3A}" srcOrd="1" destOrd="0" parTransId="{91C62E1B-4AC7-4D94-8777-8918B7BC34EB}" sibTransId="{203D8F74-0E34-41D9-BE16-28DF3CA4C997}"/>
    <dgm:cxn modelId="{AE3A6F3F-71B2-471C-9053-271BBA1EB459}" type="presOf" srcId="{B204ED96-683F-4C46-9EA2-BA714B987A2F}" destId="{FFAB19F3-4928-4EC9-936B-D2AC98C1A57E}" srcOrd="0" destOrd="0" presId="urn:microsoft.com/office/officeart/2005/8/layout/cycle2"/>
    <dgm:cxn modelId="{C709D424-FB11-4510-B8D4-266B34376CAE}" type="presOf" srcId="{0735D396-116E-480A-BCC1-526995C55F2D}" destId="{B3DE4BB2-5F44-4DDB-BE3F-A14E60233147}" srcOrd="0" destOrd="0" presId="urn:microsoft.com/office/officeart/2005/8/layout/cycle2"/>
    <dgm:cxn modelId="{5ED1319E-3C64-454F-83F2-F6C10C1283A3}" srcId="{B204ED96-683F-4C46-9EA2-BA714B987A2F}" destId="{E64024D8-52B2-433B-84D5-C134F0680C27}" srcOrd="0" destOrd="0" parTransId="{F95EED7E-AB09-42F7-96A1-43496817B850}" sibTransId="{0735D396-116E-480A-BCC1-526995C55F2D}"/>
    <dgm:cxn modelId="{A7A93F5D-E574-48DF-8011-CC01B2B0D45C}" type="presOf" srcId="{E64024D8-52B2-433B-84D5-C134F0680C27}" destId="{4B15F07F-B139-48A8-A7B9-C1B15251CECB}" srcOrd="0" destOrd="0" presId="urn:microsoft.com/office/officeart/2005/8/layout/cycle2"/>
    <dgm:cxn modelId="{4514C3A7-D55F-4CE2-91BD-FED5E919D5A5}" type="presOf" srcId="{0735D396-116E-480A-BCC1-526995C55F2D}" destId="{26F12317-1036-405B-ABB6-6BEA04F25619}" srcOrd="1" destOrd="0" presId="urn:microsoft.com/office/officeart/2005/8/layout/cycle2"/>
    <dgm:cxn modelId="{556504B2-C70F-4A39-9A32-6561CE948D48}" type="presOf" srcId="{636681F1-FAD3-40C5-B471-A3C794483747}" destId="{9A16D831-DDA4-4231-88DC-C8D9261B5FE1}" srcOrd="0" destOrd="0" presId="urn:microsoft.com/office/officeart/2005/8/layout/cycle2"/>
    <dgm:cxn modelId="{77353901-D4DD-43E0-8854-997869D8AAA2}" type="presOf" srcId="{203D8F74-0E34-41D9-BE16-28DF3CA4C997}" destId="{D1539FE8-A044-4EF6-9705-04F785E4A2AB}" srcOrd="0" destOrd="0" presId="urn:microsoft.com/office/officeart/2005/8/layout/cycle2"/>
    <dgm:cxn modelId="{E6E19BA8-3E6E-4C47-A1BB-4376D2477BED}" type="presParOf" srcId="{FFAB19F3-4928-4EC9-936B-D2AC98C1A57E}" destId="{4B15F07F-B139-48A8-A7B9-C1B15251CECB}" srcOrd="0" destOrd="0" presId="urn:microsoft.com/office/officeart/2005/8/layout/cycle2"/>
    <dgm:cxn modelId="{647295A5-6D3B-4EB1-AB24-D221085FCEC1}" type="presParOf" srcId="{FFAB19F3-4928-4EC9-936B-D2AC98C1A57E}" destId="{B3DE4BB2-5F44-4DDB-BE3F-A14E60233147}" srcOrd="1" destOrd="0" presId="urn:microsoft.com/office/officeart/2005/8/layout/cycle2"/>
    <dgm:cxn modelId="{B3B05E12-4BF6-46A3-A257-B3CECCC646B5}" type="presParOf" srcId="{B3DE4BB2-5F44-4DDB-BE3F-A14E60233147}" destId="{26F12317-1036-405B-ABB6-6BEA04F25619}" srcOrd="0" destOrd="0" presId="urn:microsoft.com/office/officeart/2005/8/layout/cycle2"/>
    <dgm:cxn modelId="{E95194E4-242B-4693-ACF9-4F4474F663D2}" type="presParOf" srcId="{FFAB19F3-4928-4EC9-936B-D2AC98C1A57E}" destId="{CA6E1891-3CF6-4AB0-89C5-B082C97D32CA}" srcOrd="2" destOrd="0" presId="urn:microsoft.com/office/officeart/2005/8/layout/cycle2"/>
    <dgm:cxn modelId="{96B2B149-84F7-4AC6-A083-8A57D0BF1CB4}" type="presParOf" srcId="{FFAB19F3-4928-4EC9-936B-D2AC98C1A57E}" destId="{D1539FE8-A044-4EF6-9705-04F785E4A2AB}" srcOrd="3" destOrd="0" presId="urn:microsoft.com/office/officeart/2005/8/layout/cycle2"/>
    <dgm:cxn modelId="{EABBAB3F-72C6-44A6-A39B-01825356F441}" type="presParOf" srcId="{D1539FE8-A044-4EF6-9705-04F785E4A2AB}" destId="{65BA43B5-DA17-43C5-8DE7-A0893B381FD9}" srcOrd="0" destOrd="0" presId="urn:microsoft.com/office/officeart/2005/8/layout/cycle2"/>
    <dgm:cxn modelId="{F8AF4FDC-7EA9-48A8-A2A1-E18AA9E905B4}" type="presParOf" srcId="{FFAB19F3-4928-4EC9-936B-D2AC98C1A57E}" destId="{9287108A-0D10-4A66-B726-6DABA91E0BEC}" srcOrd="4" destOrd="0" presId="urn:microsoft.com/office/officeart/2005/8/layout/cycle2"/>
    <dgm:cxn modelId="{8969B9CF-1215-414B-BA24-81065974ABF0}" type="presParOf" srcId="{FFAB19F3-4928-4EC9-936B-D2AC98C1A57E}" destId="{9A16D831-DDA4-4231-88DC-C8D9261B5FE1}" srcOrd="5" destOrd="0" presId="urn:microsoft.com/office/officeart/2005/8/layout/cycle2"/>
    <dgm:cxn modelId="{39057DF7-D939-4995-A305-5786608672C8}" type="presParOf" srcId="{9A16D831-DDA4-4231-88DC-C8D9261B5FE1}" destId="{F874547B-F111-4911-BAC4-E4707BBBE325}"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57A4BA-DD9D-4026-B045-85D1A7BBCFCA}" type="doc">
      <dgm:prSet loTypeId="urn:microsoft.com/office/officeart/2005/8/layout/vList5" loCatId="list" qsTypeId="urn:microsoft.com/office/officeart/2005/8/quickstyle/simple4" qsCatId="simple" csTypeId="urn:microsoft.com/office/officeart/2005/8/colors/colorful5" csCatId="colorful" phldr="1"/>
      <dgm:spPr/>
      <dgm:t>
        <a:bodyPr/>
        <a:lstStyle/>
        <a:p>
          <a:endParaRPr lang="es-MX"/>
        </a:p>
      </dgm:t>
    </dgm:pt>
    <dgm:pt modelId="{82D3AF6F-B293-4092-9E55-34762B0A7E51}">
      <dgm:prSet phldrT="[Texto]"/>
      <dgm:spPr/>
      <dgm:t>
        <a:bodyPr/>
        <a:lstStyle/>
        <a:p>
          <a:r>
            <a:rPr lang="es-MX" dirty="0" smtClean="0"/>
            <a:t>40%</a:t>
          </a:r>
          <a:endParaRPr lang="es-MX" dirty="0"/>
        </a:p>
      </dgm:t>
    </dgm:pt>
    <dgm:pt modelId="{0418FAE6-9ABF-4AE6-8415-DE5CB2FC8056}" type="parTrans" cxnId="{F70C360B-4403-44F5-BDA7-874A6611CC55}">
      <dgm:prSet/>
      <dgm:spPr/>
      <dgm:t>
        <a:bodyPr/>
        <a:lstStyle/>
        <a:p>
          <a:endParaRPr lang="es-MX"/>
        </a:p>
      </dgm:t>
    </dgm:pt>
    <dgm:pt modelId="{725BE278-2B79-4066-B410-61C9BBC4FCBF}" type="sibTrans" cxnId="{F70C360B-4403-44F5-BDA7-874A6611CC55}">
      <dgm:prSet/>
      <dgm:spPr/>
      <dgm:t>
        <a:bodyPr/>
        <a:lstStyle/>
        <a:p>
          <a:endParaRPr lang="es-MX"/>
        </a:p>
      </dgm:t>
    </dgm:pt>
    <dgm:pt modelId="{EB0B9514-0688-4997-84BE-65E4DFD683DA}">
      <dgm:prSet phldrT="[Texto]"/>
      <dgm:spPr/>
      <dgm:t>
        <a:bodyPr/>
        <a:lstStyle/>
        <a:p>
          <a:r>
            <a:rPr lang="es-MX" dirty="0" smtClean="0"/>
            <a:t>EXAMEN</a:t>
          </a:r>
          <a:endParaRPr lang="es-MX" dirty="0"/>
        </a:p>
      </dgm:t>
    </dgm:pt>
    <dgm:pt modelId="{B56A66A2-7B76-43EC-997C-4F821381C068}" type="parTrans" cxnId="{1DB64C4D-602B-4A79-BDD6-3BA04872951F}">
      <dgm:prSet/>
      <dgm:spPr/>
      <dgm:t>
        <a:bodyPr/>
        <a:lstStyle/>
        <a:p>
          <a:endParaRPr lang="es-MX"/>
        </a:p>
      </dgm:t>
    </dgm:pt>
    <dgm:pt modelId="{E5F8A231-642C-4992-862F-66A23BFF7860}" type="sibTrans" cxnId="{1DB64C4D-602B-4A79-BDD6-3BA04872951F}">
      <dgm:prSet/>
      <dgm:spPr/>
      <dgm:t>
        <a:bodyPr/>
        <a:lstStyle/>
        <a:p>
          <a:endParaRPr lang="es-MX"/>
        </a:p>
      </dgm:t>
    </dgm:pt>
    <dgm:pt modelId="{C67D801A-D945-4C9B-979E-D1300E71B7C6}">
      <dgm:prSet phldrT="[Texto]"/>
      <dgm:spPr/>
      <dgm:t>
        <a:bodyPr/>
        <a:lstStyle/>
        <a:p>
          <a:r>
            <a:rPr lang="es-MX" dirty="0" smtClean="0"/>
            <a:t>30%</a:t>
          </a:r>
          <a:endParaRPr lang="es-MX" dirty="0"/>
        </a:p>
      </dgm:t>
    </dgm:pt>
    <dgm:pt modelId="{3CD3A21E-2F5F-461E-B1AF-FB8A0A3A4E2D}" type="parTrans" cxnId="{309F3933-CE98-4DD8-8D9E-CA8BB98E379A}">
      <dgm:prSet/>
      <dgm:spPr/>
      <dgm:t>
        <a:bodyPr/>
        <a:lstStyle/>
        <a:p>
          <a:endParaRPr lang="es-MX"/>
        </a:p>
      </dgm:t>
    </dgm:pt>
    <dgm:pt modelId="{458A4B15-5E3E-4143-8BA5-D3EF18305860}" type="sibTrans" cxnId="{309F3933-CE98-4DD8-8D9E-CA8BB98E379A}">
      <dgm:prSet/>
      <dgm:spPr/>
      <dgm:t>
        <a:bodyPr/>
        <a:lstStyle/>
        <a:p>
          <a:endParaRPr lang="es-MX"/>
        </a:p>
      </dgm:t>
    </dgm:pt>
    <dgm:pt modelId="{EEA7DB8D-2BF6-4F23-AA28-1405F2C79A1F}">
      <dgm:prSet phldrT="[Texto]"/>
      <dgm:spPr/>
      <dgm:t>
        <a:bodyPr/>
        <a:lstStyle/>
        <a:p>
          <a:r>
            <a:rPr lang="es-MX" dirty="0" smtClean="0"/>
            <a:t>OBSERVACIÓN Y PRÁCTICA</a:t>
          </a:r>
          <a:endParaRPr lang="es-MX" dirty="0"/>
        </a:p>
      </dgm:t>
    </dgm:pt>
    <dgm:pt modelId="{BA6D81B1-C9A7-4D12-B1D5-77A19D1A4D35}" type="parTrans" cxnId="{281AB706-4741-424D-AC1E-718E487D3C17}">
      <dgm:prSet/>
      <dgm:spPr/>
      <dgm:t>
        <a:bodyPr/>
        <a:lstStyle/>
        <a:p>
          <a:endParaRPr lang="es-MX"/>
        </a:p>
      </dgm:t>
    </dgm:pt>
    <dgm:pt modelId="{2ED5F3BB-3F7C-4B9C-B093-E1BBB1D9580E}" type="sibTrans" cxnId="{281AB706-4741-424D-AC1E-718E487D3C17}">
      <dgm:prSet/>
      <dgm:spPr/>
      <dgm:t>
        <a:bodyPr/>
        <a:lstStyle/>
        <a:p>
          <a:endParaRPr lang="es-MX"/>
        </a:p>
      </dgm:t>
    </dgm:pt>
    <dgm:pt modelId="{4F8C64C8-EEE9-461E-BD26-F621C76CF09A}">
      <dgm:prSet phldrT="[Texto]"/>
      <dgm:spPr/>
      <dgm:t>
        <a:bodyPr/>
        <a:lstStyle/>
        <a:p>
          <a:r>
            <a:rPr lang="es-MX" dirty="0" smtClean="0"/>
            <a:t>TRABAJOS ESCRITOS</a:t>
          </a:r>
          <a:endParaRPr lang="es-MX" dirty="0"/>
        </a:p>
      </dgm:t>
    </dgm:pt>
    <dgm:pt modelId="{484611E9-EA54-4FF0-A25E-7C87901B41E1}" type="parTrans" cxnId="{314B5847-195A-4B1B-BE5C-70FE27A3CC3B}">
      <dgm:prSet/>
      <dgm:spPr/>
      <dgm:t>
        <a:bodyPr/>
        <a:lstStyle/>
        <a:p>
          <a:endParaRPr lang="es-MX"/>
        </a:p>
      </dgm:t>
    </dgm:pt>
    <dgm:pt modelId="{4A6B501E-BF39-4A7B-981F-D3CD6D53362B}" type="sibTrans" cxnId="{314B5847-195A-4B1B-BE5C-70FE27A3CC3B}">
      <dgm:prSet/>
      <dgm:spPr/>
      <dgm:t>
        <a:bodyPr/>
        <a:lstStyle/>
        <a:p>
          <a:endParaRPr lang="es-MX"/>
        </a:p>
      </dgm:t>
    </dgm:pt>
    <dgm:pt modelId="{A2948665-86FC-481A-BAEF-FF6F8E289956}">
      <dgm:prSet phldrT="[Texto]"/>
      <dgm:spPr/>
      <dgm:t>
        <a:bodyPr/>
        <a:lstStyle/>
        <a:p>
          <a:r>
            <a:rPr lang="es-MX" dirty="0" smtClean="0"/>
            <a:t>20%</a:t>
          </a:r>
          <a:endParaRPr lang="es-MX" dirty="0"/>
        </a:p>
      </dgm:t>
    </dgm:pt>
    <dgm:pt modelId="{2DB2E70C-7002-4C2D-88BE-765D58B4DA5F}" type="parTrans" cxnId="{A5358F56-67F3-4043-A83F-4EAAD909995F}">
      <dgm:prSet/>
      <dgm:spPr/>
      <dgm:t>
        <a:bodyPr/>
        <a:lstStyle/>
        <a:p>
          <a:endParaRPr lang="es-MX"/>
        </a:p>
      </dgm:t>
    </dgm:pt>
    <dgm:pt modelId="{4005CFCE-E2AA-494B-AE40-160E100FFECF}" type="sibTrans" cxnId="{A5358F56-67F3-4043-A83F-4EAAD909995F}">
      <dgm:prSet/>
      <dgm:spPr/>
      <dgm:t>
        <a:bodyPr/>
        <a:lstStyle/>
        <a:p>
          <a:endParaRPr lang="es-MX"/>
        </a:p>
      </dgm:t>
    </dgm:pt>
    <dgm:pt modelId="{3A96DD9F-9DED-432A-82CC-17ED8726DE12}">
      <dgm:prSet phldrT="[Texto]"/>
      <dgm:spPr/>
      <dgm:t>
        <a:bodyPr/>
        <a:lstStyle/>
        <a:p>
          <a:r>
            <a:rPr lang="es-MX" dirty="0" smtClean="0"/>
            <a:t>10%  </a:t>
          </a:r>
          <a:endParaRPr lang="es-MX" dirty="0"/>
        </a:p>
      </dgm:t>
    </dgm:pt>
    <dgm:pt modelId="{11566463-4596-4032-9538-C2F9EF3C6F54}" type="parTrans" cxnId="{2AF097F9-BDC7-447C-8940-578B5EF10192}">
      <dgm:prSet/>
      <dgm:spPr/>
      <dgm:t>
        <a:bodyPr/>
        <a:lstStyle/>
        <a:p>
          <a:endParaRPr lang="es-ES"/>
        </a:p>
      </dgm:t>
    </dgm:pt>
    <dgm:pt modelId="{FA6010A3-8119-4D68-868C-13DA1C25F84D}" type="sibTrans" cxnId="{2AF097F9-BDC7-447C-8940-578B5EF10192}">
      <dgm:prSet/>
      <dgm:spPr/>
      <dgm:t>
        <a:bodyPr/>
        <a:lstStyle/>
        <a:p>
          <a:endParaRPr lang="es-ES"/>
        </a:p>
      </dgm:t>
    </dgm:pt>
    <dgm:pt modelId="{6E3F868B-FD33-4D2E-B80A-F340787B3CA4}" type="pres">
      <dgm:prSet presAssocID="{AD57A4BA-DD9D-4026-B045-85D1A7BBCFCA}" presName="Name0" presStyleCnt="0">
        <dgm:presLayoutVars>
          <dgm:dir/>
          <dgm:animLvl val="lvl"/>
          <dgm:resizeHandles val="exact"/>
        </dgm:presLayoutVars>
      </dgm:prSet>
      <dgm:spPr/>
      <dgm:t>
        <a:bodyPr/>
        <a:lstStyle/>
        <a:p>
          <a:endParaRPr lang="es-MX"/>
        </a:p>
      </dgm:t>
    </dgm:pt>
    <dgm:pt modelId="{1CE498ED-37C9-48C5-B01D-9BA681F70E31}" type="pres">
      <dgm:prSet presAssocID="{82D3AF6F-B293-4092-9E55-34762B0A7E51}" presName="linNode" presStyleCnt="0"/>
      <dgm:spPr/>
    </dgm:pt>
    <dgm:pt modelId="{6CDB0B51-BC0C-430D-883E-CAF2AE2ED4DE}" type="pres">
      <dgm:prSet presAssocID="{82D3AF6F-B293-4092-9E55-34762B0A7E51}" presName="parentText" presStyleLbl="node1" presStyleIdx="0" presStyleCnt="4" custLinFactNeighborY="6516">
        <dgm:presLayoutVars>
          <dgm:chMax val="1"/>
          <dgm:bulletEnabled val="1"/>
        </dgm:presLayoutVars>
      </dgm:prSet>
      <dgm:spPr/>
      <dgm:t>
        <a:bodyPr/>
        <a:lstStyle/>
        <a:p>
          <a:endParaRPr lang="es-MX"/>
        </a:p>
      </dgm:t>
    </dgm:pt>
    <dgm:pt modelId="{F505E9B5-344E-4900-9DC0-F2A2359CFC58}" type="pres">
      <dgm:prSet presAssocID="{82D3AF6F-B293-4092-9E55-34762B0A7E51}" presName="descendantText" presStyleLbl="alignAccFollowNode1" presStyleIdx="0" presStyleCnt="3">
        <dgm:presLayoutVars>
          <dgm:bulletEnabled val="1"/>
        </dgm:presLayoutVars>
      </dgm:prSet>
      <dgm:spPr/>
      <dgm:t>
        <a:bodyPr/>
        <a:lstStyle/>
        <a:p>
          <a:endParaRPr lang="es-MX"/>
        </a:p>
      </dgm:t>
    </dgm:pt>
    <dgm:pt modelId="{3580F690-401B-464C-BF04-28052FAB00CA}" type="pres">
      <dgm:prSet presAssocID="{725BE278-2B79-4066-B410-61C9BBC4FCBF}" presName="sp" presStyleCnt="0"/>
      <dgm:spPr/>
    </dgm:pt>
    <dgm:pt modelId="{3BCB8C4C-3926-4B9D-9616-E66D2585BF78}" type="pres">
      <dgm:prSet presAssocID="{C67D801A-D945-4C9B-979E-D1300E71B7C6}" presName="linNode" presStyleCnt="0"/>
      <dgm:spPr/>
    </dgm:pt>
    <dgm:pt modelId="{7A450283-6289-4068-A14B-755C63AD3A72}" type="pres">
      <dgm:prSet presAssocID="{C67D801A-D945-4C9B-979E-D1300E71B7C6}" presName="parentText" presStyleLbl="node1" presStyleIdx="1" presStyleCnt="4">
        <dgm:presLayoutVars>
          <dgm:chMax val="1"/>
          <dgm:bulletEnabled val="1"/>
        </dgm:presLayoutVars>
      </dgm:prSet>
      <dgm:spPr/>
      <dgm:t>
        <a:bodyPr/>
        <a:lstStyle/>
        <a:p>
          <a:endParaRPr lang="es-MX"/>
        </a:p>
      </dgm:t>
    </dgm:pt>
    <dgm:pt modelId="{CF31ABC9-5340-4469-883B-89E101386823}" type="pres">
      <dgm:prSet presAssocID="{C67D801A-D945-4C9B-979E-D1300E71B7C6}" presName="descendantText" presStyleLbl="alignAccFollowNode1" presStyleIdx="1" presStyleCnt="3">
        <dgm:presLayoutVars>
          <dgm:bulletEnabled val="1"/>
        </dgm:presLayoutVars>
      </dgm:prSet>
      <dgm:spPr/>
      <dgm:t>
        <a:bodyPr/>
        <a:lstStyle/>
        <a:p>
          <a:endParaRPr lang="es-MX"/>
        </a:p>
      </dgm:t>
    </dgm:pt>
    <dgm:pt modelId="{6C4052E0-A413-44A5-A4E1-05A78CCC5E1E}" type="pres">
      <dgm:prSet presAssocID="{458A4B15-5E3E-4143-8BA5-D3EF18305860}" presName="sp" presStyleCnt="0"/>
      <dgm:spPr/>
    </dgm:pt>
    <dgm:pt modelId="{DF89E760-ABD9-42EB-9E75-E9FFBEF59845}" type="pres">
      <dgm:prSet presAssocID="{A2948665-86FC-481A-BAEF-FF6F8E289956}" presName="linNode" presStyleCnt="0"/>
      <dgm:spPr/>
    </dgm:pt>
    <dgm:pt modelId="{FD19EC1A-657E-4954-A87B-3C8D1392B026}" type="pres">
      <dgm:prSet presAssocID="{A2948665-86FC-481A-BAEF-FF6F8E289956}" presName="parentText" presStyleLbl="node1" presStyleIdx="2" presStyleCnt="4">
        <dgm:presLayoutVars>
          <dgm:chMax val="1"/>
          <dgm:bulletEnabled val="1"/>
        </dgm:presLayoutVars>
      </dgm:prSet>
      <dgm:spPr/>
      <dgm:t>
        <a:bodyPr/>
        <a:lstStyle/>
        <a:p>
          <a:endParaRPr lang="es-MX"/>
        </a:p>
      </dgm:t>
    </dgm:pt>
    <dgm:pt modelId="{941043F5-A5C2-4B3D-B4B9-62DB7D8D69B9}" type="pres">
      <dgm:prSet presAssocID="{A2948665-86FC-481A-BAEF-FF6F8E289956}" presName="descendantText" presStyleLbl="alignAccFollowNode1" presStyleIdx="2" presStyleCnt="3" custLinFactNeighborX="-1208" custLinFactNeighborY="-3674">
        <dgm:presLayoutVars>
          <dgm:bulletEnabled val="1"/>
        </dgm:presLayoutVars>
      </dgm:prSet>
      <dgm:spPr/>
      <dgm:t>
        <a:bodyPr/>
        <a:lstStyle/>
        <a:p>
          <a:endParaRPr lang="es-MX"/>
        </a:p>
      </dgm:t>
    </dgm:pt>
    <dgm:pt modelId="{BB3475F1-43E4-421F-9F72-CE9336CD6C1E}" type="pres">
      <dgm:prSet presAssocID="{4005CFCE-E2AA-494B-AE40-160E100FFECF}" presName="sp" presStyleCnt="0"/>
      <dgm:spPr/>
    </dgm:pt>
    <dgm:pt modelId="{AFB47EF1-B1E6-41F9-A134-F8F803B5584F}" type="pres">
      <dgm:prSet presAssocID="{3A96DD9F-9DED-432A-82CC-17ED8726DE12}" presName="linNode" presStyleCnt="0"/>
      <dgm:spPr/>
    </dgm:pt>
    <dgm:pt modelId="{5EA8D22A-5644-43B4-9DE5-C4C0AEAD1A4B}" type="pres">
      <dgm:prSet presAssocID="{3A96DD9F-9DED-432A-82CC-17ED8726DE12}" presName="parentText" presStyleLbl="node1" presStyleIdx="3" presStyleCnt="4">
        <dgm:presLayoutVars>
          <dgm:chMax val="1"/>
          <dgm:bulletEnabled val="1"/>
        </dgm:presLayoutVars>
      </dgm:prSet>
      <dgm:spPr/>
      <dgm:t>
        <a:bodyPr/>
        <a:lstStyle/>
        <a:p>
          <a:endParaRPr lang="es-ES"/>
        </a:p>
      </dgm:t>
    </dgm:pt>
  </dgm:ptLst>
  <dgm:cxnLst>
    <dgm:cxn modelId="{79AE9087-1A7C-4C4C-9F37-A037BC5981E6}" type="presOf" srcId="{4F8C64C8-EEE9-461E-BD26-F621C76CF09A}" destId="{941043F5-A5C2-4B3D-B4B9-62DB7D8D69B9}" srcOrd="0" destOrd="0" presId="urn:microsoft.com/office/officeart/2005/8/layout/vList5"/>
    <dgm:cxn modelId="{F70C360B-4403-44F5-BDA7-874A6611CC55}" srcId="{AD57A4BA-DD9D-4026-B045-85D1A7BBCFCA}" destId="{82D3AF6F-B293-4092-9E55-34762B0A7E51}" srcOrd="0" destOrd="0" parTransId="{0418FAE6-9ABF-4AE6-8415-DE5CB2FC8056}" sibTransId="{725BE278-2B79-4066-B410-61C9BBC4FCBF}"/>
    <dgm:cxn modelId="{02B6D01C-569C-473C-89EC-F4641B4AD5F2}" type="presOf" srcId="{AD57A4BA-DD9D-4026-B045-85D1A7BBCFCA}" destId="{6E3F868B-FD33-4D2E-B80A-F340787B3CA4}" srcOrd="0" destOrd="0" presId="urn:microsoft.com/office/officeart/2005/8/layout/vList5"/>
    <dgm:cxn modelId="{314B5847-195A-4B1B-BE5C-70FE27A3CC3B}" srcId="{A2948665-86FC-481A-BAEF-FF6F8E289956}" destId="{4F8C64C8-EEE9-461E-BD26-F621C76CF09A}" srcOrd="0" destOrd="0" parTransId="{484611E9-EA54-4FF0-A25E-7C87901B41E1}" sibTransId="{4A6B501E-BF39-4A7B-981F-D3CD6D53362B}"/>
    <dgm:cxn modelId="{03A239A6-9A26-4403-BA18-9B831B8CF48B}" type="presOf" srcId="{EB0B9514-0688-4997-84BE-65E4DFD683DA}" destId="{F505E9B5-344E-4900-9DC0-F2A2359CFC58}" srcOrd="0" destOrd="0" presId="urn:microsoft.com/office/officeart/2005/8/layout/vList5"/>
    <dgm:cxn modelId="{CF5583B3-1230-4A11-A885-42C335B0DD59}" type="presOf" srcId="{A2948665-86FC-481A-BAEF-FF6F8E289956}" destId="{FD19EC1A-657E-4954-A87B-3C8D1392B026}" srcOrd="0" destOrd="0" presId="urn:microsoft.com/office/officeart/2005/8/layout/vList5"/>
    <dgm:cxn modelId="{99A8BD9E-F988-4884-947F-AF1CCCDC74FD}" type="presOf" srcId="{82D3AF6F-B293-4092-9E55-34762B0A7E51}" destId="{6CDB0B51-BC0C-430D-883E-CAF2AE2ED4DE}" srcOrd="0" destOrd="0" presId="urn:microsoft.com/office/officeart/2005/8/layout/vList5"/>
    <dgm:cxn modelId="{D706D1F2-DA1F-4216-B74F-6EC715AE4350}" type="presOf" srcId="{C67D801A-D945-4C9B-979E-D1300E71B7C6}" destId="{7A450283-6289-4068-A14B-755C63AD3A72}" srcOrd="0" destOrd="0" presId="urn:microsoft.com/office/officeart/2005/8/layout/vList5"/>
    <dgm:cxn modelId="{1DB64C4D-602B-4A79-BDD6-3BA04872951F}" srcId="{82D3AF6F-B293-4092-9E55-34762B0A7E51}" destId="{EB0B9514-0688-4997-84BE-65E4DFD683DA}" srcOrd="0" destOrd="0" parTransId="{B56A66A2-7B76-43EC-997C-4F821381C068}" sibTransId="{E5F8A231-642C-4992-862F-66A23BFF7860}"/>
    <dgm:cxn modelId="{A5358F56-67F3-4043-A83F-4EAAD909995F}" srcId="{AD57A4BA-DD9D-4026-B045-85D1A7BBCFCA}" destId="{A2948665-86FC-481A-BAEF-FF6F8E289956}" srcOrd="2" destOrd="0" parTransId="{2DB2E70C-7002-4C2D-88BE-765D58B4DA5F}" sibTransId="{4005CFCE-E2AA-494B-AE40-160E100FFECF}"/>
    <dgm:cxn modelId="{2AF097F9-BDC7-447C-8940-578B5EF10192}" srcId="{AD57A4BA-DD9D-4026-B045-85D1A7BBCFCA}" destId="{3A96DD9F-9DED-432A-82CC-17ED8726DE12}" srcOrd="3" destOrd="0" parTransId="{11566463-4596-4032-9538-C2F9EF3C6F54}" sibTransId="{FA6010A3-8119-4D68-868C-13DA1C25F84D}"/>
    <dgm:cxn modelId="{309F3933-CE98-4DD8-8D9E-CA8BB98E379A}" srcId="{AD57A4BA-DD9D-4026-B045-85D1A7BBCFCA}" destId="{C67D801A-D945-4C9B-979E-D1300E71B7C6}" srcOrd="1" destOrd="0" parTransId="{3CD3A21E-2F5F-461E-B1AF-FB8A0A3A4E2D}" sibTransId="{458A4B15-5E3E-4143-8BA5-D3EF18305860}"/>
    <dgm:cxn modelId="{81EFF024-C198-4BC9-AAA9-0631DF790740}" type="presOf" srcId="{3A96DD9F-9DED-432A-82CC-17ED8726DE12}" destId="{5EA8D22A-5644-43B4-9DE5-C4C0AEAD1A4B}" srcOrd="0" destOrd="0" presId="urn:microsoft.com/office/officeart/2005/8/layout/vList5"/>
    <dgm:cxn modelId="{8009BDEB-57A3-4D5A-8C12-7854364C1864}" type="presOf" srcId="{EEA7DB8D-2BF6-4F23-AA28-1405F2C79A1F}" destId="{CF31ABC9-5340-4469-883B-89E101386823}" srcOrd="0" destOrd="0" presId="urn:microsoft.com/office/officeart/2005/8/layout/vList5"/>
    <dgm:cxn modelId="{281AB706-4741-424D-AC1E-718E487D3C17}" srcId="{C67D801A-D945-4C9B-979E-D1300E71B7C6}" destId="{EEA7DB8D-2BF6-4F23-AA28-1405F2C79A1F}" srcOrd="0" destOrd="0" parTransId="{BA6D81B1-C9A7-4D12-B1D5-77A19D1A4D35}" sibTransId="{2ED5F3BB-3F7C-4B9C-B093-E1BBB1D9580E}"/>
    <dgm:cxn modelId="{40DB8C1A-579C-4398-8030-D9313FABFEAE}" type="presParOf" srcId="{6E3F868B-FD33-4D2E-B80A-F340787B3CA4}" destId="{1CE498ED-37C9-48C5-B01D-9BA681F70E31}" srcOrd="0" destOrd="0" presId="urn:microsoft.com/office/officeart/2005/8/layout/vList5"/>
    <dgm:cxn modelId="{53F7F52C-2289-4B66-9D9D-2853616590C8}" type="presParOf" srcId="{1CE498ED-37C9-48C5-B01D-9BA681F70E31}" destId="{6CDB0B51-BC0C-430D-883E-CAF2AE2ED4DE}" srcOrd="0" destOrd="0" presId="urn:microsoft.com/office/officeart/2005/8/layout/vList5"/>
    <dgm:cxn modelId="{0743D41D-076A-49F3-80C9-B58E3B015FED}" type="presParOf" srcId="{1CE498ED-37C9-48C5-B01D-9BA681F70E31}" destId="{F505E9B5-344E-4900-9DC0-F2A2359CFC58}" srcOrd="1" destOrd="0" presId="urn:microsoft.com/office/officeart/2005/8/layout/vList5"/>
    <dgm:cxn modelId="{1183C7FC-7CD4-4C60-B3B8-A3E6D6DC8D29}" type="presParOf" srcId="{6E3F868B-FD33-4D2E-B80A-F340787B3CA4}" destId="{3580F690-401B-464C-BF04-28052FAB00CA}" srcOrd="1" destOrd="0" presId="urn:microsoft.com/office/officeart/2005/8/layout/vList5"/>
    <dgm:cxn modelId="{F989A9DD-1323-44F8-8459-4DAA82409625}" type="presParOf" srcId="{6E3F868B-FD33-4D2E-B80A-F340787B3CA4}" destId="{3BCB8C4C-3926-4B9D-9616-E66D2585BF78}" srcOrd="2" destOrd="0" presId="urn:microsoft.com/office/officeart/2005/8/layout/vList5"/>
    <dgm:cxn modelId="{E750D33B-8AF0-4D0E-8BBD-EACB340541B9}" type="presParOf" srcId="{3BCB8C4C-3926-4B9D-9616-E66D2585BF78}" destId="{7A450283-6289-4068-A14B-755C63AD3A72}" srcOrd="0" destOrd="0" presId="urn:microsoft.com/office/officeart/2005/8/layout/vList5"/>
    <dgm:cxn modelId="{58119122-22F2-4888-8765-2AC35923B519}" type="presParOf" srcId="{3BCB8C4C-3926-4B9D-9616-E66D2585BF78}" destId="{CF31ABC9-5340-4469-883B-89E101386823}" srcOrd="1" destOrd="0" presId="urn:microsoft.com/office/officeart/2005/8/layout/vList5"/>
    <dgm:cxn modelId="{13E5DD79-8746-486D-A169-BA29C8931E36}" type="presParOf" srcId="{6E3F868B-FD33-4D2E-B80A-F340787B3CA4}" destId="{6C4052E0-A413-44A5-A4E1-05A78CCC5E1E}" srcOrd="3" destOrd="0" presId="urn:microsoft.com/office/officeart/2005/8/layout/vList5"/>
    <dgm:cxn modelId="{736FA1F8-EB1F-49CC-A1DC-D29D89EB44B1}" type="presParOf" srcId="{6E3F868B-FD33-4D2E-B80A-F340787B3CA4}" destId="{DF89E760-ABD9-42EB-9E75-E9FFBEF59845}" srcOrd="4" destOrd="0" presId="urn:microsoft.com/office/officeart/2005/8/layout/vList5"/>
    <dgm:cxn modelId="{627D938C-4AAA-4D8A-9AC4-C6A26F8AA996}" type="presParOf" srcId="{DF89E760-ABD9-42EB-9E75-E9FFBEF59845}" destId="{FD19EC1A-657E-4954-A87B-3C8D1392B026}" srcOrd="0" destOrd="0" presId="urn:microsoft.com/office/officeart/2005/8/layout/vList5"/>
    <dgm:cxn modelId="{53507FE5-D332-48D5-B176-8311FEB06E8E}" type="presParOf" srcId="{DF89E760-ABD9-42EB-9E75-E9FFBEF59845}" destId="{941043F5-A5C2-4B3D-B4B9-62DB7D8D69B9}" srcOrd="1" destOrd="0" presId="urn:microsoft.com/office/officeart/2005/8/layout/vList5"/>
    <dgm:cxn modelId="{11371DE7-D7A1-4E52-A19A-EBF67E7D173F}" type="presParOf" srcId="{6E3F868B-FD33-4D2E-B80A-F340787B3CA4}" destId="{BB3475F1-43E4-421F-9F72-CE9336CD6C1E}" srcOrd="5" destOrd="0" presId="urn:microsoft.com/office/officeart/2005/8/layout/vList5"/>
    <dgm:cxn modelId="{7BA9C212-7E30-4452-8EFC-F0C98EA8EE0D}" type="presParOf" srcId="{6E3F868B-FD33-4D2E-B80A-F340787B3CA4}" destId="{AFB47EF1-B1E6-41F9-A134-F8F803B5584F}" srcOrd="6" destOrd="0" presId="urn:microsoft.com/office/officeart/2005/8/layout/vList5"/>
    <dgm:cxn modelId="{EC3FA675-3D24-4896-9BFF-84DE40691DA8}" type="presParOf" srcId="{AFB47EF1-B1E6-41F9-A134-F8F803B5584F}" destId="{5EA8D22A-5644-43B4-9DE5-C4C0AEAD1A4B}" srcOrd="0" destOrd="0" presId="urn:microsoft.com/office/officeart/2005/8/layout/vList5"/>
  </dgm:cxnLst>
  <dgm:bg>
    <a:blipFill>
      <a:blip xmlns:r="http://schemas.openxmlformats.org/officeDocument/2006/relationships"/>
      <a:stretch>
        <a:fillRect/>
      </a:stretch>
    </a:blip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15F07F-B139-48A8-A7B9-C1B15251CECB}">
      <dsp:nvSpPr>
        <dsp:cNvPr id="0" name=""/>
        <dsp:cNvSpPr/>
      </dsp:nvSpPr>
      <dsp:spPr>
        <a:xfrm>
          <a:off x="3211341" y="997"/>
          <a:ext cx="2219666" cy="221966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dirty="0" smtClean="0"/>
            <a:t>1. HABILIDADES INTELECTUALES ESPECÍFICAS</a:t>
          </a:r>
          <a:endParaRPr lang="es-MX" sz="1400" kern="1200" dirty="0"/>
        </a:p>
      </dsp:txBody>
      <dsp:txXfrm>
        <a:off x="3211341" y="997"/>
        <a:ext cx="2219666" cy="2219666"/>
      </dsp:txXfrm>
    </dsp:sp>
    <dsp:sp modelId="{B3DE4BB2-5F44-4DDB-BE3F-A14E60233147}">
      <dsp:nvSpPr>
        <dsp:cNvPr id="0" name=""/>
        <dsp:cNvSpPr/>
      </dsp:nvSpPr>
      <dsp:spPr>
        <a:xfrm rot="3600000">
          <a:off x="4850947" y="2166789"/>
          <a:ext cx="592286" cy="7491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3600000">
        <a:off x="4850947" y="2166789"/>
        <a:ext cx="592286" cy="749137"/>
      </dsp:txXfrm>
    </dsp:sp>
    <dsp:sp modelId="{CA6E1891-3CF6-4AB0-89C5-B082C97D32CA}">
      <dsp:nvSpPr>
        <dsp:cNvPr id="0" name=""/>
        <dsp:cNvSpPr/>
      </dsp:nvSpPr>
      <dsp:spPr>
        <a:xfrm>
          <a:off x="4879935" y="2891086"/>
          <a:ext cx="2219666" cy="221966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smtClean="0"/>
            <a:t>2. DOMINIO DE LOS PROPÓSITOS Y CONTENIDOS BÁSICOS DE LA EDUCACIÓN PREESCOLAR</a:t>
          </a:r>
          <a:endParaRPr lang="es-MX" sz="1400" kern="1200"/>
        </a:p>
      </dsp:txBody>
      <dsp:txXfrm>
        <a:off x="4879935" y="2891086"/>
        <a:ext cx="2219666" cy="2219666"/>
      </dsp:txXfrm>
    </dsp:sp>
    <dsp:sp modelId="{D1539FE8-A044-4EF6-9705-04F785E4A2AB}">
      <dsp:nvSpPr>
        <dsp:cNvPr id="0" name=""/>
        <dsp:cNvSpPr/>
      </dsp:nvSpPr>
      <dsp:spPr>
        <a:xfrm rot="10800000">
          <a:off x="4041794" y="3626351"/>
          <a:ext cx="592286" cy="7491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0800000">
        <a:off x="4041794" y="3626351"/>
        <a:ext cx="592286" cy="749137"/>
      </dsp:txXfrm>
    </dsp:sp>
    <dsp:sp modelId="{9287108A-0D10-4A66-B726-6DABA91E0BEC}">
      <dsp:nvSpPr>
        <dsp:cNvPr id="0" name=""/>
        <dsp:cNvSpPr/>
      </dsp:nvSpPr>
      <dsp:spPr>
        <a:xfrm>
          <a:off x="1542748" y="2891086"/>
          <a:ext cx="2219666" cy="221966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smtClean="0"/>
            <a:t>3. COMPETENCIAS DIDÁCTICAS</a:t>
          </a:r>
          <a:endParaRPr lang="es-MX" sz="1400" kern="1200"/>
        </a:p>
      </dsp:txBody>
      <dsp:txXfrm>
        <a:off x="1542748" y="2891086"/>
        <a:ext cx="2219666" cy="2219666"/>
      </dsp:txXfrm>
    </dsp:sp>
    <dsp:sp modelId="{9A16D831-DDA4-4231-88DC-C8D9261B5FE1}">
      <dsp:nvSpPr>
        <dsp:cNvPr id="0" name=""/>
        <dsp:cNvSpPr/>
      </dsp:nvSpPr>
      <dsp:spPr>
        <a:xfrm rot="18000000">
          <a:off x="3182353" y="2195823"/>
          <a:ext cx="592286" cy="7491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8000000">
        <a:off x="3182353" y="2195823"/>
        <a:ext cx="592286" cy="74913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05E9B5-344E-4900-9DC0-F2A2359CFC58}">
      <dsp:nvSpPr>
        <dsp:cNvPr id="0" name=""/>
        <dsp:cNvSpPr/>
      </dsp:nvSpPr>
      <dsp:spPr>
        <a:xfrm rot="5400000">
          <a:off x="4348237" y="-1814154"/>
          <a:ext cx="591568" cy="4370843"/>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MX" sz="2200" kern="1200" dirty="0" smtClean="0"/>
            <a:t>EXAMEN</a:t>
          </a:r>
          <a:endParaRPr lang="es-MX" sz="2200" kern="1200" dirty="0"/>
        </a:p>
      </dsp:txBody>
      <dsp:txXfrm rot="5400000">
        <a:off x="4348237" y="-1814154"/>
        <a:ext cx="591568" cy="4370843"/>
      </dsp:txXfrm>
    </dsp:sp>
    <dsp:sp modelId="{6CDB0B51-BC0C-430D-883E-CAF2AE2ED4DE}">
      <dsp:nvSpPr>
        <dsp:cNvPr id="0" name=""/>
        <dsp:cNvSpPr/>
      </dsp:nvSpPr>
      <dsp:spPr>
        <a:xfrm>
          <a:off x="0" y="49720"/>
          <a:ext cx="2458599" cy="739460"/>
        </a:xfrm>
        <a:prstGeom prst="roundRect">
          <a:avLst/>
        </a:prstGeom>
        <a:gradFill rotWithShape="0">
          <a:gsLst>
            <a:gs pos="0">
              <a:schemeClr val="accent5">
                <a:hueOff val="0"/>
                <a:satOff val="0"/>
                <a:lumOff val="0"/>
                <a:alphaOff val="0"/>
                <a:tint val="73000"/>
                <a:satMod val="150000"/>
              </a:schemeClr>
            </a:gs>
            <a:gs pos="25000">
              <a:schemeClr val="accent5">
                <a:hueOff val="0"/>
                <a:satOff val="0"/>
                <a:lumOff val="0"/>
                <a:alphaOff val="0"/>
                <a:tint val="96000"/>
                <a:shade val="80000"/>
                <a:satMod val="105000"/>
              </a:schemeClr>
            </a:gs>
            <a:gs pos="38000">
              <a:schemeClr val="accent5">
                <a:hueOff val="0"/>
                <a:satOff val="0"/>
                <a:lumOff val="0"/>
                <a:alphaOff val="0"/>
                <a:tint val="96000"/>
                <a:shade val="59000"/>
                <a:satMod val="120000"/>
              </a:schemeClr>
            </a:gs>
            <a:gs pos="55000">
              <a:schemeClr val="accent5">
                <a:hueOff val="0"/>
                <a:satOff val="0"/>
                <a:lumOff val="0"/>
                <a:alphaOff val="0"/>
                <a:shade val="57000"/>
                <a:satMod val="120000"/>
              </a:schemeClr>
            </a:gs>
            <a:gs pos="80000">
              <a:schemeClr val="accent5">
                <a:hueOff val="0"/>
                <a:satOff val="0"/>
                <a:lumOff val="0"/>
                <a:alphaOff val="0"/>
                <a:shade val="56000"/>
                <a:satMod val="145000"/>
              </a:schemeClr>
            </a:gs>
            <a:gs pos="88000">
              <a:schemeClr val="accent5">
                <a:hueOff val="0"/>
                <a:satOff val="0"/>
                <a:lumOff val="0"/>
                <a:alphaOff val="0"/>
                <a:shade val="63000"/>
                <a:satMod val="160000"/>
              </a:schemeClr>
            </a:gs>
            <a:gs pos="100000">
              <a:schemeClr val="accent5">
                <a:hueOff val="0"/>
                <a:satOff val="0"/>
                <a:lumOff val="0"/>
                <a:alphaOff val="0"/>
                <a:tint val="99555"/>
                <a:satMod val="155000"/>
              </a:schemeClr>
            </a:gs>
          </a:gsLst>
          <a:lin ang="5400000" scaled="1"/>
        </a:gradFill>
        <a:ln>
          <a:noFill/>
        </a:ln>
        <a:effectLst>
          <a:glow rad="70000">
            <a:schemeClr val="accent5">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s-MX" sz="3900" kern="1200" dirty="0" smtClean="0"/>
            <a:t>40%</a:t>
          </a:r>
          <a:endParaRPr lang="es-MX" sz="3900" kern="1200" dirty="0"/>
        </a:p>
      </dsp:txBody>
      <dsp:txXfrm>
        <a:off x="0" y="49720"/>
        <a:ext cx="2458599" cy="739460"/>
      </dsp:txXfrm>
    </dsp:sp>
    <dsp:sp modelId="{CF31ABC9-5340-4469-883B-89E101386823}">
      <dsp:nvSpPr>
        <dsp:cNvPr id="0" name=""/>
        <dsp:cNvSpPr/>
      </dsp:nvSpPr>
      <dsp:spPr>
        <a:xfrm rot="5400000">
          <a:off x="4348237" y="-1037721"/>
          <a:ext cx="591568" cy="4370843"/>
        </a:xfrm>
        <a:prstGeom prst="round2SameRect">
          <a:avLst/>
        </a:prstGeom>
        <a:solidFill>
          <a:schemeClr val="accent5">
            <a:tint val="40000"/>
            <a:alpha val="90000"/>
            <a:hueOff val="5270467"/>
            <a:satOff val="-4259"/>
            <a:lumOff val="-197"/>
            <a:alphaOff val="0"/>
          </a:schemeClr>
        </a:solidFill>
        <a:ln w="9525" cap="flat" cmpd="sng" algn="ctr">
          <a:solidFill>
            <a:schemeClr val="accent5">
              <a:tint val="40000"/>
              <a:alpha val="90000"/>
              <a:hueOff val="5270467"/>
              <a:satOff val="-4259"/>
              <a:lumOff val="-19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MX" sz="2200" kern="1200" dirty="0" smtClean="0"/>
            <a:t>OBSERVACIÓN Y PRÁCTICA</a:t>
          </a:r>
          <a:endParaRPr lang="es-MX" sz="2200" kern="1200" dirty="0"/>
        </a:p>
      </dsp:txBody>
      <dsp:txXfrm rot="5400000">
        <a:off x="4348237" y="-1037721"/>
        <a:ext cx="591568" cy="4370843"/>
      </dsp:txXfrm>
    </dsp:sp>
    <dsp:sp modelId="{7A450283-6289-4068-A14B-755C63AD3A72}">
      <dsp:nvSpPr>
        <dsp:cNvPr id="0" name=""/>
        <dsp:cNvSpPr/>
      </dsp:nvSpPr>
      <dsp:spPr>
        <a:xfrm>
          <a:off x="0" y="777970"/>
          <a:ext cx="2458599" cy="739460"/>
        </a:xfrm>
        <a:prstGeom prst="roundRect">
          <a:avLst/>
        </a:prstGeom>
        <a:gradFill rotWithShape="0">
          <a:gsLst>
            <a:gs pos="0">
              <a:schemeClr val="accent5">
                <a:hueOff val="3454945"/>
                <a:satOff val="-3990"/>
                <a:lumOff val="-392"/>
                <a:alphaOff val="0"/>
                <a:tint val="73000"/>
                <a:satMod val="150000"/>
              </a:schemeClr>
            </a:gs>
            <a:gs pos="25000">
              <a:schemeClr val="accent5">
                <a:hueOff val="3454945"/>
                <a:satOff val="-3990"/>
                <a:lumOff val="-392"/>
                <a:alphaOff val="0"/>
                <a:tint val="96000"/>
                <a:shade val="80000"/>
                <a:satMod val="105000"/>
              </a:schemeClr>
            </a:gs>
            <a:gs pos="38000">
              <a:schemeClr val="accent5">
                <a:hueOff val="3454945"/>
                <a:satOff val="-3990"/>
                <a:lumOff val="-392"/>
                <a:alphaOff val="0"/>
                <a:tint val="96000"/>
                <a:shade val="59000"/>
                <a:satMod val="120000"/>
              </a:schemeClr>
            </a:gs>
            <a:gs pos="55000">
              <a:schemeClr val="accent5">
                <a:hueOff val="3454945"/>
                <a:satOff val="-3990"/>
                <a:lumOff val="-392"/>
                <a:alphaOff val="0"/>
                <a:shade val="57000"/>
                <a:satMod val="120000"/>
              </a:schemeClr>
            </a:gs>
            <a:gs pos="80000">
              <a:schemeClr val="accent5">
                <a:hueOff val="3454945"/>
                <a:satOff val="-3990"/>
                <a:lumOff val="-392"/>
                <a:alphaOff val="0"/>
                <a:shade val="56000"/>
                <a:satMod val="145000"/>
              </a:schemeClr>
            </a:gs>
            <a:gs pos="88000">
              <a:schemeClr val="accent5">
                <a:hueOff val="3454945"/>
                <a:satOff val="-3990"/>
                <a:lumOff val="-392"/>
                <a:alphaOff val="0"/>
                <a:shade val="63000"/>
                <a:satMod val="160000"/>
              </a:schemeClr>
            </a:gs>
            <a:gs pos="100000">
              <a:schemeClr val="accent5">
                <a:hueOff val="3454945"/>
                <a:satOff val="-3990"/>
                <a:lumOff val="-392"/>
                <a:alphaOff val="0"/>
                <a:tint val="99555"/>
                <a:satMod val="155000"/>
              </a:schemeClr>
            </a:gs>
          </a:gsLst>
          <a:lin ang="5400000" scaled="1"/>
        </a:gradFill>
        <a:ln>
          <a:noFill/>
        </a:ln>
        <a:effectLst>
          <a:glow rad="70000">
            <a:schemeClr val="accent5">
              <a:hueOff val="3454945"/>
              <a:satOff val="-3990"/>
              <a:lumOff val="-392"/>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s-MX" sz="3900" kern="1200" dirty="0" smtClean="0"/>
            <a:t>30%</a:t>
          </a:r>
          <a:endParaRPr lang="es-MX" sz="3900" kern="1200" dirty="0"/>
        </a:p>
      </dsp:txBody>
      <dsp:txXfrm>
        <a:off x="0" y="777970"/>
        <a:ext cx="2458599" cy="739460"/>
      </dsp:txXfrm>
    </dsp:sp>
    <dsp:sp modelId="{941043F5-A5C2-4B3D-B4B9-62DB7D8D69B9}">
      <dsp:nvSpPr>
        <dsp:cNvPr id="0" name=""/>
        <dsp:cNvSpPr/>
      </dsp:nvSpPr>
      <dsp:spPr>
        <a:xfrm rot="5400000">
          <a:off x="4318537" y="-283022"/>
          <a:ext cx="591568" cy="4370843"/>
        </a:xfrm>
        <a:prstGeom prst="round2SameRect">
          <a:avLst/>
        </a:prstGeom>
        <a:solidFill>
          <a:schemeClr val="accent5">
            <a:tint val="40000"/>
            <a:alpha val="90000"/>
            <a:hueOff val="10540933"/>
            <a:satOff val="-8518"/>
            <a:lumOff val="-393"/>
            <a:alphaOff val="0"/>
          </a:schemeClr>
        </a:solidFill>
        <a:ln w="9525" cap="flat" cmpd="sng" algn="ctr">
          <a:solidFill>
            <a:schemeClr val="accent5">
              <a:tint val="40000"/>
              <a:alpha val="90000"/>
              <a:hueOff val="10540933"/>
              <a:satOff val="-8518"/>
              <a:lumOff val="-3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MX" sz="2200" kern="1200" dirty="0" smtClean="0"/>
            <a:t>TRABAJOS ESCRITOS</a:t>
          </a:r>
          <a:endParaRPr lang="es-MX" sz="2200" kern="1200" dirty="0"/>
        </a:p>
      </dsp:txBody>
      <dsp:txXfrm rot="5400000">
        <a:off x="4318537" y="-283022"/>
        <a:ext cx="591568" cy="4370843"/>
      </dsp:txXfrm>
    </dsp:sp>
    <dsp:sp modelId="{FD19EC1A-657E-4954-A87B-3C8D1392B026}">
      <dsp:nvSpPr>
        <dsp:cNvPr id="0" name=""/>
        <dsp:cNvSpPr/>
      </dsp:nvSpPr>
      <dsp:spPr>
        <a:xfrm>
          <a:off x="0" y="1554403"/>
          <a:ext cx="2458599" cy="739460"/>
        </a:xfrm>
        <a:prstGeom prst="roundRect">
          <a:avLst/>
        </a:prstGeom>
        <a:gradFill rotWithShape="0">
          <a:gsLst>
            <a:gs pos="0">
              <a:schemeClr val="accent5">
                <a:hueOff val="6909890"/>
                <a:satOff val="-7980"/>
                <a:lumOff val="-784"/>
                <a:alphaOff val="0"/>
                <a:tint val="73000"/>
                <a:satMod val="150000"/>
              </a:schemeClr>
            </a:gs>
            <a:gs pos="25000">
              <a:schemeClr val="accent5">
                <a:hueOff val="6909890"/>
                <a:satOff val="-7980"/>
                <a:lumOff val="-784"/>
                <a:alphaOff val="0"/>
                <a:tint val="96000"/>
                <a:shade val="80000"/>
                <a:satMod val="105000"/>
              </a:schemeClr>
            </a:gs>
            <a:gs pos="38000">
              <a:schemeClr val="accent5">
                <a:hueOff val="6909890"/>
                <a:satOff val="-7980"/>
                <a:lumOff val="-784"/>
                <a:alphaOff val="0"/>
                <a:tint val="96000"/>
                <a:shade val="59000"/>
                <a:satMod val="120000"/>
              </a:schemeClr>
            </a:gs>
            <a:gs pos="55000">
              <a:schemeClr val="accent5">
                <a:hueOff val="6909890"/>
                <a:satOff val="-7980"/>
                <a:lumOff val="-784"/>
                <a:alphaOff val="0"/>
                <a:shade val="57000"/>
                <a:satMod val="120000"/>
              </a:schemeClr>
            </a:gs>
            <a:gs pos="80000">
              <a:schemeClr val="accent5">
                <a:hueOff val="6909890"/>
                <a:satOff val="-7980"/>
                <a:lumOff val="-784"/>
                <a:alphaOff val="0"/>
                <a:shade val="56000"/>
                <a:satMod val="145000"/>
              </a:schemeClr>
            </a:gs>
            <a:gs pos="88000">
              <a:schemeClr val="accent5">
                <a:hueOff val="6909890"/>
                <a:satOff val="-7980"/>
                <a:lumOff val="-784"/>
                <a:alphaOff val="0"/>
                <a:shade val="63000"/>
                <a:satMod val="160000"/>
              </a:schemeClr>
            </a:gs>
            <a:gs pos="100000">
              <a:schemeClr val="accent5">
                <a:hueOff val="6909890"/>
                <a:satOff val="-7980"/>
                <a:lumOff val="-784"/>
                <a:alphaOff val="0"/>
                <a:tint val="99555"/>
                <a:satMod val="155000"/>
              </a:schemeClr>
            </a:gs>
          </a:gsLst>
          <a:lin ang="5400000" scaled="1"/>
        </a:gradFill>
        <a:ln>
          <a:noFill/>
        </a:ln>
        <a:effectLst>
          <a:glow rad="70000">
            <a:schemeClr val="accent5">
              <a:hueOff val="6909890"/>
              <a:satOff val="-7980"/>
              <a:lumOff val="-784"/>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s-MX" sz="3900" kern="1200" dirty="0" smtClean="0"/>
            <a:t>20%</a:t>
          </a:r>
          <a:endParaRPr lang="es-MX" sz="3900" kern="1200" dirty="0"/>
        </a:p>
      </dsp:txBody>
      <dsp:txXfrm>
        <a:off x="0" y="1554403"/>
        <a:ext cx="2458599" cy="739460"/>
      </dsp:txXfrm>
    </dsp:sp>
    <dsp:sp modelId="{5EA8D22A-5644-43B4-9DE5-C4C0AEAD1A4B}">
      <dsp:nvSpPr>
        <dsp:cNvPr id="0" name=""/>
        <dsp:cNvSpPr/>
      </dsp:nvSpPr>
      <dsp:spPr>
        <a:xfrm>
          <a:off x="0" y="2330836"/>
          <a:ext cx="2458599" cy="739460"/>
        </a:xfrm>
        <a:prstGeom prst="roundRect">
          <a:avLst/>
        </a:prstGeom>
        <a:gradFill rotWithShape="0">
          <a:gsLst>
            <a:gs pos="0">
              <a:schemeClr val="accent5">
                <a:hueOff val="10364835"/>
                <a:satOff val="-11970"/>
                <a:lumOff val="-1176"/>
                <a:alphaOff val="0"/>
                <a:tint val="73000"/>
                <a:satMod val="150000"/>
              </a:schemeClr>
            </a:gs>
            <a:gs pos="25000">
              <a:schemeClr val="accent5">
                <a:hueOff val="10364835"/>
                <a:satOff val="-11970"/>
                <a:lumOff val="-1176"/>
                <a:alphaOff val="0"/>
                <a:tint val="96000"/>
                <a:shade val="80000"/>
                <a:satMod val="105000"/>
              </a:schemeClr>
            </a:gs>
            <a:gs pos="38000">
              <a:schemeClr val="accent5">
                <a:hueOff val="10364835"/>
                <a:satOff val="-11970"/>
                <a:lumOff val="-1176"/>
                <a:alphaOff val="0"/>
                <a:tint val="96000"/>
                <a:shade val="59000"/>
                <a:satMod val="120000"/>
              </a:schemeClr>
            </a:gs>
            <a:gs pos="55000">
              <a:schemeClr val="accent5">
                <a:hueOff val="10364835"/>
                <a:satOff val="-11970"/>
                <a:lumOff val="-1176"/>
                <a:alphaOff val="0"/>
                <a:shade val="57000"/>
                <a:satMod val="120000"/>
              </a:schemeClr>
            </a:gs>
            <a:gs pos="80000">
              <a:schemeClr val="accent5">
                <a:hueOff val="10364835"/>
                <a:satOff val="-11970"/>
                <a:lumOff val="-1176"/>
                <a:alphaOff val="0"/>
                <a:shade val="56000"/>
                <a:satMod val="145000"/>
              </a:schemeClr>
            </a:gs>
            <a:gs pos="88000">
              <a:schemeClr val="accent5">
                <a:hueOff val="10364835"/>
                <a:satOff val="-11970"/>
                <a:lumOff val="-1176"/>
                <a:alphaOff val="0"/>
                <a:shade val="63000"/>
                <a:satMod val="160000"/>
              </a:schemeClr>
            </a:gs>
            <a:gs pos="100000">
              <a:schemeClr val="accent5">
                <a:hueOff val="10364835"/>
                <a:satOff val="-11970"/>
                <a:lumOff val="-1176"/>
                <a:alphaOff val="0"/>
                <a:tint val="99555"/>
                <a:satMod val="155000"/>
              </a:schemeClr>
            </a:gs>
          </a:gsLst>
          <a:lin ang="5400000" scaled="1"/>
        </a:gradFill>
        <a:ln>
          <a:noFill/>
        </a:ln>
        <a:effectLst>
          <a:glow rad="70000">
            <a:schemeClr val="accent5">
              <a:hueOff val="10364835"/>
              <a:satOff val="-11970"/>
              <a:lumOff val="-1176"/>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s-MX" sz="3900" kern="1200" dirty="0" smtClean="0"/>
            <a:t>10%  </a:t>
          </a:r>
          <a:endParaRPr lang="es-MX" sz="3900" kern="1200" dirty="0"/>
        </a:p>
      </dsp:txBody>
      <dsp:txXfrm>
        <a:off x="0" y="2330836"/>
        <a:ext cx="2458599" cy="73946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B6415B-F19C-42CB-8032-82A7D7C86E55}" type="datetimeFigureOut">
              <a:rPr lang="es-MX" smtClean="0"/>
              <a:pPr/>
              <a:t>30/01/2012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B1B935-39CD-48E7-964C-CE4B995A319A}"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3741D7E-DD40-425B-9565-CE4E3DFAFDEA}" type="slidenum">
              <a:rPr lang="en-US" smtClean="0"/>
              <a:pPr/>
              <a:t>9</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pPr>
              <a:defRPr/>
            </a:pPr>
            <a:endParaRPr lang="es-ES"/>
          </a:p>
        </p:txBody>
      </p:sp>
      <p:sp>
        <p:nvSpPr>
          <p:cNvPr id="19" name="18 Marcador de pie de página"/>
          <p:cNvSpPr>
            <a:spLocks noGrp="1"/>
          </p:cNvSpPr>
          <p:nvPr>
            <p:ph type="ftr" sz="quarter" idx="11"/>
          </p:nvPr>
        </p:nvSpPr>
        <p:spPr/>
        <p:txBody>
          <a:bodyPr/>
          <a:lstStyle/>
          <a:p>
            <a:pPr>
              <a:defRPr/>
            </a:pPr>
            <a:endParaRPr lang="es-ES"/>
          </a:p>
        </p:txBody>
      </p:sp>
      <p:sp>
        <p:nvSpPr>
          <p:cNvPr id="27" name="26 Marcador de número de diapositiva"/>
          <p:cNvSpPr>
            <a:spLocks noGrp="1"/>
          </p:cNvSpPr>
          <p:nvPr>
            <p:ph type="sldNum" sz="quarter" idx="12"/>
          </p:nvPr>
        </p:nvSpPr>
        <p:spPr/>
        <p:txBody>
          <a:bodyPr/>
          <a:lstStyle/>
          <a:p>
            <a:pPr>
              <a:defRPr/>
            </a:pPr>
            <a:fld id="{AAE532F5-E3E3-4EF1-8186-69B215FCA7E2}" type="slidenum">
              <a:rPr lang="es-ES" smtClean="0"/>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87EDCE2B-EF93-411F-A381-1917F5BFC572}" type="slidenum">
              <a:rPr lang="es-ES" smtClean="0"/>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2C9CFAB5-6E37-4F3E-9D16-D3D38103BD9C}" type="slidenum">
              <a:rPr lang="es-ES" smtClean="0"/>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ítulo, imágenes prediseñadas y texto">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smtClean="0"/>
              <a:t>Haga clic para modificar el estilo de título del patrón</a:t>
            </a:r>
            <a:endParaRPr lang="es-MX"/>
          </a:p>
        </p:txBody>
      </p:sp>
      <p:sp>
        <p:nvSpPr>
          <p:cNvPr id="3" name="2 Marcador de imágenes prediseñadas"/>
          <p:cNvSpPr>
            <a:spLocks noGrp="1"/>
          </p:cNvSpPr>
          <p:nvPr>
            <p:ph type="clipArt" sz="half" idx="1"/>
          </p:nvPr>
        </p:nvSpPr>
        <p:spPr>
          <a:xfrm>
            <a:off x="685800" y="1981200"/>
            <a:ext cx="3810000" cy="4114800"/>
          </a:xfrm>
        </p:spPr>
        <p:txBody>
          <a:bodyPr>
            <a:normAutofit/>
          </a:bodyPr>
          <a:lstStyle/>
          <a:p>
            <a:pPr lvl="0"/>
            <a:endParaRPr lang="es-MX" noProof="0"/>
          </a:p>
        </p:txBody>
      </p:sp>
      <p:sp>
        <p:nvSpPr>
          <p:cNvPr id="4" name="3 Marcador de texto"/>
          <p:cNvSpPr>
            <a:spLocks noGrp="1"/>
          </p:cNvSpPr>
          <p:nvPr>
            <p:ph type="body" sz="half" idx="2"/>
          </p:nvPr>
        </p:nvSpPr>
        <p:spPr>
          <a:xfrm>
            <a:off x="46482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685800" y="6248400"/>
            <a:ext cx="1905000" cy="457200"/>
          </a:xfrm>
        </p:spPr>
        <p:txBody>
          <a:bodyPr/>
          <a:lstStyle>
            <a:lvl1pPr>
              <a:defRPr/>
            </a:lvl1pPr>
          </a:lstStyle>
          <a:p>
            <a:pPr>
              <a:defRPr/>
            </a:pPr>
            <a:endParaRPr lang="es-E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a:xfrm>
            <a:off x="6553200" y="6248400"/>
            <a:ext cx="1905000" cy="457200"/>
          </a:xfrm>
        </p:spPr>
        <p:txBody>
          <a:bodyPr/>
          <a:lstStyle>
            <a:lvl1pPr>
              <a:defRPr/>
            </a:lvl1pPr>
          </a:lstStyle>
          <a:p>
            <a:pPr>
              <a:defRPr/>
            </a:pPr>
            <a:fld id="{25BCA5DA-AF0E-44A2-814D-08BB523324FF}" type="slidenum">
              <a:rPr lang="es-ES"/>
              <a:pPr>
                <a:defRPr/>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smtClean="0"/>
              <a:t>Haga clic para modificar el estilo de título del patrón</a:t>
            </a:r>
            <a:endParaRPr lang="es-MX"/>
          </a:p>
        </p:txBody>
      </p:sp>
      <p:sp>
        <p:nvSpPr>
          <p:cNvPr id="3" name="2 Marcador de SmartArt"/>
          <p:cNvSpPr>
            <a:spLocks noGrp="1"/>
          </p:cNvSpPr>
          <p:nvPr>
            <p:ph type="dgm" idx="1"/>
          </p:nvPr>
        </p:nvSpPr>
        <p:spPr>
          <a:xfrm>
            <a:off x="685800" y="1981200"/>
            <a:ext cx="7772400" cy="4114800"/>
          </a:xfrm>
        </p:spPr>
        <p:txBody>
          <a:bodyPr>
            <a:normAutofit/>
          </a:bodyPr>
          <a:lstStyle/>
          <a:p>
            <a:pPr lvl="0"/>
            <a:endParaRPr lang="es-MX" noProof="0"/>
          </a:p>
        </p:txBody>
      </p:sp>
      <p:sp>
        <p:nvSpPr>
          <p:cNvPr id="4" name="3 Marcador de fecha"/>
          <p:cNvSpPr>
            <a:spLocks noGrp="1"/>
          </p:cNvSpPr>
          <p:nvPr>
            <p:ph type="dt" sz="half" idx="10"/>
          </p:nvPr>
        </p:nvSpPr>
        <p:spPr>
          <a:xfrm>
            <a:off x="685800" y="6248400"/>
            <a:ext cx="1905000" cy="457200"/>
          </a:xfrm>
        </p:spPr>
        <p:txBody>
          <a:bodyPr/>
          <a:lstStyle>
            <a:lvl1pPr>
              <a:defRPr/>
            </a:lvl1pPr>
          </a:lstStyle>
          <a:p>
            <a:pPr>
              <a:defRPr/>
            </a:pPr>
            <a:endParaRPr lang="es-ES"/>
          </a:p>
        </p:txBody>
      </p:sp>
      <p:sp>
        <p:nvSpPr>
          <p:cNvPr id="5" name="4 Marcador de pie de página"/>
          <p:cNvSpPr>
            <a:spLocks noGrp="1"/>
          </p:cNvSpPr>
          <p:nvPr>
            <p:ph type="ftr" sz="quarter" idx="11"/>
          </p:nvPr>
        </p:nvSpPr>
        <p:spPr>
          <a:xfrm>
            <a:off x="3124200" y="6248400"/>
            <a:ext cx="2895600" cy="457200"/>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6553200" y="6248400"/>
            <a:ext cx="1905000" cy="457200"/>
          </a:xfrm>
        </p:spPr>
        <p:txBody>
          <a:bodyPr/>
          <a:lstStyle>
            <a:lvl1pPr>
              <a:defRPr/>
            </a:lvl1pPr>
          </a:lstStyle>
          <a:p>
            <a:pPr>
              <a:defRPr/>
            </a:pPr>
            <a:fld id="{A1D7B313-5C77-4388-8BDB-E162F377EE0D}"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AA2E851A-0AE0-4631-ADAA-1E0407366EA5}" type="slidenum">
              <a:rPr lang="es-ES" smtClean="0"/>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B5C8190A-2F4D-4406-B0C0-A82E529903AB}" type="slidenum">
              <a:rPr lang="es-ES" smtClean="0"/>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63F8F8AA-1C6A-42AF-819B-83ACB1ED2C3E}" type="slidenum">
              <a:rPr lang="es-ES" smtClean="0"/>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pPr>
              <a:defRPr/>
            </a:pPr>
            <a:endParaRPr lang="es-ES"/>
          </a:p>
        </p:txBody>
      </p:sp>
      <p:sp>
        <p:nvSpPr>
          <p:cNvPr id="8" name="7 Marcador de pie de página"/>
          <p:cNvSpPr>
            <a:spLocks noGrp="1"/>
          </p:cNvSpPr>
          <p:nvPr>
            <p:ph type="ftr" sz="quarter" idx="11"/>
          </p:nvPr>
        </p:nvSpPr>
        <p:spPr/>
        <p:txBody>
          <a:bodyPr/>
          <a:lstStyle/>
          <a:p>
            <a:pPr>
              <a:defRPr/>
            </a:pPr>
            <a:endParaRPr lang="es-ES"/>
          </a:p>
        </p:txBody>
      </p:sp>
      <p:sp>
        <p:nvSpPr>
          <p:cNvPr id="9" name="8 Marcador de número de diapositiva"/>
          <p:cNvSpPr>
            <a:spLocks noGrp="1"/>
          </p:cNvSpPr>
          <p:nvPr>
            <p:ph type="sldNum" sz="quarter" idx="12"/>
          </p:nvPr>
        </p:nvSpPr>
        <p:spPr/>
        <p:txBody>
          <a:bodyPr/>
          <a:lstStyle/>
          <a:p>
            <a:pPr>
              <a:defRPr/>
            </a:pPr>
            <a:fld id="{09B0CCAD-EA6F-4D4C-9425-255BEF3DC38F}" type="slidenum">
              <a:rPr lang="es-ES" smtClean="0"/>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pPr>
              <a:defRPr/>
            </a:pPr>
            <a:endParaRPr lang="es-ES"/>
          </a:p>
        </p:txBody>
      </p:sp>
      <p:sp>
        <p:nvSpPr>
          <p:cNvPr id="8" name="7 Marcador de número de diapositiva"/>
          <p:cNvSpPr>
            <a:spLocks noGrp="1"/>
          </p:cNvSpPr>
          <p:nvPr>
            <p:ph type="sldNum" sz="quarter" idx="11"/>
          </p:nvPr>
        </p:nvSpPr>
        <p:spPr/>
        <p:txBody>
          <a:bodyPr/>
          <a:lstStyle/>
          <a:p>
            <a:pPr>
              <a:defRPr/>
            </a:pPr>
            <a:fld id="{70DC6257-DFD9-457F-A4BB-16DC822E9454}" type="slidenum">
              <a:rPr lang="es-ES" smtClean="0"/>
              <a:pPr>
                <a:defRPr/>
              </a:pPr>
              <a:t>‹Nº›</a:t>
            </a:fld>
            <a:endParaRPr lang="es-ES"/>
          </a:p>
        </p:txBody>
      </p:sp>
      <p:sp>
        <p:nvSpPr>
          <p:cNvPr id="9" name="8 Marcador de pie de página"/>
          <p:cNvSpPr>
            <a:spLocks noGrp="1"/>
          </p:cNvSpPr>
          <p:nvPr>
            <p:ph type="ftr" sz="quarter" idx="12"/>
          </p:nvPr>
        </p:nvSpPr>
        <p:spPr/>
        <p:txBody>
          <a:bodyPr/>
          <a:lstStyle/>
          <a:p>
            <a:pPr>
              <a:defRPr/>
            </a:pP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endParaRPr lang="es-ES"/>
          </a:p>
        </p:txBody>
      </p:sp>
      <p:sp>
        <p:nvSpPr>
          <p:cNvPr id="3" name="2 Marcador de pie de página"/>
          <p:cNvSpPr>
            <a:spLocks noGrp="1"/>
          </p:cNvSpPr>
          <p:nvPr>
            <p:ph type="ftr" sz="quarter" idx="11"/>
          </p:nvPr>
        </p:nvSpPr>
        <p:spPr/>
        <p:txBody>
          <a:bodyPr/>
          <a:lstStyle/>
          <a:p>
            <a:pPr>
              <a:defRPr/>
            </a:pPr>
            <a:endParaRPr lang="es-ES"/>
          </a:p>
        </p:txBody>
      </p:sp>
      <p:sp>
        <p:nvSpPr>
          <p:cNvPr id="4" name="3 Marcador de número de diapositiva"/>
          <p:cNvSpPr>
            <a:spLocks noGrp="1"/>
          </p:cNvSpPr>
          <p:nvPr>
            <p:ph type="sldNum" sz="quarter" idx="12"/>
          </p:nvPr>
        </p:nvSpPr>
        <p:spPr/>
        <p:txBody>
          <a:bodyPr/>
          <a:lstStyle/>
          <a:p>
            <a:pPr>
              <a:defRPr/>
            </a:pPr>
            <a:fld id="{C5588648-CF7A-4B7F-872B-36B416735DCC}" type="slidenum">
              <a:rPr lang="es-ES" smtClean="0"/>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a:xfrm>
            <a:off x="8156448" y="6422064"/>
            <a:ext cx="762000" cy="365125"/>
          </a:xfrm>
        </p:spPr>
        <p:txBody>
          <a:bodyPr/>
          <a:lstStyle/>
          <a:p>
            <a:pPr>
              <a:defRPr/>
            </a:pPr>
            <a:fld id="{D0A74F72-400D-42FC-B4C9-52D0CF4B2C02}" type="slidenum">
              <a:rPr lang="es-ES" smtClean="0"/>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9650777B-88B3-4F54-A36A-3ABC2341040F}" type="slidenum">
              <a:rPr lang="es-ES" smtClean="0"/>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es-ES"/>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s-ES"/>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F67B29AD-13B8-43CB-8C73-A8531056CDD7}" type="slidenum">
              <a:rPr lang="es-ES" smtClean="0"/>
              <a:pPr>
                <a:defRPr/>
              </a:pPr>
              <a:t>‹Nº›</a:t>
            </a:fld>
            <a:endParaRPr lang="es-ES"/>
          </a:p>
        </p:txBody>
      </p:sp>
    </p:spTree>
  </p:cSld>
  <p:clrMap bg1="dk1" tx1="lt1" bg2="dk2" tx2="lt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09" r:id="rId12"/>
    <p:sldLayoutId id="2147483910" r:id="rId13"/>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mx/imgres?imgurl=http://data2.blog.de/media/371/932371_633f939270_m.jpg&amp;imgrefurl=http://begonakoirrintziak.blogspot.com/2007/11/da-universal-de-la-infancia.html&amp;h=350&amp;w=366&amp;sz=22&amp;hl=es&amp;start=8&amp;um=1&amp;tbnid=6CbecN21fb6XXM:&amp;tbnh=117&amp;tbnw=122&amp;prev=/images?q=infancia&amp;um=1&amp;hl=es&amp;sa=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texto"/>
          <p:cNvSpPr>
            <a:spLocks noGrp="1"/>
          </p:cNvSpPr>
          <p:nvPr>
            <p:ph type="body" idx="1"/>
          </p:nvPr>
        </p:nvSpPr>
        <p:spPr/>
        <p:txBody>
          <a:bodyPr/>
          <a:lstStyle/>
          <a:p>
            <a:endParaRPr lang="es-MX"/>
          </a:p>
        </p:txBody>
      </p:sp>
      <p:pic>
        <p:nvPicPr>
          <p:cNvPr id="46082" name="Picture 2" descr="http://cdn.weblatam.com/wp/wp-content/uploads/2010/09/green_template.jpg"/>
          <p:cNvPicPr>
            <a:picLocks noChangeAspect="1" noChangeArrowheads="1"/>
          </p:cNvPicPr>
          <p:nvPr/>
        </p:nvPicPr>
        <p:blipFill>
          <a:blip r:embed="rId2" cstate="print"/>
          <a:srcRect/>
          <a:stretch>
            <a:fillRect/>
          </a:stretch>
        </p:blipFill>
        <p:spPr bwMode="auto">
          <a:xfrm>
            <a:off x="0" y="0"/>
            <a:ext cx="9375488" cy="7500393"/>
          </a:xfrm>
          <a:prstGeom prst="rect">
            <a:avLst/>
          </a:prstGeom>
          <a:noFill/>
        </p:spPr>
      </p:pic>
      <p:sp>
        <p:nvSpPr>
          <p:cNvPr id="5" name="4 CuadroTexto"/>
          <p:cNvSpPr txBox="1"/>
          <p:nvPr/>
        </p:nvSpPr>
        <p:spPr>
          <a:xfrm>
            <a:off x="3491880" y="1052736"/>
            <a:ext cx="5328592" cy="4770537"/>
          </a:xfrm>
          <a:prstGeom prst="rect">
            <a:avLst/>
          </a:prstGeom>
          <a:noFill/>
        </p:spPr>
        <p:txBody>
          <a:bodyPr wrap="square" rtlCol="0">
            <a:spAutoFit/>
          </a:bodyPr>
          <a:lstStyle/>
          <a:p>
            <a:r>
              <a:rPr lang="es-MX" sz="4000" dirty="0" smtClean="0"/>
              <a:t>Pensamiento Matemático</a:t>
            </a:r>
          </a:p>
          <a:p>
            <a:r>
              <a:rPr lang="es-MX" sz="4000" dirty="0" smtClean="0"/>
              <a:t>Cuarto                Semestre </a:t>
            </a:r>
          </a:p>
          <a:p>
            <a:endParaRPr lang="es-MX" dirty="0" smtClean="0"/>
          </a:p>
          <a:p>
            <a:endParaRPr lang="es-MX" dirty="0" smtClean="0"/>
          </a:p>
          <a:p>
            <a:r>
              <a:rPr lang="es-MX" dirty="0" smtClean="0"/>
              <a:t>                                        Profesoras:</a:t>
            </a:r>
          </a:p>
          <a:p>
            <a:r>
              <a:rPr lang="es-MX" dirty="0" smtClean="0"/>
              <a:t>                     María Guadalupe Hernández </a:t>
            </a:r>
          </a:p>
          <a:p>
            <a:r>
              <a:rPr lang="es-MX" dirty="0" smtClean="0"/>
              <a:t>                           María Teresa Cerda </a:t>
            </a:r>
          </a:p>
          <a:p>
            <a:r>
              <a:rPr lang="es-MX" dirty="0" smtClean="0"/>
              <a:t>                           Julia Laura Sánchez   </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a:xfrm>
            <a:off x="827088" y="260350"/>
            <a:ext cx="6729412" cy="915988"/>
          </a:xfrm>
        </p:spPr>
        <p:txBody>
          <a:bodyPr/>
          <a:lstStyle/>
          <a:p>
            <a:r>
              <a:rPr lang="es-MX" dirty="0" smtClean="0"/>
              <a:t>Materiales a utilizar</a:t>
            </a:r>
          </a:p>
        </p:txBody>
      </p:sp>
      <p:sp>
        <p:nvSpPr>
          <p:cNvPr id="25603" name="2 Marcador de contenido"/>
          <p:cNvSpPr>
            <a:spLocks noGrp="1"/>
          </p:cNvSpPr>
          <p:nvPr>
            <p:ph idx="1"/>
          </p:nvPr>
        </p:nvSpPr>
        <p:spPr>
          <a:xfrm>
            <a:off x="827088" y="1196974"/>
            <a:ext cx="7696200" cy="5184353"/>
          </a:xfrm>
        </p:spPr>
        <p:txBody>
          <a:bodyPr>
            <a:normAutofit fontScale="92500"/>
          </a:bodyPr>
          <a:lstStyle/>
          <a:p>
            <a:r>
              <a:rPr lang="es-MX" dirty="0" smtClean="0"/>
              <a:t>Antología </a:t>
            </a:r>
          </a:p>
          <a:p>
            <a:r>
              <a:rPr lang="es-MX" dirty="0" smtClean="0"/>
              <a:t>Programa</a:t>
            </a:r>
          </a:p>
          <a:p>
            <a:r>
              <a:rPr lang="es-MX" dirty="0" smtClean="0"/>
              <a:t>Diseño de actividades para el nivel preescolar </a:t>
            </a:r>
          </a:p>
          <a:p>
            <a:r>
              <a:rPr lang="es-MX" dirty="0" smtClean="0"/>
              <a:t>Indicadores de observación  </a:t>
            </a:r>
          </a:p>
          <a:p>
            <a:r>
              <a:rPr lang="es-MX" dirty="0" smtClean="0"/>
              <a:t>Videos</a:t>
            </a:r>
          </a:p>
          <a:p>
            <a:r>
              <a:rPr lang="es-MX" dirty="0" smtClean="0"/>
              <a:t>Diario</a:t>
            </a:r>
          </a:p>
          <a:p>
            <a:r>
              <a:rPr lang="es-MX" dirty="0" smtClean="0"/>
              <a:t>Cámara fotográfica</a:t>
            </a:r>
          </a:p>
          <a:p>
            <a:r>
              <a:rPr lang="es-MX" dirty="0" smtClean="0"/>
              <a:t>Evidencias para el portafolio (físico y digital)</a:t>
            </a:r>
          </a:p>
          <a:p>
            <a:r>
              <a:rPr lang="es-MX" dirty="0" smtClean="0"/>
              <a:t>Cuaderno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http://tbn0.google.com/images?q=tbn:6CbecN21fb6XXM:http://data2.blog.de/media/371/932371_633f939270_m.jpg">
            <a:hlinkClick r:id="rId2"/>
          </p:cNvPr>
          <p:cNvPicPr>
            <a:picLocks noChangeAspect="1" noChangeArrowheads="1"/>
          </p:cNvPicPr>
          <p:nvPr/>
        </p:nvPicPr>
        <p:blipFill>
          <a:blip r:embed="rId3" cstate="print"/>
          <a:srcRect/>
          <a:stretch>
            <a:fillRect/>
          </a:stretch>
        </p:blipFill>
        <p:spPr bwMode="auto">
          <a:xfrm rot="937297">
            <a:off x="5822800" y="340555"/>
            <a:ext cx="2912473" cy="2793054"/>
          </a:xfrm>
          <a:prstGeom prst="rect">
            <a:avLst/>
          </a:prstGeom>
          <a:ln>
            <a:noFill/>
          </a:ln>
          <a:effectLst>
            <a:softEdge rad="112500"/>
          </a:effectLst>
        </p:spPr>
      </p:pic>
      <p:sp>
        <p:nvSpPr>
          <p:cNvPr id="16387" name="1 Título"/>
          <p:cNvSpPr>
            <a:spLocks noGrp="1"/>
          </p:cNvSpPr>
          <p:nvPr>
            <p:ph type="title"/>
          </p:nvPr>
        </p:nvSpPr>
        <p:spPr>
          <a:xfrm>
            <a:off x="285750" y="214313"/>
            <a:ext cx="8229600" cy="1143000"/>
          </a:xfrm>
        </p:spPr>
        <p:txBody>
          <a:bodyPr/>
          <a:lstStyle/>
          <a:p>
            <a:pPr eaLnBrk="1" hangingPunct="1"/>
            <a:r>
              <a:rPr lang="es-MX" smtClean="0"/>
              <a:t>Bloque I </a:t>
            </a:r>
          </a:p>
        </p:txBody>
      </p:sp>
      <p:sp>
        <p:nvSpPr>
          <p:cNvPr id="16388" name="2 Marcador de contenido"/>
          <p:cNvSpPr>
            <a:spLocks noGrp="1"/>
          </p:cNvSpPr>
          <p:nvPr>
            <p:ph idx="1"/>
          </p:nvPr>
        </p:nvSpPr>
        <p:spPr>
          <a:xfrm>
            <a:off x="214313" y="1214438"/>
            <a:ext cx="8229600" cy="1785937"/>
          </a:xfrm>
        </p:spPr>
        <p:txBody>
          <a:bodyPr/>
          <a:lstStyle/>
          <a:p>
            <a:pPr eaLnBrk="1" hangingPunct="1">
              <a:buFont typeface="Wingdings 2" pitchFamily="18" charset="2"/>
              <a:buNone/>
            </a:pPr>
            <a:r>
              <a:rPr lang="es-MX" b="1" smtClean="0"/>
              <a:t>	LOS NIÑOS Y LA ADQUISICIÓN DE NOCIONES BÁSICAS</a:t>
            </a:r>
            <a:endParaRPr lang="es-MX" smtClean="0"/>
          </a:p>
          <a:p>
            <a:pPr eaLnBrk="1" hangingPunct="1"/>
            <a:endParaRPr lang="es-MX" smtClean="0"/>
          </a:p>
        </p:txBody>
      </p:sp>
      <p:graphicFrame>
        <p:nvGraphicFramePr>
          <p:cNvPr id="6" name="5 Tabla"/>
          <p:cNvGraphicFramePr>
            <a:graphicFrameLocks noGrp="1"/>
          </p:cNvGraphicFramePr>
          <p:nvPr/>
        </p:nvGraphicFramePr>
        <p:xfrm>
          <a:off x="285750" y="2532063"/>
          <a:ext cx="8501122" cy="2396356"/>
        </p:xfrm>
        <a:graphic>
          <a:graphicData uri="http://schemas.openxmlformats.org/drawingml/2006/table">
            <a:tbl>
              <a:tblPr/>
              <a:tblGrid>
                <a:gridCol w="8501122"/>
              </a:tblGrid>
              <a:tr h="1024756">
                <a:tc>
                  <a:txBody>
                    <a:bodyPr/>
                    <a:lstStyle/>
                    <a:p>
                      <a:pPr>
                        <a:spcAft>
                          <a:spcPts val="0"/>
                        </a:spcAft>
                        <a:tabLst>
                          <a:tab pos="-228600" algn="l"/>
                          <a:tab pos="685800" algn="l"/>
                        </a:tabLst>
                      </a:pPr>
                      <a:r>
                        <a:rPr lang="es-ES" sz="1800" dirty="0" smtClean="0">
                          <a:latin typeface="Arial"/>
                          <a:ea typeface="Arial Unicode MS"/>
                          <a:cs typeface="Times New Roman"/>
                        </a:rPr>
                        <a:t>Los conocimientos y las habilidades matemáticas de los niños al ingresar al jardín, su carácter informal</a:t>
                      </a:r>
                      <a:r>
                        <a:rPr lang="es-ES" sz="1800" baseline="0" dirty="0" smtClean="0">
                          <a:latin typeface="Arial"/>
                          <a:ea typeface="Arial Unicode MS"/>
                          <a:cs typeface="Times New Roman"/>
                        </a:rPr>
                        <a:t> y su importancia en la elaboración de nuevos conocimientos</a:t>
                      </a:r>
                      <a:r>
                        <a:rPr lang="es-ES" sz="1800" dirty="0" smtClean="0">
                          <a:latin typeface="Arial"/>
                          <a:ea typeface="Arial Unicode MS"/>
                          <a:cs typeface="Times New Roman"/>
                        </a:rPr>
                        <a:t>.</a:t>
                      </a:r>
                      <a:endParaRPr lang="es-MX" sz="24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357">
                <a:tc>
                  <a:txBody>
                    <a:bodyPr/>
                    <a:lstStyle/>
                    <a:p>
                      <a:pPr>
                        <a:spcAft>
                          <a:spcPts val="0"/>
                        </a:spcAft>
                        <a:tabLst>
                          <a:tab pos="-228600" algn="l"/>
                          <a:tab pos="685800" algn="l"/>
                        </a:tabLst>
                      </a:pPr>
                      <a:r>
                        <a:rPr lang="es-ES" sz="1800" dirty="0" smtClean="0">
                          <a:latin typeface="Arial"/>
                          <a:ea typeface="Arial Unicode MS"/>
                          <a:cs typeface="Times New Roman"/>
                        </a:rPr>
                        <a:t>Los</a:t>
                      </a:r>
                      <a:r>
                        <a:rPr lang="es-ES" sz="1800" baseline="0" dirty="0" smtClean="0">
                          <a:latin typeface="Arial"/>
                          <a:ea typeface="Arial Unicode MS"/>
                          <a:cs typeface="Times New Roman"/>
                        </a:rPr>
                        <a:t> procesos que siguen los niños para adquirir las nociones matemáticas básicas</a:t>
                      </a:r>
                      <a:r>
                        <a:rPr lang="es-ES" sz="1800" dirty="0" smtClean="0">
                          <a:latin typeface="Arial"/>
                          <a:ea typeface="Arial Unicode MS"/>
                          <a:cs typeface="Times New Roman"/>
                        </a:rPr>
                        <a:t>.</a:t>
                      </a:r>
                    </a:p>
                    <a:p>
                      <a:pPr marL="457200" indent="-92075" algn="l">
                        <a:spcAft>
                          <a:spcPts val="0"/>
                        </a:spcAft>
                        <a:buFont typeface="+mj-lt"/>
                        <a:buAutoNum type="alphaLcParenR"/>
                        <a:tabLst>
                          <a:tab pos="-228600" algn="l"/>
                          <a:tab pos="685800" algn="l"/>
                        </a:tabLst>
                      </a:pPr>
                      <a:r>
                        <a:rPr lang="es-ES" sz="1800" dirty="0" smtClean="0">
                          <a:latin typeface="Arial"/>
                          <a:ea typeface="Arial Unicode MS"/>
                          <a:cs typeface="Times New Roman"/>
                        </a:rPr>
                        <a:t>Número</a:t>
                      </a:r>
                    </a:p>
                    <a:p>
                      <a:pPr marL="457200" indent="-92075" algn="l">
                        <a:spcAft>
                          <a:spcPts val="0"/>
                        </a:spcAft>
                        <a:buFont typeface="+mj-lt"/>
                        <a:buAutoNum type="alphaLcParenR"/>
                        <a:tabLst>
                          <a:tab pos="-228600" algn="l"/>
                          <a:tab pos="685800" algn="l"/>
                        </a:tabLst>
                      </a:pPr>
                      <a:r>
                        <a:rPr lang="es-ES" sz="1800" dirty="0" smtClean="0">
                          <a:latin typeface="Arial"/>
                          <a:ea typeface="Arial Unicode MS"/>
                          <a:cs typeface="Times New Roman"/>
                        </a:rPr>
                        <a:t>Espacio y geometría</a:t>
                      </a:r>
                    </a:p>
                    <a:p>
                      <a:pPr marL="457200" indent="-92075" algn="l">
                        <a:spcAft>
                          <a:spcPts val="0"/>
                        </a:spcAft>
                        <a:buFont typeface="+mj-lt"/>
                        <a:buAutoNum type="alphaLcParenR"/>
                        <a:tabLst>
                          <a:tab pos="-228600" algn="l"/>
                          <a:tab pos="685800" algn="l"/>
                        </a:tabLst>
                      </a:pPr>
                      <a:r>
                        <a:rPr lang="es-ES" sz="1800" dirty="0" smtClean="0">
                          <a:latin typeface="Arial"/>
                          <a:ea typeface="Arial Unicode MS"/>
                          <a:cs typeface="Times New Roman"/>
                        </a:rPr>
                        <a:t>Medida</a:t>
                      </a:r>
                      <a:endParaRPr lang="es-MX"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285750" y="214313"/>
            <a:ext cx="8229600" cy="1143000"/>
          </a:xfrm>
        </p:spPr>
        <p:txBody>
          <a:bodyPr/>
          <a:lstStyle/>
          <a:p>
            <a:pPr eaLnBrk="1" hangingPunct="1"/>
            <a:r>
              <a:rPr lang="es-MX" smtClean="0"/>
              <a:t>Bloque II </a:t>
            </a:r>
          </a:p>
        </p:txBody>
      </p:sp>
      <p:sp>
        <p:nvSpPr>
          <p:cNvPr id="17411" name="2 Marcador de contenido"/>
          <p:cNvSpPr>
            <a:spLocks noGrp="1"/>
          </p:cNvSpPr>
          <p:nvPr>
            <p:ph idx="1"/>
          </p:nvPr>
        </p:nvSpPr>
        <p:spPr>
          <a:xfrm>
            <a:off x="214313" y="1357313"/>
            <a:ext cx="8229600" cy="1285875"/>
          </a:xfrm>
        </p:spPr>
        <p:txBody>
          <a:bodyPr/>
          <a:lstStyle/>
          <a:p>
            <a:pPr eaLnBrk="1" hangingPunct="1">
              <a:buFont typeface="Wingdings 2" pitchFamily="18" charset="2"/>
              <a:buNone/>
            </a:pPr>
            <a:r>
              <a:rPr lang="es-MX" sz="2000" b="1" smtClean="0"/>
              <a:t>	EL DESARROLLO DEL PENSAMIENTO MATEMÁTICO Y LA INTERVENCIÓN EDUCATIVA EN EL JARDÍN DE NIÑOS</a:t>
            </a:r>
            <a:endParaRPr lang="es-MX" sz="2000" smtClean="0"/>
          </a:p>
        </p:txBody>
      </p:sp>
      <p:graphicFrame>
        <p:nvGraphicFramePr>
          <p:cNvPr id="7" name="6 Tabla"/>
          <p:cNvGraphicFramePr>
            <a:graphicFrameLocks noGrp="1"/>
          </p:cNvGraphicFramePr>
          <p:nvPr/>
        </p:nvGraphicFramePr>
        <p:xfrm>
          <a:off x="214313" y="2301875"/>
          <a:ext cx="8715436" cy="3657600"/>
        </p:xfrm>
        <a:graphic>
          <a:graphicData uri="http://schemas.openxmlformats.org/drawingml/2006/table">
            <a:tbl>
              <a:tblPr/>
              <a:tblGrid>
                <a:gridCol w="8715436"/>
              </a:tblGrid>
              <a:tr h="1153105">
                <a:tc>
                  <a:txBody>
                    <a:bodyPr/>
                    <a:lstStyle/>
                    <a:p>
                      <a:pPr>
                        <a:spcAft>
                          <a:spcPts val="0"/>
                        </a:spcAft>
                        <a:tabLst>
                          <a:tab pos="-228600" algn="l"/>
                          <a:tab pos="685800" algn="l"/>
                        </a:tabLst>
                      </a:pPr>
                      <a:r>
                        <a:rPr lang="es-ES" sz="2000" dirty="0" smtClean="0">
                          <a:latin typeface="Arial"/>
                          <a:ea typeface="Arial Unicode MS"/>
                          <a:cs typeface="Times New Roman"/>
                        </a:rPr>
                        <a:t>1.- Las</a:t>
                      </a:r>
                      <a:r>
                        <a:rPr lang="es-ES" sz="2000" baseline="0" dirty="0" smtClean="0">
                          <a:latin typeface="Arial"/>
                          <a:ea typeface="Arial Unicode MS"/>
                          <a:cs typeface="Times New Roman"/>
                        </a:rPr>
                        <a:t> situaciones didácticas, sus componentes y características para crear   un ambiente que favorezca el desarrollo del pensamiento matemático en los niños.</a:t>
                      </a:r>
                    </a:p>
                    <a:p>
                      <a:pPr marL="457200" indent="-6350">
                        <a:spcAft>
                          <a:spcPts val="0"/>
                        </a:spcAft>
                        <a:buFont typeface="+mj-lt"/>
                        <a:buAutoNum type="alphaLcParenR"/>
                        <a:tabLst>
                          <a:tab pos="-228600" algn="l"/>
                          <a:tab pos="685800" algn="l"/>
                        </a:tabLst>
                      </a:pPr>
                      <a:r>
                        <a:rPr lang="es-ES" sz="2000" baseline="0" dirty="0" smtClean="0">
                          <a:latin typeface="Arial"/>
                          <a:ea typeface="Arial Unicode MS"/>
                          <a:cs typeface="Times New Roman"/>
                        </a:rPr>
                        <a:t> Los problemas matemáticos</a:t>
                      </a:r>
                    </a:p>
                    <a:p>
                      <a:pPr marL="457200" indent="-6350">
                        <a:spcAft>
                          <a:spcPts val="0"/>
                        </a:spcAft>
                        <a:buFont typeface="+mj-lt"/>
                        <a:buAutoNum type="alphaLcParenR"/>
                        <a:tabLst>
                          <a:tab pos="-228600" algn="l"/>
                          <a:tab pos="365125" algn="l"/>
                          <a:tab pos="685800" algn="l"/>
                        </a:tabLst>
                      </a:pPr>
                      <a:r>
                        <a:rPr lang="es-ES" sz="2000" baseline="0" dirty="0" smtClean="0">
                          <a:latin typeface="Arial"/>
                          <a:ea typeface="Arial Unicode MS"/>
                          <a:cs typeface="Times New Roman"/>
                        </a:rPr>
                        <a:t> Los recursos didácticos</a:t>
                      </a:r>
                    </a:p>
                    <a:p>
                      <a:pPr marL="457200" indent="-6350">
                        <a:spcAft>
                          <a:spcPts val="0"/>
                        </a:spcAft>
                        <a:buFont typeface="+mj-lt"/>
                        <a:buAutoNum type="alphaLcParenR"/>
                        <a:tabLst>
                          <a:tab pos="-228600" algn="l"/>
                          <a:tab pos="365125" algn="l"/>
                          <a:tab pos="685800" algn="l"/>
                        </a:tabLst>
                      </a:pPr>
                      <a:r>
                        <a:rPr lang="es-ES" sz="2000" baseline="0" dirty="0" smtClean="0">
                          <a:latin typeface="Arial"/>
                          <a:ea typeface="Arial Unicode MS"/>
                          <a:cs typeface="Times New Roman"/>
                        </a:rPr>
                        <a:t>Actividades que contribuyen al pensamiento matemático</a:t>
                      </a:r>
                    </a:p>
                    <a:p>
                      <a:pPr marL="457200" indent="-6350">
                        <a:spcAft>
                          <a:spcPts val="0"/>
                        </a:spcAft>
                        <a:buFont typeface="+mj-lt"/>
                        <a:buAutoNum type="alphaLcParenR"/>
                        <a:tabLst>
                          <a:tab pos="-228600" algn="l"/>
                          <a:tab pos="365125" algn="l"/>
                          <a:tab pos="685800" algn="l"/>
                        </a:tabLst>
                      </a:pPr>
                      <a:r>
                        <a:rPr lang="es-ES" sz="2000" baseline="0" dirty="0" smtClean="0">
                          <a:latin typeface="Arial"/>
                          <a:ea typeface="Arial Unicode MS"/>
                          <a:cs typeface="Times New Roman"/>
                        </a:rPr>
                        <a:t>Diseño de situaciones didácticas que promueven el pensamiento matemático de los niños      </a:t>
                      </a:r>
                      <a:endParaRPr lang="es-MX" sz="28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3105">
                <a:tc>
                  <a:txBody>
                    <a:bodyPr/>
                    <a:lstStyle/>
                    <a:p>
                      <a:pPr>
                        <a:spcAft>
                          <a:spcPts val="0"/>
                        </a:spcAft>
                        <a:tabLst>
                          <a:tab pos="-228600" algn="l"/>
                          <a:tab pos="685800" algn="l"/>
                        </a:tabLst>
                      </a:pPr>
                      <a:r>
                        <a:rPr lang="es-ES" sz="2000" dirty="0" smtClean="0">
                          <a:latin typeface="Arial"/>
                          <a:ea typeface="Arial Unicode MS"/>
                          <a:cs typeface="Times New Roman"/>
                        </a:rPr>
                        <a:t>2.- Actitudes</a:t>
                      </a:r>
                      <a:r>
                        <a:rPr lang="es-ES" sz="2000" baseline="0" dirty="0" smtClean="0">
                          <a:latin typeface="Arial"/>
                          <a:ea typeface="Arial Unicode MS"/>
                          <a:cs typeface="Times New Roman"/>
                        </a:rPr>
                        <a:t> de la educadora que favorecen la creación de oportunidades para el dialogo, la revisión colectiva de procedimientos y resultados, y la elaboración de explicaciones por parte de los niños. El aprovechamiento didáctico del error</a:t>
                      </a:r>
                      <a:r>
                        <a:rPr lang="es-ES" sz="2000" dirty="0" smtClean="0">
                          <a:latin typeface="Arial"/>
                          <a:ea typeface="Arial Unicode MS"/>
                          <a:cs typeface="Times New Roman"/>
                        </a:rPr>
                        <a:t>.</a:t>
                      </a:r>
                      <a:endParaRPr lang="es-MX"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p:cNvSpPr>
            <a:spLocks noGrp="1"/>
          </p:cNvSpPr>
          <p:nvPr>
            <p:ph type="title"/>
          </p:nvPr>
        </p:nvSpPr>
        <p:spPr>
          <a:xfrm>
            <a:off x="827584" y="476672"/>
            <a:ext cx="6872932" cy="801688"/>
          </a:xfrm>
        </p:spPr>
        <p:txBody>
          <a:bodyPr/>
          <a:lstStyle/>
          <a:p>
            <a:r>
              <a:rPr lang="es-MX" dirty="0" smtClean="0"/>
              <a:t>Fechas de evaluación</a:t>
            </a:r>
          </a:p>
        </p:txBody>
      </p:sp>
      <p:sp>
        <p:nvSpPr>
          <p:cNvPr id="37891" name="2 Marcador de contenido"/>
          <p:cNvSpPr>
            <a:spLocks noGrp="1"/>
          </p:cNvSpPr>
          <p:nvPr>
            <p:ph idx="1"/>
          </p:nvPr>
        </p:nvSpPr>
        <p:spPr>
          <a:xfrm>
            <a:off x="468313" y="1556792"/>
            <a:ext cx="8351837" cy="5012283"/>
          </a:xfrm>
        </p:spPr>
        <p:txBody>
          <a:bodyPr/>
          <a:lstStyle/>
          <a:p>
            <a:r>
              <a:rPr lang="es-MX" sz="2800" dirty="0" smtClean="0"/>
              <a:t>Exámenes  institucional :  7, 8 y 9 de Marzo </a:t>
            </a:r>
          </a:p>
          <a:p>
            <a:r>
              <a:rPr lang="es-MX" sz="2800" dirty="0" smtClean="0"/>
              <a:t>Segundo período de evaluación 13 y 14 de Marzo</a:t>
            </a:r>
          </a:p>
          <a:p>
            <a:r>
              <a:rPr lang="es-MX" sz="2800" dirty="0" smtClean="0"/>
              <a:t>Exámenes  institucionales 7,8 y 9 de Mayo </a:t>
            </a:r>
          </a:p>
          <a:p>
            <a:r>
              <a:rPr lang="es-MX" sz="2800" dirty="0" smtClean="0"/>
              <a:t>Segundo periodo de evaluaciones 17 y 18 de Mayo</a:t>
            </a:r>
          </a:p>
          <a:p>
            <a:r>
              <a:rPr lang="es-MX" sz="2800" dirty="0" smtClean="0"/>
              <a:t>Exámenes  semestrales: 15,18 y 19 de Junio </a:t>
            </a:r>
          </a:p>
          <a:p>
            <a:r>
              <a:rPr lang="es-MX" sz="2800" dirty="0" smtClean="0"/>
              <a:t>Tercer periodo de evaluación  21 y 22 de Junio</a:t>
            </a:r>
          </a:p>
          <a:p>
            <a:pPr>
              <a:buFontTx/>
              <a:buNone/>
            </a:pPr>
            <a:endParaRPr lang="es-MX" sz="26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p:txBody>
          <a:bodyPr/>
          <a:lstStyle/>
          <a:p>
            <a:pPr algn="ctr" eaLnBrk="1" hangingPunct="1"/>
            <a:r>
              <a:rPr lang="es-MX" sz="4000" dirty="0" smtClean="0">
                <a:solidFill>
                  <a:srgbClr val="08B7BF"/>
                </a:solidFill>
              </a:rPr>
              <a:t>Reglamento y Acuerdos </a:t>
            </a:r>
            <a:r>
              <a:rPr lang="es-MX" sz="4000" dirty="0" smtClean="0">
                <a:solidFill>
                  <a:srgbClr val="08B7BF"/>
                </a:solidFill>
              </a:rPr>
              <a:t> </a:t>
            </a:r>
            <a:endParaRPr lang="es-MX" sz="4000" dirty="0" smtClean="0">
              <a:solidFill>
                <a:srgbClr val="08B7BF"/>
              </a:solidFill>
            </a:endParaRPr>
          </a:p>
        </p:txBody>
      </p:sp>
      <p:sp>
        <p:nvSpPr>
          <p:cNvPr id="34819" name="2 Marcador de contenido"/>
          <p:cNvSpPr>
            <a:spLocks noGrp="1"/>
          </p:cNvSpPr>
          <p:nvPr>
            <p:ph sz="quarter" idx="1"/>
          </p:nvPr>
        </p:nvSpPr>
        <p:spPr>
          <a:xfrm>
            <a:off x="301625" y="1196752"/>
            <a:ext cx="8504238" cy="4902423"/>
          </a:xfrm>
        </p:spPr>
        <p:txBody>
          <a:bodyPr>
            <a:normAutofit fontScale="92500" lnSpcReduction="10000"/>
          </a:bodyPr>
          <a:lstStyle/>
          <a:p>
            <a:pPr eaLnBrk="1" hangingPunct="1"/>
            <a:r>
              <a:rPr lang="es-ES" dirty="0" smtClean="0"/>
              <a:t>Total de asistencias se tomará por bimestre  __ 85%</a:t>
            </a:r>
          </a:p>
          <a:p>
            <a:pPr eaLnBrk="1" hangingPunct="1"/>
            <a:r>
              <a:rPr lang="es-ES" dirty="0" smtClean="0"/>
              <a:t>Presentación de cuaderno, diario, materiales.</a:t>
            </a:r>
          </a:p>
          <a:p>
            <a:pPr eaLnBrk="1" hangingPunct="1"/>
            <a:r>
              <a:rPr lang="es-ES" dirty="0" smtClean="0"/>
              <a:t>Se manejarán rúbricas.</a:t>
            </a:r>
          </a:p>
          <a:p>
            <a:pPr eaLnBrk="1" hangingPunct="1"/>
            <a:r>
              <a:rPr lang="es-ES" dirty="0" smtClean="0"/>
              <a:t>No se permiten salidas constantes del salón,</a:t>
            </a:r>
          </a:p>
          <a:p>
            <a:pPr eaLnBrk="1" hangingPunct="1"/>
            <a:r>
              <a:rPr lang="es-ES" dirty="0" smtClean="0"/>
              <a:t>Uso de celulares a discreción y de forma esporádica</a:t>
            </a:r>
          </a:p>
          <a:p>
            <a:pPr eaLnBrk="1" hangingPunct="1"/>
            <a:r>
              <a:rPr lang="es-ES" dirty="0" smtClean="0"/>
              <a:t>Uso computadora personal nadamas en casos que sea necesarios y convocados por  el docente </a:t>
            </a:r>
          </a:p>
          <a:p>
            <a:pPr eaLnBrk="1" hangingPunct="1"/>
            <a:r>
              <a:rPr lang="es-ES" dirty="0" smtClean="0"/>
              <a:t>Los trabajos que no sean de la materia se recogerán y se entregan al termino del bimestre </a:t>
            </a:r>
          </a:p>
          <a:p>
            <a:pPr eaLnBrk="1" hangingPunct="1"/>
            <a:endParaRPr lang="es-MX"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MX" dirty="0" smtClean="0"/>
              <a:t> </a:t>
            </a:r>
            <a:endParaRPr lang="es-MX" dirty="0"/>
          </a:p>
        </p:txBody>
      </p:sp>
      <p:sp>
        <p:nvSpPr>
          <p:cNvPr id="35843" name="2 Marcador de contenido"/>
          <p:cNvSpPr>
            <a:spLocks noGrp="1"/>
          </p:cNvSpPr>
          <p:nvPr>
            <p:ph sz="quarter" idx="1"/>
          </p:nvPr>
        </p:nvSpPr>
        <p:spPr>
          <a:xfrm>
            <a:off x="301625" y="1527175"/>
            <a:ext cx="8504238" cy="4572000"/>
          </a:xfrm>
        </p:spPr>
        <p:txBody>
          <a:bodyPr/>
          <a:lstStyle/>
          <a:p>
            <a:pPr algn="just" eaLnBrk="1" hangingPunct="1"/>
            <a:r>
              <a:rPr lang="es-MX" smtClean="0"/>
              <a:t>Si no presenta actitud positiva,  propositiva y de respeto para el docente como para sus compañeras automáticamente la calificación será en el bimestre correspondiente 5</a:t>
            </a:r>
          </a:p>
          <a:p>
            <a:pPr algn="just" eaLnBrk="1" hangingPunct="1"/>
            <a:r>
              <a:rPr lang="es-MX" smtClean="0"/>
              <a:t>El maestro de la institución que sea el responsable en las aplicaciones de exámenes institucionales esta facultado para suspender el examen y la calificación automáticamente será de cero en el examen correspondiente.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              Acuerdos </a:t>
            </a:r>
            <a:endParaRPr lang="es-MX" dirty="0"/>
          </a:p>
        </p:txBody>
      </p:sp>
      <p:sp>
        <p:nvSpPr>
          <p:cNvPr id="3" name="2 Marcador de contenido"/>
          <p:cNvSpPr>
            <a:spLocks noGrp="1"/>
          </p:cNvSpPr>
          <p:nvPr>
            <p:ph idx="1"/>
          </p:nvPr>
        </p:nvSpPr>
        <p:spPr/>
        <p:txBody>
          <a:bodyPr/>
          <a:lstStyle/>
          <a:p>
            <a:endParaRPr lang="es-MX"/>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827088" y="1125538"/>
            <a:ext cx="6913562" cy="4524315"/>
          </a:xfrm>
          <a:prstGeom prst="rect">
            <a:avLst/>
          </a:prstGeom>
          <a:noFill/>
          <a:ln w="9525">
            <a:noFill/>
            <a:miter lim="800000"/>
            <a:headEnd/>
            <a:tailEnd/>
          </a:ln>
        </p:spPr>
        <p:txBody>
          <a:bodyPr>
            <a:spAutoFit/>
          </a:bodyPr>
          <a:lstStyle/>
          <a:p>
            <a:pPr algn="ctr"/>
            <a:r>
              <a:rPr lang="es-ES" sz="3600" dirty="0"/>
              <a:t>Adelante </a:t>
            </a:r>
          </a:p>
          <a:p>
            <a:pPr algn="ctr"/>
            <a:endParaRPr lang="es-ES" sz="3600" dirty="0"/>
          </a:p>
          <a:p>
            <a:pPr algn="ctr"/>
            <a:endParaRPr lang="es-ES" sz="3600" dirty="0"/>
          </a:p>
          <a:p>
            <a:pPr algn="ctr"/>
            <a:r>
              <a:rPr lang="es-ES" sz="3600" dirty="0"/>
              <a:t>JUNTAS RECORREREMOS EL CAMINO </a:t>
            </a:r>
          </a:p>
          <a:p>
            <a:pPr algn="ctr"/>
            <a:endParaRPr lang="es-MX" sz="3600" dirty="0"/>
          </a:p>
          <a:p>
            <a:pPr algn="ctr"/>
            <a:endParaRPr lang="es-ES" sz="3600" dirty="0"/>
          </a:p>
          <a:p>
            <a:pPr algn="ctr"/>
            <a:r>
              <a:rPr lang="es-ES" sz="3600" dirty="0"/>
              <a:t>“BIENVENIDAS”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92696"/>
            <a:ext cx="8229600" cy="4572000"/>
          </a:xfrm>
        </p:spPr>
        <p:txBody>
          <a:bodyPr>
            <a:normAutofit/>
          </a:bodyPr>
          <a:lstStyle/>
          <a:p>
            <a:pPr lvl="0"/>
            <a:r>
              <a:rPr lang="es-MX" dirty="0" smtClean="0"/>
              <a:t>En la casa de los tres osos había un rico pastel de miel. Papá oso se comió la mitad, mamá osa se comió la mitad de lo que quedó, el osito se comió la mitad de lo que quedaba, Ricitos de Oro hizo lo mismo y le regaló a su perro la mitad del sobrenadante. Al gato le tocó la mitad de lo que quedaba y el ratón se robó la mitad del resto. ¿Cuánto quedó para las hormigas?</a:t>
            </a:r>
            <a:endParaRPr lang="es-ES" dirty="0" smtClean="0"/>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Enfoque </a:t>
            </a:r>
            <a:endParaRPr lang="es-MX" dirty="0"/>
          </a:p>
        </p:txBody>
      </p:sp>
      <p:sp>
        <p:nvSpPr>
          <p:cNvPr id="3" name="2 Marcador de contenido"/>
          <p:cNvSpPr>
            <a:spLocks noGrp="1"/>
          </p:cNvSpPr>
          <p:nvPr>
            <p:ph idx="1"/>
          </p:nvPr>
        </p:nvSpPr>
        <p:spPr>
          <a:xfrm>
            <a:off x="457200" y="1124744"/>
            <a:ext cx="8147248" cy="5001419"/>
          </a:xfrm>
        </p:spPr>
        <p:txBody>
          <a:bodyPr>
            <a:normAutofit fontScale="77500" lnSpcReduction="20000"/>
          </a:bodyPr>
          <a:lstStyle/>
          <a:p>
            <a:pPr>
              <a:buNone/>
            </a:pPr>
            <a:r>
              <a:rPr lang="es-MX" dirty="0" smtClean="0"/>
              <a:t>Un aspecto central del curso es el reconocimiento del valor del juego </a:t>
            </a:r>
            <a:r>
              <a:rPr lang="es-MX" dirty="0" smtClean="0"/>
              <a:t>como estrategia </a:t>
            </a:r>
            <a:r>
              <a:rPr lang="es-MX" dirty="0" smtClean="0"/>
              <a:t>didáctica y como recurso de aprendizaje, cuando éste tiene un </a:t>
            </a:r>
            <a:r>
              <a:rPr lang="es-MX" dirty="0" smtClean="0"/>
              <a:t>propósito educativo.</a:t>
            </a:r>
          </a:p>
          <a:p>
            <a:pPr>
              <a:buNone/>
            </a:pPr>
            <a:r>
              <a:rPr lang="es-MX" dirty="0" smtClean="0"/>
              <a:t> </a:t>
            </a:r>
            <a:r>
              <a:rPr lang="es-MX" dirty="0" smtClean="0"/>
              <a:t>Los estudiantes tendrán los elementos necesarios para distinguir</a:t>
            </a:r>
          </a:p>
          <a:p>
            <a:pPr>
              <a:buNone/>
            </a:pPr>
            <a:r>
              <a:rPr lang="es-MX" dirty="0" smtClean="0"/>
              <a:t>las actividades y situaciones que favorecen la adquisición de nociones en los </a:t>
            </a:r>
            <a:r>
              <a:rPr lang="es-MX" dirty="0" smtClean="0"/>
              <a:t>niños, de </a:t>
            </a:r>
            <a:r>
              <a:rPr lang="es-MX" dirty="0" smtClean="0"/>
              <a:t>aquellas que se limitan a la manipulación de objetos sin una intención definida.</a:t>
            </a:r>
          </a:p>
          <a:p>
            <a:pPr>
              <a:buNone/>
            </a:pPr>
            <a:r>
              <a:rPr lang="es-MX" dirty="0" smtClean="0"/>
              <a:t>De esta manera, comprenderán que en la educación preescolar las actividades </a:t>
            </a:r>
            <a:r>
              <a:rPr lang="es-MX" dirty="0" smtClean="0"/>
              <a:t>en el </a:t>
            </a:r>
            <a:r>
              <a:rPr lang="es-MX" dirty="0" smtClean="0"/>
              <a:t>ámbito matemático no tienen como propósito detectar las etapas de </a:t>
            </a:r>
            <a:r>
              <a:rPr lang="es-MX" dirty="0" smtClean="0"/>
              <a:t>desarrollo del </a:t>
            </a:r>
            <a:r>
              <a:rPr lang="es-MX" dirty="0" smtClean="0"/>
              <a:t>pensamiento, ni mucho menos clasificar a los niños en relación con </a:t>
            </a:r>
            <a:r>
              <a:rPr lang="es-MX" dirty="0" smtClean="0"/>
              <a:t>ellas, sino </a:t>
            </a:r>
            <a:r>
              <a:rPr lang="es-MX" dirty="0" smtClean="0"/>
              <a:t>favorecer la adquisición y la evolución de las nociones que serán la base </a:t>
            </a:r>
            <a:r>
              <a:rPr lang="es-MX" dirty="0" smtClean="0"/>
              <a:t>para acceder </a:t>
            </a:r>
            <a:r>
              <a:rPr lang="es-MX" dirty="0" smtClean="0"/>
              <a:t>a la comprensión de significados cada vez más amplios y complejos.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8 Título"/>
          <p:cNvSpPr>
            <a:spLocks noGrp="1"/>
          </p:cNvSpPr>
          <p:nvPr>
            <p:ph type="title"/>
          </p:nvPr>
        </p:nvSpPr>
        <p:spPr/>
        <p:txBody>
          <a:bodyPr/>
          <a:lstStyle/>
          <a:p>
            <a:pPr algn="ctr"/>
            <a:r>
              <a:rPr lang="es-MX" dirty="0" smtClean="0"/>
              <a:t>PROPÓSITOS</a:t>
            </a:r>
          </a:p>
        </p:txBody>
      </p:sp>
      <p:sp>
        <p:nvSpPr>
          <p:cNvPr id="8194" name="Rectangle 4"/>
          <p:cNvSpPr>
            <a:spLocks noGrp="1" noChangeArrowheads="1"/>
          </p:cNvSpPr>
          <p:nvPr>
            <p:ph type="body" sz="half" idx="2"/>
          </p:nvPr>
        </p:nvSpPr>
        <p:spPr>
          <a:xfrm>
            <a:off x="642938" y="1928813"/>
            <a:ext cx="7858125" cy="609600"/>
          </a:xfrm>
        </p:spPr>
        <p:txBody>
          <a:bodyPr>
            <a:noAutofit/>
          </a:bodyPr>
          <a:lstStyle/>
          <a:p>
            <a:pPr algn="just">
              <a:buNone/>
            </a:pPr>
            <a:r>
              <a:rPr lang="es-ES" sz="2400" dirty="0" smtClean="0">
                <a:solidFill>
                  <a:schemeClr val="bg1"/>
                </a:solidFill>
                <a:latin typeface="Times New Roman" pitchFamily="18" charset="0"/>
                <a:cs typeface="Times New Roman" pitchFamily="18" charset="0"/>
              </a:rPr>
              <a:t> </a:t>
            </a:r>
            <a:r>
              <a:rPr lang="es-MX" sz="2400" b="1" dirty="0" smtClean="0"/>
              <a:t>1.-Analizar los procesos que siguen los niños en la adquisición de nociones matemáticas básicas, para orientar la intervención educativa en el jardín de niños y favorecer esos procesos.</a:t>
            </a:r>
            <a:endParaRPr lang="es-ES" sz="2400" b="1" dirty="0" smtClean="0"/>
          </a:p>
          <a:p>
            <a:pPr algn="just">
              <a:buNone/>
            </a:pPr>
            <a:endParaRPr lang="es-ES" sz="2400" b="1" dirty="0" smtClean="0"/>
          </a:p>
          <a:p>
            <a:pPr algn="just">
              <a:buNone/>
            </a:pPr>
            <a:r>
              <a:rPr lang="es-MX" sz="2400" b="1" dirty="0" smtClean="0"/>
              <a:t>2.- Comprender la función de los problemas matemáticos en el proceso de elaboración de conocimientos e identifiquen las características que debe reunir una situación didáctica para propiciar el aprendizaje en los niños.</a:t>
            </a:r>
            <a:endParaRPr lang="es-ES" sz="2400" b="1" dirty="0" smtClean="0"/>
          </a:p>
          <a:p>
            <a:pPr algn="just" eaLnBrk="1" hangingPunct="1">
              <a:lnSpc>
                <a:spcPct val="90000"/>
              </a:lnSpc>
              <a:buFont typeface="Wingdings" pitchFamily="2" charset="2"/>
              <a:buNone/>
            </a:pPr>
            <a:endParaRPr lang="es-ES" sz="2800" dirty="0" smtClean="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txBox="1">
            <a:spLocks noChangeArrowheads="1"/>
          </p:cNvSpPr>
          <p:nvPr/>
        </p:nvSpPr>
        <p:spPr bwMode="auto">
          <a:xfrm>
            <a:off x="714375" y="1071563"/>
            <a:ext cx="7858125" cy="609600"/>
          </a:xfrm>
          <a:prstGeom prst="rect">
            <a:avLst/>
          </a:prstGeom>
          <a:noFill/>
          <a:ln w="9525">
            <a:noFill/>
            <a:miter lim="800000"/>
            <a:headEnd/>
            <a:tailEnd/>
          </a:ln>
        </p:spPr>
        <p:txBody>
          <a:bodyPr/>
          <a:lstStyle/>
          <a:p>
            <a:pPr algn="just"/>
            <a:r>
              <a:rPr lang="es-MX" sz="2800" b="1" dirty="0" smtClean="0"/>
              <a:t>3.- Adquirir las herramientas necesarias para la     selección, el diseño y la aplicación de situaciones didácticas que sean adecuadas a las características de los niños y congruentes con los propósitos educativos.</a:t>
            </a:r>
            <a:endParaRPr lang="es-ES" sz="2800" b="1" dirty="0" smtClean="0"/>
          </a:p>
          <a:p>
            <a:pPr algn="just"/>
            <a:r>
              <a:rPr lang="es-MX" sz="2800" b="1" dirty="0" smtClean="0"/>
              <a:t> </a:t>
            </a:r>
            <a:endParaRPr lang="es-ES" sz="2800" b="1" dirty="0" smtClean="0"/>
          </a:p>
          <a:p>
            <a:pPr algn="just"/>
            <a:r>
              <a:rPr lang="es-MX" sz="2800" b="1" dirty="0" smtClean="0"/>
              <a:t>4.- Desarrollar la sensibilidad necesaria para comunicarse con los niños y reconocer las habilidades y competencias que poseen, a fin de favorecer el desenvolvimiento de sus potencialidades.</a:t>
            </a:r>
            <a:endParaRPr lang="es-ES" sz="2800" b="1" dirty="0" smtClean="0"/>
          </a:p>
          <a:p>
            <a:pPr marL="273050" indent="-273050" algn="just">
              <a:lnSpc>
                <a:spcPct val="90000"/>
              </a:lnSpc>
              <a:spcBef>
                <a:spcPct val="20000"/>
              </a:spcBef>
              <a:buClr>
                <a:srgbClr val="0BD0D9"/>
              </a:buClr>
              <a:buSzPct val="95000"/>
              <a:buFont typeface="Wingdings" pitchFamily="2" charset="2"/>
              <a:buNone/>
            </a:pPr>
            <a:endParaRPr lang="es-MX" sz="2800" dirty="0" smtClean="0">
              <a:solidFill>
                <a:schemeClr val="tx2"/>
              </a:solidFill>
              <a:latin typeface="Impact" pitchFamily="34" charset="0"/>
            </a:endParaRPr>
          </a:p>
          <a:p>
            <a:pPr marL="273050" indent="-273050" algn="just">
              <a:lnSpc>
                <a:spcPct val="90000"/>
              </a:lnSpc>
              <a:spcBef>
                <a:spcPct val="20000"/>
              </a:spcBef>
              <a:buClr>
                <a:srgbClr val="0BD0D9"/>
              </a:buClr>
              <a:buSzPct val="95000"/>
              <a:buFont typeface="Wingdings" pitchFamily="2" charset="2"/>
              <a:buNone/>
            </a:pPr>
            <a:endParaRPr lang="es-ES" sz="2800" dirty="0">
              <a:solidFill>
                <a:schemeClr val="tx2"/>
              </a:solidFill>
              <a:latin typeface="Impact"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428625" y="0"/>
            <a:ext cx="8429625" cy="1428750"/>
          </a:xfrm>
        </p:spPr>
        <p:txBody>
          <a:bodyPr/>
          <a:lstStyle/>
          <a:p>
            <a:pPr algn="ctr" eaLnBrk="1" hangingPunct="1"/>
            <a:r>
              <a:rPr lang="es-MX" sz="3600" b="1" dirty="0" smtClean="0"/>
              <a:t>MAPA CURRICULAR </a:t>
            </a:r>
            <a:br>
              <a:rPr lang="es-MX" sz="3600" b="1" dirty="0" smtClean="0"/>
            </a:br>
            <a:r>
              <a:rPr lang="es-MX" sz="3600" b="1" dirty="0" smtClean="0"/>
              <a:t>ANTECEDENTES   DE LA MATERIA</a:t>
            </a:r>
          </a:p>
        </p:txBody>
      </p:sp>
      <p:sp>
        <p:nvSpPr>
          <p:cNvPr id="6" name="5 CuadroTexto"/>
          <p:cNvSpPr txBox="1"/>
          <p:nvPr/>
        </p:nvSpPr>
        <p:spPr>
          <a:xfrm>
            <a:off x="683568" y="1412776"/>
            <a:ext cx="8064896" cy="4524315"/>
          </a:xfrm>
          <a:prstGeom prst="rect">
            <a:avLst/>
          </a:prstGeom>
          <a:noFill/>
        </p:spPr>
        <p:txBody>
          <a:bodyPr wrap="square" rtlCol="0">
            <a:spAutoFit/>
          </a:bodyPr>
          <a:lstStyle/>
          <a:p>
            <a:pPr algn="just"/>
            <a:r>
              <a:rPr lang="es-MX" b="1" dirty="0" smtClean="0"/>
              <a:t>En los cursos de Desarrollo Infantil I y II, se adquirieron los elementos necesarios para comprender los procesos cognitivos de los niños en relación con el conocimiento del entorno natural y social, y con los fundamentos del pensamiento matemático.</a:t>
            </a:r>
          </a:p>
          <a:p>
            <a:pPr algn="just"/>
            <a:endParaRPr lang="es-MX" b="1" dirty="0" smtClean="0"/>
          </a:p>
          <a:p>
            <a:pPr algn="just"/>
            <a:r>
              <a:rPr lang="es-MX" b="1" dirty="0" smtClean="0"/>
              <a:t>Además de Desarrollo Infantil, en Adquisición y Desenvolvimiento del Lenguaje I y Desarrollo Físico y Psicomotor I y II Y Socialización y Afectividad I, se comprendieron los factores genéticos, físicos, sociales y culturales, y los procesos de desenvolvimiento y aprendizaje de los niños de tres a seis años.</a:t>
            </a:r>
            <a:r>
              <a:rPr lang="es-MX" dirty="0" smtClean="0"/>
              <a:t>   </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C:\Users\Julita\Pictures\mapa.png"/>
          <p:cNvPicPr>
            <a:picLocks noChangeAspect="1" noChangeArrowheads="1"/>
          </p:cNvPicPr>
          <p:nvPr/>
        </p:nvPicPr>
        <p:blipFill>
          <a:blip r:embed="rId2" cstate="print"/>
          <a:srcRect/>
          <a:stretch>
            <a:fillRect/>
          </a:stretch>
        </p:blipFill>
        <p:spPr bwMode="auto">
          <a:xfrm>
            <a:off x="0" y="333375"/>
            <a:ext cx="9144000" cy="4895850"/>
          </a:xfrm>
          <a:prstGeom prst="rect">
            <a:avLst/>
          </a:prstGeom>
          <a:noFill/>
          <a:ln w="9525">
            <a:noFill/>
            <a:miter lim="800000"/>
            <a:headEnd/>
            <a:tailEnd/>
          </a:ln>
        </p:spPr>
      </p:pic>
      <p:graphicFrame>
        <p:nvGraphicFramePr>
          <p:cNvPr id="7" name="6 Tabla"/>
          <p:cNvGraphicFramePr>
            <a:graphicFrameLocks noGrp="1"/>
          </p:cNvGraphicFramePr>
          <p:nvPr/>
        </p:nvGraphicFramePr>
        <p:xfrm>
          <a:off x="179388" y="4868863"/>
          <a:ext cx="6696744" cy="1926297"/>
        </p:xfrm>
        <a:graphic>
          <a:graphicData uri="http://schemas.openxmlformats.org/drawingml/2006/table">
            <a:tbl>
              <a:tblPr firstRow="1" bandRow="1">
                <a:tableStyleId>{5C22544A-7EE6-4342-B048-85BDC9FD1C3A}</a:tableStyleId>
              </a:tblPr>
              <a:tblGrid>
                <a:gridCol w="3048000"/>
                <a:gridCol w="3648744"/>
              </a:tblGrid>
              <a:tr h="341337">
                <a:tc>
                  <a:txBody>
                    <a:bodyPr/>
                    <a:lstStyle/>
                    <a:p>
                      <a:pPr algn="l"/>
                      <a:r>
                        <a:rPr lang="es-MX" sz="1000" b="1" baseline="0" dirty="0" smtClean="0">
                          <a:latin typeface="Arial" pitchFamily="34" charset="0"/>
                          <a:cs typeface="Arial" pitchFamily="34" charset="0"/>
                        </a:rPr>
                        <a:t>A </a:t>
                      </a:r>
                      <a:r>
                        <a:rPr lang="es-MX" sz="1000" b="1" i="1" baseline="0" dirty="0" smtClean="0">
                          <a:latin typeface="Arial" pitchFamily="34" charset="0"/>
                          <a:cs typeface="Arial" pitchFamily="34" charset="0"/>
                        </a:rPr>
                        <a:t>Actividades principalmente escolarizadas</a:t>
                      </a:r>
                    </a:p>
                  </a:txBody>
                  <a:tcPr/>
                </a:tc>
                <a:tc>
                  <a:txBody>
                    <a:bodyPr/>
                    <a:lstStyle/>
                    <a:p>
                      <a:pPr algn="l"/>
                      <a:r>
                        <a:rPr lang="es-MX" sz="1000" b="1" baseline="0" dirty="0" smtClean="0">
                          <a:latin typeface="Arial" pitchFamily="34" charset="0"/>
                          <a:cs typeface="Arial" pitchFamily="34" charset="0"/>
                        </a:rPr>
                        <a:t>A </a:t>
                      </a:r>
                      <a:r>
                        <a:rPr lang="es-MX" sz="1000" b="1" i="1" baseline="0" dirty="0" smtClean="0">
                          <a:latin typeface="Arial" pitchFamily="34" charset="0"/>
                          <a:cs typeface="Arial" pitchFamily="34" charset="0"/>
                        </a:rPr>
                        <a:t>Actividades principalmente escolarizadas</a:t>
                      </a:r>
                    </a:p>
                  </a:txBody>
                  <a:tcPr/>
                </a:tc>
              </a:tr>
              <a:tr h="364716">
                <a:tc>
                  <a:txBody>
                    <a:bodyPr/>
                    <a:lstStyle/>
                    <a:p>
                      <a:pPr algn="l"/>
                      <a:r>
                        <a:rPr lang="es-MX" sz="1000" b="1" baseline="0" dirty="0" smtClean="0">
                          <a:latin typeface="Arial" pitchFamily="34" charset="0"/>
                          <a:cs typeface="Arial" pitchFamily="34" charset="0"/>
                        </a:rPr>
                        <a:t>B </a:t>
                      </a:r>
                      <a:r>
                        <a:rPr lang="es-MX" sz="1000" b="1" i="1" baseline="0" dirty="0" smtClean="0">
                          <a:latin typeface="Arial" pitchFamily="34" charset="0"/>
                          <a:cs typeface="Arial" pitchFamily="34" charset="0"/>
                        </a:rPr>
                        <a:t>Actividades de acercamiento a la práctica escolar</a:t>
                      </a:r>
                    </a:p>
                  </a:txBody>
                  <a:tcPr/>
                </a:tc>
                <a:tc>
                  <a:txBody>
                    <a:bodyPr/>
                    <a:lstStyle/>
                    <a:p>
                      <a:pPr algn="l"/>
                      <a:r>
                        <a:rPr lang="es-MX" sz="1000" b="1" baseline="0" dirty="0" smtClean="0">
                          <a:latin typeface="Arial" pitchFamily="34" charset="0"/>
                          <a:cs typeface="Arial" pitchFamily="34" charset="0"/>
                        </a:rPr>
                        <a:t>B </a:t>
                      </a:r>
                      <a:r>
                        <a:rPr lang="es-MX" sz="1000" b="1" i="1" baseline="0" dirty="0" smtClean="0">
                          <a:latin typeface="Arial" pitchFamily="34" charset="0"/>
                          <a:cs typeface="Arial" pitchFamily="34" charset="0"/>
                        </a:rPr>
                        <a:t>Actividades de acercamiento a la práctica escolar</a:t>
                      </a:r>
                    </a:p>
                  </a:txBody>
                  <a:tcPr/>
                </a:tc>
              </a:tr>
              <a:tr h="364716">
                <a:tc>
                  <a:txBody>
                    <a:bodyPr/>
                    <a:lstStyle/>
                    <a:p>
                      <a:pPr algn="l"/>
                      <a:r>
                        <a:rPr lang="es-MX" sz="1000" b="1" baseline="0" smtClean="0">
                          <a:latin typeface="Arial" pitchFamily="34" charset="0"/>
                          <a:cs typeface="Arial" pitchFamily="34" charset="0"/>
                        </a:rPr>
                        <a:t>C </a:t>
                      </a:r>
                      <a:r>
                        <a:rPr lang="es-MX" sz="1000" b="1" i="1" baseline="0" smtClean="0">
                          <a:latin typeface="Arial" pitchFamily="34" charset="0"/>
                          <a:cs typeface="Arial" pitchFamily="34" charset="0"/>
                        </a:rPr>
                        <a:t>Práctica intensiva en condiciones reales de trabajo</a:t>
                      </a:r>
                    </a:p>
                  </a:txBody>
                  <a:tcPr/>
                </a:tc>
                <a:tc>
                  <a:txBody>
                    <a:bodyPr/>
                    <a:lstStyle/>
                    <a:p>
                      <a:pPr algn="l"/>
                      <a:r>
                        <a:rPr lang="es-MX" sz="1000" b="1" baseline="0" dirty="0" smtClean="0">
                          <a:latin typeface="Arial" pitchFamily="34" charset="0"/>
                          <a:cs typeface="Arial" pitchFamily="34" charset="0"/>
                        </a:rPr>
                        <a:t>C </a:t>
                      </a:r>
                      <a:r>
                        <a:rPr lang="es-MX" sz="1000" b="1" i="1" baseline="0" dirty="0" smtClean="0">
                          <a:latin typeface="Arial" pitchFamily="34" charset="0"/>
                          <a:cs typeface="Arial" pitchFamily="34" charset="0"/>
                        </a:rPr>
                        <a:t>Práctica intensiva en condiciones reales de trabajo</a:t>
                      </a:r>
                    </a:p>
                  </a:txBody>
                  <a:tcPr/>
                </a:tc>
              </a:tr>
              <a:tr h="364716">
                <a:tc>
                  <a:txBody>
                    <a:bodyPr/>
                    <a:lstStyle/>
                    <a:p>
                      <a:r>
                        <a:rPr lang="es-MX" sz="1000" dirty="0" smtClean="0">
                          <a:latin typeface="Arial" pitchFamily="34" charset="0"/>
                          <a:cs typeface="Arial" pitchFamily="34" charset="0"/>
                        </a:rPr>
                        <a:t>______________________</a:t>
                      </a:r>
                      <a:endParaRPr lang="es-MX" sz="10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i="1" kern="1200" baseline="0" dirty="0" smtClean="0">
                          <a:solidFill>
                            <a:schemeClr val="dk1"/>
                          </a:solidFill>
                          <a:latin typeface="Arial" pitchFamily="34" charset="0"/>
                          <a:ea typeface="+mn-ea"/>
                          <a:cs typeface="Arial" pitchFamily="34" charset="0"/>
                        </a:rPr>
                        <a:t>Formación común</a:t>
                      </a:r>
                    </a:p>
                    <a:p>
                      <a:endParaRPr lang="es-MX" sz="1000" dirty="0">
                        <a:latin typeface="Arial" pitchFamily="34" charset="0"/>
                        <a:cs typeface="Arial" pitchFamily="34" charset="0"/>
                      </a:endParaRPr>
                    </a:p>
                  </a:txBody>
                  <a:tcPr/>
                </a:tc>
              </a:tr>
              <a:tr h="364716">
                <a:tc>
                  <a:txBody>
                    <a:bodyPr/>
                    <a:lstStyle/>
                    <a:p>
                      <a:endParaRPr lang="es-MX" sz="100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i="1" kern="1200" baseline="0" dirty="0" smtClean="0">
                          <a:solidFill>
                            <a:schemeClr val="dk1"/>
                          </a:solidFill>
                          <a:latin typeface="Arial" pitchFamily="34" charset="0"/>
                          <a:ea typeface="+mn-ea"/>
                          <a:cs typeface="Arial" pitchFamily="34" charset="0"/>
                        </a:rPr>
                        <a:t>Formación específica</a:t>
                      </a:r>
                    </a:p>
                    <a:p>
                      <a:endParaRPr lang="es-MX" sz="10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827088" y="0"/>
            <a:ext cx="7345362" cy="1419225"/>
          </a:xfrm>
        </p:spPr>
        <p:txBody>
          <a:bodyPr/>
          <a:lstStyle/>
          <a:p>
            <a:r>
              <a:rPr lang="es-MX" sz="4000" dirty="0" smtClean="0"/>
              <a:t>Competencias del perfil de egreso</a:t>
            </a:r>
          </a:p>
        </p:txBody>
      </p:sp>
      <p:graphicFrame>
        <p:nvGraphicFramePr>
          <p:cNvPr id="4" name="3 Marcador de contenido"/>
          <p:cNvGraphicFramePr>
            <a:graphicFrameLocks noGrp="1"/>
          </p:cNvGraphicFramePr>
          <p:nvPr>
            <p:ph idx="1"/>
          </p:nvPr>
        </p:nvGraphicFramePr>
        <p:xfrm>
          <a:off x="250825" y="1341438"/>
          <a:ext cx="8642350" cy="5111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4 Título"/>
          <p:cNvSpPr>
            <a:spLocks noGrp="1"/>
          </p:cNvSpPr>
          <p:nvPr>
            <p:ph type="title"/>
          </p:nvPr>
        </p:nvSpPr>
        <p:spPr>
          <a:xfrm>
            <a:off x="500063" y="428625"/>
            <a:ext cx="8229600" cy="1143000"/>
          </a:xfrm>
        </p:spPr>
        <p:txBody>
          <a:bodyPr/>
          <a:lstStyle/>
          <a:p>
            <a:pPr algn="ctr" eaLnBrk="1" hangingPunct="1"/>
            <a:r>
              <a:rPr lang="es-MX" smtClean="0"/>
              <a:t>CRITERIOS DE EVALUACIÓN</a:t>
            </a:r>
          </a:p>
        </p:txBody>
      </p:sp>
      <p:graphicFrame>
        <p:nvGraphicFramePr>
          <p:cNvPr id="9" name="8 Marcador de contenido"/>
          <p:cNvGraphicFramePr>
            <a:graphicFrameLocks noGrp="1"/>
          </p:cNvGraphicFramePr>
          <p:nvPr>
            <p:ph idx="1"/>
          </p:nvPr>
        </p:nvGraphicFramePr>
        <p:xfrm>
          <a:off x="1071538" y="1500174"/>
          <a:ext cx="6829443" cy="3071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4" name="11 CuadroTexto"/>
          <p:cNvSpPr txBox="1">
            <a:spLocks noChangeArrowheads="1"/>
          </p:cNvSpPr>
          <p:nvPr/>
        </p:nvSpPr>
        <p:spPr bwMode="auto">
          <a:xfrm>
            <a:off x="928688" y="4919663"/>
            <a:ext cx="7286625" cy="1938992"/>
          </a:xfrm>
          <a:prstGeom prst="rect">
            <a:avLst/>
          </a:prstGeom>
          <a:noFill/>
          <a:ln w="9525">
            <a:noFill/>
            <a:miter lim="800000"/>
            <a:headEnd/>
            <a:tailEnd/>
          </a:ln>
        </p:spPr>
        <p:txBody>
          <a:bodyPr>
            <a:spAutoFit/>
          </a:bodyPr>
          <a:lstStyle/>
          <a:p>
            <a:r>
              <a:rPr lang="es-MX" dirty="0" smtClean="0"/>
              <a:t>Para poder acreditar es necesario el 85% de asistencia por bimestre y disponibilidad al trabajo formativo así como una actitud positiva y con valores de una futura  docente de educación preescolar </a:t>
            </a:r>
          </a:p>
          <a:p>
            <a:endParaRPr lang="es-MX" dirty="0"/>
          </a:p>
        </p:txBody>
      </p:sp>
      <p:sp>
        <p:nvSpPr>
          <p:cNvPr id="5" name="4 CuadroTexto"/>
          <p:cNvSpPr txBox="1"/>
          <p:nvPr/>
        </p:nvSpPr>
        <p:spPr>
          <a:xfrm>
            <a:off x="3643306" y="3857628"/>
            <a:ext cx="4071966" cy="461665"/>
          </a:xfrm>
          <a:prstGeom prst="rect">
            <a:avLst/>
          </a:prstGeom>
          <a:noFill/>
        </p:spPr>
        <p:txBody>
          <a:bodyPr wrap="square" rtlCol="0">
            <a:spAutoFit/>
          </a:bodyPr>
          <a:lstStyle/>
          <a:p>
            <a:pPr>
              <a:buFont typeface="Arial" pitchFamily="34" charset="0"/>
              <a:buChar char="•"/>
            </a:pPr>
            <a:r>
              <a:rPr lang="es-MX" sz="2300" dirty="0" smtClean="0">
                <a:latin typeface="+mj-lt"/>
              </a:rPr>
              <a:t>PARTICIPACIONES</a:t>
            </a:r>
            <a:endParaRPr lang="es-ES" sz="23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323850" y="476250"/>
            <a:ext cx="8496300" cy="5977086"/>
          </a:xfrm>
        </p:spPr>
        <p:txBody>
          <a:bodyPr>
            <a:normAutofit fontScale="25000" lnSpcReduction="20000"/>
          </a:bodyPr>
          <a:lstStyle/>
          <a:p>
            <a:pPr eaLnBrk="1" hangingPunct="1">
              <a:buFontTx/>
              <a:buNone/>
            </a:pPr>
            <a:endParaRPr lang="es-MX" sz="8000" b="1" dirty="0" smtClean="0">
              <a:solidFill>
                <a:srgbClr val="00B050"/>
              </a:solidFill>
              <a:latin typeface="Arial" pitchFamily="34" charset="0"/>
              <a:cs typeface="Arial" pitchFamily="34" charset="0"/>
            </a:endParaRPr>
          </a:p>
          <a:p>
            <a:pPr algn="ctr" eaLnBrk="1" hangingPunct="1">
              <a:buFontTx/>
              <a:buNone/>
            </a:pPr>
            <a:r>
              <a:rPr lang="es-MX" sz="8000" b="1" dirty="0" smtClean="0">
                <a:solidFill>
                  <a:srgbClr val="00B050"/>
                </a:solidFill>
                <a:latin typeface="Arial" pitchFamily="34" charset="0"/>
                <a:cs typeface="Arial" pitchFamily="34" charset="0"/>
              </a:rPr>
              <a:t>CRITERIOS DE EVALUACIÓN:</a:t>
            </a:r>
            <a:endParaRPr lang="es-MX" sz="8000" dirty="0" smtClean="0">
              <a:solidFill>
                <a:srgbClr val="00B050"/>
              </a:solidFill>
              <a:latin typeface="Arial" pitchFamily="34" charset="0"/>
              <a:cs typeface="Arial" pitchFamily="34" charset="0"/>
            </a:endParaRPr>
          </a:p>
          <a:p>
            <a:r>
              <a:rPr lang="es-ES" sz="8000" dirty="0" smtClean="0">
                <a:latin typeface="Arial" pitchFamily="34" charset="0"/>
                <a:cs typeface="Arial" pitchFamily="34" charset="0"/>
              </a:rPr>
              <a:t>EXÁMENES (40) </a:t>
            </a:r>
            <a:endParaRPr lang="es-MX" sz="8000" dirty="0" smtClean="0">
              <a:latin typeface="Arial" pitchFamily="34" charset="0"/>
              <a:cs typeface="Arial" pitchFamily="34" charset="0"/>
            </a:endParaRPr>
          </a:p>
          <a:p>
            <a:pPr>
              <a:buFontTx/>
              <a:buNone/>
            </a:pPr>
            <a:r>
              <a:rPr lang="es-MX" sz="8000" dirty="0" smtClean="0">
                <a:latin typeface="Arial" pitchFamily="34" charset="0"/>
                <a:cs typeface="Arial" pitchFamily="34" charset="0"/>
              </a:rPr>
              <a:t>      </a:t>
            </a:r>
            <a:r>
              <a:rPr lang="es-ES" sz="8000" dirty="0" smtClean="0">
                <a:latin typeface="Arial" pitchFamily="34" charset="0"/>
                <a:cs typeface="Arial" pitchFamily="34" charset="0"/>
              </a:rPr>
              <a:t>Semestrales o diagnóstico, semanales, mensuales, de período; pueden ser escritos, por escuela en red u orales. Estos se entregaran a subdirección académica en las fechas señaladas.</a:t>
            </a:r>
          </a:p>
          <a:p>
            <a:pPr>
              <a:buFontTx/>
              <a:buNone/>
            </a:pPr>
            <a:endParaRPr lang="es-ES" sz="8000" dirty="0" smtClean="0">
              <a:latin typeface="Arial" pitchFamily="34" charset="0"/>
              <a:cs typeface="Arial" pitchFamily="34" charset="0"/>
            </a:endParaRPr>
          </a:p>
          <a:p>
            <a:r>
              <a:rPr lang="es-ES" sz="8000" dirty="0" smtClean="0">
                <a:latin typeface="Arial" pitchFamily="34" charset="0"/>
                <a:cs typeface="Arial" pitchFamily="34" charset="0"/>
              </a:rPr>
              <a:t>OBSERVACIÓN Y PRÁCTICA DOCENTE  (30)</a:t>
            </a:r>
            <a:r>
              <a:rPr lang="es-MX" sz="8000" dirty="0" smtClean="0">
                <a:latin typeface="Arial" pitchFamily="34" charset="0"/>
                <a:cs typeface="Arial" pitchFamily="34" charset="0"/>
              </a:rPr>
              <a:t> Diseño de actividades para aplicar en las dos jornadas de observación y práctica, elaboración de indicadores de observación de acuerdo a las lecturas analizadas y al programa. </a:t>
            </a:r>
          </a:p>
          <a:p>
            <a:pPr>
              <a:buFontTx/>
              <a:buNone/>
            </a:pPr>
            <a:endParaRPr lang="es-MX" sz="8000" dirty="0" smtClean="0">
              <a:latin typeface="Arial" pitchFamily="34" charset="0"/>
              <a:cs typeface="Arial" pitchFamily="34" charset="0"/>
            </a:endParaRPr>
          </a:p>
          <a:p>
            <a:r>
              <a:rPr lang="es-ES" sz="8000" dirty="0" smtClean="0">
                <a:latin typeface="Arial" pitchFamily="34" charset="0"/>
                <a:cs typeface="Arial" pitchFamily="34" charset="0"/>
              </a:rPr>
              <a:t>TRABAJOS ESCRITOS (20)  </a:t>
            </a:r>
            <a:endParaRPr lang="es-MX" sz="8000" dirty="0" smtClean="0">
              <a:latin typeface="Arial" pitchFamily="34" charset="0"/>
              <a:cs typeface="Arial" pitchFamily="34" charset="0"/>
            </a:endParaRPr>
          </a:p>
          <a:p>
            <a:pPr>
              <a:buFontTx/>
              <a:buNone/>
            </a:pPr>
            <a:r>
              <a:rPr lang="es-ES" sz="8000" dirty="0" smtClean="0">
                <a:latin typeface="Arial" pitchFamily="34" charset="0"/>
                <a:cs typeface="Arial" pitchFamily="34" charset="0"/>
              </a:rPr>
              <a:t>      Ensayos, fichas, reportes, planeaciones, etc. Su evaluación será apoyada en rubricas.</a:t>
            </a:r>
          </a:p>
          <a:p>
            <a:pPr>
              <a:buFontTx/>
              <a:buNone/>
            </a:pPr>
            <a:endParaRPr lang="es-MX" sz="8000" dirty="0" smtClean="0">
              <a:latin typeface="Arial" pitchFamily="34" charset="0"/>
              <a:cs typeface="Arial" pitchFamily="34" charset="0"/>
            </a:endParaRPr>
          </a:p>
          <a:p>
            <a:r>
              <a:rPr lang="es-ES" sz="8000" dirty="0" smtClean="0">
                <a:latin typeface="Arial" pitchFamily="34" charset="0"/>
                <a:cs typeface="Arial" pitchFamily="34" charset="0"/>
              </a:rPr>
              <a:t>PARTICIPACIONES, EXPOSICIONES Y MANEJO DE MATERIAL. (10)</a:t>
            </a:r>
            <a:endParaRPr lang="es-MX" sz="8000" dirty="0" smtClean="0">
              <a:latin typeface="Arial" pitchFamily="34" charset="0"/>
              <a:cs typeface="Arial" pitchFamily="34" charset="0"/>
            </a:endParaRPr>
          </a:p>
          <a:p>
            <a:pPr>
              <a:buFontTx/>
              <a:buNone/>
            </a:pPr>
            <a:r>
              <a:rPr lang="es-ES" sz="8000" dirty="0" smtClean="0">
                <a:latin typeface="Arial" pitchFamily="34" charset="0"/>
                <a:cs typeface="Arial" pitchFamily="34" charset="0"/>
              </a:rPr>
              <a:t>      Las participaciones deberán de ser con fundamento en donde se demuestre el dominio del tema y reflexión; se evaluara a través de rubricas.</a:t>
            </a:r>
            <a:endParaRPr lang="es-MX" sz="8000" dirty="0" smtClean="0">
              <a:latin typeface="Arial" pitchFamily="34" charset="0"/>
              <a:cs typeface="Arial" pitchFamily="34" charset="0"/>
            </a:endParaRPr>
          </a:p>
          <a:p>
            <a:pPr eaLnBrk="1" hangingPunct="1">
              <a:buFontTx/>
              <a:buNone/>
            </a:pPr>
            <a:endParaRPr lang="es-MX" sz="4200" b="1" dirty="0" smtClean="0"/>
          </a:p>
          <a:p>
            <a:pPr eaLnBrk="1" hangingPunct="1">
              <a:buFontTx/>
              <a:buNone/>
            </a:pPr>
            <a:endParaRPr lang="es-MX" sz="4200" b="1" dirty="0" smtClean="0"/>
          </a:p>
          <a:p>
            <a:pPr eaLnBrk="1" hangingPunct="1">
              <a:buFontTx/>
              <a:buNone/>
            </a:pPr>
            <a:endParaRPr lang="es-MX" b="1" dirty="0" smtClean="0"/>
          </a:p>
          <a:p>
            <a:pPr eaLnBrk="1" hangingPunct="1">
              <a:buFontTx/>
              <a:buNone/>
            </a:pPr>
            <a:r>
              <a:rPr lang="es-ES" sz="2200" b="1" dirty="0" smtClean="0"/>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505</TotalTime>
  <Words>1015</Words>
  <Application>Microsoft Office PowerPoint</Application>
  <PresentationFormat>Presentación en pantalla (4:3)</PresentationFormat>
  <Paragraphs>116</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Técnico</vt:lpstr>
      <vt:lpstr>Diapositiva 1</vt:lpstr>
      <vt:lpstr>Enfoque </vt:lpstr>
      <vt:lpstr>PROPÓSITOS</vt:lpstr>
      <vt:lpstr>Diapositiva 4</vt:lpstr>
      <vt:lpstr>MAPA CURRICULAR  ANTECEDENTES   DE LA MATERIA</vt:lpstr>
      <vt:lpstr>Diapositiva 6</vt:lpstr>
      <vt:lpstr>Competencias del perfil de egreso</vt:lpstr>
      <vt:lpstr>CRITERIOS DE EVALUACIÓN</vt:lpstr>
      <vt:lpstr>Diapositiva 9</vt:lpstr>
      <vt:lpstr>Materiales a utilizar</vt:lpstr>
      <vt:lpstr>Bloque I </vt:lpstr>
      <vt:lpstr>Bloque II </vt:lpstr>
      <vt:lpstr>Fechas de evaluación</vt:lpstr>
      <vt:lpstr>Reglamento y Acuerdos  </vt:lpstr>
      <vt:lpstr> </vt:lpstr>
      <vt:lpstr>              Acuerdos </vt:lpstr>
      <vt:lpstr>Diapositiva 17</vt:lpstr>
      <vt:lpstr>Diapositiva 18</vt:lpstr>
    </vt:vector>
  </TitlesOfParts>
  <Company>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ENTERNO FAMILIAR Y SOCIAL I</dc:title>
  <dc:creator>Win Xp</dc:creator>
  <cp:lastModifiedBy>Julita</cp:lastModifiedBy>
  <cp:revision>65</cp:revision>
  <dcterms:created xsi:type="dcterms:W3CDTF">2008-08-12T21:51:15Z</dcterms:created>
  <dcterms:modified xsi:type="dcterms:W3CDTF">2012-01-31T00:55:41Z</dcterms:modified>
</cp:coreProperties>
</file>