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23"/>
  </p:notesMasterIdLst>
  <p:sldIdLst>
    <p:sldId id="274" r:id="rId2"/>
    <p:sldId id="256" r:id="rId3"/>
    <p:sldId id="260" r:id="rId4"/>
    <p:sldId id="261" r:id="rId5"/>
    <p:sldId id="278" r:id="rId6"/>
    <p:sldId id="279" r:id="rId7"/>
    <p:sldId id="280" r:id="rId8"/>
    <p:sldId id="281" r:id="rId9"/>
    <p:sldId id="267" r:id="rId10"/>
    <p:sldId id="271" r:id="rId11"/>
    <p:sldId id="286" r:id="rId12"/>
    <p:sldId id="272" r:id="rId13"/>
    <p:sldId id="287" r:id="rId14"/>
    <p:sldId id="288" r:id="rId15"/>
    <p:sldId id="273" r:id="rId16"/>
    <p:sldId id="289" r:id="rId17"/>
    <p:sldId id="282" r:id="rId18"/>
    <p:sldId id="283" r:id="rId19"/>
    <p:sldId id="284" r:id="rId20"/>
    <p:sldId id="285" r:id="rId21"/>
    <p:sldId id="290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192126C-E755-41A1-870D-9627E4BB2678}" type="datetimeFigureOut">
              <a:rPr lang="es-MX"/>
              <a:pPr>
                <a:defRPr/>
              </a:pPr>
              <a:t>06/02/2010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MX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5D51EF1-8161-4970-84F2-0835726052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F77CD7-945D-414B-8F77-939F0B1B9B81}" type="slidenum">
              <a:rPr lang="es-MX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7E1D44-DD8D-4038-9C77-1416CD7D753C}" type="slidenum">
              <a:rPr lang="es-MX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1997E3-DD12-4A1D-9075-19D27EFF2CFA}" type="slidenum">
              <a:rPr lang="es-MX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D958BD-4ACB-40C5-9BA8-A1E4D2F481E2}" type="slidenum">
              <a:rPr lang="es-MX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D3AF99-2DEC-4C4B-BEF5-92B986E9D68B}" type="slidenum">
              <a:rPr lang="es-MX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E06881-C2C5-4145-8349-6B4D8E11E643}" type="slidenum">
              <a:rPr lang="es-MX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BC7E5C-355D-4DC6-9FD8-BB37619B01D0}" type="slidenum">
              <a:rPr lang="es-MX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10459A-DC59-4BD2-BF05-06567725605E}" type="slidenum">
              <a:rPr lang="es-MX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FB5057-20FE-4D93-A760-C1BF08E5B05A}" type="slidenum">
              <a:rPr lang="es-MX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8C91A1-2156-481D-9303-367FAE59B8D0}" type="slidenum">
              <a:rPr lang="es-MX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06BFEB-AD87-4699-BB03-27C4D67EBB07}" type="slidenum">
              <a:rPr lang="es-MX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47C06-43FD-4338-A317-3631D9FF6BB2}" type="slidenum">
              <a:rPr lang="es-MX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D7D9EA-D59D-4DFC-8E69-077FF829CEA1}" type="slidenum">
              <a:rPr lang="es-MX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721B39-AD74-4E6D-AE12-A32AF023F628}" type="slidenum">
              <a:rPr lang="es-MX"/>
              <a:pPr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C42608-D95B-4E7A-91CC-34D73C81F56A}" type="slidenum">
              <a:rPr lang="es-MX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88573A-3E86-4658-B8FF-C713F041C53A}" type="slidenum">
              <a:rPr lang="es-MX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B63809-7ED8-4421-A125-724723602278}" type="slidenum">
              <a:rPr lang="es-MX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AB6E76-C8AD-4A38-9610-B253CB246C5F}" type="slidenum">
              <a:rPr lang="es-MX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1C2904-1346-448E-A27E-F38A349F05B3}" type="slidenum">
              <a:rPr lang="es-MX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53B20E-9269-4198-BC4B-6DF6A0A74F17}" type="slidenum">
              <a:rPr lang="es-MX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8D3AF6-CBE5-45DF-A5F3-81618185503B}" type="slidenum">
              <a:rPr lang="es-MX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0093D0-4EC3-426C-A782-FBFFB917501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7772400" cy="155575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30000"/>
              </a:lnSpc>
              <a:defRPr/>
            </a:pPr>
            <a:r>
              <a:rPr lang="es-ES" sz="8800" dirty="0" smtClean="0"/>
              <a:t>Socialización y Afectividad </a:t>
            </a:r>
            <a:r>
              <a:rPr lang="es-ES" sz="8800" dirty="0" smtClean="0"/>
              <a:t/>
            </a:r>
            <a:br>
              <a:rPr lang="es-ES" sz="8800" dirty="0" smtClean="0"/>
            </a:br>
            <a:r>
              <a:rPr lang="es-ES" sz="8800" dirty="0" smtClean="0"/>
              <a:t>II</a:t>
            </a:r>
            <a:endParaRPr lang="es-ES" sz="8800" dirty="0" smtClean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5659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4000" b="1" i="1"/>
              <a:t>Profra. Rosalva Castillero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5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6000" smtClean="0"/>
              <a:t>Bloque I</a:t>
            </a: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“El jardín de niños como espacio de socialización y de constitución de la identidad personal”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4419600"/>
          </a:xfrm>
          <a:ln w="57150" cmpd="thinThick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s-MX" u="sng" dirty="0" smtClean="0">
                <a:latin typeface="Baskerville Old Face" pitchFamily="18" charset="0"/>
              </a:rPr>
              <a:t>Temas</a:t>
            </a:r>
            <a:r>
              <a:rPr lang="es-MX" dirty="0" smtClean="0">
                <a:latin typeface="Baskerville Old Face" pitchFamily="18" charset="0"/>
              </a:rPr>
              <a:t>: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MX" dirty="0" smtClean="0">
                <a:latin typeface="Baskerville Old Face" pitchFamily="18" charset="0"/>
              </a:rPr>
              <a:t>El tránsito del niño: de la familia, como espacio dominante, a la dualidad entre la cultura familiar de la que procede y la experiencia escolar de rasgos comunes.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MX" dirty="0" smtClean="0">
                <a:latin typeface="Baskerville Old Face" pitchFamily="18" charset="0"/>
              </a:rPr>
              <a:t>Los nuevos papales socializadores del niño en la educación preescolar.</a:t>
            </a:r>
            <a:endParaRPr lang="es-ES" dirty="0" smtClean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51175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6000" smtClean="0"/>
              <a:t>Bloque II</a:t>
            </a:r>
            <a:br>
              <a:rPr lang="es-ES" sz="6000" smtClean="0"/>
            </a:br>
            <a:r>
              <a:rPr lang="es-ES" sz="6000" smtClean="0"/>
              <a:t/>
            </a:r>
            <a:br>
              <a:rPr lang="es-ES" sz="6000" smtClean="0"/>
            </a:br>
            <a:r>
              <a:rPr lang="es-ES" sz="6000" smtClean="0"/>
              <a:t>“La socialización dentro del grupo escolar”</a:t>
            </a:r>
            <a:br>
              <a:rPr lang="es-ES" sz="6000" smtClean="0"/>
            </a:br>
            <a:endParaRPr lang="es-ES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609600"/>
            <a:ext cx="8229600" cy="4530725"/>
          </a:xfrm>
          <a:ln w="57150" cmpd="thinThick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s-MX" sz="2600" u="sng" smtClean="0">
                <a:latin typeface="Baskerville Old Face" pitchFamily="18" charset="0"/>
              </a:rPr>
              <a:t>Temas</a:t>
            </a:r>
            <a:r>
              <a:rPr lang="es-MX" sz="2600" smtClean="0">
                <a:latin typeface="Baskerville Old Face" pitchFamily="18" charset="0"/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sz="2600" smtClean="0">
                <a:latin typeface="Baskerville Old Face" pitchFamily="18" charset="0"/>
              </a:rPr>
              <a:t>Las experiencias previas en las relaciones entre niños y el carácter distintivo de los vínculos mediados por la actividad escolar.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sz="2600" smtClean="0">
                <a:latin typeface="Baskerville Old Face" pitchFamily="18" charset="0"/>
              </a:rPr>
              <a:t>El potencial de los niños para las relaciones entre iguales. La tendencia prosocial predominante. El  aprendizaje de la reciprocidad y el sentido de justicia. El reconocimiento de la pluralidad de actitudes y perspectivas. El papel socializador del grupo en la solución de conflictos. Las funciones cognitivas y socializadores del aprendizaje colaborativo: participación, logro y sentido de la autoestima. Los niños agresivos, los niños retraídos y la función integradora de la educadora.</a:t>
            </a:r>
            <a:endParaRPr lang="es-ES" sz="2600" smtClean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4525963"/>
          </a:xfrm>
          <a:ln w="57150" cmpd="thinThick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3.    </a:t>
            </a:r>
            <a:r>
              <a:rPr lang="es-MX" sz="2600" smtClean="0">
                <a:latin typeface="Baskerville Old Face" pitchFamily="18" charset="0"/>
              </a:rPr>
              <a:t>La selectividad de las relaciones y la formación de los vínculos de amistad. Intensificación de los sentimientos de reciprocidad y confianza. La inestabilidad de los vínculos amistosos en la edad preescolar.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s-MX" sz="2600" smtClean="0">
                <a:latin typeface="Baskerville Old Face" pitchFamily="18" charset="0"/>
              </a:rPr>
              <a:t>4.    Los niños rechazados por el grupo. Diversidad de las dinámicas del rechazo. Los riesgos de la consolidación de patrones de rechazo, agresividad y retiro.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s-MX" sz="2600" smtClean="0">
                <a:latin typeface="Baskerville Old Face" pitchFamily="18" charset="0"/>
              </a:rPr>
              <a:t>5.    Las diferencias de las culturas ambientales de procedencia y su impacto potencial en las relaciones del grupo, principios comunes de relación y reconocimiento de las diferencias.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s-MX" sz="2600" smtClean="0">
              <a:latin typeface="Baskerville Old Face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s-ES" sz="260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17775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s-ES" sz="5400" smtClean="0"/>
              <a:t>Bloque III</a:t>
            </a:r>
            <a:br>
              <a:rPr lang="es-ES" sz="5400" smtClean="0"/>
            </a:br>
            <a:r>
              <a:rPr lang="es-ES" sz="4800" smtClean="0"/>
              <a:t>  </a:t>
            </a:r>
            <a:br>
              <a:rPr lang="es-ES" sz="4800" smtClean="0"/>
            </a:br>
            <a:r>
              <a:rPr lang="es-ES" sz="4800" smtClean="0"/>
              <a:t>“La intervención docente para favorecer el desarrollo de las competencias sociales y afectivas de los niños”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4530725"/>
          </a:xfrm>
          <a:ln w="57150" cmpd="thinThick"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s-MX" u="sng" smtClean="0">
                <a:latin typeface="Baskerville Old Face" pitchFamily="18" charset="0"/>
              </a:rPr>
              <a:t>Temas</a:t>
            </a:r>
            <a:r>
              <a:rPr lang="es-MX" smtClean="0">
                <a:latin typeface="Baskerville Old Face" pitchFamily="18" charset="0"/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>
                <a:latin typeface="Baskerville Old Face" pitchFamily="18" charset="0"/>
              </a:rPr>
              <a:t>El establecimiento de un clima afectivo en el aula que promueva el desarrollo de conductas prosociales.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>
                <a:latin typeface="Baskerville Old Face" pitchFamily="18" charset="0"/>
              </a:rPr>
              <a:t>El trabajo en el preescolar para favorecer el desarrollo social y afectivo.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MX" smtClean="0">
                <a:latin typeface="Baskerville Old Face" pitchFamily="18" charset="0"/>
              </a:rPr>
              <a:t>La evaluación de los logros de los niños en el desarrollo de sus competencias sociales y afectivas.</a:t>
            </a:r>
            <a:endParaRPr lang="es-ES" smtClean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87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MX" sz="4000" smtClean="0">
                <a:latin typeface="Baskerville Old Face" pitchFamily="18" charset="0"/>
              </a:rPr>
              <a:t>ENCUADRE: SOCIALIZACIÓN Y AFECTIVIDAD EN EL NIÑO II</a:t>
            </a:r>
            <a:endParaRPr lang="es-ES" sz="4000" smtClean="0">
              <a:latin typeface="Baskerville Old Face" pitchFamily="18" charset="0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95288" y="2060575"/>
            <a:ext cx="2039937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latin typeface="Baskerville Old Face" pitchFamily="18" charset="0"/>
              </a:rPr>
              <a:t>ANTECEDENTES</a:t>
            </a:r>
            <a:endParaRPr lang="es-ES">
              <a:latin typeface="Baskerville Old Face" pitchFamily="18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675438" y="2060575"/>
            <a:ext cx="2005012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>
                <a:latin typeface="Baskerville Old Face" pitchFamily="18" charset="0"/>
              </a:rPr>
              <a:t>CURSOS </a:t>
            </a:r>
          </a:p>
          <a:p>
            <a:pPr algn="ctr"/>
            <a:r>
              <a:rPr lang="es-MX">
                <a:latin typeface="Baskerville Old Face" pitchFamily="18" charset="0"/>
              </a:rPr>
              <a:t>SUBSIGUIENTES</a:t>
            </a:r>
            <a:endParaRPr lang="es-ES">
              <a:latin typeface="Baskerville Old Face" pitchFamily="18" charset="0"/>
            </a:endParaRP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79388" y="3068638"/>
            <a:ext cx="13573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>
                <a:latin typeface="Baskerville Old Face" pitchFamily="18" charset="0"/>
              </a:rPr>
              <a:t>Socialización</a:t>
            </a:r>
          </a:p>
          <a:p>
            <a:pPr algn="ctr"/>
            <a:r>
              <a:rPr lang="es-MX">
                <a:latin typeface="Baskerville Old Face" pitchFamily="18" charset="0"/>
              </a:rPr>
              <a:t>y </a:t>
            </a:r>
          </a:p>
          <a:p>
            <a:pPr algn="ctr"/>
            <a:r>
              <a:rPr lang="es-MX">
                <a:latin typeface="Baskerville Old Face" pitchFamily="18" charset="0"/>
              </a:rPr>
              <a:t>afectividad</a:t>
            </a:r>
          </a:p>
          <a:p>
            <a:pPr algn="ctr"/>
            <a:r>
              <a:rPr lang="es-MX">
                <a:latin typeface="Baskerville Old Face" pitchFamily="18" charset="0"/>
              </a:rPr>
              <a:t>en el niño</a:t>
            </a:r>
            <a:endParaRPr lang="es-ES">
              <a:latin typeface="Baskerville Old Face" pitchFamily="18" charset="0"/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3546475" y="2997200"/>
            <a:ext cx="1468438" cy="1477963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>
                <a:latin typeface="Baskerville Old Face" pitchFamily="18" charset="0"/>
              </a:rPr>
              <a:t>Socialización </a:t>
            </a:r>
          </a:p>
          <a:p>
            <a:pPr algn="ctr"/>
            <a:r>
              <a:rPr lang="es-MX">
                <a:latin typeface="Baskerville Old Face" pitchFamily="18" charset="0"/>
              </a:rPr>
              <a:t>y</a:t>
            </a:r>
          </a:p>
          <a:p>
            <a:pPr algn="ctr"/>
            <a:r>
              <a:rPr lang="es-MX">
                <a:latin typeface="Baskerville Old Face" pitchFamily="18" charset="0"/>
              </a:rPr>
              <a:t>Afectividad </a:t>
            </a:r>
          </a:p>
          <a:p>
            <a:pPr algn="ctr"/>
            <a:r>
              <a:rPr lang="es-MX">
                <a:latin typeface="Baskerville Old Face" pitchFamily="18" charset="0"/>
              </a:rPr>
              <a:t>en el Niño II</a:t>
            </a:r>
          </a:p>
          <a:p>
            <a:pPr algn="ctr"/>
            <a:endParaRPr lang="es-ES">
              <a:latin typeface="Baskerville Old Face" pitchFamily="18" charset="0"/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7451725" y="3284538"/>
            <a:ext cx="1238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>
                <a:latin typeface="Baskerville Old Face" pitchFamily="18" charset="0"/>
              </a:rPr>
              <a:t>Entorno</a:t>
            </a:r>
          </a:p>
          <a:p>
            <a:pPr algn="ctr"/>
            <a:r>
              <a:rPr lang="es-MX">
                <a:latin typeface="Baskerville Old Face" pitchFamily="18" charset="0"/>
              </a:rPr>
              <a:t>Familiar y </a:t>
            </a:r>
          </a:p>
          <a:p>
            <a:pPr algn="ctr"/>
            <a:r>
              <a:rPr lang="es-MX">
                <a:latin typeface="Baskerville Old Face" pitchFamily="18" charset="0"/>
              </a:rPr>
              <a:t>Social I y II</a:t>
            </a:r>
            <a:endParaRPr lang="es-ES">
              <a:latin typeface="Baskerville Old Face" pitchFamily="18" charset="0"/>
            </a:endParaRP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3519488" y="5478463"/>
            <a:ext cx="14843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>
                <a:latin typeface="Baskerville Old Face" pitchFamily="18" charset="0"/>
              </a:rPr>
              <a:t>Relación</a:t>
            </a:r>
          </a:p>
          <a:p>
            <a:pPr algn="ctr"/>
            <a:r>
              <a:rPr lang="es-MX">
                <a:latin typeface="Baskerville Old Face" pitchFamily="18" charset="0"/>
              </a:rPr>
              <a:t>Observación y</a:t>
            </a:r>
          </a:p>
          <a:p>
            <a:pPr algn="ctr"/>
            <a:r>
              <a:rPr lang="es-MX">
                <a:latin typeface="Baskerville Old Face" pitchFamily="18" charset="0"/>
              </a:rPr>
              <a:t>Práctica</a:t>
            </a:r>
          </a:p>
          <a:p>
            <a:pPr algn="ctr"/>
            <a:r>
              <a:rPr lang="es-MX">
                <a:latin typeface="Baskerville Old Face" pitchFamily="18" charset="0"/>
              </a:rPr>
              <a:t>Docente II</a:t>
            </a:r>
            <a:endParaRPr lang="es-ES">
              <a:latin typeface="Baskerville Old Face" pitchFamily="18" charset="0"/>
            </a:endParaRPr>
          </a:p>
        </p:txBody>
      </p:sp>
      <p:sp>
        <p:nvSpPr>
          <p:cNvPr id="19465" name="AutoShape 10"/>
          <p:cNvSpPr>
            <a:spLocks noChangeArrowheads="1"/>
          </p:cNvSpPr>
          <p:nvPr/>
        </p:nvSpPr>
        <p:spPr bwMode="auto">
          <a:xfrm>
            <a:off x="1619250" y="3644900"/>
            <a:ext cx="720725" cy="360363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9466" name="AutoShape 11"/>
          <p:cNvSpPr>
            <a:spLocks noChangeArrowheads="1"/>
          </p:cNvSpPr>
          <p:nvPr/>
        </p:nvSpPr>
        <p:spPr bwMode="auto">
          <a:xfrm rot="10800000">
            <a:off x="6156325" y="3644900"/>
            <a:ext cx="720725" cy="360363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9467" name="AutoShape 12"/>
          <p:cNvSpPr>
            <a:spLocks noChangeArrowheads="1"/>
          </p:cNvSpPr>
          <p:nvPr/>
        </p:nvSpPr>
        <p:spPr bwMode="auto">
          <a:xfrm>
            <a:off x="4140200" y="4797425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0" y="115888"/>
            <a:ext cx="8229600" cy="850900"/>
          </a:xfrm>
        </p:spPr>
        <p:txBody>
          <a:bodyPr/>
          <a:lstStyle/>
          <a:p>
            <a:pPr algn="l" eaLnBrk="1" hangingPunct="1">
              <a:defRPr/>
            </a:pPr>
            <a:r>
              <a:rPr lang="es-MX" b="1" smtClean="0">
                <a:latin typeface="Baskerville Old Face" pitchFamily="18" charset="0"/>
              </a:rPr>
              <a:t>Perfil de egreso.</a:t>
            </a:r>
            <a:endParaRPr lang="es-ES" b="1" smtClean="0">
              <a:latin typeface="Baskerville Old Face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400" smtClean="0">
                <a:latin typeface="Baskerville Old Face" pitchFamily="18" charset="0"/>
              </a:rPr>
              <a:t>Habilidades intelectuales especificas.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 Capacidad para identificar tesis y argumentos centrales de los diferentes textos, así como la disposición para realizar investigaciones científicas.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Expresar sus ideas con claridad sencillez y corrección e forma oral y escrita.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Capacidad describir, narrar y argumentar ( diario de campo y participación)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MX" sz="2400" smtClean="0"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400" smtClean="0">
                <a:latin typeface="Baskerville Old Face" pitchFamily="18" charset="0"/>
              </a:rPr>
              <a:t>Dominio de los propósitos y contenidos básicos de la educación preescolar.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Comprender el significado de los propósitos de la educación preescolar, del enfoque pedagógico que sustenta la función educativa, para propiciar el desarrollo integral de los alumnos.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720725"/>
            <a:ext cx="8229600" cy="52292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2400" smtClean="0">
                <a:latin typeface="Baskerville Old Face" pitchFamily="18" charset="0"/>
              </a:rPr>
              <a:t>Competencias didácticas.</a:t>
            </a:r>
          </a:p>
          <a:p>
            <a:pPr eaLnBrk="1" hangingPunct="1"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 Diseñar , organizar y poner en práctica estrategias y actividades didácticas adecuadas al desarrollo de los alumnos, tomando en cuenta sus características sociales y culturales, así como sus diferencias individuales.</a:t>
            </a:r>
          </a:p>
          <a:p>
            <a:pPr eaLnBrk="1" hangingPunct="1"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 Seleccionar y diseñar materiales congruentes con los propósitos de la educación preescolar, estableciendo un clima de confianza, autoestima, respeto, orden, creatividad, curiosidad y placer por el estudio, dándole un valor pedagógico al juego</a:t>
            </a:r>
          </a:p>
          <a:p>
            <a:pPr eaLnBrk="1" hangingPunct="1"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Al diseñar actividades didácticas  busca estrategias para valorar los logros  que alcancen los niños y la calidad de su desempeño docente, permitiéndole modificar los procedimientos didácticos que aplica.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u="sng" smtClean="0"/>
              <a:t>Introducción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04800" y="2082800"/>
            <a:ext cx="85344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" sz="3200">
                <a:latin typeface="Arial" charset="0"/>
              </a:rPr>
              <a:t>El curso de Socialización y Afectividad II, se centra en un espacio de convivencia y de aprendizaje social que se abre para los niños: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" sz="3200">
                <a:latin typeface="Arial" charset="0"/>
              </a:rPr>
              <a:t>El plantel y el grupo de educación preescolar.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229600" cy="5688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400" smtClean="0">
                <a:latin typeface="Baskerville Old Face" pitchFamily="18" charset="0"/>
              </a:rPr>
              <a:t>Capacidad de percepción y respuesta a las condiciones sociales del entorno de la escuela.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Conocer, apreciar y respetar la diversidad, estableciendo una relación receptiva, colaborativa, respetuosa y solidaria en el grupo.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MX" sz="2400" smtClean="0"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400" smtClean="0">
                <a:latin typeface="Baskerville Old Face" pitchFamily="18" charset="0"/>
              </a:rPr>
              <a:t>Identidad personal y ética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smtClean="0">
                <a:latin typeface="Baskerville Old Face" pitchFamily="18" charset="0"/>
              </a:rPr>
              <a:t>    Que asuma como principios de su acción el respeto y aprecio a la dignidad humana, libertad, justicia, igualdad, democracia, solidaridad, tolerancia, honestidad y apego a la verdad.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MX" sz="2400" smtClean="0">
              <a:latin typeface="Baskerville Old Face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240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dirty="0" smtClean="0"/>
              <a:t>Criterios de Evaluación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Porcentajes </a:t>
                      </a:r>
                      <a:endParaRPr lang="es-MX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latin typeface="Baskerville Old Face" pitchFamily="18" charset="0"/>
                        </a:rPr>
                        <a:t>Trabajo escrito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20%</a:t>
                      </a:r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latin typeface="Baskerville Old Face" pitchFamily="18" charset="0"/>
                        </a:rPr>
                        <a:t>Actividades</a:t>
                      </a:r>
                      <a:r>
                        <a:rPr lang="es-MX" sz="2800" baseline="0" dirty="0" smtClean="0">
                          <a:latin typeface="Baskerville Old Face" pitchFamily="18" charset="0"/>
                        </a:rPr>
                        <a:t> </a:t>
                      </a:r>
                      <a:r>
                        <a:rPr lang="es-MX" sz="2800" dirty="0" smtClean="0">
                          <a:latin typeface="Baskerville Old Face" pitchFamily="18" charset="0"/>
                        </a:rPr>
                        <a:t>relacionadas con la práctica 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30%</a:t>
                      </a:r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latin typeface="Baskerville Old Face" pitchFamily="18" charset="0"/>
                        </a:rPr>
                        <a:t> Examen 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40%</a:t>
                      </a:r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latin typeface="Baskerville Old Face" pitchFamily="18" charset="0"/>
                        </a:rPr>
                        <a:t>Participación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10%</a:t>
                      </a:r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Total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latin typeface="Baskerville Old Face" pitchFamily="18" charset="0"/>
                        </a:rPr>
                        <a:t>Producto final. 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Fichero de actividades máx. 60 fichas</a:t>
                      </a:r>
                    </a:p>
                    <a:p>
                      <a:pPr algn="ctr"/>
                      <a:r>
                        <a:rPr lang="es-MX" dirty="0" smtClean="0"/>
                        <a:t>Cuadro de competencias básicas</a:t>
                      </a:r>
                    </a:p>
                    <a:p>
                      <a:pPr algn="ctr"/>
                      <a:r>
                        <a:rPr lang="es-MX" dirty="0" smtClean="0"/>
                        <a:t>Portafolio </a:t>
                      </a:r>
                      <a:r>
                        <a:rPr lang="es-MX" smtClean="0"/>
                        <a:t>de lecturas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s-ES" u="sng" smtClean="0"/>
              <a:t>Propósitos generales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pPr indent="14288" eaLnBrk="1" hangingPunct="1">
              <a:lnSpc>
                <a:spcPct val="16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 Estudien el proceso de socialización que viven los niños en el jardín y reflexionen sobre los cambios que manifiestan en las formas de interacción y los vínculos afectivos que establecen con sus iguales y con la educadora.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62484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endParaRPr lang="es-ES" sz="3600" smtClean="0"/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es-ES" sz="3600" smtClean="0"/>
              <a:t>2. Analicen los nuevos papeles sociales que los niños adoptan con su ingreso a la educación preescolar, y que reconozcan que ambos roles de dan de manera articulada y simultánea.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endParaRPr lang="es-E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533400"/>
            <a:ext cx="8458200" cy="60960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s-ES" smtClean="0"/>
              <a:t>3. Comprendan la relación existente entre las experiencias socializadoras que tienen los niños antes y durante su estancia en el Jardín, e identifiquen la diversidad en los procesos de socialización a partir de la riqueza familiar y cultural con que se incorporan a la escuela.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s-E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382000" cy="5334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s-ES" smtClean="0"/>
              <a:t>4. Reconozcan la importancia de promover un clima emocional positivo en el aula, como un factor clave para proporcionar que los niños adquieran confianza en sí mismos y obtengan sentimientos positivos hacia el aprendizaje y las relaciones sociales.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s-ES" smtClean="0"/>
              <a:t>5. Reflexionen sobre las competencias que debe tener la educadora para la promoción del aprendizaje social en los alumnos y analicen la importancia de su intervención educativa para propiciar sentimientos de logro y la conformación de la autoestima en los niños.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50875"/>
            <a:ext cx="8229600" cy="55213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s-ES" smtClean="0"/>
              <a:t>6. Valoren la importancia de la observación y el registro sistemático como herramientas que permiten valorar los logros individuales de los niños en su desarrollo social  y afectivo, y orientar su intervención didáctica como base en los resultados obtenidos.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 anchorCtr="0">
            <a:normAutofit/>
          </a:bodyPr>
          <a:lstStyle/>
          <a:p>
            <a:pPr eaLnBrk="1" hangingPunct="1">
              <a:defRPr/>
            </a:pPr>
            <a:r>
              <a:rPr lang="es-ES" sz="6600" u="sng" smtClean="0"/>
              <a:t>Bloques Temáticos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984</Words>
  <Application>Microsoft Office PowerPoint</Application>
  <PresentationFormat>Presentación en pantalla (4:3)</PresentationFormat>
  <Paragraphs>104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Bradley Hand ITC</vt:lpstr>
      <vt:lpstr>Arial</vt:lpstr>
      <vt:lpstr>Wingdings</vt:lpstr>
      <vt:lpstr>Calibri</vt:lpstr>
      <vt:lpstr>Baskerville Old Face</vt:lpstr>
      <vt:lpstr>Tema de Office</vt:lpstr>
      <vt:lpstr>Socialización y Afectividad  II</vt:lpstr>
      <vt:lpstr>Introducción</vt:lpstr>
      <vt:lpstr>Propósitos generales</vt:lpstr>
      <vt:lpstr>Diapositiva 4</vt:lpstr>
      <vt:lpstr>Diapositiva 5</vt:lpstr>
      <vt:lpstr>Diapositiva 6</vt:lpstr>
      <vt:lpstr>Diapositiva 7</vt:lpstr>
      <vt:lpstr>Diapositiva 8</vt:lpstr>
      <vt:lpstr>Bloques Temáticos</vt:lpstr>
      <vt:lpstr>Bloque I  “El jardín de niños como espacio de socialización y de constitución de la identidad personal”</vt:lpstr>
      <vt:lpstr>Diapositiva 11</vt:lpstr>
      <vt:lpstr>Bloque II  “La socialización dentro del grupo escolar” </vt:lpstr>
      <vt:lpstr>Diapositiva 13</vt:lpstr>
      <vt:lpstr>Diapositiva 14</vt:lpstr>
      <vt:lpstr>Bloque III    “La intervención docente para favorecer el desarrollo de las competencias sociales y afectivas de los niños”</vt:lpstr>
      <vt:lpstr>Diapositiva 16</vt:lpstr>
      <vt:lpstr>ENCUADRE: SOCIALIZACIÓN Y AFECTIVIDAD EN EL NIÑO II</vt:lpstr>
      <vt:lpstr>Perfil de egreso.</vt:lpstr>
      <vt:lpstr>Diapositiva 19</vt:lpstr>
      <vt:lpstr>Diapositiva 20</vt:lpstr>
      <vt:lpstr>Criterios de Evaluación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rosalva castillero</dc:creator>
  <cp:lastModifiedBy>rosalva castillero</cp:lastModifiedBy>
  <cp:revision>20</cp:revision>
  <cp:lastPrinted>1601-01-01T00:00:00Z</cp:lastPrinted>
  <dcterms:created xsi:type="dcterms:W3CDTF">1601-01-01T00:00:00Z</dcterms:created>
  <dcterms:modified xsi:type="dcterms:W3CDTF">2010-02-07T05:33:15Z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