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80" r:id="rId3"/>
    <p:sldId id="282" r:id="rId4"/>
    <p:sldId id="262" r:id="rId5"/>
    <p:sldId id="274" r:id="rId6"/>
    <p:sldId id="263" r:id="rId7"/>
    <p:sldId id="284" r:id="rId8"/>
    <p:sldId id="264" r:id="rId9"/>
    <p:sldId id="285" r:id="rId10"/>
    <p:sldId id="265" r:id="rId11"/>
    <p:sldId id="286" r:id="rId12"/>
    <p:sldId id="287" r:id="rId13"/>
    <p:sldId id="266" r:id="rId14"/>
    <p:sldId id="288" r:id="rId15"/>
    <p:sldId id="267" r:id="rId16"/>
    <p:sldId id="279" r:id="rId17"/>
    <p:sldId id="289" r:id="rId18"/>
    <p:sldId id="283" r:id="rId19"/>
    <p:sldId id="290" r:id="rId20"/>
    <p:sldId id="292" r:id="rId21"/>
    <p:sldId id="291" r:id="rId22"/>
    <p:sldId id="293" r:id="rId23"/>
    <p:sldId id="294" r:id="rId24"/>
    <p:sldId id="295" r:id="rId25"/>
    <p:sldId id="29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72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3075" name="Picture 3" descr="A:\minispi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4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1B7CD74E-44E4-4E08-8B37-EFB5723FBA3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87BE-949F-4A6C-A358-B1D7DC2491E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E3951-4732-4656-A815-E76126325CF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D0CEF-F5B0-489B-A69C-4C1A744975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673D9-0BB8-412C-BC40-828B976C49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1D53-CD08-4098-8916-0DAF008671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9E55-CC84-443E-B950-E448619A4D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185AC-30B4-4FAC-8E53-80CF846CB3F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3BD7-D86E-4736-89BD-63E178B665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48C8-36AB-466C-AE43-6C5CCD0F1C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C88C9-A1AF-4E62-9885-3993A4BEF7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3" name="Picture 5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5" name="Picture 7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2E9F082F-7427-4393-8C2B-727FEE286BC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dissolve/>
    <p:sndAc>
      <p:stSnd>
        <p:snd r:embed="rId13" name="breeze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1285860"/>
            <a:ext cx="7772400" cy="3624266"/>
          </a:xfrm>
        </p:spPr>
        <p:txBody>
          <a:bodyPr/>
          <a:lstStyle/>
          <a:p>
            <a:r>
              <a:rPr lang="es-ES_tradnl" sz="6600" dirty="0" smtClean="0"/>
              <a:t>Observación  </a:t>
            </a:r>
            <a:r>
              <a:rPr lang="es-ES_tradnl" sz="6600" dirty="0"/>
              <a:t>y</a:t>
            </a:r>
            <a:r>
              <a:rPr lang="es-ES_tradnl" sz="6600" dirty="0" smtClean="0"/>
              <a:t> Práctica Docente </a:t>
            </a:r>
            <a:r>
              <a:rPr lang="es-ES_tradnl" sz="6600" dirty="0"/>
              <a:t>IV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00174"/>
            <a:ext cx="7772400" cy="4714908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Desarrollo de las Jornadas de Observación y Práctica Docente</a:t>
            </a:r>
          </a:p>
          <a:p>
            <a:pPr>
              <a:buNone/>
            </a:pPr>
            <a:endParaRPr lang="es-ES_tradnl" sz="3600" b="1" dirty="0"/>
          </a:p>
          <a:p>
            <a:r>
              <a:rPr lang="es-ES_tradnl" dirty="0"/>
              <a:t>Consiste en la realización de las jornadas de observación y práctica, para la cual se plantean recomendaciones que los estudiantes tienen que considerar durante las estancias Infantiles.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071546"/>
            <a:ext cx="7772400" cy="5429288"/>
          </a:xfrm>
        </p:spPr>
        <p:txBody>
          <a:bodyPr/>
          <a:lstStyle/>
          <a:p>
            <a:r>
              <a:rPr lang="es-ES" sz="2800" dirty="0" smtClean="0"/>
              <a:t>Aplican en un grupo escolar secuencias de actividades didácticas </a:t>
            </a:r>
          </a:p>
          <a:p>
            <a:r>
              <a:rPr lang="es-ES" sz="2800" dirty="0" smtClean="0"/>
              <a:t>Observa el inicio de cada actividad que realiza la educadora en el jardín de niños</a:t>
            </a:r>
          </a:p>
          <a:p>
            <a:r>
              <a:rPr lang="es-ES" sz="2800" dirty="0" smtClean="0"/>
              <a:t>Siguen a una o dos niños para conocerlos de manera integral</a:t>
            </a:r>
          </a:p>
          <a:p>
            <a:r>
              <a:rPr lang="es-ES" sz="2800" dirty="0" smtClean="0"/>
              <a:t>Apoya las actividades cotidianas incluye periódico mural, ceremonias cívicas y organizar campañas</a:t>
            </a:r>
          </a:p>
          <a:p>
            <a:r>
              <a:rPr lang="es-ES" sz="2800" dirty="0" smtClean="0"/>
              <a:t>Observa reuniones de consejo técnico y juntas con padres de familia</a:t>
            </a:r>
          </a:p>
          <a:p>
            <a:r>
              <a:rPr lang="es-ES" sz="2800" dirty="0" smtClean="0"/>
              <a:t>Ajustan planes de actividades de acuerdo a imprevistos del tiempo, espacio y materiales</a:t>
            </a:r>
          </a:p>
          <a:p>
            <a:endParaRPr lang="es-ES" sz="2800" dirty="0" smtClean="0"/>
          </a:p>
          <a:p>
            <a:endParaRPr lang="es-ES" sz="2800" dirty="0" smtClean="0"/>
          </a:p>
          <a:p>
            <a:endParaRPr lang="es-ES" sz="2800" dirty="0" smtClean="0"/>
          </a:p>
          <a:p>
            <a:pPr>
              <a:buNone/>
            </a:pPr>
            <a:endParaRPr lang="es-ES" sz="2800" dirty="0" smtClean="0"/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6800" y="571480"/>
            <a:ext cx="7772400" cy="5314970"/>
          </a:xfrm>
        </p:spPr>
        <p:txBody>
          <a:bodyPr/>
          <a:lstStyle/>
          <a:p>
            <a:r>
              <a:rPr lang="es-ES" sz="2400" dirty="0" smtClean="0"/>
              <a:t>Recolecta evidencias de trabajo realizados por los niños datos para obtener datos, procedimientos y explicaciones con los niños</a:t>
            </a:r>
          </a:p>
          <a:p>
            <a:r>
              <a:rPr lang="es-ES" sz="2400" dirty="0" smtClean="0"/>
              <a:t>Dialoga con padres de los niños del grupo</a:t>
            </a:r>
          </a:p>
          <a:p>
            <a:r>
              <a:rPr lang="es-ES" sz="2400" dirty="0" smtClean="0"/>
              <a:t>Intercambia opiniones sobre su desempeño docente en el aula y en el jardín de niños.</a:t>
            </a:r>
          </a:p>
          <a:p>
            <a:r>
              <a:rPr lang="es-ES" sz="2400" dirty="0" smtClean="0"/>
              <a:t>Elaborar diario de trabajo, diariamente evaluaciones del grupo, información relevante de seguimiento de caso y los aspectos más relevantes sistematizados de lo sucedido en el aula y jardín de niños </a:t>
            </a:r>
          </a:p>
          <a:p>
            <a:r>
              <a:rPr lang="es-ES" sz="2400" dirty="0" smtClean="0"/>
              <a:t>Diálogo permanente con la educadora para evaluar y asesorar</a:t>
            </a:r>
          </a:p>
          <a:p>
            <a:r>
              <a:rPr lang="es-ES" sz="2400" dirty="0" smtClean="0"/>
              <a:t>Los procesos formativos del alumna y de los niños</a:t>
            </a:r>
            <a:endParaRPr lang="es-MX" sz="24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IV</a:t>
            </a:r>
            <a:br>
              <a:rPr lang="es-ES_tradnl"/>
            </a:br>
            <a:endParaRPr 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4422"/>
            <a:ext cx="7791480" cy="5286412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       Análisis de las Jornadas de     Observación y Práctica Docente</a:t>
            </a:r>
            <a:endParaRPr lang="es-ES_tradnl" sz="3600" b="1" dirty="0"/>
          </a:p>
          <a:p>
            <a:r>
              <a:rPr lang="es-ES_tradnl" dirty="0"/>
              <a:t>Es el análisis sistemático de las experiencias obtenidas en el </a:t>
            </a:r>
            <a:r>
              <a:rPr lang="es-ES_tradnl" dirty="0" smtClean="0"/>
              <a:t>Jardín de Niños, </a:t>
            </a:r>
            <a:r>
              <a:rPr lang="es-ES_tradnl" dirty="0"/>
              <a:t>revisión sobre el desempeño y las habilidades que los estudiantes ponen en juego para propiciar el desenvolvimiento de las potencialidades de los niños.</a:t>
            </a:r>
          </a:p>
          <a:p>
            <a:r>
              <a:rPr lang="es-ES_tradnl" dirty="0"/>
              <a:t>Las experiencias varían según la jornada que se acuda.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85860"/>
            <a:ext cx="7767662" cy="5214974"/>
          </a:xfrm>
        </p:spPr>
        <p:txBody>
          <a:bodyPr/>
          <a:lstStyle/>
          <a:p>
            <a:r>
              <a:rPr lang="es-ES" sz="2600" dirty="0" smtClean="0"/>
              <a:t>Una revisión panorámica de mi trabajo en el aula</a:t>
            </a:r>
          </a:p>
          <a:p>
            <a:r>
              <a:rPr lang="es-ES" sz="2600" dirty="0" smtClean="0"/>
              <a:t>Otros elementos sobre la importancia del análisis de la práctica</a:t>
            </a:r>
          </a:p>
          <a:p>
            <a:r>
              <a:rPr lang="es-ES" sz="2600" dirty="0" smtClean="0"/>
              <a:t>¿Qué otras características de los niños conocimos?</a:t>
            </a:r>
          </a:p>
          <a:p>
            <a:r>
              <a:rPr lang="es-ES" sz="2600" dirty="0" smtClean="0"/>
              <a:t>Revisemos nuestras competencias didácticas</a:t>
            </a:r>
          </a:p>
          <a:p>
            <a:r>
              <a:rPr lang="es-ES" sz="2600" dirty="0" smtClean="0"/>
              <a:t>¿Qué  he aprendido en esta Jornada y qué hacer para la próxima?</a:t>
            </a:r>
          </a:p>
          <a:p>
            <a:r>
              <a:rPr lang="es-ES" sz="2600" dirty="0" smtClean="0"/>
              <a:t>Mi experiencia de trabajo en el aula durante la jornada</a:t>
            </a:r>
          </a:p>
          <a:p>
            <a:r>
              <a:rPr lang="es-ES" sz="2600" dirty="0" smtClean="0"/>
              <a:t>La historia personal de un niño de grupo</a:t>
            </a:r>
          </a:p>
          <a:p>
            <a:r>
              <a:rPr lang="es-ES" sz="2600" dirty="0" smtClean="0"/>
              <a:t>Mi intervención docente durante la jornada</a:t>
            </a:r>
          </a:p>
          <a:p>
            <a:r>
              <a:rPr lang="es-ES" sz="2600" dirty="0" smtClean="0"/>
              <a:t>El carácter integral de la práctica educativa</a:t>
            </a:r>
            <a:endParaRPr lang="es-MX" sz="26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/>
              <a:t>Sugerencias para la evaluación del curso</a:t>
            </a:r>
            <a:r>
              <a:rPr lang="es-ES_tradnl" sz="3600"/>
              <a:t>.</a:t>
            </a:r>
            <a:endParaRPr lang="es-ES_trad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4591050"/>
          </a:xfrm>
        </p:spPr>
        <p:txBody>
          <a:bodyPr/>
          <a:lstStyle/>
          <a:p>
            <a:r>
              <a:rPr lang="es-ES_tradnl" dirty="0"/>
              <a:t>Se hace de manera permanente.</a:t>
            </a:r>
          </a:p>
          <a:p>
            <a:r>
              <a:rPr lang="es-ES_tradnl" dirty="0"/>
              <a:t>Se toman en cuenta los Rasgos del Perfil de Egreso</a:t>
            </a:r>
            <a:r>
              <a:rPr lang="es-ES_tradnl" dirty="0" smtClean="0"/>
              <a:t>.                                                     </a:t>
            </a:r>
            <a:endParaRPr lang="es-ES_tradnl" dirty="0"/>
          </a:p>
          <a:p>
            <a:r>
              <a:rPr lang="es-ES_tradnl" dirty="0" smtClean="0"/>
              <a:t>Examen                                          40%</a:t>
            </a:r>
          </a:p>
          <a:p>
            <a:r>
              <a:rPr lang="es-ES_tradnl" dirty="0" smtClean="0"/>
              <a:t>Trabajos escritos                            30%</a:t>
            </a:r>
          </a:p>
          <a:p>
            <a:r>
              <a:rPr lang="es-ES_tradnl" dirty="0" smtClean="0"/>
              <a:t>Observación y práctica                  20%</a:t>
            </a:r>
          </a:p>
          <a:p>
            <a:r>
              <a:rPr lang="es-ES_tradnl" dirty="0" smtClean="0"/>
              <a:t>Participación, exposición              10%</a:t>
            </a:r>
          </a:p>
          <a:p>
            <a:pPr>
              <a:buFontTx/>
              <a:buNone/>
            </a:pPr>
            <a:r>
              <a:rPr lang="es-ES_tradnl" dirty="0" smtClean="0"/>
              <a:t>  y manejo de material </a:t>
            </a:r>
          </a:p>
          <a:p>
            <a:pPr>
              <a:buFontTx/>
              <a:buNone/>
            </a:pPr>
            <a:r>
              <a:rPr lang="es-ES_tradnl" sz="1800" b="1" dirty="0" smtClean="0"/>
              <a:t>Nota</a:t>
            </a:r>
            <a:r>
              <a:rPr lang="es-ES_tradnl" sz="1600" dirty="0" smtClean="0"/>
              <a:t>: para poder acreditar es necesario contar con un mínimo de asistencia a clase de 85% , con un buena actitud y disponibilidad; en el trabajo, en periodo que no sea de práctica el porcentaje se integra a trabajos escritos en el aula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"/>
          <p:cNvGrpSpPr>
            <a:grpSpLocks noGrp="1"/>
          </p:cNvGrpSpPr>
          <p:nvPr>
            <p:ph idx="1"/>
          </p:nvPr>
        </p:nvGrpSpPr>
        <p:grpSpPr bwMode="auto">
          <a:xfrm>
            <a:off x="785786" y="214290"/>
            <a:ext cx="8053414" cy="5755712"/>
            <a:chOff x="113" y="119"/>
            <a:chExt cx="5579" cy="3583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251" y="297"/>
              <a:ext cx="1825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OBSERVACIÓN </a:t>
              </a:r>
            </a:p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Y PRÁCTICA DOCENTE IV</a:t>
              </a:r>
              <a:endParaRPr lang="es-ES" b="1" dirty="0">
                <a:solidFill>
                  <a:srgbClr val="3333CC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364" y="3185"/>
              <a:ext cx="3425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TALLER DE DISEÑO</a:t>
              </a:r>
            </a:p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ACTIVIDADES DIDACTICAS II</a:t>
              </a:r>
              <a:endParaRPr lang="es-ES" b="1" dirty="0">
                <a:solidFill>
                  <a:srgbClr val="3333CC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3" y="572"/>
              <a:ext cx="95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Niños en situaciones de riesgo 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059" y="663"/>
              <a:ext cx="16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Asignatura Regional II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52" y="1031"/>
              <a:ext cx="953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70C0"/>
                  </a:solidFill>
                </a:rPr>
                <a:t>Actividades para el fomento de la salud física y emocional del niño</a:t>
              </a:r>
              <a:endParaRPr lang="es-ES" sz="1200">
                <a:solidFill>
                  <a:srgbClr val="0070C0"/>
                </a:solidFill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7" y="3113"/>
              <a:ext cx="79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00"/>
                  </a:solidFill>
                </a:rPr>
                <a:t>Entorno Familiar y Social II</a:t>
              </a:r>
              <a:endParaRPr lang="es-ES" sz="1400" b="1">
                <a:solidFill>
                  <a:srgbClr val="FF0000"/>
                </a:solidFill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 rot="-2414961">
              <a:off x="3272" y="2589"/>
              <a:ext cx="1189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0000"/>
                  </a:solidFill>
                </a:rPr>
                <a:t>Metodología por modalidades y estrategias</a:t>
              </a:r>
              <a:endParaRPr lang="es-ES" sz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 rot="16200000">
              <a:off x="2157" y="1899"/>
              <a:ext cx="149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70C0"/>
                  </a:solidFill>
                </a:rPr>
                <a:t>Adecuación de actividad práctica del contexto de trabajo</a:t>
              </a:r>
              <a:endParaRPr lang="es-ES" sz="1200" dirty="0">
                <a:solidFill>
                  <a:srgbClr val="0070C0"/>
                </a:solidFill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424" y="119"/>
              <a:ext cx="17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66"/>
                  </a:solidFill>
                </a:rPr>
                <a:t>Contexto Urbano Marginado</a:t>
              </a:r>
              <a:endParaRPr lang="es-ES" sz="1400" b="1">
                <a:solidFill>
                  <a:srgbClr val="FF0066"/>
                </a:solidFill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 rot="-5400000">
              <a:off x="-503" y="1945"/>
              <a:ext cx="1769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FF0000"/>
                  </a:solidFill>
                </a:rPr>
                <a:t>Hábitos</a:t>
              </a:r>
              <a:endParaRPr lang="es-ES" sz="1200">
                <a:solidFill>
                  <a:srgbClr val="FF0000"/>
                </a:solidFill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2587" y="1186"/>
              <a:ext cx="49" cy="195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21" y="1117"/>
              <a:ext cx="0" cy="195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057" y="935"/>
              <a:ext cx="0" cy="1179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>
              <a:off x="905" y="742"/>
              <a:ext cx="594" cy="2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 flipV="1">
              <a:off x="2983" y="697"/>
              <a:ext cx="1122" cy="5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3231" y="1008"/>
              <a:ext cx="1534" cy="1023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4467" y="2106"/>
              <a:ext cx="1225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FF6600"/>
                  </a:solidFill>
                </a:rPr>
                <a:t>Gestión Escolar</a:t>
              </a:r>
              <a:endParaRPr lang="es-ES" sz="1400" b="1" dirty="0">
                <a:solidFill>
                  <a:srgbClr val="FF6600"/>
                </a:solidFill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3659" y="2343"/>
              <a:ext cx="1106" cy="88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884" y="3475"/>
              <a:ext cx="771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9" name="28 CuadroTexto"/>
          <p:cNvSpPr txBox="1"/>
          <p:nvPr/>
        </p:nvSpPr>
        <p:spPr>
          <a:xfrm rot="2074758">
            <a:off x="5920602" y="1861245"/>
            <a:ext cx="1500198" cy="55399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s-ES" sz="1000" dirty="0" smtClean="0">
                <a:latin typeface="Arial" pitchFamily="34" charset="0"/>
                <a:cs typeface="Arial" pitchFamily="34" charset="0"/>
              </a:rPr>
              <a:t>La organización de la institución  definen los estilos docentes</a:t>
            </a:r>
            <a:endParaRPr lang="es-E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 rot="454432">
            <a:off x="5024479" y="678824"/>
            <a:ext cx="1757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rial" pitchFamily="34" charset="0"/>
                <a:cs typeface="Arial" pitchFamily="34" charset="0"/>
              </a:rPr>
              <a:t>influencia del contexto en la práctica docente</a:t>
            </a:r>
            <a:endParaRPr lang="es-E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72400" cy="1143000"/>
          </a:xfrm>
        </p:spPr>
        <p:txBody>
          <a:bodyPr/>
          <a:lstStyle/>
          <a:p>
            <a:r>
              <a:rPr lang="es-ES" dirty="0" smtClean="0"/>
              <a:t>Materiales a utilizar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14422"/>
            <a:ext cx="7772400" cy="5086350"/>
          </a:xfrm>
        </p:spPr>
        <p:txBody>
          <a:bodyPr/>
          <a:lstStyle/>
          <a:p>
            <a:r>
              <a:rPr lang="es-ES" sz="3000" dirty="0" smtClean="0"/>
              <a:t>Plan</a:t>
            </a:r>
          </a:p>
          <a:p>
            <a:r>
              <a:rPr lang="es-ES" sz="3000" dirty="0" smtClean="0"/>
              <a:t>Programa</a:t>
            </a:r>
          </a:p>
          <a:p>
            <a:r>
              <a:rPr lang="es-ES" sz="3000" dirty="0" smtClean="0"/>
              <a:t>Antología</a:t>
            </a:r>
          </a:p>
          <a:p>
            <a:r>
              <a:rPr lang="es-ES" sz="3000" dirty="0" smtClean="0"/>
              <a:t>Recursos tecnológicos y didácticos</a:t>
            </a:r>
          </a:p>
          <a:p>
            <a:r>
              <a:rPr lang="es-ES" sz="3000" dirty="0" smtClean="0"/>
              <a:t>Diario de campo y de la educadora </a:t>
            </a:r>
          </a:p>
          <a:p>
            <a:r>
              <a:rPr lang="es-ES" sz="3000" dirty="0" smtClean="0"/>
              <a:t>seguimiento de caso</a:t>
            </a:r>
          </a:p>
          <a:p>
            <a:r>
              <a:rPr lang="es-ES" sz="3000" dirty="0" smtClean="0"/>
              <a:t>Fichas de evaluación para el grupo y seguimiento de caso</a:t>
            </a:r>
          </a:p>
          <a:p>
            <a:r>
              <a:rPr lang="es-ES" sz="3000" dirty="0" smtClean="0"/>
              <a:t>Recolectar evidencias en físico, audio y /o video</a:t>
            </a:r>
          </a:p>
          <a:p>
            <a:endParaRPr lang="es-ES" sz="3600" dirty="0" smtClean="0"/>
          </a:p>
          <a:p>
            <a:endParaRPr lang="es-MX" sz="3600" dirty="0" smtClean="0"/>
          </a:p>
          <a:p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Primer periodo de exámenes bimestrales 7,8,9 de Marzo</a:t>
            </a:r>
          </a:p>
          <a:p>
            <a:r>
              <a:rPr lang="es-ES" sz="2800" dirty="0" smtClean="0"/>
              <a:t>Segundo periodo de exámenes bimestrales</a:t>
            </a:r>
          </a:p>
          <a:p>
            <a:pPr>
              <a:buNone/>
            </a:pPr>
            <a:r>
              <a:rPr lang="es-ES" sz="2800" dirty="0" smtClean="0"/>
              <a:t>    30, 31 de Marzo y 1 de Abril</a:t>
            </a:r>
          </a:p>
          <a:p>
            <a:r>
              <a:rPr lang="es-ES" sz="2800" dirty="0" smtClean="0"/>
              <a:t>Junio 20, 21 y 22 exámenes semestrales</a:t>
            </a:r>
          </a:p>
          <a:p>
            <a:pPr>
              <a:buNone/>
            </a:pPr>
            <a:endParaRPr lang="es-MX" sz="2800" dirty="0" smtClean="0"/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jornadas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Visita Previa 24 de Marzo</a:t>
            </a:r>
          </a:p>
          <a:p>
            <a:r>
              <a:rPr lang="es-ES" dirty="0" smtClean="0"/>
              <a:t>De observación y práctica: </a:t>
            </a:r>
          </a:p>
          <a:p>
            <a:pPr>
              <a:buNone/>
            </a:pPr>
            <a:r>
              <a:rPr lang="es-ES" dirty="0" smtClean="0"/>
              <a:t>     del 4 al 15 de Abril </a:t>
            </a:r>
          </a:p>
          <a:p>
            <a:r>
              <a:rPr lang="es-ES" dirty="0" smtClean="0"/>
              <a:t> Visita Previa 13 de Mayo</a:t>
            </a:r>
          </a:p>
          <a:p>
            <a:r>
              <a:rPr lang="es-ES" dirty="0" smtClean="0"/>
              <a:t>De observación y Práctica:</a:t>
            </a:r>
          </a:p>
          <a:p>
            <a:pPr>
              <a:buNone/>
            </a:pPr>
            <a:r>
              <a:rPr lang="es-ES" dirty="0" smtClean="0"/>
              <a:t>  del 6 al 17 de Junio</a:t>
            </a: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/>
              <a:t>Propósitos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Fortalezcan sus habilidades de observación y reflexión para establecer relaciones entre las actividades didácticas, el ambiente de trabajo y los logros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Continúen desarrollando la competencia para conocer a los niños del grupo y comprendan que ese conocimiento es la base para tomar decisiones en el trabajo docente.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772400" cy="1143000"/>
          </a:xfrm>
        </p:spPr>
        <p:txBody>
          <a:bodyPr/>
          <a:lstStyle/>
          <a:p>
            <a:r>
              <a:rPr lang="es-ES" dirty="0" smtClean="0"/>
              <a:t>Producto final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1285860"/>
            <a:ext cx="7858180" cy="5286412"/>
          </a:xfrm>
        </p:spPr>
        <p:txBody>
          <a:bodyPr/>
          <a:lstStyle/>
          <a:p>
            <a:r>
              <a:rPr lang="es-ES_tradnl" sz="2300" b="1" dirty="0" smtClean="0"/>
              <a:t>1 periodo</a:t>
            </a:r>
            <a:r>
              <a:rPr lang="es-MX" sz="2300" b="1" dirty="0" smtClean="0"/>
              <a:t>         </a:t>
            </a:r>
            <a:r>
              <a:rPr lang="es-ES_tradnl" sz="2300" b="1" dirty="0" smtClean="0"/>
              <a:t>1 -5  Marzo </a:t>
            </a:r>
            <a:endParaRPr lang="es-MX" sz="2300" b="1" dirty="0" smtClean="0"/>
          </a:p>
          <a:p>
            <a:pPr>
              <a:buNone/>
            </a:pPr>
            <a:r>
              <a:rPr lang="es-ES_tradnl" sz="2300" dirty="0" smtClean="0"/>
              <a:t>    “Sistematización y evaluación de la competencia didáctica adquirida. Logros y retos”</a:t>
            </a:r>
            <a:endParaRPr lang="es-MX" sz="2300" dirty="0" smtClean="0"/>
          </a:p>
          <a:p>
            <a:r>
              <a:rPr lang="es-ES_tradnl" sz="2300" b="1" dirty="0" smtClean="0"/>
              <a:t>2 periodo</a:t>
            </a:r>
            <a:r>
              <a:rPr lang="es-MX" sz="2300" b="1" dirty="0" smtClean="0"/>
              <a:t>            </a:t>
            </a:r>
            <a:r>
              <a:rPr lang="es-ES_tradnl" sz="2300" b="1" dirty="0" smtClean="0"/>
              <a:t> del 24 al 31 de  Mayo </a:t>
            </a:r>
            <a:endParaRPr lang="es-MX" sz="2300" b="1" dirty="0" smtClean="0"/>
          </a:p>
          <a:p>
            <a:pPr>
              <a:buNone/>
            </a:pPr>
            <a:r>
              <a:rPr lang="es-ES_tradnl" sz="2300" dirty="0" smtClean="0"/>
              <a:t>       “Análisis de las jornadas de observación y práctica”</a:t>
            </a:r>
            <a:endParaRPr lang="es-MX" sz="2300" dirty="0" smtClean="0"/>
          </a:p>
          <a:p>
            <a:r>
              <a:rPr lang="es-ES_tradnl" sz="2300" b="1" dirty="0" smtClean="0"/>
              <a:t>Trabajo final </a:t>
            </a:r>
            <a:r>
              <a:rPr lang="es-MX" sz="2300" b="1" dirty="0" smtClean="0"/>
              <a:t>  </a:t>
            </a:r>
            <a:r>
              <a:rPr lang="es-ES_tradnl" sz="2300" b="1" dirty="0" smtClean="0"/>
              <a:t>20 Junio</a:t>
            </a:r>
          </a:p>
          <a:p>
            <a:endParaRPr lang="es-MX" sz="2300" b="1" dirty="0" smtClean="0"/>
          </a:p>
          <a:p>
            <a:pPr>
              <a:buNone/>
            </a:pPr>
            <a:r>
              <a:rPr lang="es-MX" dirty="0" smtClean="0"/>
              <a:t>Historia de vida de seguimientos de caso</a:t>
            </a: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500042"/>
            <a:ext cx="7772400" cy="6357958"/>
          </a:xfrm>
        </p:spPr>
        <p:txBody>
          <a:bodyPr/>
          <a:lstStyle/>
          <a:p>
            <a:r>
              <a:rPr lang="es-ES" sz="2800" dirty="0" smtClean="0"/>
              <a:t>El ensayo se desarrollará con base en la realización del trabajo colaborativo en el aula y durante las jornadas de práctica docente en los Jardines de niños entregando tres ejercicios parciales al finalizar cada uno de los periodos de evaluación y calificación. Al cierre del programa deberá integrarse estos tres ejercicios en un documento articulado que refleje una propuesta más sistemática de análisis y propuestas de intervención institucional. A continuación se presentan los temas y las fechas de entrega de cada uno de los ensayos y una breve explicación del ensayo final:</a:t>
            </a:r>
            <a:endParaRPr lang="es-MX" sz="2800" dirty="0" smtClean="0"/>
          </a:p>
          <a:p>
            <a:pPr>
              <a:buNone/>
            </a:pPr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214290"/>
            <a:ext cx="8058152" cy="1143000"/>
          </a:xfrm>
        </p:spPr>
        <p:txBody>
          <a:bodyPr/>
          <a:lstStyle/>
          <a:p>
            <a:r>
              <a:rPr lang="es-ES" sz="4000" dirty="0" smtClean="0"/>
              <a:t>Habilidades Intelectuales </a:t>
            </a:r>
            <a:r>
              <a:rPr lang="es-ES" sz="4000" dirty="0" smtClean="0">
                <a:hlinkClick r:id="rId3" action="ppaction://hlinksldjump"/>
              </a:rPr>
              <a:t>Específicas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071546"/>
            <a:ext cx="8215338" cy="5572164"/>
          </a:xfrm>
        </p:spPr>
        <p:txBody>
          <a:bodyPr/>
          <a:lstStyle/>
          <a:p>
            <a:r>
              <a:rPr lang="es-MX" sz="2000" b="1" dirty="0" smtClean="0"/>
              <a:t>a)</a:t>
            </a:r>
            <a:r>
              <a:rPr lang="es-MX" sz="2000" dirty="0" smtClean="0"/>
              <a:t> Posee alta capacidad de comprensión del material escrito y tiene el hábito de la lectura; en particular, valora críticamente lo que lee y lo relaciona con la realidad y, especialmente, con su práctica profesional.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Expresa sus ideas con claridad, sencillez y corrección en forma escrita y oral; en especial, ha desarrollado las capacidades de describir, narrar, explicar y argumentar, adaptándose al desarrollo y características culturales de sus alumnos.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Tiene disposición y capacidades propicias para la investigación científica: curiosidad, capacidad de observación, método para plantear preguntas y para poner a prueba respuestas, y reflexión crítica. Aplica esas capacidades para mejorar los resultados de su labor educativa.</a:t>
            </a:r>
          </a:p>
          <a:p>
            <a:pPr marL="324000">
              <a:lnSpc>
                <a:spcPts val="2200"/>
              </a:lnSpc>
              <a:spcBef>
                <a:spcPts val="0"/>
              </a:spcBef>
            </a:pPr>
            <a:r>
              <a:rPr lang="es-MX" sz="2000" dirty="0" smtClean="0"/>
              <a:t>Localiza, selecciona y utiliza información de diverso tipo, tanto de fuentes escritas como de material audiovisual, en especial la que necesita para su actividad profesional.</a:t>
            </a:r>
            <a:endParaRPr lang="es-MX" sz="2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b="1" dirty="0" smtClean="0"/>
              <a:t>Dominio de los propósitos y contenidos básicos de la educación </a:t>
            </a:r>
            <a:r>
              <a:rPr lang="es-MX" sz="3600" b="1" dirty="0" smtClean="0">
                <a:hlinkClick r:id="rId3" action="ppaction://hlinksldjump"/>
              </a:rPr>
              <a:t>preescolar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571612"/>
            <a:ext cx="8286776" cy="5286388"/>
          </a:xfrm>
        </p:spPr>
        <p:txBody>
          <a:bodyPr/>
          <a:lstStyle/>
          <a:p>
            <a:r>
              <a:rPr lang="es-MX" sz="2000" b="1" dirty="0" smtClean="0"/>
              <a:t>a)</a:t>
            </a:r>
            <a:r>
              <a:rPr lang="es-MX" sz="2000" dirty="0" smtClean="0"/>
              <a:t> Reconoce la educación preescolar como un servicio que promueve la democratización de las oportunidades de desarrollo de la población infantil, y que contribuye a compensar las desigualdades culturales y sociales de origen.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Sabe establecer una correspondencia adecuada entre la naturaleza y grado de complejidad de los propósitos básicos que pretende lograr la educación preescolar, con los procesos cognitivos y el nivel de desarrollo de sus alumnos.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Reconoce la articulación entre los propósitos de la educación preescolar y los de la educación básica en su conjunto, en particular con los de la primaria.</a:t>
            </a:r>
          </a:p>
          <a:p>
            <a:endParaRPr lang="es-MX" sz="2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MX" b="1" dirty="0" smtClean="0"/>
              <a:t>Competencias didácticas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142984"/>
            <a:ext cx="8001056" cy="5429288"/>
          </a:xfrm>
        </p:spPr>
        <p:txBody>
          <a:bodyPr/>
          <a:lstStyle/>
          <a:p>
            <a:r>
              <a:rPr lang="es-MX" sz="2000" b="1" dirty="0" smtClean="0">
                <a:hlinkClick r:id="rId3" action="ppaction://hlinksldjump"/>
              </a:rPr>
              <a:t>a)</a:t>
            </a:r>
            <a:r>
              <a:rPr lang="es-MX" sz="2000" dirty="0" smtClean="0"/>
              <a:t> 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</a:t>
            </a:r>
            <a:r>
              <a:rPr lang="es-MX" sz="2000" dirty="0" err="1" smtClean="0"/>
              <a:t>valoral</a:t>
            </a:r>
            <a:r>
              <a:rPr lang="es-MX" sz="2000" dirty="0" smtClean="0"/>
              <a:t> que promueve la educación preescolar.</a:t>
            </a:r>
          </a:p>
          <a:p>
            <a:r>
              <a:rPr lang="es-MX" sz="2000" b="1" dirty="0" smtClean="0"/>
              <a:t>b)</a:t>
            </a:r>
            <a:r>
              <a:rPr lang="es-MX" sz="2000" dirty="0" smtClean="0"/>
              <a:t> 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r>
              <a:rPr lang="es-MX" sz="2000" b="1" dirty="0" smtClean="0"/>
              <a:t>c)</a:t>
            </a:r>
            <a:r>
              <a:rPr lang="es-MX" sz="2000" dirty="0" smtClean="0"/>
              <a:t> 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  <a:p>
            <a:r>
              <a:rPr lang="es-MX" sz="2000" b="1" dirty="0" smtClean="0"/>
              <a:t>d)</a:t>
            </a:r>
            <a:r>
              <a:rPr lang="es-MX" sz="2000" dirty="0" smtClean="0"/>
              <a:t> Reconoce el valor pedagógico del juego y lo utiliza en su trabajo cotidiano como un recurso que promueve el desarrollo de aprendizajes, habilidades, actitudes y valores.</a:t>
            </a:r>
          </a:p>
          <a:p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571480"/>
            <a:ext cx="8001056" cy="6072230"/>
          </a:xfrm>
        </p:spPr>
        <p:txBody>
          <a:bodyPr/>
          <a:lstStyle/>
          <a:p>
            <a:r>
              <a:rPr lang="es-MX" sz="2400" b="1" dirty="0" smtClean="0">
                <a:hlinkClick r:id="rId3" action="ppaction://hlinksldjump"/>
              </a:rPr>
              <a:t>e)</a:t>
            </a:r>
            <a:r>
              <a:rPr lang="es-MX" sz="2400" dirty="0" smtClean="0"/>
              <a:t> 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r>
              <a:rPr lang="es-MX" sz="2400" b="1" dirty="0" smtClean="0"/>
              <a:t>f)</a:t>
            </a:r>
            <a:r>
              <a:rPr lang="es-MX" sz="2400" dirty="0" smtClean="0"/>
              <a:t> 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r>
              <a:rPr lang="es-MX" sz="2400" b="1" dirty="0" smtClean="0"/>
              <a:t>g)</a:t>
            </a:r>
            <a:r>
              <a:rPr lang="es-MX" sz="2400" dirty="0" smtClean="0"/>
              <a:t> Aprovecha los recursos que ofrece el entorno de la escuela con creatividad, flexibilidad y propósitos claros para promover el aprendizaje de los niños.</a:t>
            </a:r>
          </a:p>
          <a:p>
            <a:r>
              <a:rPr lang="es-MX" sz="2400" dirty="0" smtClean="0"/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500042"/>
            <a:ext cx="7772400" cy="5929354"/>
          </a:xfrm>
        </p:spPr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3. 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 Amplíen los conocimientos y fortalezcan las habilidades para preparar, desarrollar y evaluar las actividades didácticas tendientes al desenvolvimiento de las potencialidades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4.  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 Reconozcan los avances y retos en el desarrollo de su competencia didáctica, así como las acciones que permiten atender esos retos.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Valoren el análisis y la reflexión sobre la práctica como habilidades intelectuales que permiten el mejoramiento constante del desempeño docente.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85728"/>
            <a:ext cx="7772400" cy="1643074"/>
          </a:xfrm>
        </p:spPr>
        <p:txBody>
          <a:bodyPr/>
          <a:lstStyle/>
          <a:p>
            <a:r>
              <a:rPr lang="es-ES_tradnl" sz="5400" dirty="0"/>
              <a:t>Organización de los contenidos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2357430"/>
            <a:ext cx="7772400" cy="2500330"/>
          </a:xfrm>
        </p:spPr>
        <p:txBody>
          <a:bodyPr/>
          <a:lstStyle/>
          <a:p>
            <a:r>
              <a:rPr lang="es-ES_tradnl" sz="4000" dirty="0"/>
              <a:t>Los 4 bloques son destinados a apoyar los distintos momentos de observación y práctica, a la preparación, el desarrollo y el análisis de la experiencia.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Competencias </a:t>
            </a:r>
            <a:r>
              <a:rPr lang="es-ES_tradnl" dirty="0"/>
              <a:t>que Desarrolla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5062558"/>
          </a:xfrm>
        </p:spPr>
        <p:txBody>
          <a:bodyPr/>
          <a:lstStyle/>
          <a:p>
            <a:pPr>
              <a:buNone/>
            </a:pPr>
            <a:endParaRPr lang="es-ES_tradnl" dirty="0" smtClean="0"/>
          </a:p>
          <a:p>
            <a:r>
              <a:rPr lang="es-ES_tradnl" b="1" dirty="0" smtClean="0"/>
              <a:t>1. </a:t>
            </a:r>
            <a:r>
              <a:rPr lang="es-ES_tradnl" b="1" dirty="0" smtClean="0">
                <a:hlinkClick r:id="rId3" action="ppaction://hlinksldjump"/>
              </a:rPr>
              <a:t>Habilidades</a:t>
            </a:r>
            <a:r>
              <a:rPr lang="es-ES_tradnl" b="1" dirty="0" smtClean="0"/>
              <a:t> intelectuales específicas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 a) b) c) d) e)  </a:t>
            </a:r>
            <a:endParaRPr lang="es-MX" b="1" dirty="0" smtClean="0"/>
          </a:p>
          <a:p>
            <a:r>
              <a:rPr lang="es-ES_tradnl" b="1" dirty="0" smtClean="0"/>
              <a:t>2. </a:t>
            </a:r>
            <a:r>
              <a:rPr lang="es-ES_tradnl" b="1" dirty="0" smtClean="0">
                <a:hlinkClick r:id="rId4" action="ppaction://hlinksldjump"/>
              </a:rPr>
              <a:t>Dominio </a:t>
            </a:r>
            <a:r>
              <a:rPr lang="es-ES_tradnl" b="1" dirty="0" smtClean="0"/>
              <a:t>de los propósitos y contenidos básicos de la educación preescolar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 a) b) c) d) </a:t>
            </a:r>
            <a:endParaRPr lang="es-MX" b="1" dirty="0" smtClean="0"/>
          </a:p>
          <a:p>
            <a:r>
              <a:rPr lang="es-ES_tradnl" b="1" dirty="0" smtClean="0">
                <a:hlinkClick r:id="rId5" action="ppaction://hlinksldjump"/>
              </a:rPr>
              <a:t>Competencias</a:t>
            </a:r>
            <a:r>
              <a:rPr lang="es-ES_tradnl" b="1" dirty="0" smtClean="0"/>
              <a:t> </a:t>
            </a:r>
            <a:r>
              <a:rPr lang="es-ES_tradnl" b="1" dirty="0" smtClean="0">
                <a:hlinkClick r:id="rId6" action="ppaction://hlinksldjump"/>
              </a:rPr>
              <a:t>didácticas </a:t>
            </a:r>
            <a:endParaRPr lang="es-MX" b="1" dirty="0" smtClean="0"/>
          </a:p>
          <a:p>
            <a:pPr>
              <a:buNone/>
            </a:pPr>
            <a:r>
              <a:rPr lang="es-ES_tradnl" b="1" dirty="0" smtClean="0"/>
              <a:t>      a) b) c) d) e) f) g) h) </a:t>
            </a:r>
            <a:endParaRPr lang="es-MX" b="1" dirty="0" smtClean="0"/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00050"/>
            <a:ext cx="7772400" cy="514350"/>
          </a:xfrm>
        </p:spPr>
        <p:txBody>
          <a:bodyPr/>
          <a:lstStyle/>
          <a:p>
            <a:r>
              <a:rPr lang="es-ES_tradnl"/>
              <a:t> Bloque 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576910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Sistematización y Evaluación de la competencia didáctica adquirida. Logros y retos.</a:t>
            </a:r>
            <a:endParaRPr lang="es-ES_tradnl" sz="3600" b="1" dirty="0"/>
          </a:p>
          <a:p>
            <a:pPr algn="just"/>
            <a:r>
              <a:rPr lang="es-ES_tradnl" dirty="0"/>
              <a:t>Sistematizar los aprendizajes de las estudiantes en relación con el propósito de que identifiquen sus logros y sus retos en la formación profesional. En cuanto al desarrollo o adquisición de habilidades, conocimientos y actitudes para trabajar con los niños.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Mi formación docente: una mirada retrospectiva</a:t>
            </a:r>
          </a:p>
          <a:p>
            <a:r>
              <a:rPr lang="es-ES" sz="4000" dirty="0" smtClean="0"/>
              <a:t>¿Qué hemos aprendido al trabajar con grupos de niños?</a:t>
            </a:r>
          </a:p>
          <a:p>
            <a:r>
              <a:rPr lang="es-ES" sz="4000" dirty="0" smtClean="0"/>
              <a:t>Logro y retos en mi formación docente</a:t>
            </a:r>
            <a:endParaRPr lang="es-MX" sz="40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28736"/>
            <a:ext cx="7720042" cy="4457714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Preparación de las jornadas de Observación y Práctica Docente</a:t>
            </a:r>
            <a:endParaRPr lang="es-ES_tradnl" sz="3600" b="1" dirty="0"/>
          </a:p>
          <a:p>
            <a:r>
              <a:rPr lang="es-ES_tradnl" sz="3000" dirty="0"/>
              <a:t>Mantener un ambiente de orden y trabajo el la sala</a:t>
            </a:r>
          </a:p>
          <a:p>
            <a:r>
              <a:rPr lang="es-ES_tradnl" sz="3000" dirty="0"/>
              <a:t>Que implica atender a la diversidad del grupo</a:t>
            </a:r>
          </a:p>
          <a:p>
            <a:r>
              <a:rPr lang="es-ES_tradnl" sz="3000" dirty="0"/>
              <a:t>Que es lo importante en la comunicación efectiva con los niños del grupo.</a:t>
            </a:r>
          </a:p>
          <a:p>
            <a:r>
              <a:rPr lang="es-ES_tradnl" sz="3000" dirty="0"/>
              <a:t>Conocer a profundidad a un niño o niña de grupo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142984"/>
            <a:ext cx="7772400" cy="5214974"/>
          </a:xfrm>
        </p:spPr>
        <p:txBody>
          <a:bodyPr/>
          <a:lstStyle/>
          <a:p>
            <a:r>
              <a:rPr lang="es-ES" sz="2800" dirty="0" smtClean="0"/>
              <a:t>Un gran  reto: mantener un ambiente de orden y trabajo en el aula</a:t>
            </a:r>
          </a:p>
          <a:p>
            <a:r>
              <a:rPr lang="es-ES" sz="2800" dirty="0" smtClean="0"/>
              <a:t>¿Qué implica atender a la diversidad del grupo?</a:t>
            </a:r>
          </a:p>
          <a:p>
            <a:r>
              <a:rPr lang="es-ES" sz="2800" dirty="0" smtClean="0"/>
              <a:t>¿Qué es lo importante en la comunicación efectiva con los niños de grupo?</a:t>
            </a:r>
          </a:p>
          <a:p>
            <a:r>
              <a:rPr lang="es-ES" sz="2800" dirty="0" smtClean="0"/>
              <a:t>Conocer a profundidad un niño o niña de grupo</a:t>
            </a:r>
          </a:p>
          <a:p>
            <a:r>
              <a:rPr lang="es-ES" sz="2800" dirty="0" smtClean="0"/>
              <a:t>¿Porqué dialogar con los padres y madres de familia?</a:t>
            </a:r>
          </a:p>
          <a:p>
            <a:r>
              <a:rPr lang="es-ES" sz="2800" dirty="0" smtClean="0"/>
              <a:t>Organización de la primera y segunda jornada de observación y práctica docente</a:t>
            </a:r>
          </a:p>
          <a:p>
            <a:r>
              <a:rPr lang="es-ES" sz="2800" dirty="0" smtClean="0"/>
              <a:t>Planeación de las actividades</a:t>
            </a:r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c de notas.pot">
  <a:themeElements>
    <a:clrScheme name="Bloc de notas.pot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Bloc de notas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oc de notas.pot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presentaciones\Bloc de notas.pot</Template>
  <TotalTime>874</TotalTime>
  <Words>1068</Words>
  <Application>Microsoft PowerPoint</Application>
  <PresentationFormat>Presentación en pantalla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Bloc de notas.pot</vt:lpstr>
      <vt:lpstr>Observación  y Práctica Docente IV</vt:lpstr>
      <vt:lpstr>Propósitos</vt:lpstr>
      <vt:lpstr>Diapositiva 3</vt:lpstr>
      <vt:lpstr>Organización de los contenidos</vt:lpstr>
      <vt:lpstr>Competencias que Desarrolla</vt:lpstr>
      <vt:lpstr> Bloque I</vt:lpstr>
      <vt:lpstr>Temas </vt:lpstr>
      <vt:lpstr>Bloque II</vt:lpstr>
      <vt:lpstr>Temas </vt:lpstr>
      <vt:lpstr>Bloque III</vt:lpstr>
      <vt:lpstr>Temas </vt:lpstr>
      <vt:lpstr>Diapositiva 12</vt:lpstr>
      <vt:lpstr>Bloque IV </vt:lpstr>
      <vt:lpstr>Temas </vt:lpstr>
      <vt:lpstr>Sugerencias para la evaluación del curso.</vt:lpstr>
      <vt:lpstr>Diapositiva 16</vt:lpstr>
      <vt:lpstr>Materiales a utilizar</vt:lpstr>
      <vt:lpstr>Fechas de Evaluación</vt:lpstr>
      <vt:lpstr>Fechas de jornadas</vt:lpstr>
      <vt:lpstr>Producto final</vt:lpstr>
      <vt:lpstr>Diapositiva 21</vt:lpstr>
      <vt:lpstr>Habilidades Intelectuales Específicas</vt:lpstr>
      <vt:lpstr>Dominio de los propósitos y contenidos básicos de la educación preescolar</vt:lpstr>
      <vt:lpstr>Competencias didácticas</vt:lpstr>
      <vt:lpstr>Diapositiva 25</vt:lpstr>
    </vt:vector>
  </TitlesOfParts>
  <Company>LIC. ARTURO GARCIA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Encuadre Obs. Y Prác. Doc. IV</dc:title>
  <dc:creator>LIC. ARTURO GARCIA</dc:creator>
  <cp:lastModifiedBy>comp</cp:lastModifiedBy>
  <cp:revision>76</cp:revision>
  <dcterms:created xsi:type="dcterms:W3CDTF">2008-02-02T06:31:35Z</dcterms:created>
  <dcterms:modified xsi:type="dcterms:W3CDTF">2011-02-01T18:30:09Z</dcterms:modified>
</cp:coreProperties>
</file>