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24"/>
  </p:handoutMasterIdLst>
  <p:sldIdLst>
    <p:sldId id="256" r:id="rId2"/>
    <p:sldId id="280" r:id="rId3"/>
    <p:sldId id="282" r:id="rId4"/>
    <p:sldId id="298" r:id="rId5"/>
    <p:sldId id="299" r:id="rId6"/>
    <p:sldId id="297" r:id="rId7"/>
    <p:sldId id="262" r:id="rId8"/>
    <p:sldId id="263" r:id="rId9"/>
    <p:sldId id="284" r:id="rId10"/>
    <p:sldId id="264" r:id="rId11"/>
    <p:sldId id="285" r:id="rId12"/>
    <p:sldId id="265" r:id="rId13"/>
    <p:sldId id="286" r:id="rId14"/>
    <p:sldId id="287" r:id="rId15"/>
    <p:sldId id="266" r:id="rId16"/>
    <p:sldId id="288" r:id="rId17"/>
    <p:sldId id="267" r:id="rId18"/>
    <p:sldId id="279" r:id="rId19"/>
    <p:sldId id="289" r:id="rId20"/>
    <p:sldId id="283" r:id="rId21"/>
    <p:sldId id="290" r:id="rId22"/>
    <p:sldId id="292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01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572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F990FC-3BEB-4B8E-8A77-D05A436143FF}" type="datetimeFigureOut">
              <a:rPr lang="es-MX" smtClean="0"/>
              <a:t>27/01/2012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79B583-DCB1-4AC1-AC3F-FF5139DD4C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3417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pic>
        <p:nvPicPr>
          <p:cNvPr id="3075" name="Picture 3" descr="A:\minispir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</p:spPr>
      </p:pic>
      <p:sp>
        <p:nvSpPr>
          <p:cNvPr id="307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pic>
        <p:nvPicPr>
          <p:cNvPr id="3077" name="Picture 5" descr="A:\minispir.GIF"/>
          <p:cNvPicPr>
            <a:picLocks noChangeAspect="1" noChangeArrowheads="1"/>
          </p:cNvPicPr>
          <p:nvPr/>
        </p:nvPicPr>
        <p:blipFill>
          <a:blip r:embed="rId4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>
          <a:xfrm>
            <a:off x="1117600" y="6115050"/>
            <a:ext cx="19304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56000" y="6115050"/>
            <a:ext cx="2844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15050"/>
            <a:ext cx="1828800" cy="514350"/>
          </a:xfrm>
        </p:spPr>
        <p:txBody>
          <a:bodyPr/>
          <a:lstStyle>
            <a:lvl1pPr>
              <a:defRPr>
                <a:solidFill>
                  <a:srgbClr val="CC9864"/>
                </a:solidFill>
              </a:defRPr>
            </a:lvl1pPr>
          </a:lstStyle>
          <a:p>
            <a:fld id="{1B7CD74E-44E4-4E08-8B37-EFB5723FBA3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187BE-949F-4A6C-A358-B1D7DC2491E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96100" y="40005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40005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E3951-4732-4656-A815-E76126325CF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D0CEF-F5B0-489B-A69C-4C1A744975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673D9-0BB8-412C-BC40-828B976C49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1D53-CD08-4098-8916-0DAF0086715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99E55-CC84-443E-B950-E448619A4DE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185AC-30B4-4FAC-8E53-80CF846CB3F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3BD7-D86E-4736-89BD-63E178B6659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48C8-36AB-466C-AE43-6C5CCD0F1C3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C88C9-A1AF-4E62-9885-3993A4BEF7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med">
    <p:dissolve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50800"/>
            <a:ext cx="8926513" cy="6743700"/>
            <a:chOff x="0" y="42"/>
            <a:chExt cx="4217" cy="566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0" y="42"/>
              <a:ext cx="4217" cy="5664"/>
              <a:chOff x="0" y="42"/>
              <a:chExt cx="4217" cy="5664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ltGray">
              <a:xfrm>
                <a:off x="250" y="169"/>
                <a:ext cx="3967" cy="5431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3" name="Picture 5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ltGray">
              <a:xfrm>
                <a:off x="0" y="42"/>
                <a:ext cx="558" cy="3600"/>
              </a:xfrm>
              <a:prstGeom prst="rect">
                <a:avLst/>
              </a:prstGeom>
              <a:noFill/>
            </p:spPr>
          </p:pic>
          <p:sp>
            <p:nvSpPr>
              <p:cNvPr id="2054" name="Rectangle 6"/>
              <p:cNvSpPr>
                <a:spLocks noChangeArrowheads="1"/>
              </p:cNvSpPr>
              <p:nvPr/>
            </p:nvSpPr>
            <p:spPr bwMode="ltGray">
              <a:xfrm>
                <a:off x="282" y="3468"/>
                <a:ext cx="492" cy="3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pic>
            <p:nvPicPr>
              <p:cNvPr id="2055" name="Picture 7" descr="A:\minispir.GIF"/>
              <p:cNvPicPr>
                <a:picLocks noChangeAspect="1" noChangeArrowheads="1"/>
              </p:cNvPicPr>
              <p:nvPr/>
            </p:nvPicPr>
            <p:blipFill>
              <a:blip r:embed="rId14"/>
              <a:srcRect t="39999"/>
              <a:stretch>
                <a:fillRect/>
              </a:stretch>
            </p:blipFill>
            <p:spPr bwMode="ltGray">
              <a:xfrm>
                <a:off x="0" y="3546"/>
                <a:ext cx="558" cy="2160"/>
              </a:xfrm>
              <a:prstGeom prst="rect">
                <a:avLst/>
              </a:prstGeom>
              <a:noFill/>
            </p:spPr>
          </p:pic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543" y="1296"/>
              <a:ext cx="3658" cy="4032"/>
              <a:chOff x="198" y="1296"/>
              <a:chExt cx="3658" cy="4032"/>
            </a:xfrm>
          </p:grpSpPr>
          <p:sp>
            <p:nvSpPr>
              <p:cNvPr id="2057" name="Line 9"/>
              <p:cNvSpPr>
                <a:spLocks noChangeShapeType="1"/>
              </p:cNvSpPr>
              <p:nvPr/>
            </p:nvSpPr>
            <p:spPr bwMode="ltGray">
              <a:xfrm>
                <a:off x="198" y="129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8" name="Line 10"/>
              <p:cNvSpPr>
                <a:spLocks noChangeShapeType="1"/>
              </p:cNvSpPr>
              <p:nvPr/>
            </p:nvSpPr>
            <p:spPr bwMode="ltGray">
              <a:xfrm>
                <a:off x="198" y="148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59" name="Line 11"/>
              <p:cNvSpPr>
                <a:spLocks noChangeShapeType="1"/>
              </p:cNvSpPr>
              <p:nvPr/>
            </p:nvSpPr>
            <p:spPr bwMode="ltGray">
              <a:xfrm>
                <a:off x="198" y="168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0" name="Line 12"/>
              <p:cNvSpPr>
                <a:spLocks noChangeShapeType="1"/>
              </p:cNvSpPr>
              <p:nvPr/>
            </p:nvSpPr>
            <p:spPr bwMode="ltGray">
              <a:xfrm>
                <a:off x="198" y="187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1" name="Line 13"/>
              <p:cNvSpPr>
                <a:spLocks noChangeShapeType="1"/>
              </p:cNvSpPr>
              <p:nvPr/>
            </p:nvSpPr>
            <p:spPr bwMode="ltGray">
              <a:xfrm>
                <a:off x="198" y="206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2" name="Line 14"/>
              <p:cNvSpPr>
                <a:spLocks noChangeShapeType="1"/>
              </p:cNvSpPr>
              <p:nvPr/>
            </p:nvSpPr>
            <p:spPr bwMode="ltGray">
              <a:xfrm>
                <a:off x="198" y="225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3" name="Line 15"/>
              <p:cNvSpPr>
                <a:spLocks noChangeShapeType="1"/>
              </p:cNvSpPr>
              <p:nvPr/>
            </p:nvSpPr>
            <p:spPr bwMode="ltGray">
              <a:xfrm>
                <a:off x="198" y="244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4" name="Line 16"/>
              <p:cNvSpPr>
                <a:spLocks noChangeShapeType="1"/>
              </p:cNvSpPr>
              <p:nvPr/>
            </p:nvSpPr>
            <p:spPr bwMode="ltGray">
              <a:xfrm>
                <a:off x="198" y="264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5" name="Line 17"/>
              <p:cNvSpPr>
                <a:spLocks noChangeShapeType="1"/>
              </p:cNvSpPr>
              <p:nvPr/>
            </p:nvSpPr>
            <p:spPr bwMode="ltGray">
              <a:xfrm>
                <a:off x="198" y="283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6" name="Line 18"/>
              <p:cNvSpPr>
                <a:spLocks noChangeShapeType="1"/>
              </p:cNvSpPr>
              <p:nvPr/>
            </p:nvSpPr>
            <p:spPr bwMode="ltGray">
              <a:xfrm>
                <a:off x="198" y="302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7" name="Line 19"/>
              <p:cNvSpPr>
                <a:spLocks noChangeShapeType="1"/>
              </p:cNvSpPr>
              <p:nvPr/>
            </p:nvSpPr>
            <p:spPr bwMode="ltGray">
              <a:xfrm>
                <a:off x="198" y="321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8" name="Line 20"/>
              <p:cNvSpPr>
                <a:spLocks noChangeShapeType="1"/>
              </p:cNvSpPr>
              <p:nvPr/>
            </p:nvSpPr>
            <p:spPr bwMode="ltGray">
              <a:xfrm>
                <a:off x="198" y="340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ltGray">
              <a:xfrm>
                <a:off x="198" y="360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0" name="Line 22"/>
              <p:cNvSpPr>
                <a:spLocks noChangeShapeType="1"/>
              </p:cNvSpPr>
              <p:nvPr/>
            </p:nvSpPr>
            <p:spPr bwMode="ltGray">
              <a:xfrm>
                <a:off x="198" y="379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1" name="Line 23"/>
              <p:cNvSpPr>
                <a:spLocks noChangeShapeType="1"/>
              </p:cNvSpPr>
              <p:nvPr/>
            </p:nvSpPr>
            <p:spPr bwMode="ltGray">
              <a:xfrm>
                <a:off x="198" y="398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2" name="Line 24"/>
              <p:cNvSpPr>
                <a:spLocks noChangeShapeType="1"/>
              </p:cNvSpPr>
              <p:nvPr/>
            </p:nvSpPr>
            <p:spPr bwMode="ltGray">
              <a:xfrm>
                <a:off x="198" y="417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3" name="Line 25"/>
              <p:cNvSpPr>
                <a:spLocks noChangeShapeType="1"/>
              </p:cNvSpPr>
              <p:nvPr/>
            </p:nvSpPr>
            <p:spPr bwMode="ltGray">
              <a:xfrm>
                <a:off x="198" y="436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ltGray">
              <a:xfrm>
                <a:off x="198" y="4560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5" name="Line 27"/>
              <p:cNvSpPr>
                <a:spLocks noChangeShapeType="1"/>
              </p:cNvSpPr>
              <p:nvPr/>
            </p:nvSpPr>
            <p:spPr bwMode="ltGray">
              <a:xfrm>
                <a:off x="198" y="4752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6" name="Line 28"/>
              <p:cNvSpPr>
                <a:spLocks noChangeShapeType="1"/>
              </p:cNvSpPr>
              <p:nvPr/>
            </p:nvSpPr>
            <p:spPr bwMode="ltGray">
              <a:xfrm>
                <a:off x="198" y="4944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ltGray">
              <a:xfrm>
                <a:off x="198" y="5136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78" name="Line 30"/>
              <p:cNvSpPr>
                <a:spLocks noChangeShapeType="1"/>
              </p:cNvSpPr>
              <p:nvPr/>
            </p:nvSpPr>
            <p:spPr bwMode="ltGray">
              <a:xfrm>
                <a:off x="198" y="5328"/>
                <a:ext cx="3658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</p:grpSp>
      <p:sp>
        <p:nvSpPr>
          <p:cNvPr id="2079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4000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208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716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208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14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1579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endParaRPr lang="en-US"/>
          </a:p>
        </p:txBody>
      </p:sp>
      <p:sp>
        <p:nvSpPr>
          <p:cNvPr id="208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1579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folHlink"/>
                </a:solidFill>
              </a:defRPr>
            </a:lvl1pPr>
          </a:lstStyle>
          <a:p>
            <a:fld id="{2E9F082F-7427-4393-8C2B-727FEE286BC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dissolve/>
    <p:sndAc>
      <p:stSnd>
        <p:snd r:embed="rId13" name="breez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1285860"/>
            <a:ext cx="7772400" cy="4375388"/>
          </a:xfrm>
        </p:spPr>
        <p:txBody>
          <a:bodyPr/>
          <a:lstStyle/>
          <a:p>
            <a:r>
              <a:rPr lang="es-ES_tradnl" sz="6600" dirty="0" smtClean="0"/>
              <a:t>Observación  </a:t>
            </a:r>
            <a:r>
              <a:rPr lang="es-ES_tradnl" sz="6600" dirty="0"/>
              <a:t>y</a:t>
            </a:r>
            <a:r>
              <a:rPr lang="es-ES_tradnl" sz="6600" dirty="0" smtClean="0"/>
              <a:t> Práctica Docente </a:t>
            </a:r>
            <a:r>
              <a:rPr lang="es-ES_tradnl" sz="6600" dirty="0" smtClean="0"/>
              <a:t>IV</a:t>
            </a:r>
            <a:br>
              <a:rPr lang="es-ES_tradnl" sz="6600" dirty="0" smtClean="0"/>
            </a:br>
            <a:r>
              <a:rPr lang="es-ES_tradnl" sz="4800" dirty="0" smtClean="0"/>
              <a:t>P</a:t>
            </a:r>
            <a:r>
              <a:rPr lang="es-ES_tradnl" sz="4800" dirty="0" smtClean="0"/>
              <a:t>rofesora: Silvia Guillermina Sánchez Suárez</a:t>
            </a:r>
            <a:br>
              <a:rPr lang="es-ES_tradnl" sz="4800" dirty="0" smtClean="0"/>
            </a:br>
            <a:r>
              <a:rPr lang="es-ES_tradnl" sz="3200" dirty="0" smtClean="0"/>
              <a:t>Enero 2012 </a:t>
            </a:r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28736"/>
            <a:ext cx="7720042" cy="4457714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Preparación de las jornadas de Observación y Práctica Docente</a:t>
            </a:r>
            <a:endParaRPr lang="es-ES_tradnl" sz="3600" b="1" dirty="0"/>
          </a:p>
          <a:p>
            <a:r>
              <a:rPr lang="es-ES_tradnl" sz="3000" dirty="0"/>
              <a:t>Mantener un ambiente de orden y trabajo el la sala</a:t>
            </a:r>
          </a:p>
          <a:p>
            <a:r>
              <a:rPr lang="es-ES_tradnl" sz="3000" dirty="0"/>
              <a:t>Que implica atender a la diversidad del grupo</a:t>
            </a:r>
          </a:p>
          <a:p>
            <a:r>
              <a:rPr lang="es-ES_tradnl" sz="3000" dirty="0"/>
              <a:t>Que es lo importante en la comunicación efectiva con los niños del grupo.</a:t>
            </a:r>
          </a:p>
          <a:p>
            <a:r>
              <a:rPr lang="es-ES_tradnl" sz="3000" dirty="0"/>
              <a:t>Conocer a profundidad a un niño o niña de grupo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62" y="1142984"/>
            <a:ext cx="7772400" cy="5214974"/>
          </a:xfrm>
        </p:spPr>
        <p:txBody>
          <a:bodyPr/>
          <a:lstStyle/>
          <a:p>
            <a:r>
              <a:rPr lang="es-ES" sz="2800" dirty="0" smtClean="0"/>
              <a:t>Un gran  reto: mantener un ambiente de orden y trabajo en el aula</a:t>
            </a:r>
          </a:p>
          <a:p>
            <a:r>
              <a:rPr lang="es-ES" sz="2800" dirty="0" smtClean="0"/>
              <a:t>¿Qué implica atender a la diversidad del grupo?</a:t>
            </a:r>
          </a:p>
          <a:p>
            <a:r>
              <a:rPr lang="es-ES" sz="2800" dirty="0" smtClean="0"/>
              <a:t>¿Qué es lo importante en la comunicación efectiva con los niños de grupo?</a:t>
            </a:r>
          </a:p>
          <a:p>
            <a:r>
              <a:rPr lang="es-ES" sz="2800" dirty="0" smtClean="0"/>
              <a:t>Conocer a profundidad un niño o niña de grupo</a:t>
            </a:r>
          </a:p>
          <a:p>
            <a:r>
              <a:rPr lang="es-ES" sz="2800" dirty="0" smtClean="0"/>
              <a:t>¿Porqué dialogar con los padres y madres de familia?</a:t>
            </a:r>
          </a:p>
          <a:p>
            <a:r>
              <a:rPr lang="es-ES" sz="2800" dirty="0" smtClean="0"/>
              <a:t>Organización de la primera y segunda jornada de observación y práctica docente</a:t>
            </a:r>
          </a:p>
          <a:p>
            <a:r>
              <a:rPr lang="es-ES" sz="2800" dirty="0" smtClean="0"/>
              <a:t>Planeación de las actividades</a:t>
            </a:r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III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00174"/>
            <a:ext cx="7772400" cy="4714908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Desarrollo de las Jornadas de Observación y Práctica Docente</a:t>
            </a:r>
          </a:p>
          <a:p>
            <a:pPr>
              <a:buNone/>
            </a:pPr>
            <a:endParaRPr lang="es-ES_tradnl" sz="3600" b="1" dirty="0"/>
          </a:p>
          <a:p>
            <a:r>
              <a:rPr lang="es-ES_tradnl" dirty="0"/>
              <a:t>Consiste en la realización de las jornadas de observación y práctica, para la cual se plantean recomendaciones que los estudiantes tienen que considerar durante las estancias Infantiles.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0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071546"/>
            <a:ext cx="7772400" cy="5429288"/>
          </a:xfrm>
        </p:spPr>
        <p:txBody>
          <a:bodyPr/>
          <a:lstStyle/>
          <a:p>
            <a:r>
              <a:rPr lang="es-ES" sz="2400" dirty="0" smtClean="0"/>
              <a:t>Aplican en un grupo escolar secuencias de actividades didácticas </a:t>
            </a:r>
          </a:p>
          <a:p>
            <a:r>
              <a:rPr lang="es-ES" sz="2400" dirty="0" smtClean="0"/>
              <a:t>Observa el inicio, desarrollo y cierre de cada actividad que realiza la educadora en el jardín de niños</a:t>
            </a:r>
          </a:p>
          <a:p>
            <a:r>
              <a:rPr lang="es-ES" sz="2400" dirty="0" smtClean="0"/>
              <a:t>Seguimiento de caso a dos niños para conocerlos de manera integral</a:t>
            </a:r>
          </a:p>
          <a:p>
            <a:r>
              <a:rPr lang="es-ES" sz="2400" dirty="0" smtClean="0"/>
              <a:t>Apoya las actividades cotidianas incluye periódico mural, ceremonias cívicas y organizar campañas</a:t>
            </a:r>
          </a:p>
          <a:p>
            <a:r>
              <a:rPr lang="es-ES" sz="2400" dirty="0" smtClean="0"/>
              <a:t>Observa reuniones de consejo técnico y juntas con padres de familia</a:t>
            </a:r>
          </a:p>
          <a:p>
            <a:r>
              <a:rPr lang="es-ES" sz="2400" dirty="0" smtClean="0"/>
              <a:t>Ajustan planes de actividades de acuerdo a imprevistos del tiempo, espacio y materiales</a:t>
            </a:r>
          </a:p>
          <a:p>
            <a:endParaRPr lang="es-ES" sz="2400" dirty="0" smtClean="0"/>
          </a:p>
          <a:p>
            <a:endParaRPr lang="es-ES" sz="2400" dirty="0" smtClean="0"/>
          </a:p>
          <a:p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endParaRPr lang="es-MX" sz="24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6800" y="571480"/>
            <a:ext cx="7772400" cy="5314970"/>
          </a:xfrm>
        </p:spPr>
        <p:txBody>
          <a:bodyPr/>
          <a:lstStyle/>
          <a:p>
            <a:r>
              <a:rPr lang="es-ES" sz="2400" dirty="0" smtClean="0"/>
              <a:t>Recolecta evidencias de trabajo realizados por los niños datos para obtener datos, procedimientos y explicaciones con los niños</a:t>
            </a:r>
          </a:p>
          <a:p>
            <a:r>
              <a:rPr lang="es-ES" sz="2400" dirty="0" smtClean="0"/>
              <a:t>Dialoga con padres de los niños del grupo</a:t>
            </a:r>
          </a:p>
          <a:p>
            <a:r>
              <a:rPr lang="es-ES" sz="2400" dirty="0" smtClean="0"/>
              <a:t>Intercambia opiniones sobre su desempeño docente en el aula y en el jardín de niños.</a:t>
            </a:r>
          </a:p>
          <a:p>
            <a:r>
              <a:rPr lang="es-ES" sz="2400" dirty="0" smtClean="0"/>
              <a:t>Elaborar diario de trabajo, diariamente evaluaciones del grupo, información relevante de seguimiento de caso y los aspectos más relevantes sistematizados de lo sucedido en el aula y jardín de niños </a:t>
            </a:r>
          </a:p>
          <a:p>
            <a:r>
              <a:rPr lang="es-ES" sz="2400" dirty="0" smtClean="0"/>
              <a:t>Diálogo permanente con la educadora para evaluar y asesorar</a:t>
            </a:r>
          </a:p>
          <a:p>
            <a:r>
              <a:rPr lang="es-ES" sz="2400" dirty="0" smtClean="0"/>
              <a:t>Los procesos formativos del alumna y de los niños</a:t>
            </a:r>
            <a:endParaRPr lang="es-MX" sz="24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Bloque IV</a:t>
            </a:r>
            <a:br>
              <a:rPr lang="es-ES_tradnl"/>
            </a:br>
            <a:endParaRPr 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14422"/>
            <a:ext cx="7791480" cy="5286412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       Análisis de las Jornadas de     Observación y Práctica Docente</a:t>
            </a:r>
            <a:endParaRPr lang="es-ES_tradnl" sz="3600" b="1" dirty="0"/>
          </a:p>
          <a:p>
            <a:r>
              <a:rPr lang="es-ES_tradnl" dirty="0"/>
              <a:t>Es el análisis sistemático de las experiencias obtenidas en el </a:t>
            </a:r>
            <a:r>
              <a:rPr lang="es-ES_tradnl" dirty="0" smtClean="0"/>
              <a:t>Jardín de Niños, </a:t>
            </a:r>
            <a:r>
              <a:rPr lang="es-ES_tradnl" dirty="0"/>
              <a:t>revisión sobre el desempeño y las habilidades que los estudiantes ponen en juego para propiciar el desenvolvimiento de las potencialidades de los niños.</a:t>
            </a:r>
          </a:p>
          <a:p>
            <a:r>
              <a:rPr lang="es-ES_tradnl" dirty="0"/>
              <a:t>Las experiencias varían según la jornada que se acuda.</a:t>
            </a:r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772400" cy="1143000"/>
          </a:xfrm>
        </p:spPr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85860"/>
            <a:ext cx="7767662" cy="5214974"/>
          </a:xfrm>
        </p:spPr>
        <p:txBody>
          <a:bodyPr/>
          <a:lstStyle/>
          <a:p>
            <a:r>
              <a:rPr lang="es-ES" sz="2600" dirty="0" smtClean="0"/>
              <a:t>Una revisión panorámica de mi trabajo en el aula</a:t>
            </a:r>
          </a:p>
          <a:p>
            <a:r>
              <a:rPr lang="es-ES" sz="2600" dirty="0" smtClean="0"/>
              <a:t>Otros elementos sobre la importancia del análisis de la práctica</a:t>
            </a:r>
          </a:p>
          <a:p>
            <a:r>
              <a:rPr lang="es-ES" sz="2600" dirty="0" smtClean="0"/>
              <a:t>¿Qué otras características de los niños conocimos?</a:t>
            </a:r>
          </a:p>
          <a:p>
            <a:r>
              <a:rPr lang="es-ES" sz="2600" dirty="0" smtClean="0"/>
              <a:t>Revisemos nuestras competencias didácticas</a:t>
            </a:r>
          </a:p>
          <a:p>
            <a:r>
              <a:rPr lang="es-ES" sz="2600" dirty="0" smtClean="0"/>
              <a:t>¿Qué  he aprendido en esta Jornada y qué hacer para la próxima?</a:t>
            </a:r>
          </a:p>
          <a:p>
            <a:r>
              <a:rPr lang="es-ES" sz="2600" dirty="0" smtClean="0"/>
              <a:t>Mi experiencia de trabajo en el aula durante la jornada</a:t>
            </a:r>
          </a:p>
          <a:p>
            <a:r>
              <a:rPr lang="es-ES" sz="2600" dirty="0" smtClean="0"/>
              <a:t>La historia personal de un niño de grupo</a:t>
            </a:r>
          </a:p>
          <a:p>
            <a:r>
              <a:rPr lang="es-ES" sz="2600" dirty="0" smtClean="0"/>
              <a:t>Mi intervención docente durante la jornada</a:t>
            </a:r>
          </a:p>
          <a:p>
            <a:r>
              <a:rPr lang="es-ES" sz="2600" dirty="0" smtClean="0"/>
              <a:t>El carácter integral de la práctica educativa</a:t>
            </a:r>
            <a:endParaRPr lang="es-MX" sz="26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/>
              <a:t>Sugerencias para la evaluación del curso</a:t>
            </a:r>
            <a:r>
              <a:rPr lang="es-ES_tradnl" sz="3600"/>
              <a:t>.</a:t>
            </a:r>
            <a:endParaRPr lang="es-ES_trad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4591050"/>
          </a:xfrm>
        </p:spPr>
        <p:txBody>
          <a:bodyPr/>
          <a:lstStyle/>
          <a:p>
            <a:r>
              <a:rPr lang="es-ES_tradnl" dirty="0"/>
              <a:t>Se hace de manera permanente.</a:t>
            </a:r>
          </a:p>
          <a:p>
            <a:r>
              <a:rPr lang="es-ES_tradnl" dirty="0"/>
              <a:t>Se toman en cuenta los Rasgos del Perfil de Egreso</a:t>
            </a:r>
            <a:r>
              <a:rPr lang="es-ES_tradnl" dirty="0" smtClean="0"/>
              <a:t>.                                                     </a:t>
            </a:r>
            <a:endParaRPr lang="es-ES_tradnl" dirty="0"/>
          </a:p>
          <a:p>
            <a:r>
              <a:rPr lang="es-ES_tradnl" dirty="0" smtClean="0"/>
              <a:t>Examen                                          40%</a:t>
            </a:r>
          </a:p>
          <a:p>
            <a:r>
              <a:rPr lang="es-ES_tradnl" dirty="0" smtClean="0"/>
              <a:t>Trabajos escritos                            20%</a:t>
            </a:r>
          </a:p>
          <a:p>
            <a:r>
              <a:rPr lang="es-ES_tradnl" dirty="0" smtClean="0"/>
              <a:t>Observación y práctica                  30%</a:t>
            </a:r>
          </a:p>
          <a:p>
            <a:r>
              <a:rPr lang="es-ES_tradnl" dirty="0" smtClean="0"/>
              <a:t>Participación, exposición              10%</a:t>
            </a:r>
          </a:p>
          <a:p>
            <a:pPr>
              <a:buFontTx/>
              <a:buNone/>
            </a:pPr>
            <a:r>
              <a:rPr lang="es-ES_tradnl" dirty="0" smtClean="0"/>
              <a:t>  y manejo de material </a:t>
            </a:r>
          </a:p>
          <a:p>
            <a:pPr>
              <a:buFontTx/>
              <a:buNone/>
            </a:pPr>
            <a:r>
              <a:rPr lang="es-ES_tradnl" sz="1800" b="1" dirty="0" smtClean="0"/>
              <a:t>Nota</a:t>
            </a:r>
            <a:r>
              <a:rPr lang="es-ES_tradnl" sz="1600" dirty="0" smtClean="0"/>
              <a:t>: para poder acreditar es necesario contar con un mínimo de asistencia a clase de 85% , con un buena actitud y disponibilidad; en el trabajo, en periodo que no sea de práctica el porcentaje se integra a trabajos escritos en el aula</a:t>
            </a:r>
          </a:p>
          <a:p>
            <a:pPr>
              <a:buNone/>
            </a:pPr>
            <a:r>
              <a:rPr lang="es-ES_tradnl" dirty="0" smtClean="0"/>
              <a:t> </a:t>
            </a:r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0"/>
          <p:cNvGrpSpPr>
            <a:grpSpLocks noGrp="1"/>
          </p:cNvGrpSpPr>
          <p:nvPr/>
        </p:nvGrpSpPr>
        <p:grpSpPr bwMode="auto">
          <a:xfrm>
            <a:off x="785786" y="214290"/>
            <a:ext cx="8053414" cy="6353291"/>
            <a:chOff x="113" y="119"/>
            <a:chExt cx="5579" cy="395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729" y="346"/>
              <a:ext cx="1825" cy="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OBSERVACIÓN </a:t>
              </a:r>
            </a:p>
            <a:p>
              <a:pPr algn="ctr"/>
              <a:r>
                <a:rPr lang="es-MX" b="1" dirty="0">
                  <a:solidFill>
                    <a:srgbClr val="3333CC"/>
                  </a:solidFill>
                </a:rPr>
                <a:t>Y PRÁCTICA DOCENTE IV</a:t>
              </a:r>
              <a:endParaRPr lang="es-ES" b="1" dirty="0">
                <a:solidFill>
                  <a:srgbClr val="3333CC"/>
                </a:solidFill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208" y="2074"/>
              <a:ext cx="10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b="1">
                  <a:solidFill>
                    <a:srgbClr val="3333CC"/>
                  </a:solidFill>
                </a:rPr>
                <a:t>ASIGNATURA</a:t>
              </a:r>
            </a:p>
            <a:p>
              <a:pPr algn="ctr"/>
              <a:r>
                <a:rPr lang="es-MX" b="1">
                  <a:solidFill>
                    <a:srgbClr val="3333CC"/>
                  </a:solidFill>
                </a:rPr>
                <a:t>REGIONAL</a:t>
              </a:r>
              <a:endParaRPr lang="es-ES" b="1">
                <a:solidFill>
                  <a:srgbClr val="3333CC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364" y="3185"/>
              <a:ext cx="3425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MX" b="1">
                  <a:solidFill>
                    <a:srgbClr val="3333CC"/>
                  </a:solidFill>
                </a:rPr>
                <a:t>TALLER DE DISEÑO</a:t>
              </a:r>
            </a:p>
            <a:p>
              <a:pPr algn="ctr"/>
              <a:r>
                <a:rPr lang="es-MX" b="1">
                  <a:solidFill>
                    <a:srgbClr val="3333CC"/>
                  </a:solidFill>
                </a:rPr>
                <a:t>ACTIVIDADES DIDACTICAS II</a:t>
              </a:r>
              <a:endParaRPr lang="es-ES" b="1">
                <a:solidFill>
                  <a:srgbClr val="3333CC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13" y="572"/>
              <a:ext cx="953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Niños en situaciones de riesgo 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059" y="663"/>
              <a:ext cx="163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FF6600"/>
                  </a:solidFill>
                </a:rPr>
                <a:t>Asignatura Regional II</a:t>
              </a:r>
              <a:endParaRPr lang="es-E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52" y="1031"/>
              <a:ext cx="953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70C0"/>
                  </a:solidFill>
                </a:rPr>
                <a:t>Actividades para el fomento de la salud física y emocional del niño</a:t>
              </a:r>
              <a:endParaRPr lang="es-ES" sz="1200">
                <a:solidFill>
                  <a:srgbClr val="0070C0"/>
                </a:solidFill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843" y="3630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0000"/>
                  </a:solidFill>
                </a:rPr>
                <a:t>Impacto y diversidad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7" y="3113"/>
              <a:ext cx="793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00"/>
                  </a:solidFill>
                </a:rPr>
                <a:t>Entorno Familiar y Social II</a:t>
              </a:r>
              <a:endParaRPr lang="es-ES" sz="1400" b="1">
                <a:solidFill>
                  <a:srgbClr val="FF0000"/>
                </a:solidFill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167" y="3672"/>
              <a:ext cx="862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0000"/>
                  </a:solidFill>
                </a:rPr>
                <a:t>Diferentes formas de trabajo</a:t>
              </a:r>
              <a:endParaRPr lang="es-ES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695" y="3294"/>
              <a:ext cx="81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6600"/>
                  </a:solidFill>
                </a:rPr>
                <a:t>Seminario de TSHPE</a:t>
              </a:r>
              <a:endParaRPr lang="es-ES" sz="1400" b="1">
                <a:solidFill>
                  <a:srgbClr val="FF6600"/>
                </a:solidFill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 rot="-2414961">
              <a:off x="3272" y="2589"/>
              <a:ext cx="1189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000000"/>
                  </a:solidFill>
                </a:rPr>
                <a:t>Metodología por modalidades y estrategias</a:t>
              </a:r>
              <a:endParaRPr lang="es-ES" sz="1200">
                <a:solidFill>
                  <a:srgbClr val="000000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 rot="18497759">
              <a:off x="2563" y="1804"/>
              <a:ext cx="1495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 dirty="0">
                  <a:solidFill>
                    <a:srgbClr val="0070C0"/>
                  </a:solidFill>
                </a:rPr>
                <a:t>Adecuación de actividad práctica del contexto de trabajo</a:t>
              </a:r>
              <a:endParaRPr lang="es-ES" sz="1200" dirty="0">
                <a:solidFill>
                  <a:srgbClr val="0070C0"/>
                </a:solidFill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3424" y="119"/>
              <a:ext cx="17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0066"/>
                  </a:solidFill>
                </a:rPr>
                <a:t>Contexto Urbano Marginado</a:t>
              </a:r>
              <a:endParaRPr lang="es-ES" sz="1400" b="1">
                <a:solidFill>
                  <a:srgbClr val="FF0066"/>
                </a:solidFill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 rot="-5400000">
              <a:off x="-503" y="1945"/>
              <a:ext cx="1769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200">
                  <a:solidFill>
                    <a:srgbClr val="FF0000"/>
                  </a:solidFill>
                </a:rPr>
                <a:t>Hábitos</a:t>
              </a:r>
              <a:endParaRPr lang="es-ES" sz="1200">
                <a:solidFill>
                  <a:srgbClr val="FF0000"/>
                </a:solidFill>
              </a:endParaRP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564" y="1186"/>
              <a:ext cx="44" cy="197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521" y="1117"/>
              <a:ext cx="0" cy="195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5057" y="935"/>
              <a:ext cx="0" cy="1179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 flipV="1">
              <a:off x="1111" y="709"/>
              <a:ext cx="723" cy="32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 flipV="1">
              <a:off x="3346" y="726"/>
              <a:ext cx="759" cy="2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2653" y="935"/>
              <a:ext cx="1815" cy="2224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4467" y="2106"/>
              <a:ext cx="1225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1400" b="1">
                  <a:solidFill>
                    <a:srgbClr val="FF6600"/>
                  </a:solidFill>
                </a:rPr>
                <a:t>Gestión Escolar</a:t>
              </a:r>
              <a:endParaRPr lang="es-ES" sz="1400" b="1">
                <a:solidFill>
                  <a:srgbClr val="FF6600"/>
                </a:solidFill>
              </a:endParaRP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H="1">
              <a:off x="3659" y="2523"/>
              <a:ext cx="1081" cy="707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 flipV="1">
              <a:off x="4076" y="3402"/>
              <a:ext cx="618" cy="28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 flipH="1">
              <a:off x="884" y="3475"/>
              <a:ext cx="771" cy="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772400" cy="1143000"/>
          </a:xfrm>
        </p:spPr>
        <p:txBody>
          <a:bodyPr/>
          <a:lstStyle/>
          <a:p>
            <a:r>
              <a:rPr lang="es-ES" dirty="0" smtClean="0"/>
              <a:t>Materiales a utilizar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8" y="1214422"/>
            <a:ext cx="7772400" cy="5086350"/>
          </a:xfrm>
        </p:spPr>
        <p:txBody>
          <a:bodyPr/>
          <a:lstStyle/>
          <a:p>
            <a:r>
              <a:rPr lang="es-ES" sz="3000" dirty="0" smtClean="0"/>
              <a:t>Plan</a:t>
            </a:r>
          </a:p>
          <a:p>
            <a:r>
              <a:rPr lang="es-ES" sz="3000" dirty="0" smtClean="0"/>
              <a:t>Programa</a:t>
            </a:r>
          </a:p>
          <a:p>
            <a:r>
              <a:rPr lang="es-ES" sz="3000" dirty="0" smtClean="0"/>
              <a:t>Antología</a:t>
            </a:r>
          </a:p>
          <a:p>
            <a:r>
              <a:rPr lang="es-ES" sz="3000" dirty="0" smtClean="0"/>
              <a:t>Recursos tecnológicos y didácticos</a:t>
            </a:r>
          </a:p>
          <a:p>
            <a:r>
              <a:rPr lang="es-ES" sz="3000" dirty="0" smtClean="0"/>
              <a:t>Diario de campo y de la educadora </a:t>
            </a:r>
          </a:p>
          <a:p>
            <a:r>
              <a:rPr lang="es-ES" sz="3000" dirty="0" smtClean="0"/>
              <a:t>seguimiento de caso</a:t>
            </a:r>
          </a:p>
          <a:p>
            <a:r>
              <a:rPr lang="es-ES" sz="3000" dirty="0" smtClean="0"/>
              <a:t>Fichas de evaluación para el grupo y seguimiento de caso</a:t>
            </a:r>
          </a:p>
          <a:p>
            <a:r>
              <a:rPr lang="es-ES" sz="3000" dirty="0" smtClean="0"/>
              <a:t>Entrevistas </a:t>
            </a:r>
          </a:p>
          <a:p>
            <a:r>
              <a:rPr lang="es-ES" sz="3000" dirty="0" smtClean="0"/>
              <a:t>Recolectar evidencias en físico, audio y /o video</a:t>
            </a:r>
          </a:p>
          <a:p>
            <a:pPr marL="0" indent="0">
              <a:buNone/>
            </a:pPr>
            <a:endParaRPr lang="es-ES" sz="3600" dirty="0" smtClean="0"/>
          </a:p>
          <a:p>
            <a:endParaRPr lang="es-MX" sz="3600" dirty="0" smtClean="0"/>
          </a:p>
          <a:p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dirty="0" smtClean="0"/>
              <a:t>Propósitos</a:t>
            </a:r>
            <a:endParaRPr lang="es-MX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Fortalezcan sus habilidades de observación y reflexión para establecer relaciones entre las actividades didácticas, el ambiente de trabajo y los logros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Continúen desarrollando la competencia para conocer a los niños del grupo y comprendan que ese conocimiento es la base para tomar decisiones en el trabajo docente.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dirty="0">
                <a:latin typeface="Arial" charset="0"/>
                <a:cs typeface="Arial" charset="0"/>
              </a:rPr>
              <a:t>Primer periodo de exámenes bimestrales 7, 8 y 9 de Marzo</a:t>
            </a:r>
          </a:p>
          <a:p>
            <a:r>
              <a:rPr lang="es-ES" sz="2400" dirty="0">
                <a:latin typeface="Arial" charset="0"/>
                <a:cs typeface="Arial" charset="0"/>
              </a:rPr>
              <a:t> Segundo período de exámenes bimestrales  7, 8 y 9 de Mayo</a:t>
            </a:r>
          </a:p>
          <a:p>
            <a:r>
              <a:rPr lang="es-ES" sz="2400" dirty="0">
                <a:latin typeface="Arial" charset="0"/>
                <a:cs typeface="Arial" charset="0"/>
              </a:rPr>
              <a:t>Tercer período de exámenes 15, 18 y 19 de Junio</a:t>
            </a:r>
          </a:p>
          <a:p>
            <a:endParaRPr lang="es-ES" sz="2400" dirty="0">
              <a:latin typeface="Arial" charset="0"/>
              <a:cs typeface="Arial" charset="0"/>
            </a:endParaRPr>
          </a:p>
          <a:p>
            <a:r>
              <a:rPr lang="es-ES" sz="2400" dirty="0">
                <a:latin typeface="Arial" charset="0"/>
                <a:cs typeface="Arial" charset="0"/>
              </a:rPr>
              <a:t>Primer período de evaluación 13 y 14 de Marzo</a:t>
            </a:r>
          </a:p>
          <a:p>
            <a:r>
              <a:rPr lang="es-ES" sz="2400" dirty="0">
                <a:latin typeface="Arial" charset="0"/>
                <a:cs typeface="Arial" charset="0"/>
              </a:rPr>
              <a:t>Segundo período de evaluación 17 y 18 de Mayo</a:t>
            </a:r>
          </a:p>
          <a:p>
            <a:r>
              <a:rPr lang="es-ES" sz="2400" dirty="0">
                <a:latin typeface="Arial" charset="0"/>
                <a:cs typeface="Arial" charset="0"/>
              </a:rPr>
              <a:t>Tercer período de evaluación 21 y 22 de Junio</a:t>
            </a:r>
          </a:p>
          <a:p>
            <a:endParaRPr lang="es-MX" sz="28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Fechas de jornadas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Primera  visita previa 1° de marzo</a:t>
            </a:r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/>
              <a:t>P</a:t>
            </a:r>
            <a:r>
              <a:rPr lang="es-ES" dirty="0" smtClean="0"/>
              <a:t>rimera jornada de observación y práctica del 19 al 30 de Marzo </a:t>
            </a:r>
          </a:p>
          <a:p>
            <a:pPr>
              <a:buNone/>
            </a:pPr>
            <a:r>
              <a:rPr lang="es-ES" dirty="0" smtClean="0"/>
              <a:t>Segunda visita previa 22 de mayo</a:t>
            </a:r>
          </a:p>
          <a:p>
            <a:pPr>
              <a:buNone/>
            </a:pPr>
            <a:r>
              <a:rPr lang="es-ES" dirty="0" smtClean="0"/>
              <a:t>  Segunda jornada de observación y práctica </a:t>
            </a:r>
          </a:p>
          <a:p>
            <a:pPr>
              <a:buNone/>
            </a:pPr>
            <a:r>
              <a:rPr lang="es-ES" dirty="0" smtClean="0"/>
              <a:t>del 4 al 15 de junio</a:t>
            </a: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772400" cy="1143000"/>
          </a:xfrm>
        </p:spPr>
        <p:txBody>
          <a:bodyPr/>
          <a:lstStyle/>
          <a:p>
            <a:r>
              <a:rPr lang="es-ES" sz="4000" dirty="0" smtClean="0"/>
              <a:t>Producto final Seguimiento de casos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1285860"/>
            <a:ext cx="7858180" cy="5286412"/>
          </a:xfrm>
        </p:spPr>
        <p:txBody>
          <a:bodyPr/>
          <a:lstStyle/>
          <a:p>
            <a:r>
              <a:rPr lang="es-ES_tradnl" sz="2300" b="1" dirty="0" smtClean="0"/>
              <a:t>1 periodo</a:t>
            </a:r>
            <a:r>
              <a:rPr lang="es-MX" sz="2300" b="1" dirty="0" smtClean="0"/>
              <a:t>         febrero 29</a:t>
            </a:r>
          </a:p>
          <a:p>
            <a:pPr>
              <a:buNone/>
            </a:pPr>
            <a:r>
              <a:rPr lang="es-ES_tradnl" sz="2300" dirty="0" smtClean="0"/>
              <a:t>    </a:t>
            </a:r>
            <a:r>
              <a:rPr lang="es-ES_tradnl" sz="2300" b="1" dirty="0" smtClean="0"/>
              <a:t>2 periodo</a:t>
            </a:r>
            <a:r>
              <a:rPr lang="es-MX" sz="2300" b="1" dirty="0" smtClean="0"/>
              <a:t>          abril 18</a:t>
            </a:r>
          </a:p>
          <a:p>
            <a:pPr>
              <a:buNone/>
            </a:pPr>
            <a:r>
              <a:rPr lang="es-ES_tradnl" sz="2300" dirty="0" smtClean="0"/>
              <a:t>       “Preparación y desarrollo de las jornadas de observación y práctica”</a:t>
            </a:r>
            <a:endParaRPr lang="es-MX" sz="2300" dirty="0" smtClean="0"/>
          </a:p>
          <a:p>
            <a:r>
              <a:rPr lang="es-ES_tradnl" sz="2300" b="1" dirty="0" smtClean="0"/>
              <a:t>Trabajo </a:t>
            </a:r>
            <a:r>
              <a:rPr lang="es-MX" sz="2300" b="1" dirty="0" smtClean="0"/>
              <a:t>junio 18</a:t>
            </a:r>
          </a:p>
          <a:p>
            <a:pPr>
              <a:buNone/>
            </a:pPr>
            <a:r>
              <a:rPr lang="es-ES" sz="2300" dirty="0" smtClean="0"/>
              <a:t>    </a:t>
            </a:r>
            <a:endParaRPr lang="es-MX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500042"/>
            <a:ext cx="7772400" cy="5929354"/>
          </a:xfrm>
        </p:spPr>
        <p:txBody>
          <a:bodyPr/>
          <a:lstStyle/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3. 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 Amplíen los conocimientos y fortalezcan las habilidades para preparar, desarrollar y evaluar las actividades didácticas tendientes al desenvolvimiento de las potencialidades de los niños.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4.  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 Reconozcan los avances y retos en el desarrollo de su competencia didáctica, así como las acciones que permiten atender esos retos.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800" b="1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es-ES_tradnl" sz="2800" dirty="0" smtClean="0">
                <a:latin typeface="Arial" pitchFamily="34" charset="0"/>
                <a:cs typeface="Arial" pitchFamily="34" charset="0"/>
              </a:rPr>
              <a:t>      Valoren el análisis y la reflexión sobre la práctica como habilidades intelectuales que permiten el mejoramiento constante del desempeño docente.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21600" cy="1143000"/>
          </a:xfrm>
        </p:spPr>
        <p:txBody>
          <a:bodyPr/>
          <a:lstStyle/>
          <a:p>
            <a:r>
              <a:rPr lang="es-MX" dirty="0" smtClean="0"/>
              <a:t>Competencias a desarrollar en las alumnas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920880" cy="4824536"/>
          </a:xfrm>
        </p:spPr>
        <p:txBody>
          <a:bodyPr/>
          <a:lstStyle/>
          <a:p>
            <a:pPr algn="just"/>
            <a:r>
              <a:rPr lang="es-MX" dirty="0" smtClean="0"/>
              <a:t>Competencia </a:t>
            </a:r>
            <a:r>
              <a:rPr lang="es-MX" dirty="0"/>
              <a:t>para conocer a los niños del grupo y para aprovechar ese conocimiento en la planificación de actividades didácticas. </a:t>
            </a:r>
          </a:p>
          <a:p>
            <a:pPr algn="just"/>
            <a:r>
              <a:rPr lang="es-MX" dirty="0"/>
              <a:t>• Capacidad para preparar las actividades que van a poner en marcha en el jardín de niños. </a:t>
            </a:r>
          </a:p>
          <a:p>
            <a:pPr algn="just"/>
            <a:r>
              <a:rPr lang="es-MX" dirty="0"/>
              <a:t>• Habilidad para aplicar secuencias de actividades didácticas acordes con los propósitos formativos y con las características del grupo escolar. </a:t>
            </a:r>
          </a:p>
          <a:p>
            <a:pPr algn="just"/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629303294"/>
      </p:ext>
    </p:extLst>
  </p:cSld>
  <p:clrMapOvr>
    <a:masterClrMapping/>
  </p:clrMapOvr>
  <p:transition spd="med">
    <p:dissolve/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548680"/>
            <a:ext cx="7772400" cy="5976664"/>
          </a:xfrm>
        </p:spPr>
        <p:txBody>
          <a:bodyPr/>
          <a:lstStyle/>
          <a:p>
            <a:pPr algn="just"/>
            <a:r>
              <a:rPr lang="es-MX" dirty="0" smtClean="0"/>
              <a:t/>
            </a:r>
            <a:br>
              <a:rPr lang="es-MX" dirty="0" smtClean="0"/>
            </a:br>
            <a:r>
              <a:rPr lang="es-MX" sz="4800" dirty="0" smtClean="0"/>
              <a:t>• </a:t>
            </a:r>
            <a:r>
              <a:rPr lang="es-MX" sz="3200" dirty="0"/>
              <a:t>Competencia para reconocer y atender las situaciones imprevistas y de conflicto en el aula, así como para hacer uso óptimo del tiempo, del espacio y de los recursos y materiales educativos. </a:t>
            </a:r>
            <a:br>
              <a:rPr lang="es-MX" sz="3200" dirty="0"/>
            </a:br>
            <a:r>
              <a:rPr lang="es-MX" sz="3200" dirty="0"/>
              <a:t>• Capacidad para aprender de las experiencias adquiridas en el jardín de niños. </a:t>
            </a:r>
            <a:br>
              <a:rPr lang="es-MX" sz="3200" dirty="0"/>
            </a:br>
            <a:r>
              <a:rPr lang="es-MX" sz="3200" dirty="0"/>
              <a:t>• Habilidad para interpretar y relacionar los materiales escritos con las situaciones que viven al trabajar con un grupo de niños, así como para expresar su opinión en las sesiones de clase y en los equipos de trabajo. </a:t>
            </a:r>
            <a:r>
              <a:rPr lang="es-MX" sz="4800" dirty="0"/>
              <a:t/>
            </a:r>
            <a:br>
              <a:rPr lang="es-MX" sz="4800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2422583"/>
      </p:ext>
    </p:extLst>
  </p:cSld>
  <p:clrMapOvr>
    <a:masterClrMapping/>
  </p:clrMapOvr>
  <p:transition spd="med">
    <p:dissolve/>
    <p:sndAc>
      <p:stSnd>
        <p:snd r:embed="rId2" name="breez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Asignaturas que anteceden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Las asignaturas de acercamiento a la práctica docente, de campos y Taller de Diseño de Actividades Didácticas I    </a:t>
            </a:r>
          </a:p>
          <a:p>
            <a:pPr>
              <a:buNone/>
            </a:pPr>
            <a:r>
              <a:rPr lang="es-MX" sz="2800" dirty="0" smtClean="0"/>
              <a:t>                  </a:t>
            </a:r>
            <a:r>
              <a:rPr lang="es-MX" sz="2800" dirty="0" smtClean="0"/>
              <a:t>Asignaturas  subsecuentes</a:t>
            </a:r>
          </a:p>
          <a:p>
            <a:pPr>
              <a:buNone/>
            </a:pPr>
            <a:r>
              <a:rPr lang="es-MX" sz="2800" dirty="0" smtClean="0"/>
              <a:t>Seminario </a:t>
            </a:r>
            <a:r>
              <a:rPr lang="es-MX" sz="2800" dirty="0" smtClean="0"/>
              <a:t>de trabajo docente y Trabajo docente</a:t>
            </a:r>
            <a:endParaRPr lang="es-MX" sz="2800" dirty="0" smtClean="0"/>
          </a:p>
          <a:p>
            <a:pPr>
              <a:buNone/>
            </a:pPr>
            <a:r>
              <a:rPr lang="es-MX" sz="2800" dirty="0" smtClean="0"/>
              <a:t>                 </a:t>
            </a:r>
            <a:r>
              <a:rPr lang="es-MX" sz="2800" dirty="0" smtClean="0"/>
              <a:t>Asignaturas  con las que se </a:t>
            </a:r>
            <a:r>
              <a:rPr lang="es-MX" sz="2800" dirty="0" smtClean="0"/>
              <a:t>relaciona en 3er año: Asignatura </a:t>
            </a:r>
            <a:r>
              <a:rPr lang="es-MX" sz="2800" dirty="0" smtClean="0"/>
              <a:t>Regional II, Taller de Diseño de Actividades Didácticas II, Entorno  Familiar, Social II y con Gestión Escolar                                                               </a:t>
            </a:r>
            <a:r>
              <a:rPr lang="es-MX" dirty="0" smtClean="0"/>
              <a:t>                                                                  </a:t>
            </a:r>
            <a:endParaRPr lang="es-ES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85728"/>
            <a:ext cx="7772400" cy="1643074"/>
          </a:xfrm>
        </p:spPr>
        <p:txBody>
          <a:bodyPr/>
          <a:lstStyle/>
          <a:p>
            <a:r>
              <a:rPr lang="es-ES_tradnl" sz="5400" dirty="0"/>
              <a:t>Organización de los contenidos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2357430"/>
            <a:ext cx="7772400" cy="2500330"/>
          </a:xfrm>
        </p:spPr>
        <p:txBody>
          <a:bodyPr/>
          <a:lstStyle/>
          <a:p>
            <a:r>
              <a:rPr lang="es-ES_tradnl" sz="4000" dirty="0"/>
              <a:t>Los 4 bloques son destinados a apoyar los distintos momentos de observación y práctica, a la preparación, el desarrollo y el análisis de la experiencia.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00050"/>
            <a:ext cx="7772400" cy="514350"/>
          </a:xfrm>
        </p:spPr>
        <p:txBody>
          <a:bodyPr/>
          <a:lstStyle/>
          <a:p>
            <a:r>
              <a:rPr lang="es-ES_tradnl"/>
              <a:t> Bloque 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772400" cy="5576910"/>
          </a:xfrm>
        </p:spPr>
        <p:txBody>
          <a:bodyPr/>
          <a:lstStyle/>
          <a:p>
            <a:pPr>
              <a:buNone/>
            </a:pPr>
            <a:r>
              <a:rPr lang="es-ES_tradnl" sz="3600" b="1" dirty="0" smtClean="0"/>
              <a:t>Sistematización y Evaluación de la competencia didáctica adquirida. Logros y retos.</a:t>
            </a:r>
            <a:endParaRPr lang="es-ES_tradnl" sz="3600" b="1" dirty="0"/>
          </a:p>
          <a:p>
            <a:r>
              <a:rPr lang="es-ES_tradnl" dirty="0"/>
              <a:t>Sistematizar los aprendizajes de las estudiantes en relación con el propósito de que identifiquen sus logros y sus retos en la formación profesional. En cuanto al desarrollo o adquisición de habilidades, conocimientos y actitudes para trabajar con los niños.</a:t>
            </a:r>
          </a:p>
          <a:p>
            <a:endParaRPr lang="es-ES_tradnl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4000" dirty="0" smtClean="0"/>
              <a:t>Mi formación docente: una mirada retrospectiva</a:t>
            </a:r>
          </a:p>
          <a:p>
            <a:r>
              <a:rPr lang="es-ES" sz="4000" dirty="0" smtClean="0"/>
              <a:t>¿Qué hemos aprendido al trabajar con grupos de niños?</a:t>
            </a:r>
          </a:p>
          <a:p>
            <a:r>
              <a:rPr lang="es-ES" sz="4000" dirty="0" smtClean="0"/>
              <a:t>Logro y retos en mi formación docente</a:t>
            </a:r>
            <a:endParaRPr lang="es-MX" sz="4000" dirty="0"/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oc de notas.pot">
  <a:themeElements>
    <a:clrScheme name="Bloc de notas.pot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9191E1"/>
      </a:hlink>
      <a:folHlink>
        <a:srgbClr val="CC9864"/>
      </a:folHlink>
    </a:clrScheme>
    <a:fontScheme name="Bloc de notas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oc de notas.pot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4">
        <a:dk1>
          <a:srgbClr val="000066"/>
        </a:dk1>
        <a:lt1>
          <a:srgbClr val="FDEDFD"/>
        </a:lt1>
        <a:dk2>
          <a:srgbClr val="221304"/>
        </a:dk2>
        <a:lt2>
          <a:srgbClr val="F3D9F3"/>
        </a:lt2>
        <a:accent1>
          <a:srgbClr val="A1BD69"/>
        </a:accent1>
        <a:accent2>
          <a:srgbClr val="3694B6"/>
        </a:accent2>
        <a:accent3>
          <a:srgbClr val="FEF4FE"/>
        </a:accent3>
        <a:accent4>
          <a:srgbClr val="000056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CC98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oc de notas.pot 5">
        <a:dk1>
          <a:srgbClr val="000000"/>
        </a:dk1>
        <a:lt1>
          <a:srgbClr val="EBF6FD"/>
        </a:lt1>
        <a:dk2>
          <a:srgbClr val="221304"/>
        </a:dk2>
        <a:lt2>
          <a:srgbClr val="CCECFF"/>
        </a:lt2>
        <a:accent1>
          <a:srgbClr val="A1BD69"/>
        </a:accent1>
        <a:accent2>
          <a:srgbClr val="3694B6"/>
        </a:accent2>
        <a:accent3>
          <a:srgbClr val="F3FAFE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9191E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presentaciones\Bloc de notas.pot</Template>
  <TotalTime>901</TotalTime>
  <Words>1074</Words>
  <Application>Microsoft Office PowerPoint</Application>
  <PresentationFormat>Presentación en pantalla (4:3)</PresentationFormat>
  <Paragraphs>133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Bloc de notas.pot</vt:lpstr>
      <vt:lpstr>Observación  y Práctica Docente IV Profesora: Silvia Guillermina Sánchez Suárez Enero 2012 </vt:lpstr>
      <vt:lpstr>Propósitos</vt:lpstr>
      <vt:lpstr>Presentación de PowerPoint</vt:lpstr>
      <vt:lpstr>Competencias a desarrollar en las alumnas</vt:lpstr>
      <vt:lpstr> • Competencia para reconocer y atender las situaciones imprevistas y de conflicto en el aula, así como para hacer uso óptimo del tiempo, del espacio y de los recursos y materiales educativos.  • Capacidad para aprender de las experiencias adquiridas en el jardín de niños.  • Habilidad para interpretar y relacionar los materiales escritos con las situaciones que viven al trabajar con un grupo de niños, así como para expresar su opinión en las sesiones de clase y en los equipos de trabajo.  </vt:lpstr>
      <vt:lpstr>Asignaturas que anteceden</vt:lpstr>
      <vt:lpstr>Organización de los contenidos</vt:lpstr>
      <vt:lpstr> Bloque I</vt:lpstr>
      <vt:lpstr>Temas </vt:lpstr>
      <vt:lpstr>Bloque II</vt:lpstr>
      <vt:lpstr>Temas </vt:lpstr>
      <vt:lpstr>Bloque III</vt:lpstr>
      <vt:lpstr>Temas </vt:lpstr>
      <vt:lpstr>Presentación de PowerPoint</vt:lpstr>
      <vt:lpstr>Bloque IV </vt:lpstr>
      <vt:lpstr>Temas </vt:lpstr>
      <vt:lpstr>Sugerencias para la evaluación del curso.</vt:lpstr>
      <vt:lpstr>Presentación de PowerPoint</vt:lpstr>
      <vt:lpstr>Materiales a utilizar</vt:lpstr>
      <vt:lpstr>Fechas de Evaluación</vt:lpstr>
      <vt:lpstr>Fechas de jornadas</vt:lpstr>
      <vt:lpstr>Producto final Seguimiento de casos</vt:lpstr>
    </vt:vector>
  </TitlesOfParts>
  <Company>LIC. ARTURO GARCIA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Encuadre Obs. Y Prác. Doc. IV</dc:title>
  <dc:creator>LIC. ARTURO GARCIA</dc:creator>
  <cp:lastModifiedBy>Usuario</cp:lastModifiedBy>
  <cp:revision>75</cp:revision>
  <cp:lastPrinted>2012-01-27T15:48:33Z</cp:lastPrinted>
  <dcterms:created xsi:type="dcterms:W3CDTF">2008-02-02T06:31:35Z</dcterms:created>
  <dcterms:modified xsi:type="dcterms:W3CDTF">2012-01-27T15:49:14Z</dcterms:modified>
</cp:coreProperties>
</file>