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00"/>
    <a:srgbClr val="FFFED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083B09-6951-40D3-A70C-CA7AA77AF869}" type="datetimeFigureOut">
              <a:rPr lang="es-MX" smtClean="0"/>
              <a:pPr/>
              <a:t>28/09/2011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04F036-C7FB-4093-B0FC-90A078D25ED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4F036-C7FB-4093-B0FC-90A078D25ED5}" type="slidenum">
              <a:rPr lang="es-MX" smtClean="0"/>
              <a:pPr/>
              <a:t>4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87AF4-5758-4EF0-8A84-FFFC4468F135}" type="datetime1">
              <a:rPr lang="es-MX" smtClean="0"/>
              <a:pPr/>
              <a:t>28/09/2011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422B4-2F08-466D-981A-835399F253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F2EA4-897F-4E47-AC06-4C82E154C972}" type="datetime1">
              <a:rPr lang="es-MX" smtClean="0"/>
              <a:pPr/>
              <a:t>28/09/2011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422B4-2F08-466D-981A-835399F253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21D7-DA3D-4480-9895-788DE755CBF0}" type="datetime1">
              <a:rPr lang="es-MX" smtClean="0"/>
              <a:pPr/>
              <a:t>28/09/2011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422B4-2F08-466D-981A-835399F253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11B78-0E6D-4412-A964-A9C4456E956B}" type="datetime1">
              <a:rPr lang="es-MX" smtClean="0"/>
              <a:pPr/>
              <a:t>28/09/2011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422B4-2F08-466D-981A-835399F253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C0C10-E876-494E-85EC-1DEBD51AFEA9}" type="datetime1">
              <a:rPr lang="es-MX" smtClean="0"/>
              <a:pPr/>
              <a:t>28/09/2011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422B4-2F08-466D-981A-835399F253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B4DA6-8C85-429A-B052-B314B16B3EED}" type="datetime1">
              <a:rPr lang="es-MX" smtClean="0"/>
              <a:pPr/>
              <a:t>28/09/2011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422B4-2F08-466D-981A-835399F253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7736A-2DFC-47E0-9F25-11318DB06817}" type="datetime1">
              <a:rPr lang="es-MX" smtClean="0"/>
              <a:pPr/>
              <a:t>28/09/2011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422B4-2F08-466D-981A-835399F253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DF316-90EF-4D15-880E-9D7FE0C56E12}" type="datetime1">
              <a:rPr lang="es-MX" smtClean="0"/>
              <a:pPr/>
              <a:t>28/09/2011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422B4-2F08-466D-981A-835399F253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C3A65-695D-44C2-941D-7BE4D3A88754}" type="datetime1">
              <a:rPr lang="es-MX" smtClean="0"/>
              <a:pPr/>
              <a:t>28/09/2011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422B4-2F08-466D-981A-835399F253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38FC1-3C3C-4ED4-9EC9-64AEFF752024}" type="datetime1">
              <a:rPr lang="es-MX" smtClean="0"/>
              <a:pPr/>
              <a:t>28/09/2011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422B4-2F08-466D-981A-835399F253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83747-DB65-43E4-B080-1ED6288CF2C9}" type="datetime1">
              <a:rPr lang="es-MX" smtClean="0"/>
              <a:pPr/>
              <a:t>28/09/2011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422B4-2F08-466D-981A-835399F253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B7E61-EC3B-4960-9E0F-0EF909BEFC1E}" type="datetime1">
              <a:rPr lang="es-MX" smtClean="0"/>
              <a:pPr/>
              <a:t>28/09/2011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422B4-2F08-466D-981A-835399F2533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zoom/>
  </p:transition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El%20ambiente%20familiar%20y%20social%20de%20los%20ni&#241;os.ppt" TargetMode="External"/><Relationship Id="rId2" Type="http://schemas.openxmlformats.org/officeDocument/2006/relationships/hyperlink" Target="LOS%20NI&#209;OS.ppt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El%20jardin%20de%20ni&#241;o.ppt" TargetMode="External"/><Relationship Id="rId4" Type="http://schemas.openxmlformats.org/officeDocument/2006/relationships/hyperlink" Target="La%20Educadora.ppt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996952"/>
            <a:ext cx="8496944" cy="3528391"/>
          </a:xfrm>
          <a:gradFill flip="none" rotWithShape="1"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8100000" scaled="1"/>
            <a:tileRect/>
          </a:gradFill>
          <a:ln w="76200" cap="rnd" cmpd="tri">
            <a:solidFill>
              <a:srgbClr val="C00000">
                <a:alpha val="89000"/>
              </a:srgbClr>
            </a:solidFill>
          </a:ln>
        </p:spPr>
        <p:txBody>
          <a:bodyPr/>
          <a:lstStyle/>
          <a:p>
            <a:pPr algn="r"/>
            <a:r>
              <a:rPr lang="es-MX" dirty="0" smtClean="0"/>
              <a:t>Seminario de Análisis </a:t>
            </a:r>
            <a:br>
              <a:rPr lang="es-MX" dirty="0" smtClean="0"/>
            </a:br>
            <a:r>
              <a:rPr lang="es-MX" dirty="0" smtClean="0"/>
              <a:t>de Trabajo  Docente</a:t>
            </a:r>
            <a:br>
              <a:rPr lang="es-MX" dirty="0" smtClean="0"/>
            </a:br>
            <a:r>
              <a:rPr lang="es-MX" dirty="0" smtClean="0">
                <a:latin typeface="Freestyle Script" pitchFamily="66" charset="0"/>
              </a:rPr>
              <a:t>Nombre del </a:t>
            </a:r>
            <a:r>
              <a:rPr lang="es-MX" dirty="0" err="1" smtClean="0">
                <a:latin typeface="Freestyle Script" pitchFamily="66" charset="0"/>
              </a:rPr>
              <a:t>docente:Rosa</a:t>
            </a:r>
            <a:r>
              <a:rPr lang="es-MX" dirty="0" smtClean="0">
                <a:latin typeface="Freestyle Script" pitchFamily="66" charset="0"/>
              </a:rPr>
              <a:t> </a:t>
            </a:r>
            <a:r>
              <a:rPr lang="es-MX" dirty="0" err="1" smtClean="0">
                <a:latin typeface="Freestyle Script" pitchFamily="66" charset="0"/>
              </a:rPr>
              <a:t>Velia</a:t>
            </a:r>
            <a:r>
              <a:rPr lang="es-MX" dirty="0" smtClean="0">
                <a:latin typeface="Freestyle Script" pitchFamily="66" charset="0"/>
              </a:rPr>
              <a:t> </a:t>
            </a:r>
            <a:r>
              <a:rPr lang="es-MX" smtClean="0">
                <a:latin typeface="Freestyle Script" pitchFamily="66" charset="0"/>
              </a:rPr>
              <a:t>del Rio T </a:t>
            </a:r>
            <a:r>
              <a:rPr lang="es-MX" dirty="0" smtClean="0">
                <a:latin typeface="Freestyle Script" pitchFamily="66" charset="0"/>
              </a:rPr>
              <a:t/>
            </a:r>
            <a:br>
              <a:rPr lang="es-MX" dirty="0" smtClean="0">
                <a:latin typeface="Freestyle Script" pitchFamily="66" charset="0"/>
              </a:rPr>
            </a:br>
            <a:r>
              <a:rPr lang="es-MX" dirty="0" smtClean="0">
                <a:latin typeface="Freestyle Script" pitchFamily="66" charset="0"/>
              </a:rPr>
              <a:t>grupo: 10</a:t>
            </a:r>
            <a:endParaRPr lang="es-MX" dirty="0">
              <a:latin typeface="Freestyle Script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3528" y="332656"/>
            <a:ext cx="8496944" cy="2376264"/>
          </a:xfrm>
          <a:noFill/>
          <a:ln w="76200" cmpd="tri">
            <a:solidFill>
              <a:srgbClr val="C00000"/>
            </a:solidFill>
          </a:ln>
        </p:spPr>
        <p:txBody>
          <a:bodyPr>
            <a:normAutofit fontScale="92500" lnSpcReduction="20000"/>
          </a:bodyPr>
          <a:lstStyle/>
          <a:p>
            <a:endParaRPr lang="es-MX" dirty="0" smtClean="0"/>
          </a:p>
          <a:p>
            <a:r>
              <a:rPr lang="es-MX" dirty="0" smtClean="0">
                <a:solidFill>
                  <a:schemeClr val="tx1"/>
                </a:solidFill>
              </a:rPr>
              <a:t>ESCUELA NORMAL DE </a:t>
            </a:r>
          </a:p>
          <a:p>
            <a:r>
              <a:rPr lang="es-MX" dirty="0" smtClean="0">
                <a:solidFill>
                  <a:schemeClr val="tx1"/>
                </a:solidFill>
              </a:rPr>
              <a:t>EDUCACIÓN PREESCOLAR</a:t>
            </a:r>
          </a:p>
          <a:p>
            <a:endParaRPr lang="es-MX" dirty="0" smtClean="0">
              <a:solidFill>
                <a:schemeClr val="tx1"/>
              </a:solidFill>
            </a:endParaRPr>
          </a:p>
          <a:p>
            <a:r>
              <a:rPr lang="es-MX" dirty="0" smtClean="0">
                <a:solidFill>
                  <a:schemeClr val="tx1"/>
                </a:solidFill>
              </a:rPr>
              <a:t>Licenciatura en Educación Preescolar</a:t>
            </a:r>
            <a:endParaRPr lang="es-MX" dirty="0">
              <a:solidFill>
                <a:schemeClr val="tx1"/>
              </a:solidFill>
            </a:endParaRPr>
          </a:p>
        </p:txBody>
      </p:sp>
      <p:pic>
        <p:nvPicPr>
          <p:cNvPr id="4" name="Picture 7" descr="logos"/>
          <p:cNvPicPr>
            <a:picLocks noChangeAspect="1" noChangeArrowheads="1"/>
          </p:cNvPicPr>
          <p:nvPr/>
        </p:nvPicPr>
        <p:blipFill>
          <a:blip r:embed="rId2" cstate="print"/>
          <a:srcRect r="84250"/>
          <a:stretch>
            <a:fillRect/>
          </a:stretch>
        </p:blipFill>
        <p:spPr bwMode="auto">
          <a:xfrm>
            <a:off x="971600" y="404664"/>
            <a:ext cx="936104" cy="153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  <a:gradFill flip="none" rotWithShape="1"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8100000" scaled="1"/>
            <a:tileRect/>
          </a:gradFill>
          <a:ln w="76200" cap="rnd" cmpd="tri">
            <a:solidFill>
              <a:srgbClr val="C00000">
                <a:alpha val="89000"/>
              </a:srgbClr>
            </a:solidFill>
          </a:ln>
        </p:spPr>
        <p:txBody>
          <a:bodyPr/>
          <a:lstStyle/>
          <a:p>
            <a:pPr algn="r">
              <a:buNone/>
            </a:pPr>
            <a:endParaRPr lang="es-MX" dirty="0">
              <a:latin typeface="Freestyle Script" pitchFamily="66" charset="0"/>
            </a:endParaRPr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  <a:gradFill flip="none" rotWithShape="1"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8100000" scaled="1"/>
            <a:tileRect/>
          </a:gradFill>
          <a:ln w="76200" cap="rnd" cmpd="tri">
            <a:solidFill>
              <a:srgbClr val="C00000">
                <a:alpha val="89000"/>
              </a:srgbClr>
            </a:solidFill>
          </a:ln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_tradnl" b="1" dirty="0">
                <a:latin typeface="Cambria" pitchFamily="18" charset="0"/>
              </a:rPr>
              <a:t>TAREA CENTRAL DEL SEMINARIO</a:t>
            </a:r>
            <a:endParaRPr lang="es-ES_tradnl" dirty="0">
              <a:latin typeface="Cambria" pitchFamily="18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907704" y="1700808"/>
            <a:ext cx="5184576" cy="1569660"/>
          </a:xfrm>
          <a:prstGeom prst="rect">
            <a:avLst/>
          </a:prstGeom>
          <a:noFill/>
          <a:ln w="63500" cap="rnd" cmpd="sng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2400" b="1" dirty="0" smtClean="0">
                <a:latin typeface="Corbel" pitchFamily="34" charset="0"/>
                <a:cs typeface="Arial" pitchFamily="34" charset="0"/>
              </a:rPr>
              <a:t>Promover el mejoramiento continuo de las </a:t>
            </a:r>
          </a:p>
          <a:p>
            <a:pPr algn="ctr"/>
            <a:r>
              <a:rPr lang="es-ES_tradnl" sz="2400" b="1" dirty="0" smtClean="0">
                <a:latin typeface="Corbel" pitchFamily="34" charset="0"/>
                <a:cs typeface="Arial" pitchFamily="34" charset="0"/>
              </a:rPr>
              <a:t>competencias profesionales de las </a:t>
            </a:r>
          </a:p>
          <a:p>
            <a:pPr algn="ctr"/>
            <a:r>
              <a:rPr lang="es-ES_tradnl" sz="2400" b="1" dirty="0" smtClean="0">
                <a:latin typeface="Corbel" pitchFamily="34" charset="0"/>
                <a:cs typeface="Arial" pitchFamily="34" charset="0"/>
              </a:rPr>
              <a:t>futuras educadoras</a:t>
            </a:r>
            <a:endParaRPr lang="es-ES_tradnl" sz="2400" dirty="0">
              <a:latin typeface="Corbel" pitchFamily="34" charset="0"/>
              <a:cs typeface="Arial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2267744" y="4437112"/>
            <a:ext cx="4536504" cy="954107"/>
          </a:xfrm>
          <a:prstGeom prst="rect">
            <a:avLst/>
          </a:prstGeom>
          <a:noFill/>
          <a:ln w="63500" cap="rnd" cmpd="sng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2800" b="1" dirty="0" smtClean="0">
                <a:latin typeface="Corbel" pitchFamily="34" charset="0"/>
              </a:rPr>
              <a:t>Reflexión sobre </a:t>
            </a:r>
          </a:p>
          <a:p>
            <a:pPr algn="ctr"/>
            <a:r>
              <a:rPr lang="es-ES_tradnl" sz="2800" b="1" dirty="0" smtClean="0">
                <a:latin typeface="Corbel" pitchFamily="34" charset="0"/>
              </a:rPr>
              <a:t>la práctica</a:t>
            </a:r>
            <a:endParaRPr lang="es-ES_tradnl" sz="2800" dirty="0" smtClean="0">
              <a:latin typeface="Corbel" pitchFamily="34" charset="0"/>
            </a:endParaRPr>
          </a:p>
        </p:txBody>
      </p:sp>
      <p:sp>
        <p:nvSpPr>
          <p:cNvPr id="12" name="11 Flecha abajo"/>
          <p:cNvSpPr/>
          <p:nvPr/>
        </p:nvSpPr>
        <p:spPr>
          <a:xfrm>
            <a:off x="4283968" y="3429000"/>
            <a:ext cx="576064" cy="720080"/>
          </a:xfrm>
          <a:prstGeom prst="downArrow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idx="1"/>
          </p:nvPr>
        </p:nvSpPr>
        <p:spPr>
          <a:xfrm>
            <a:off x="395288" y="476673"/>
            <a:ext cx="8229600" cy="5678066"/>
          </a:xfrm>
          <a:gradFill flip="none" rotWithShape="1"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8100000" scaled="1"/>
            <a:tileRect/>
          </a:gradFill>
          <a:ln w="76200" cap="rnd" cmpd="tri">
            <a:solidFill>
              <a:srgbClr val="FF0000">
                <a:alpha val="89000"/>
              </a:srgbClr>
            </a:solidFill>
          </a:ln>
        </p:spPr>
        <p:txBody>
          <a:bodyPr/>
          <a:lstStyle/>
          <a:p>
            <a:pPr algn="r">
              <a:buNone/>
            </a:pPr>
            <a:endParaRPr lang="es-MX" dirty="0">
              <a:latin typeface="Freestyle Script" pitchFamily="66" charset="0"/>
            </a:endParaRPr>
          </a:p>
        </p:txBody>
      </p:sp>
      <p:sp>
        <p:nvSpPr>
          <p:cNvPr id="10" name="Rectangle 19"/>
          <p:cNvSpPr>
            <a:spLocks noChangeArrowheads="1"/>
          </p:cNvSpPr>
          <p:nvPr/>
        </p:nvSpPr>
        <p:spPr bwMode="auto">
          <a:xfrm>
            <a:off x="3563888" y="908721"/>
            <a:ext cx="4536504" cy="2225225"/>
          </a:xfrm>
          <a:prstGeom prst="rect">
            <a:avLst/>
          </a:prstGeom>
          <a:noFill/>
          <a:ln w="63500" cap="sq" cmpd="sng">
            <a:solidFill>
              <a:schemeClr val="accent2">
                <a:lumMod val="75000"/>
              </a:schemeClr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lvl="1">
              <a:lnSpc>
                <a:spcPct val="95000"/>
              </a:lnSpc>
              <a:spcBef>
                <a:spcPct val="50000"/>
              </a:spcBef>
              <a:buFont typeface="Wingdings" pitchFamily="2" charset="2"/>
              <a:buBlip>
                <a:blip r:embed="rId2"/>
              </a:buBlip>
            </a:pPr>
            <a:r>
              <a:rPr lang="es-ES" sz="1800" b="1" dirty="0">
                <a:solidFill>
                  <a:srgbClr val="1C1C1C"/>
                </a:solidFill>
                <a:latin typeface="Tahoma" pitchFamily="34" charset="0"/>
              </a:rPr>
              <a:t> Análisis de experiencias     relevantes</a:t>
            </a:r>
          </a:p>
          <a:p>
            <a:pPr lvl="1">
              <a:lnSpc>
                <a:spcPct val="95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s-ES" sz="1800" b="1" dirty="0">
                <a:solidFill>
                  <a:srgbClr val="1C1C1C"/>
                </a:solidFill>
                <a:latin typeface="Tahoma" pitchFamily="34" charset="0"/>
              </a:rPr>
              <a:t>(exitosas, </a:t>
            </a:r>
          </a:p>
          <a:p>
            <a:pPr lvl="1">
              <a:lnSpc>
                <a:spcPct val="95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s-ES" sz="1800" b="1" dirty="0">
                <a:solidFill>
                  <a:srgbClr val="1C1C1C"/>
                </a:solidFill>
                <a:latin typeface="Tahoma" pitchFamily="34" charset="0"/>
              </a:rPr>
              <a:t>innovadoras </a:t>
            </a:r>
          </a:p>
          <a:p>
            <a:pPr lvl="1">
              <a:lnSpc>
                <a:spcPct val="95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s-ES" sz="1800" b="1" dirty="0">
                <a:solidFill>
                  <a:srgbClr val="1C1C1C"/>
                </a:solidFill>
                <a:latin typeface="Tahoma" pitchFamily="34" charset="0"/>
              </a:rPr>
              <a:t>o difíciles). </a:t>
            </a:r>
          </a:p>
          <a:p>
            <a:pPr lvl="1">
              <a:lnSpc>
                <a:spcPct val="95000"/>
              </a:lnSpc>
              <a:spcBef>
                <a:spcPct val="50000"/>
              </a:spcBef>
              <a:buFont typeface="Wingdings" pitchFamily="2" charset="2"/>
              <a:buNone/>
            </a:pPr>
            <a:endParaRPr lang="es-ES" sz="1800" b="1" dirty="0">
              <a:solidFill>
                <a:srgbClr val="1C1C1C"/>
              </a:solidFill>
              <a:latin typeface="Tahoma" pitchFamily="34" charset="0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3563888" y="3284984"/>
            <a:ext cx="4536504" cy="2585323"/>
          </a:xfrm>
          <a:prstGeom prst="rect">
            <a:avLst/>
          </a:prstGeom>
          <a:noFill/>
          <a:ln w="63500" cap="sq" cmpd="sng">
            <a:solidFill>
              <a:schemeClr val="accent2">
                <a:lumMod val="75000"/>
              </a:schemeClr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Blip>
                <a:blip r:embed="rId2"/>
              </a:buBlip>
            </a:pPr>
            <a:r>
              <a:rPr lang="es-ES" sz="1800" b="1" dirty="0"/>
              <a:t> </a:t>
            </a:r>
            <a:r>
              <a:rPr lang="es-ES" sz="1800" b="1" dirty="0">
                <a:solidFill>
                  <a:srgbClr val="1C1C1C"/>
                </a:solidFill>
                <a:latin typeface="Tahoma" pitchFamily="34" charset="0"/>
              </a:rPr>
              <a:t>Análisis de temas de interés común previamente seleccionados:</a:t>
            </a:r>
          </a:p>
          <a:p>
            <a:pPr lvl="1">
              <a:spcBef>
                <a:spcPct val="50000"/>
              </a:spcBef>
              <a:buFont typeface="Wingdings" pitchFamily="2" charset="2"/>
              <a:buBlip>
                <a:blip r:embed="rId2"/>
              </a:buBlip>
            </a:pPr>
            <a:r>
              <a:rPr lang="es-ES" sz="1800" b="1" dirty="0">
                <a:solidFill>
                  <a:srgbClr val="1C1C1C"/>
                </a:solidFill>
                <a:latin typeface="Tahoma" pitchFamily="34" charset="0"/>
              </a:rPr>
              <a:t> Los niños. </a:t>
            </a:r>
          </a:p>
          <a:p>
            <a:pPr lvl="1">
              <a:spcBef>
                <a:spcPct val="50000"/>
              </a:spcBef>
              <a:buFont typeface="Wingdings" pitchFamily="2" charset="2"/>
              <a:buBlip>
                <a:blip r:embed="rId2"/>
              </a:buBlip>
            </a:pPr>
            <a:r>
              <a:rPr lang="es-ES" sz="1800" b="1" dirty="0">
                <a:solidFill>
                  <a:srgbClr val="1C1C1C"/>
                </a:solidFill>
                <a:latin typeface="Tahoma" pitchFamily="34" charset="0"/>
              </a:rPr>
              <a:t> El ambiente familiar y social de los niños.</a:t>
            </a:r>
          </a:p>
          <a:p>
            <a:pPr lvl="1">
              <a:spcBef>
                <a:spcPct val="50000"/>
              </a:spcBef>
              <a:buFont typeface="Wingdings" pitchFamily="2" charset="2"/>
              <a:buBlip>
                <a:blip r:embed="rId2"/>
              </a:buBlip>
            </a:pPr>
            <a:r>
              <a:rPr lang="es-ES" sz="1800" b="1" dirty="0">
                <a:solidFill>
                  <a:srgbClr val="1C1C1C"/>
                </a:solidFill>
                <a:latin typeface="Tahoma" pitchFamily="34" charset="0"/>
              </a:rPr>
              <a:t> La educadora.</a:t>
            </a:r>
          </a:p>
          <a:p>
            <a:pPr lvl="1">
              <a:spcBef>
                <a:spcPct val="50000"/>
              </a:spcBef>
              <a:buFont typeface="Wingdings" pitchFamily="2" charset="2"/>
              <a:buBlip>
                <a:blip r:embed="rId2"/>
              </a:buBlip>
            </a:pPr>
            <a:r>
              <a:rPr lang="es-ES" sz="1800" b="1" dirty="0">
                <a:solidFill>
                  <a:srgbClr val="1C1C1C"/>
                </a:solidFill>
                <a:latin typeface="Tahoma" pitchFamily="34" charset="0"/>
              </a:rPr>
              <a:t> El jardín de niños.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683568" y="1628800"/>
            <a:ext cx="2592288" cy="3539430"/>
          </a:xfrm>
          <a:prstGeom prst="rect">
            <a:avLst/>
          </a:prstGeom>
          <a:noFill/>
          <a:ln w="63500" cmpd="sng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800" b="1" i="1" dirty="0">
                <a:solidFill>
                  <a:srgbClr val="000000"/>
                </a:solidFill>
              </a:rPr>
              <a:t>El Seminario se organiza a partir </a:t>
            </a:r>
            <a:endParaRPr lang="es-ES" sz="2800" b="1" i="1" dirty="0" smtClean="0">
              <a:solidFill>
                <a:srgbClr val="000000"/>
              </a:solidFill>
            </a:endParaRPr>
          </a:p>
          <a:p>
            <a:pPr algn="ctr"/>
            <a:r>
              <a:rPr lang="es-ES" sz="2800" b="1" i="1" dirty="0" smtClean="0">
                <a:solidFill>
                  <a:srgbClr val="000000"/>
                </a:solidFill>
              </a:rPr>
              <a:t>de </a:t>
            </a:r>
            <a:r>
              <a:rPr lang="es-ES" sz="2800" b="1" i="1" dirty="0">
                <a:solidFill>
                  <a:srgbClr val="000000"/>
                </a:solidFill>
              </a:rPr>
              <a:t>las</a:t>
            </a:r>
          </a:p>
          <a:p>
            <a:pPr algn="ctr"/>
            <a:r>
              <a:rPr lang="es-ES" sz="2800" b="1" i="1" dirty="0">
                <a:solidFill>
                  <a:srgbClr val="000000"/>
                </a:solidFill>
              </a:rPr>
              <a:t>experiencias de trabajo docente de </a:t>
            </a:r>
          </a:p>
          <a:p>
            <a:pPr algn="ctr"/>
            <a:r>
              <a:rPr lang="es-ES" sz="2800" b="1" i="1" dirty="0">
                <a:solidFill>
                  <a:srgbClr val="000000"/>
                </a:solidFill>
              </a:rPr>
              <a:t>las estudiantes</a:t>
            </a:r>
            <a:endParaRPr lang="es-ES" sz="2800" b="1" i="1" u="sng" dirty="0">
              <a:solidFill>
                <a:srgbClr val="000000"/>
              </a:solidFill>
            </a:endParaRPr>
          </a:p>
        </p:txBody>
      </p:sp>
      <p:sp>
        <p:nvSpPr>
          <p:cNvPr id="15" name="14 Abrir llave"/>
          <p:cNvSpPr/>
          <p:nvPr/>
        </p:nvSpPr>
        <p:spPr>
          <a:xfrm>
            <a:off x="3275856" y="1196752"/>
            <a:ext cx="288032" cy="4104456"/>
          </a:xfrm>
          <a:prstGeom prst="leftBrac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</p:cSld>
  <p:clrMapOvr>
    <a:masterClrMapping/>
  </p:clrMapOvr>
  <p:transition advTm="1000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576888"/>
          </a:xfrm>
          <a:gradFill flip="none" rotWithShape="1"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8100000" scaled="1"/>
            <a:tileRect/>
          </a:gradFill>
          <a:ln w="76200" cap="rnd" cmpd="tri">
            <a:solidFill>
              <a:srgbClr val="C00000">
                <a:alpha val="89000"/>
              </a:srgbClr>
            </a:solidFill>
          </a:ln>
        </p:spPr>
        <p:txBody>
          <a:bodyPr/>
          <a:lstStyle/>
          <a:p>
            <a:pPr algn="r">
              <a:buNone/>
            </a:pPr>
            <a:endParaRPr lang="es-MX" dirty="0">
              <a:latin typeface="Freestyle Script" pitchFamily="66" charset="0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827584" y="764704"/>
            <a:ext cx="4191000" cy="685800"/>
          </a:xfrm>
          <a:prstGeom prst="foldedCorner">
            <a:avLst>
              <a:gd name="adj" fmla="val 12500"/>
            </a:avLst>
          </a:prstGeom>
          <a:blipFill>
            <a:blip r:embed="rId3" cstate="print"/>
            <a:tile tx="50800" ty="0" sx="96000" sy="96000" flip="none" algn="tr"/>
          </a:blipFill>
          <a:ln w="12700" cap="sq">
            <a:solidFill>
              <a:schemeClr val="accent2"/>
            </a:solidFill>
            <a:round/>
            <a:headEnd type="none" w="sm" len="sm"/>
            <a:tailEnd type="none" w="sm" len="sm"/>
          </a:ln>
          <a:effectLst>
            <a:outerShdw dist="107763" sx="1000" sy="1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s-ES" sz="1800" b="1" dirty="0">
                <a:latin typeface="Tahoma" pitchFamily="34" charset="0"/>
              </a:rPr>
              <a:t>DISPOSICIÓN DE </a:t>
            </a:r>
          </a:p>
          <a:p>
            <a:pPr algn="ctr">
              <a:defRPr/>
            </a:pPr>
            <a:r>
              <a:rPr lang="es-ES" sz="1800" b="1" dirty="0">
                <a:latin typeface="Tahoma" pitchFamily="34" charset="0"/>
              </a:rPr>
              <a:t>INFORMACIÓN SISTEMÁTICA</a:t>
            </a:r>
          </a:p>
        </p:txBody>
      </p:sp>
      <p:sp>
        <p:nvSpPr>
          <p:cNvPr id="11" name="AutoShape 39"/>
          <p:cNvSpPr>
            <a:spLocks noChangeArrowheads="1"/>
          </p:cNvSpPr>
          <p:nvPr/>
        </p:nvSpPr>
        <p:spPr bwMode="auto">
          <a:xfrm>
            <a:off x="1115616" y="2132856"/>
            <a:ext cx="2971800" cy="685800"/>
          </a:xfrm>
          <a:prstGeom prst="roundRect">
            <a:avLst>
              <a:gd name="adj" fmla="val 16667"/>
            </a:avLst>
          </a:prstGeom>
          <a:blipFill>
            <a:blip r:embed="rId3" cstate="print"/>
            <a:tile tx="50800" ty="0" sx="96000" sy="96000" flip="none" algn="tr"/>
          </a:blipFill>
          <a:ln w="9525">
            <a:solidFill>
              <a:schemeClr val="accent2"/>
            </a:solidFill>
            <a:round/>
            <a:headEnd/>
            <a:tailEnd/>
          </a:ln>
          <a:scene3d>
            <a:camera prst="legacyPerspectiveTop"/>
            <a:lightRig rig="legacyFlat3" dir="b"/>
          </a:scene3d>
          <a:sp3d prstMaterial="legacyMatte">
            <a:bevelT w="0" h="0" prst="angle"/>
            <a:bevelB w="0" h="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s-ES" sz="1800" b="1" dirty="0">
                <a:solidFill>
                  <a:srgbClr val="000000"/>
                </a:solidFill>
                <a:latin typeface="Arial Narrow" pitchFamily="34" charset="0"/>
              </a:rPr>
              <a:t>Instrumentos para recoger </a:t>
            </a:r>
          </a:p>
          <a:p>
            <a:pPr algn="ctr"/>
            <a:r>
              <a:rPr lang="es-ES" sz="1800" b="1" dirty="0">
                <a:solidFill>
                  <a:srgbClr val="000000"/>
                </a:solidFill>
                <a:latin typeface="Arial Narrow" pitchFamily="34" charset="0"/>
              </a:rPr>
              <a:t>y sistematizar la información</a:t>
            </a:r>
          </a:p>
        </p:txBody>
      </p:sp>
      <p:sp>
        <p:nvSpPr>
          <p:cNvPr id="12" name="Rectangle 40"/>
          <p:cNvSpPr>
            <a:spLocks noChangeArrowheads="1"/>
          </p:cNvSpPr>
          <p:nvPr/>
        </p:nvSpPr>
        <p:spPr bwMode="auto">
          <a:xfrm>
            <a:off x="899592" y="3933056"/>
            <a:ext cx="2952328" cy="1981200"/>
          </a:xfrm>
          <a:prstGeom prst="rect">
            <a:avLst/>
          </a:prstGeom>
          <a:blipFill dpi="0" rotWithShape="1">
            <a:blip r:embed="rId3" cstate="print"/>
            <a:srcRect/>
            <a:tile tx="50800" ty="0" sx="96000" sy="96000" flip="none" algn="tr"/>
          </a:blipFill>
          <a:ln w="9525">
            <a:miter lim="800000"/>
            <a:headEnd/>
            <a:tailEnd/>
          </a:ln>
          <a:scene3d>
            <a:camera prst="legacyPerspectiveTop"/>
            <a:lightRig rig="threePt" dir="b"/>
          </a:scene3d>
          <a:sp3d contourW="12700" prstMaterial="legacyMatte">
            <a:bevelT w="0" h="0" prst="angle"/>
            <a:bevelB w="0" h="0" prst="angle"/>
            <a:extrusionClr>
              <a:schemeClr val="accent1"/>
            </a:extrusionClr>
            <a:contourClr>
              <a:schemeClr val="accent2"/>
            </a:contourClr>
          </a:sp3d>
        </p:spPr>
        <p:txBody>
          <a:bodyPr wrap="none" anchor="ctr">
            <a:flatTx/>
          </a:bodyPr>
          <a:lstStyle/>
          <a:p>
            <a:pPr algn="ctr">
              <a:buFont typeface="Wingdings" pitchFamily="2" charset="2"/>
              <a:buChar char="ü"/>
            </a:pPr>
            <a:r>
              <a:rPr lang="es-ES" sz="1800" b="1" dirty="0">
                <a:solidFill>
                  <a:srgbClr val="1C1C1C"/>
                </a:solidFill>
              </a:rPr>
              <a:t>Diario de trabajo.</a:t>
            </a:r>
          </a:p>
          <a:p>
            <a:pPr algn="ctr">
              <a:buFont typeface="Wingdings" pitchFamily="2" charset="2"/>
              <a:buChar char="ü"/>
            </a:pPr>
            <a:r>
              <a:rPr lang="es-ES" sz="1800" b="1" dirty="0">
                <a:solidFill>
                  <a:srgbClr val="1C1C1C"/>
                </a:solidFill>
              </a:rPr>
              <a:t>Expediente.</a:t>
            </a:r>
          </a:p>
          <a:p>
            <a:pPr algn="ctr">
              <a:buFont typeface="Wingdings" pitchFamily="2" charset="2"/>
              <a:buChar char="ü"/>
            </a:pPr>
            <a:r>
              <a:rPr lang="es-ES" sz="1800" b="1" dirty="0">
                <a:solidFill>
                  <a:srgbClr val="1C1C1C"/>
                </a:solidFill>
              </a:rPr>
              <a:t>Entrevistas.</a:t>
            </a:r>
          </a:p>
          <a:p>
            <a:pPr algn="ctr">
              <a:buFont typeface="Wingdings" pitchFamily="2" charset="2"/>
              <a:buChar char="ü"/>
            </a:pPr>
            <a:r>
              <a:rPr lang="es-ES" sz="1800" b="1" dirty="0">
                <a:solidFill>
                  <a:srgbClr val="1C1C1C"/>
                </a:solidFill>
              </a:rPr>
              <a:t>Producciones de los niños.</a:t>
            </a:r>
          </a:p>
          <a:p>
            <a:pPr algn="ctr">
              <a:buFont typeface="Wingdings" pitchFamily="2" charset="2"/>
              <a:buChar char="ü"/>
            </a:pPr>
            <a:r>
              <a:rPr lang="es-ES" sz="1800" b="1" dirty="0">
                <a:solidFill>
                  <a:srgbClr val="1C1C1C"/>
                </a:solidFill>
              </a:rPr>
              <a:t>Planes generales de </a:t>
            </a:r>
            <a:r>
              <a:rPr lang="es-ES" sz="1800" b="1" dirty="0" smtClean="0">
                <a:solidFill>
                  <a:srgbClr val="1C1C1C"/>
                </a:solidFill>
              </a:rPr>
              <a:t>trabajo</a:t>
            </a:r>
          </a:p>
          <a:p>
            <a:pPr algn="ctr"/>
            <a:r>
              <a:rPr lang="es-ES" sz="1800" b="1" dirty="0" smtClean="0">
                <a:solidFill>
                  <a:srgbClr val="1C1C1C"/>
                </a:solidFill>
              </a:rPr>
              <a:t> y </a:t>
            </a:r>
            <a:r>
              <a:rPr lang="es-ES" sz="1800" b="1" dirty="0">
                <a:solidFill>
                  <a:srgbClr val="1C1C1C"/>
                </a:solidFill>
              </a:rPr>
              <a:t>de actividades</a:t>
            </a:r>
            <a:r>
              <a:rPr lang="es-ES" sz="1800" b="1" dirty="0"/>
              <a:t>.</a:t>
            </a:r>
            <a:endParaRPr lang="es-ES" sz="2000" b="1" dirty="0"/>
          </a:p>
        </p:txBody>
      </p:sp>
      <p:sp>
        <p:nvSpPr>
          <p:cNvPr id="13" name="Rectangle 34"/>
          <p:cNvSpPr>
            <a:spLocks noChangeArrowheads="1"/>
          </p:cNvSpPr>
          <p:nvPr/>
        </p:nvSpPr>
        <p:spPr bwMode="auto">
          <a:xfrm>
            <a:off x="4932040" y="1556792"/>
            <a:ext cx="3528392" cy="4302224"/>
          </a:xfrm>
          <a:prstGeom prst="rect">
            <a:avLst/>
          </a:prstGeom>
          <a:blipFill>
            <a:blip r:embed="rId3" cstate="print"/>
            <a:tile tx="50800" ty="0" sx="96000" sy="96000" flip="none" algn="tr"/>
          </a:blipFill>
          <a:ln w="1270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ffectLst>
            <a:outerShdw dist="107763" sx="1000" sy="1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s-ES" sz="2000" b="1" dirty="0">
                <a:solidFill>
                  <a:srgbClr val="000000"/>
                </a:solidFill>
                <a:latin typeface="Arial Narrow" pitchFamily="34" charset="0"/>
              </a:rPr>
              <a:t>La recopilación </a:t>
            </a:r>
            <a:r>
              <a:rPr lang="es-ES" sz="2000" b="1" dirty="0" smtClean="0">
                <a:solidFill>
                  <a:srgbClr val="000000"/>
                </a:solidFill>
                <a:latin typeface="Arial Narrow" pitchFamily="34" charset="0"/>
              </a:rPr>
              <a:t>y</a:t>
            </a:r>
          </a:p>
          <a:p>
            <a:pPr algn="ctr">
              <a:defRPr/>
            </a:pPr>
            <a:r>
              <a:rPr lang="es-ES" sz="2000" b="1" dirty="0" smtClean="0">
                <a:solidFill>
                  <a:srgbClr val="000000"/>
                </a:solidFill>
                <a:latin typeface="Arial Narrow" pitchFamily="34" charset="0"/>
              </a:rPr>
              <a:t> </a:t>
            </a:r>
            <a:r>
              <a:rPr lang="es-ES" sz="2000" b="1" dirty="0">
                <a:solidFill>
                  <a:srgbClr val="000000"/>
                </a:solidFill>
                <a:latin typeface="Arial Narrow" pitchFamily="34" charset="0"/>
              </a:rPr>
              <a:t>sistematización</a:t>
            </a:r>
          </a:p>
          <a:p>
            <a:pPr algn="ctr">
              <a:defRPr/>
            </a:pPr>
            <a:r>
              <a:rPr lang="es-ES" sz="2000" b="1" dirty="0">
                <a:solidFill>
                  <a:srgbClr val="000000"/>
                </a:solidFill>
                <a:latin typeface="Arial Narrow" pitchFamily="34" charset="0"/>
              </a:rPr>
              <a:t>de la información se hace durante</a:t>
            </a:r>
          </a:p>
          <a:p>
            <a:pPr algn="ctr">
              <a:defRPr/>
            </a:pPr>
            <a:r>
              <a:rPr lang="es-ES" sz="2000" b="1" dirty="0">
                <a:solidFill>
                  <a:srgbClr val="000000"/>
                </a:solidFill>
                <a:latin typeface="Arial Narrow" pitchFamily="34" charset="0"/>
              </a:rPr>
              <a:t>cada periodo de trabajo docente</a:t>
            </a:r>
          </a:p>
          <a:p>
            <a:pPr algn="ctr">
              <a:defRPr/>
            </a:pPr>
            <a:r>
              <a:rPr lang="es-ES" sz="2000" b="1" dirty="0">
                <a:solidFill>
                  <a:srgbClr val="000000"/>
                </a:solidFill>
                <a:latin typeface="Arial Narrow" pitchFamily="34" charset="0"/>
              </a:rPr>
              <a:t>sobre aspectos indicados en los</a:t>
            </a:r>
          </a:p>
          <a:p>
            <a:pPr algn="ctr">
              <a:defRPr/>
            </a:pPr>
            <a:r>
              <a:rPr lang="es-ES" sz="2000" b="1" dirty="0">
                <a:solidFill>
                  <a:srgbClr val="000000"/>
                </a:solidFill>
                <a:latin typeface="Arial Narrow" pitchFamily="34" charset="0"/>
              </a:rPr>
              <a:t>núcleos temáticos según la</a:t>
            </a:r>
          </a:p>
          <a:p>
            <a:pPr algn="ctr">
              <a:defRPr/>
            </a:pPr>
            <a:r>
              <a:rPr lang="es-ES" sz="2000" b="1" dirty="0">
                <a:solidFill>
                  <a:srgbClr val="000000"/>
                </a:solidFill>
                <a:latin typeface="Arial Narrow" pitchFamily="34" charset="0"/>
              </a:rPr>
              <a:t>selección acordada por las </a:t>
            </a:r>
          </a:p>
          <a:p>
            <a:pPr algn="ctr">
              <a:defRPr/>
            </a:pPr>
            <a:r>
              <a:rPr lang="es-ES" sz="2000" b="1" dirty="0">
                <a:solidFill>
                  <a:srgbClr val="000000"/>
                </a:solidFill>
                <a:latin typeface="Arial Narrow" pitchFamily="34" charset="0"/>
              </a:rPr>
              <a:t>estudiantes y el asesor</a:t>
            </a:r>
          </a:p>
          <a:p>
            <a:pPr algn="ctr">
              <a:defRPr/>
            </a:pPr>
            <a:r>
              <a:rPr lang="es-ES" sz="2000" b="1" dirty="0">
                <a:solidFill>
                  <a:srgbClr val="000000"/>
                </a:solidFill>
                <a:latin typeface="Arial Narrow" pitchFamily="34" charset="0"/>
              </a:rPr>
              <a:t> en el Seminario</a:t>
            </a:r>
          </a:p>
        </p:txBody>
      </p:sp>
      <p:sp>
        <p:nvSpPr>
          <p:cNvPr id="16" name="15 Flecha abajo"/>
          <p:cNvSpPr/>
          <p:nvPr/>
        </p:nvSpPr>
        <p:spPr>
          <a:xfrm>
            <a:off x="2339752" y="1556792"/>
            <a:ext cx="28803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16 Flecha abajo"/>
          <p:cNvSpPr/>
          <p:nvPr/>
        </p:nvSpPr>
        <p:spPr>
          <a:xfrm>
            <a:off x="2267744" y="2996952"/>
            <a:ext cx="288032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17 Flecha derecha"/>
          <p:cNvSpPr/>
          <p:nvPr/>
        </p:nvSpPr>
        <p:spPr>
          <a:xfrm>
            <a:off x="3995936" y="4581128"/>
            <a:ext cx="8640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  <a:gradFill flip="none" rotWithShape="1"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8100000" scaled="1"/>
            <a:tileRect/>
          </a:gradFill>
          <a:ln w="76200" cap="rnd" cmpd="tri">
            <a:solidFill>
              <a:srgbClr val="C00000">
                <a:alpha val="89000"/>
              </a:srgbClr>
            </a:solidFill>
          </a:ln>
        </p:spPr>
        <p:txBody>
          <a:bodyPr/>
          <a:lstStyle/>
          <a:p>
            <a:pPr algn="ctr">
              <a:buNone/>
            </a:pPr>
            <a:endParaRPr lang="es-MX" dirty="0" smtClean="0">
              <a:latin typeface="Freestyle Script" pitchFamily="66" charset="0"/>
            </a:endParaRPr>
          </a:p>
          <a:p>
            <a:pPr algn="ctr">
              <a:buNone/>
            </a:pPr>
            <a:r>
              <a:rPr lang="es-MX" sz="2800" b="1" dirty="0" smtClean="0">
                <a:latin typeface="Freestyle Script" pitchFamily="66" charset="0"/>
              </a:rPr>
              <a:t>PLANTAMIENTO DE PROBLEMAS Y </a:t>
            </a:r>
          </a:p>
          <a:p>
            <a:pPr algn="ctr">
              <a:buNone/>
            </a:pPr>
            <a:r>
              <a:rPr lang="es-MX" sz="2800" b="1" dirty="0" smtClean="0">
                <a:latin typeface="Freestyle Script" pitchFamily="66" charset="0"/>
              </a:rPr>
              <a:t>REVISIÓN DE TEXTOS</a:t>
            </a:r>
            <a:endParaRPr lang="es-MX" sz="2800" b="1" dirty="0">
              <a:latin typeface="Freestyle Script" pitchFamily="66" charset="0"/>
            </a:endParaRPr>
          </a:p>
        </p:txBody>
      </p:sp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1475656" y="836712"/>
            <a:ext cx="6408712" cy="1224136"/>
          </a:xfrm>
          <a:prstGeom prst="foldedCorner">
            <a:avLst>
              <a:gd name="adj" fmla="val 12500"/>
            </a:avLst>
          </a:prstGeom>
          <a:noFill/>
          <a:ln w="63500" cap="sq">
            <a:solidFill>
              <a:schemeClr val="accent2">
                <a:lumMod val="50000"/>
              </a:schemeClr>
            </a:solidFill>
            <a:round/>
            <a:headEnd type="none" w="sm" len="sm"/>
            <a:tailEnd type="none" w="sm" len="sm"/>
          </a:ln>
          <a:effectLst>
            <a:outerShdw dist="107763" dir="135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s-ES" sz="1800" b="1" dirty="0"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907704" y="2276872"/>
            <a:ext cx="1872208" cy="461665"/>
          </a:xfrm>
          <a:prstGeom prst="rect">
            <a:avLst/>
          </a:prstGeom>
          <a:noFill/>
          <a:ln w="6350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/>
              <a:t>ALUMNA</a:t>
            </a:r>
            <a:endParaRPr lang="es-MX" sz="2400" dirty="0"/>
          </a:p>
        </p:txBody>
      </p:sp>
      <p:sp>
        <p:nvSpPr>
          <p:cNvPr id="9" name="8 CuadroTexto"/>
          <p:cNvSpPr txBox="1"/>
          <p:nvPr/>
        </p:nvSpPr>
        <p:spPr>
          <a:xfrm>
            <a:off x="5364088" y="2276872"/>
            <a:ext cx="2088232" cy="461665"/>
          </a:xfrm>
          <a:prstGeom prst="rect">
            <a:avLst/>
          </a:prstGeom>
          <a:noFill/>
          <a:ln w="6350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/>
              <a:t>DOCENTE</a:t>
            </a:r>
            <a:endParaRPr lang="es-MX" sz="24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1475656" y="3284984"/>
            <a:ext cx="2664296" cy="2585323"/>
          </a:xfrm>
          <a:prstGeom prst="rect">
            <a:avLst/>
          </a:prstGeom>
          <a:noFill/>
          <a:ln w="6350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MX" sz="2400" dirty="0" smtClean="0"/>
          </a:p>
          <a:p>
            <a:pPr algn="ctr"/>
            <a:r>
              <a:rPr lang="es-MX" sz="2400" dirty="0" smtClean="0"/>
              <a:t>Debe de realizar análisis de textos y confrontar con sus experiencias de práctica</a:t>
            </a:r>
          </a:p>
          <a:p>
            <a:pPr algn="ctr"/>
            <a:endParaRPr lang="es-MX" dirty="0" smtClean="0"/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4788024" y="3284984"/>
            <a:ext cx="3312368" cy="2664296"/>
          </a:xfrm>
          <a:prstGeom prst="rect">
            <a:avLst/>
          </a:prstGeom>
          <a:noFill/>
          <a:ln w="63500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scene3d>
            <a:camera prst="legacyPerspectiveTop"/>
            <a:lightRig rig="legacyFlat3" dir="b"/>
          </a:scene3d>
          <a:sp3d prstMaterial="legacyMatte">
            <a:bevelT w="0" h="0" prst="angle"/>
            <a:bevelB w="0" h="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s-ES" sz="2000" dirty="0">
                <a:solidFill>
                  <a:srgbClr val="000000"/>
                </a:solidFill>
                <a:latin typeface="Arial Narrow" pitchFamily="34" charset="0"/>
              </a:rPr>
              <a:t>El asesor y las estudiantes</a:t>
            </a:r>
          </a:p>
          <a:p>
            <a:pPr algn="ctr"/>
            <a:r>
              <a:rPr lang="es-ES" sz="2000" dirty="0">
                <a:solidFill>
                  <a:srgbClr val="000000"/>
                </a:solidFill>
                <a:latin typeface="Arial Narrow" pitchFamily="34" charset="0"/>
              </a:rPr>
              <a:t>plantearán problemas para </a:t>
            </a:r>
          </a:p>
          <a:p>
            <a:pPr algn="ctr"/>
            <a:r>
              <a:rPr lang="es-ES" sz="2000" dirty="0">
                <a:solidFill>
                  <a:srgbClr val="000000"/>
                </a:solidFill>
                <a:latin typeface="Arial Narrow" pitchFamily="34" charset="0"/>
              </a:rPr>
              <a:t>propiciar la discusión </a:t>
            </a:r>
          </a:p>
          <a:p>
            <a:pPr algn="ctr"/>
            <a:r>
              <a:rPr lang="es-ES" sz="2000" dirty="0">
                <a:solidFill>
                  <a:srgbClr val="000000"/>
                </a:solidFill>
                <a:latin typeface="Arial Narrow" pitchFamily="34" charset="0"/>
              </a:rPr>
              <a:t>relacionados con la experiencia,</a:t>
            </a:r>
          </a:p>
          <a:p>
            <a:pPr algn="ctr"/>
            <a:r>
              <a:rPr lang="es-ES" sz="2000" dirty="0">
                <a:solidFill>
                  <a:srgbClr val="000000"/>
                </a:solidFill>
                <a:latin typeface="Arial Narrow" pitchFamily="34" charset="0"/>
              </a:rPr>
              <a:t>con los núcleos temáticos </a:t>
            </a:r>
          </a:p>
          <a:p>
            <a:pPr algn="ctr"/>
            <a:r>
              <a:rPr lang="es-ES" sz="2000" dirty="0">
                <a:solidFill>
                  <a:srgbClr val="000000"/>
                </a:solidFill>
                <a:latin typeface="Arial Narrow" pitchFamily="34" charset="0"/>
              </a:rPr>
              <a:t>o bien con el desarrollo de </a:t>
            </a:r>
          </a:p>
          <a:p>
            <a:pPr algn="ctr"/>
            <a:r>
              <a:rPr lang="es-ES" sz="2000" dirty="0">
                <a:solidFill>
                  <a:srgbClr val="000000"/>
                </a:solidFill>
                <a:latin typeface="Arial Narrow" pitchFamily="34" charset="0"/>
              </a:rPr>
              <a:t>competencias profesionales</a:t>
            </a:r>
            <a:r>
              <a:rPr lang="es-ES" sz="2000" b="1" dirty="0">
                <a:solidFill>
                  <a:srgbClr val="000000"/>
                </a:solidFill>
                <a:latin typeface="Arial Narrow" pitchFamily="34" charset="0"/>
              </a:rPr>
              <a:t>.</a:t>
            </a:r>
          </a:p>
        </p:txBody>
      </p:sp>
      <p:sp>
        <p:nvSpPr>
          <p:cNvPr id="14" name="13 Flecha izquierda, derecha y arriba"/>
          <p:cNvSpPr/>
          <p:nvPr/>
        </p:nvSpPr>
        <p:spPr>
          <a:xfrm>
            <a:off x="3995936" y="2132856"/>
            <a:ext cx="1080120" cy="648072"/>
          </a:xfrm>
          <a:prstGeom prst="leftRightUpArrow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Flecha abajo"/>
          <p:cNvSpPr/>
          <p:nvPr/>
        </p:nvSpPr>
        <p:spPr>
          <a:xfrm>
            <a:off x="6300192" y="2852936"/>
            <a:ext cx="360040" cy="288032"/>
          </a:xfrm>
          <a:prstGeom prst="downArrow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15 Flecha abajo"/>
          <p:cNvSpPr/>
          <p:nvPr/>
        </p:nvSpPr>
        <p:spPr>
          <a:xfrm>
            <a:off x="2699792" y="2852936"/>
            <a:ext cx="360040" cy="288032"/>
          </a:xfrm>
          <a:prstGeom prst="downArrow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  <p:bldP spid="13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323528" y="476672"/>
            <a:ext cx="8496944" cy="6048671"/>
          </a:xfrm>
          <a:prstGeom prst="rect">
            <a:avLst/>
          </a:prstGeom>
          <a:gradFill flip="none" rotWithShape="1"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8100000" scaled="1"/>
            <a:tileRect/>
          </a:gradFill>
          <a:ln w="76200" cap="rnd" cmpd="tri">
            <a:solidFill>
              <a:srgbClr val="C00000">
                <a:alpha val="89000"/>
              </a:srgbClr>
            </a:solidFill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Freestyle Script" pitchFamily="66" charset="0"/>
              <a:ea typeface="+mj-ea"/>
              <a:cs typeface="+mj-cs"/>
            </a:endParaRPr>
          </a:p>
        </p:txBody>
      </p:sp>
      <p:sp>
        <p:nvSpPr>
          <p:cNvPr id="3" name="AutoShape 15"/>
          <p:cNvSpPr>
            <a:spLocks noChangeArrowheads="1"/>
          </p:cNvSpPr>
          <p:nvPr/>
        </p:nvSpPr>
        <p:spPr bwMode="auto">
          <a:xfrm>
            <a:off x="5868144" y="908720"/>
            <a:ext cx="2667000" cy="1371600"/>
          </a:xfrm>
          <a:prstGeom prst="roundRect">
            <a:avLst>
              <a:gd name="adj" fmla="val 16667"/>
            </a:avLst>
          </a:prstGeom>
          <a:noFill/>
          <a:ln w="63500">
            <a:solidFill>
              <a:schemeClr val="accent2">
                <a:lumMod val="50000"/>
              </a:schemeClr>
            </a:solidFill>
            <a:round/>
            <a:headEnd/>
            <a:tailEnd/>
          </a:ln>
          <a:scene3d>
            <a:camera prst="legacyPerspectiveTop"/>
            <a:lightRig rig="legacyFlat3" dir="b"/>
          </a:scene3d>
          <a:sp3d prstMaterial="legacyMatte">
            <a:bevelT w="0" h="0" prst="angle"/>
            <a:bevelB w="0" h="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s-ES" b="1" dirty="0" smtClean="0">
                <a:solidFill>
                  <a:srgbClr val="000000"/>
                </a:solidFill>
                <a:latin typeface="Tahoma" pitchFamily="34" charset="0"/>
                <a:hlinkClick r:id="rId2" action="ppaction://hlinkpres?slideindex=1&amp;slidetitle="/>
              </a:rPr>
              <a:t>LOS</a:t>
            </a:r>
            <a:r>
              <a:rPr lang="es-ES" b="1" dirty="0" smtClean="0">
                <a:solidFill>
                  <a:srgbClr val="000000"/>
                </a:solidFill>
                <a:latin typeface="Tahoma" pitchFamily="34" charset="0"/>
              </a:rPr>
              <a:t> </a:t>
            </a:r>
            <a:endParaRPr lang="es-ES" b="1" dirty="0">
              <a:solidFill>
                <a:srgbClr val="000000"/>
              </a:solidFill>
              <a:latin typeface="Tahoma" pitchFamily="34" charset="0"/>
            </a:endParaRPr>
          </a:p>
          <a:p>
            <a:pPr algn="ctr"/>
            <a:r>
              <a:rPr lang="es-ES" b="1" dirty="0">
                <a:solidFill>
                  <a:srgbClr val="000000"/>
                </a:solidFill>
                <a:latin typeface="Tahoma" pitchFamily="34" charset="0"/>
              </a:rPr>
              <a:t>NIÑOS</a:t>
            </a:r>
            <a:endParaRPr lang="es-ES" dirty="0">
              <a:solidFill>
                <a:srgbClr val="000000"/>
              </a:solidFill>
            </a:endParaRPr>
          </a:p>
        </p:txBody>
      </p:sp>
      <p:sp>
        <p:nvSpPr>
          <p:cNvPr id="4" name="AutoShape 19"/>
          <p:cNvSpPr>
            <a:spLocks noChangeArrowheads="1"/>
          </p:cNvSpPr>
          <p:nvPr/>
        </p:nvSpPr>
        <p:spPr bwMode="auto">
          <a:xfrm>
            <a:off x="5868144" y="2780928"/>
            <a:ext cx="2667000" cy="1371600"/>
          </a:xfrm>
          <a:prstGeom prst="roundRect">
            <a:avLst>
              <a:gd name="adj" fmla="val 16667"/>
            </a:avLst>
          </a:prstGeom>
          <a:noFill/>
          <a:ln w="63500">
            <a:solidFill>
              <a:schemeClr val="accent2">
                <a:lumMod val="50000"/>
              </a:schemeClr>
            </a:solidFill>
            <a:round/>
            <a:headEnd/>
            <a:tailEnd/>
          </a:ln>
          <a:scene3d>
            <a:camera prst="legacyPerspectiveTop"/>
            <a:lightRig rig="legacyFlat3" dir="b"/>
          </a:scene3d>
          <a:sp3d prstMaterial="legacyMatte">
            <a:bevelT w="0" h="0" prst="angle"/>
            <a:bevelB w="0" h="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s-ES" b="1" dirty="0">
                <a:solidFill>
                  <a:srgbClr val="000000"/>
                </a:solidFill>
                <a:latin typeface="Tahoma" pitchFamily="34" charset="0"/>
              </a:rPr>
              <a:t>EL AMBIENTE </a:t>
            </a:r>
          </a:p>
          <a:p>
            <a:pPr algn="ctr"/>
            <a:r>
              <a:rPr lang="es-ES" b="1" dirty="0">
                <a:solidFill>
                  <a:srgbClr val="000000"/>
                </a:solidFill>
                <a:latin typeface="Tahoma" pitchFamily="34" charset="0"/>
                <a:hlinkClick r:id="rId3" action="ppaction://hlinkpres?slideindex=1&amp;slidetitle="/>
              </a:rPr>
              <a:t>FAMILIAR</a:t>
            </a:r>
            <a:r>
              <a:rPr lang="es-ES" b="1" dirty="0">
                <a:solidFill>
                  <a:srgbClr val="000000"/>
                </a:solidFill>
                <a:latin typeface="Tahoma" pitchFamily="34" charset="0"/>
              </a:rPr>
              <a:t> Y</a:t>
            </a:r>
          </a:p>
          <a:p>
            <a:pPr algn="ctr"/>
            <a:r>
              <a:rPr lang="es-ES" b="1" dirty="0">
                <a:solidFill>
                  <a:srgbClr val="000000"/>
                </a:solidFill>
                <a:latin typeface="Tahoma" pitchFamily="34" charset="0"/>
              </a:rPr>
              <a:t>SOCIAL DE </a:t>
            </a:r>
          </a:p>
          <a:p>
            <a:pPr algn="ctr"/>
            <a:r>
              <a:rPr lang="es-ES" b="1" dirty="0">
                <a:solidFill>
                  <a:srgbClr val="000000"/>
                </a:solidFill>
                <a:latin typeface="Tahoma" pitchFamily="34" charset="0"/>
              </a:rPr>
              <a:t>LOS NIÑOS</a:t>
            </a:r>
            <a:endParaRPr lang="es-ES" sz="2000" dirty="0">
              <a:solidFill>
                <a:srgbClr val="000000"/>
              </a:solidFill>
            </a:endParaRPr>
          </a:p>
        </p:txBody>
      </p:sp>
      <p:sp>
        <p:nvSpPr>
          <p:cNvPr id="5" name="AutoShape 20">
            <a:hlinkClick r:id="rId4" action="ppaction://hlinkpres?slideindex=1&amp;slidetitle="/>
          </p:cNvPr>
          <p:cNvSpPr>
            <a:spLocks noChangeArrowheads="1"/>
          </p:cNvSpPr>
          <p:nvPr/>
        </p:nvSpPr>
        <p:spPr bwMode="auto">
          <a:xfrm>
            <a:off x="683568" y="4581128"/>
            <a:ext cx="2667000" cy="1371600"/>
          </a:xfrm>
          <a:prstGeom prst="roundRect">
            <a:avLst>
              <a:gd name="adj" fmla="val 16667"/>
            </a:avLst>
          </a:prstGeom>
          <a:noFill/>
          <a:ln w="63500">
            <a:solidFill>
              <a:schemeClr val="accent2">
                <a:lumMod val="50000"/>
              </a:schemeClr>
            </a:solidFill>
            <a:round/>
            <a:headEnd/>
            <a:tailEnd/>
          </a:ln>
          <a:scene3d>
            <a:camera prst="legacyPerspectiveTop"/>
            <a:lightRig rig="legacyFlat3" dir="b"/>
          </a:scene3d>
          <a:sp3d prstMaterial="legacyMatte">
            <a:bevelT w="0" h="0" prst="angle"/>
            <a:bevelB w="0" h="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s-ES" b="1" dirty="0">
                <a:solidFill>
                  <a:srgbClr val="000000"/>
                </a:solidFill>
                <a:latin typeface="Tahoma" pitchFamily="34" charset="0"/>
              </a:rPr>
              <a:t>LA </a:t>
            </a:r>
          </a:p>
          <a:p>
            <a:pPr algn="ctr"/>
            <a:r>
              <a:rPr lang="es-ES" b="1" dirty="0">
                <a:solidFill>
                  <a:srgbClr val="000000"/>
                </a:solidFill>
                <a:latin typeface="Tahoma" pitchFamily="34" charset="0"/>
              </a:rPr>
              <a:t>EDUCADORA</a:t>
            </a:r>
            <a:endParaRPr lang="es-ES" dirty="0">
              <a:solidFill>
                <a:srgbClr val="000000"/>
              </a:solidFill>
            </a:endParaRPr>
          </a:p>
        </p:txBody>
      </p:sp>
      <p:sp>
        <p:nvSpPr>
          <p:cNvPr id="6" name="AutoShape 21">
            <a:hlinkClick r:id="rId5" action="ppaction://hlinkpres?slideindex=1&amp;slidetitle="/>
          </p:cNvPr>
          <p:cNvSpPr>
            <a:spLocks noChangeArrowheads="1"/>
          </p:cNvSpPr>
          <p:nvPr/>
        </p:nvSpPr>
        <p:spPr bwMode="auto">
          <a:xfrm>
            <a:off x="3923928" y="4509120"/>
            <a:ext cx="2667000" cy="1371600"/>
          </a:xfrm>
          <a:prstGeom prst="roundRect">
            <a:avLst>
              <a:gd name="adj" fmla="val 16667"/>
            </a:avLst>
          </a:prstGeom>
          <a:noFill/>
          <a:ln w="63500">
            <a:solidFill>
              <a:schemeClr val="accent2">
                <a:lumMod val="50000"/>
              </a:schemeClr>
            </a:solidFill>
            <a:round/>
            <a:headEnd/>
            <a:tailEnd/>
          </a:ln>
          <a:scene3d>
            <a:camera prst="legacyPerspectiveTop"/>
            <a:lightRig rig="legacyFlat3" dir="b"/>
          </a:scene3d>
          <a:sp3d prstMaterial="legacyMatte">
            <a:bevelT w="0" h="0" prst="angle"/>
            <a:bevelB w="0" h="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s-ES" b="1" dirty="0">
                <a:solidFill>
                  <a:srgbClr val="000000"/>
                </a:solidFill>
              </a:rPr>
              <a:t>EL JARDÍN</a:t>
            </a:r>
          </a:p>
          <a:p>
            <a:pPr algn="ctr"/>
            <a:r>
              <a:rPr lang="es-ES" b="1" dirty="0">
                <a:solidFill>
                  <a:srgbClr val="000000"/>
                </a:solidFill>
              </a:rPr>
              <a:t> DE NIÑOS</a:t>
            </a:r>
          </a:p>
        </p:txBody>
      </p:sp>
      <p:sp>
        <p:nvSpPr>
          <p:cNvPr id="7" name="AutoShape 15"/>
          <p:cNvSpPr>
            <a:spLocks noChangeArrowheads="1"/>
          </p:cNvSpPr>
          <p:nvPr/>
        </p:nvSpPr>
        <p:spPr bwMode="auto">
          <a:xfrm>
            <a:off x="755576" y="1340768"/>
            <a:ext cx="4032448" cy="2160240"/>
          </a:xfrm>
          <a:prstGeom prst="roundRect">
            <a:avLst>
              <a:gd name="adj" fmla="val 16667"/>
            </a:avLst>
          </a:prstGeom>
          <a:noFill/>
          <a:ln w="63500">
            <a:solidFill>
              <a:schemeClr val="accent2">
                <a:lumMod val="50000"/>
              </a:schemeClr>
            </a:solidFill>
            <a:round/>
            <a:headEnd/>
            <a:tailEnd/>
          </a:ln>
          <a:scene3d>
            <a:camera prst="legacyPerspectiveTop"/>
            <a:lightRig rig="legacyFlat3" dir="b"/>
          </a:scene3d>
          <a:sp3d prstMaterial="legacyMatte">
            <a:bevelT w="0" h="0" prst="angle"/>
            <a:bevelB w="0" h="0" prst="angle"/>
            <a:extrusionClr>
              <a:schemeClr val="accent1"/>
            </a:extrusionClr>
            <a:contourClr>
              <a:schemeClr val="accent2">
                <a:lumMod val="50000"/>
              </a:schemeClr>
            </a:contourClr>
          </a:sp3d>
        </p:spPr>
        <p:txBody>
          <a:bodyPr wrap="none" anchor="ctr">
            <a:flatTx/>
          </a:bodyPr>
          <a:lstStyle/>
          <a:p>
            <a:pPr algn="ctr"/>
            <a:r>
              <a:rPr lang="es-ES" sz="2400" b="1" dirty="0" smtClean="0">
                <a:solidFill>
                  <a:srgbClr val="000000"/>
                </a:solidFill>
                <a:latin typeface="Tahoma" pitchFamily="34" charset="0"/>
              </a:rPr>
              <a:t>NÚCLEOS</a:t>
            </a:r>
          </a:p>
          <a:p>
            <a:pPr algn="ctr"/>
            <a:endParaRPr lang="es-ES" sz="2400" b="1" dirty="0" smtClean="0">
              <a:solidFill>
                <a:srgbClr val="000000"/>
              </a:solidFill>
              <a:latin typeface="Tahoma" pitchFamily="34" charset="0"/>
            </a:endParaRPr>
          </a:p>
          <a:p>
            <a:pPr algn="ctr"/>
            <a:r>
              <a:rPr lang="es-ES" sz="2400" b="1" dirty="0" smtClean="0">
                <a:solidFill>
                  <a:srgbClr val="000000"/>
                </a:solidFill>
                <a:latin typeface="Tahoma" pitchFamily="34" charset="0"/>
              </a:rPr>
              <a:t>TEMÁTICOS</a:t>
            </a:r>
          </a:p>
        </p:txBody>
      </p:sp>
      <p:sp>
        <p:nvSpPr>
          <p:cNvPr id="8" name="7 Flecha abajo"/>
          <p:cNvSpPr/>
          <p:nvPr/>
        </p:nvSpPr>
        <p:spPr>
          <a:xfrm>
            <a:off x="1691680" y="3645024"/>
            <a:ext cx="504056" cy="720080"/>
          </a:xfrm>
          <a:prstGeom prst="downArrow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Flecha abajo"/>
          <p:cNvSpPr/>
          <p:nvPr/>
        </p:nvSpPr>
        <p:spPr>
          <a:xfrm>
            <a:off x="4139952" y="3645024"/>
            <a:ext cx="504056" cy="720080"/>
          </a:xfrm>
          <a:prstGeom prst="downArrow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Flecha derecha"/>
          <p:cNvSpPr/>
          <p:nvPr/>
        </p:nvSpPr>
        <p:spPr>
          <a:xfrm>
            <a:off x="5004048" y="1484784"/>
            <a:ext cx="648072" cy="576064"/>
          </a:xfrm>
          <a:prstGeom prst="rightArrow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13 Flecha derecha"/>
          <p:cNvSpPr/>
          <p:nvPr/>
        </p:nvSpPr>
        <p:spPr>
          <a:xfrm>
            <a:off x="5004048" y="2924944"/>
            <a:ext cx="648072" cy="576064"/>
          </a:xfrm>
          <a:prstGeom prst="rightArrow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323528" y="476672"/>
            <a:ext cx="8496944" cy="6048671"/>
          </a:xfrm>
          <a:prstGeom prst="rect">
            <a:avLst/>
          </a:prstGeom>
          <a:gradFill flip="none" rotWithShape="1"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8100000" scaled="1"/>
            <a:tileRect/>
          </a:gradFill>
          <a:ln w="76200" cap="rnd" cmpd="tri">
            <a:solidFill>
              <a:srgbClr val="C00000">
                <a:alpha val="89000"/>
              </a:srgbClr>
            </a:solidFill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Freestyle Script" pitchFamily="66" charset="0"/>
              <a:ea typeface="+mj-ea"/>
              <a:cs typeface="+mj-cs"/>
            </a:endParaRPr>
          </a:p>
        </p:txBody>
      </p:sp>
      <p:sp>
        <p:nvSpPr>
          <p:cNvPr id="7" name="WordArt 5"/>
          <p:cNvSpPr>
            <a:spLocks noChangeArrowheads="1" noChangeShapeType="1" noTextEdit="1"/>
          </p:cNvSpPr>
          <p:nvPr/>
        </p:nvSpPr>
        <p:spPr bwMode="auto">
          <a:xfrm>
            <a:off x="539552" y="2204864"/>
            <a:ext cx="3888432" cy="552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MX" sz="3600" kern="10" spc="720" dirty="0">
                <a:ln w="9525" cap="sq">
                  <a:noFill/>
                  <a:round/>
                  <a:headEnd type="none" w="sm" len="sm"/>
                  <a:tailEnd type="none" w="sm" len="sm"/>
                </a:ln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</a:rPr>
              <a:t>Sesiones </a:t>
            </a:r>
            <a:r>
              <a:rPr lang="es-MX" sz="3600" kern="10" spc="720" dirty="0" smtClean="0">
                <a:ln w="9525" cap="sq">
                  <a:noFill/>
                  <a:round/>
                  <a:headEnd type="none" w="sm" len="sm"/>
                  <a:tailEnd type="none" w="sm" len="sm"/>
                </a:ln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</a:rPr>
              <a:t>grupales</a:t>
            </a:r>
            <a:endParaRPr lang="es-MX" sz="3600" kern="10" spc="720" dirty="0">
              <a:ln w="9525" cap="sq">
                <a:noFill/>
                <a:round/>
                <a:headEnd type="none" w="sm" len="sm"/>
                <a:tailEnd type="none" w="sm" len="sm"/>
              </a:ln>
              <a:solidFill>
                <a:srgbClr val="6600CC"/>
              </a:solidFill>
              <a:effectLst>
                <a:outerShdw dist="45791" dir="3378596" algn="ctr" rotWithShape="0">
                  <a:srgbClr val="4D4D4D"/>
                </a:outerShdw>
              </a:effectLst>
              <a:latin typeface="Arial Black"/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467544" y="3140968"/>
            <a:ext cx="4038600" cy="914400"/>
          </a:xfrm>
          <a:prstGeom prst="roundRect">
            <a:avLst>
              <a:gd name="adj" fmla="val 16667"/>
            </a:avLst>
          </a:prstGeom>
          <a:noFill/>
          <a:ln w="63500" cap="sq">
            <a:solidFill>
              <a:schemeClr val="accent2">
                <a:lumMod val="50000"/>
              </a:schemeClr>
            </a:solidFill>
            <a:round/>
            <a:headEnd type="none" w="sm" len="sm"/>
            <a:tailEnd type="none" w="sm" len="sm"/>
          </a:ln>
          <a:effectLst>
            <a:outerShdw sx="1000" sy="1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s-ES" sz="1800" b="1" dirty="0">
                <a:latin typeface="Arial Narrow" pitchFamily="34" charset="0"/>
              </a:rPr>
              <a:t>ANÁLISIS DE EXPERIENCIAS RELEVANTES</a:t>
            </a:r>
          </a:p>
          <a:p>
            <a:pPr algn="ctr">
              <a:defRPr/>
            </a:pPr>
            <a:r>
              <a:rPr lang="es-ES" sz="1800" b="1" dirty="0">
                <a:latin typeface="Arial Narrow" pitchFamily="34" charset="0"/>
              </a:rPr>
              <a:t>DE LAS ALUMNAS DURANTE EL TRABAJO</a:t>
            </a:r>
          </a:p>
          <a:p>
            <a:pPr algn="ctr">
              <a:defRPr/>
            </a:pPr>
            <a:r>
              <a:rPr lang="es-ES" sz="1800" b="1" dirty="0">
                <a:latin typeface="Arial Narrow" pitchFamily="34" charset="0"/>
              </a:rPr>
              <a:t>DOCENTE</a:t>
            </a:r>
            <a:endParaRPr lang="es-ES" sz="2000" b="1" dirty="0"/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467544" y="4293096"/>
            <a:ext cx="3962400" cy="838200"/>
          </a:xfrm>
          <a:prstGeom prst="roundRect">
            <a:avLst>
              <a:gd name="adj" fmla="val 16667"/>
            </a:avLst>
          </a:prstGeom>
          <a:noFill/>
          <a:ln w="63500" cap="sq">
            <a:solidFill>
              <a:schemeClr val="accent2">
                <a:lumMod val="50000"/>
              </a:schemeClr>
            </a:solidFill>
            <a:round/>
            <a:headEnd type="none" w="sm" len="sm"/>
            <a:tailEnd type="none" w="sm" len="sm"/>
          </a:ln>
          <a:effectLst>
            <a:outerShdw sx="1000" sy="1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s-ES" sz="1800" b="1" dirty="0">
                <a:latin typeface="Arial Narrow" pitchFamily="34" charset="0"/>
              </a:rPr>
              <a:t>ANÁLISIS DE TEMAS O ASPECTOS </a:t>
            </a:r>
          </a:p>
          <a:p>
            <a:pPr algn="ctr">
              <a:defRPr/>
            </a:pPr>
            <a:r>
              <a:rPr lang="es-ES" sz="1800" b="1" dirty="0">
                <a:latin typeface="Arial Narrow" pitchFamily="34" charset="0"/>
              </a:rPr>
              <a:t>DE LOS NÚCLEOS TEMÁTICOS</a:t>
            </a:r>
          </a:p>
          <a:p>
            <a:pPr algn="ctr">
              <a:defRPr/>
            </a:pPr>
            <a:r>
              <a:rPr lang="es-ES" sz="1800" b="1" dirty="0">
                <a:latin typeface="Arial Narrow" pitchFamily="34" charset="0"/>
              </a:rPr>
              <a:t>PREVIAMENTE ACORDADOS</a:t>
            </a:r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683568" y="5373216"/>
            <a:ext cx="3581400" cy="914400"/>
          </a:xfrm>
          <a:prstGeom prst="roundRect">
            <a:avLst>
              <a:gd name="adj" fmla="val 16667"/>
            </a:avLst>
          </a:prstGeom>
          <a:noFill/>
          <a:ln w="63500" cap="sq">
            <a:solidFill>
              <a:schemeClr val="accent2">
                <a:lumMod val="50000"/>
              </a:schemeClr>
            </a:solidFill>
            <a:round/>
            <a:headEnd type="none" w="sm" len="sm"/>
            <a:tailEnd type="none" w="sm" len="sm"/>
          </a:ln>
          <a:effectLst>
            <a:outerShdw sx="1000" sy="1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s-ES" sz="1800" b="1" dirty="0">
                <a:latin typeface="Arial Narrow" pitchFamily="34" charset="0"/>
              </a:rPr>
              <a:t>PLANIFICACIÓN DEL SIGUIENTE</a:t>
            </a:r>
          </a:p>
          <a:p>
            <a:pPr algn="ctr">
              <a:defRPr/>
            </a:pPr>
            <a:r>
              <a:rPr lang="es-ES" sz="1800" b="1" dirty="0">
                <a:latin typeface="Arial Narrow" pitchFamily="34" charset="0"/>
              </a:rPr>
              <a:t>PERIODO DE TRABAJO DOCENTE</a:t>
            </a:r>
            <a:endParaRPr lang="es-ES" sz="1800" b="1" dirty="0"/>
          </a:p>
        </p:txBody>
      </p:sp>
      <p:sp>
        <p:nvSpPr>
          <p:cNvPr id="11" name="WordArt 20"/>
          <p:cNvSpPr>
            <a:spLocks noChangeArrowheads="1" noChangeShapeType="1" noTextEdit="1"/>
          </p:cNvSpPr>
          <p:nvPr/>
        </p:nvSpPr>
        <p:spPr bwMode="auto">
          <a:xfrm>
            <a:off x="5292080" y="2132856"/>
            <a:ext cx="3102670" cy="552450"/>
          </a:xfrm>
          <a:prstGeom prst="rect">
            <a:avLst/>
          </a:prstGeom>
          <a:noFill/>
          <a:ln w="63500">
            <a:noFill/>
          </a:ln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MX" sz="3600" kern="10" spc="720" dirty="0">
                <a:ln w="9525" cap="sq">
                  <a:noFill/>
                  <a:round/>
                  <a:headEnd type="none" w="sm" len="sm"/>
                  <a:tailEnd type="none" w="sm" len="sm"/>
                </a:ln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</a:rPr>
              <a:t>Asesoría individual</a:t>
            </a:r>
            <a:r>
              <a:rPr lang="es-MX" sz="3600" kern="10" spc="720" dirty="0">
                <a:ln w="9525" cap="sq">
                  <a:noFill/>
                  <a:round/>
                  <a:headEnd type="none" w="sm" len="sm"/>
                  <a:tailEnd type="none" w="sm" len="sm"/>
                </a:ln>
                <a:solidFill>
                  <a:srgbClr val="FFCC00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</a:rPr>
              <a:t>:</a:t>
            </a:r>
          </a:p>
        </p:txBody>
      </p:sp>
      <p:sp>
        <p:nvSpPr>
          <p:cNvPr id="12" name="Oval 21"/>
          <p:cNvSpPr>
            <a:spLocks noChangeArrowheads="1"/>
          </p:cNvSpPr>
          <p:nvPr/>
        </p:nvSpPr>
        <p:spPr bwMode="auto">
          <a:xfrm>
            <a:off x="5148064" y="2924944"/>
            <a:ext cx="3429000" cy="1295400"/>
          </a:xfrm>
          <a:prstGeom prst="ellipse">
            <a:avLst/>
          </a:prstGeom>
          <a:noFill/>
          <a:ln w="63500" cap="sq">
            <a:solidFill>
              <a:schemeClr val="accent2">
                <a:lumMod val="50000"/>
              </a:schemeClr>
            </a:solidFill>
            <a:round/>
            <a:headEnd type="none" w="sm" len="sm"/>
            <a:tailEnd type="none" w="sm" len="sm"/>
          </a:ln>
          <a:effectLst>
            <a:outerShdw dist="107763" sx="1000" sy="1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s-ES" b="1" dirty="0"/>
              <a:t>Para orientar el</a:t>
            </a:r>
          </a:p>
          <a:p>
            <a:pPr algn="ctr">
              <a:defRPr/>
            </a:pPr>
            <a:r>
              <a:rPr lang="es-ES" b="1" dirty="0"/>
              <a:t>trabajo docente</a:t>
            </a:r>
          </a:p>
        </p:txBody>
      </p:sp>
      <p:sp>
        <p:nvSpPr>
          <p:cNvPr id="13" name="Oval 22"/>
          <p:cNvSpPr>
            <a:spLocks noChangeArrowheads="1"/>
          </p:cNvSpPr>
          <p:nvPr/>
        </p:nvSpPr>
        <p:spPr bwMode="auto">
          <a:xfrm>
            <a:off x="5076056" y="4509120"/>
            <a:ext cx="3657600" cy="1600200"/>
          </a:xfrm>
          <a:prstGeom prst="ellipse">
            <a:avLst/>
          </a:prstGeom>
          <a:noFill/>
          <a:ln w="63500" cap="sq">
            <a:solidFill>
              <a:schemeClr val="accent2">
                <a:lumMod val="50000"/>
              </a:schemeClr>
            </a:solidFill>
            <a:round/>
            <a:headEnd type="none" w="sm" len="sm"/>
            <a:tailEnd type="none" w="sm" len="sm"/>
          </a:ln>
          <a:effectLst>
            <a:outerShdw sx="1000" sy="1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s-ES" b="1" dirty="0"/>
              <a:t>Para elaborar el</a:t>
            </a:r>
          </a:p>
          <a:p>
            <a:pPr algn="ctr">
              <a:defRPr/>
            </a:pPr>
            <a:r>
              <a:rPr lang="es-ES" b="1" dirty="0"/>
              <a:t>documento</a:t>
            </a:r>
          </a:p>
          <a:p>
            <a:pPr algn="ctr">
              <a:defRPr/>
            </a:pPr>
            <a:r>
              <a:rPr lang="es-ES" b="1" dirty="0" err="1"/>
              <a:t>recepcional</a:t>
            </a:r>
            <a:endParaRPr lang="es-ES" b="1" dirty="0"/>
          </a:p>
        </p:txBody>
      </p:sp>
      <p:sp>
        <p:nvSpPr>
          <p:cNvPr id="14" name="AutoShape 2"/>
          <p:cNvSpPr>
            <a:spLocks noChangeArrowheads="1"/>
          </p:cNvSpPr>
          <p:nvPr/>
        </p:nvSpPr>
        <p:spPr bwMode="auto">
          <a:xfrm>
            <a:off x="467544" y="609600"/>
            <a:ext cx="8208912" cy="914400"/>
          </a:xfrm>
          <a:prstGeom prst="bevel">
            <a:avLst>
              <a:gd name="adj" fmla="val 12500"/>
            </a:avLst>
          </a:prstGeom>
          <a:noFill/>
          <a:ln w="63500" cap="sq">
            <a:solidFill>
              <a:schemeClr val="accent2">
                <a:lumMod val="50000"/>
              </a:schemeClr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s-ES" sz="3600" b="1" dirty="0" smtClean="0">
                <a:solidFill>
                  <a:srgbClr val="000000"/>
                </a:solidFill>
                <a:latin typeface="Tahoma" pitchFamily="34" charset="0"/>
              </a:rPr>
              <a:t>ORGANIZACIÓN DEL SEMINARIO</a:t>
            </a:r>
            <a:endParaRPr lang="es-ES" sz="3600" b="1" dirty="0">
              <a:solidFill>
                <a:srgbClr val="000000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323528" y="620688"/>
            <a:ext cx="8496944" cy="5904655"/>
          </a:xfrm>
          <a:prstGeom prst="rect">
            <a:avLst/>
          </a:prstGeom>
          <a:gradFill flip="none" rotWithShape="1"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8100000" scaled="1"/>
            <a:tileRect/>
          </a:gradFill>
          <a:ln w="76200" cap="rnd" cmpd="tri">
            <a:solidFill>
              <a:srgbClr val="C00000">
                <a:alpha val="89000"/>
              </a:srgbClr>
            </a:solidFill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Freestyle Script" pitchFamily="66" charset="0"/>
              <a:ea typeface="+mj-ea"/>
              <a:cs typeface="+mj-cs"/>
            </a:endParaRPr>
          </a:p>
        </p:txBody>
      </p:sp>
      <p:sp>
        <p:nvSpPr>
          <p:cNvPr id="3" name="AutoShape 7"/>
          <p:cNvSpPr>
            <a:spLocks noChangeArrowheads="1"/>
          </p:cNvSpPr>
          <p:nvPr/>
        </p:nvSpPr>
        <p:spPr bwMode="auto">
          <a:xfrm>
            <a:off x="762000" y="762000"/>
            <a:ext cx="7696200" cy="762000"/>
          </a:xfrm>
          <a:prstGeom prst="flowChartAlternateProcess">
            <a:avLst/>
          </a:prstGeom>
          <a:noFill/>
          <a:ln w="63500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scene3d>
            <a:camera prst="legacyPerspectiveTop"/>
            <a:lightRig rig="legacyFlat3" dir="b"/>
          </a:scene3d>
          <a:sp3d prstMaterial="legacyMatte">
            <a:bevelT w="0" h="0" prst="angle"/>
            <a:bevelB w="0" h="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s-ES" b="1">
                <a:solidFill>
                  <a:srgbClr val="000000"/>
                </a:solidFill>
                <a:latin typeface="Tahoma" pitchFamily="34" charset="0"/>
              </a:rPr>
              <a:t>RELACIÓN ENTRE EL SEMINARIO DE ANÁLISIS</a:t>
            </a:r>
          </a:p>
          <a:p>
            <a:pPr algn="ctr"/>
            <a:r>
              <a:rPr lang="es-ES" b="1">
                <a:solidFill>
                  <a:srgbClr val="000000"/>
                </a:solidFill>
                <a:latin typeface="Tahoma" pitchFamily="34" charset="0"/>
              </a:rPr>
              <a:t>Y EL DOCUMENTO RECEPCIONAL</a:t>
            </a: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457200" y="1981200"/>
            <a:ext cx="8305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SzPct val="75000"/>
              <a:buFontTx/>
              <a:buBlip>
                <a:blip r:embed="rId2"/>
              </a:buBlip>
            </a:pPr>
            <a:r>
              <a:rPr kumimoji="0" lang="es-ES" sz="2000" b="1" dirty="0">
                <a:latin typeface="Tahoma" pitchFamily="34" charset="0"/>
                <a:cs typeface="Times New Roman" pitchFamily="18" charset="0"/>
              </a:rPr>
              <a:t>El Seminario de Análisis resulta fundamental para la definición del tema y el desarrollo del documento </a:t>
            </a:r>
            <a:r>
              <a:rPr kumimoji="0" lang="es-ES" sz="2000" b="1" dirty="0" err="1">
                <a:latin typeface="Tahoma" pitchFamily="34" charset="0"/>
                <a:cs typeface="Times New Roman" pitchFamily="18" charset="0"/>
              </a:rPr>
              <a:t>recepcional</a:t>
            </a:r>
            <a:r>
              <a:rPr kumimoji="0" lang="es-ES" sz="2000" b="1" dirty="0">
                <a:latin typeface="Tahoma" pitchFamily="34" charset="0"/>
                <a:cs typeface="Times New Roman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  <a:buSzPct val="75000"/>
            </a:pPr>
            <a:endParaRPr kumimoji="0" lang="es-ES" sz="2000" b="1" dirty="0">
              <a:latin typeface="Tahoma" pitchFamily="34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SzPct val="75000"/>
              <a:buFontTx/>
              <a:buBlip>
                <a:blip r:embed="rId2"/>
              </a:buBlip>
            </a:pPr>
            <a:r>
              <a:rPr kumimoji="0" lang="es-ES" sz="2000" b="1" dirty="0">
                <a:latin typeface="Tahoma" pitchFamily="34" charset="0"/>
                <a:cs typeface="Times New Roman" pitchFamily="18" charset="0"/>
              </a:rPr>
              <a:t>El análisis de la experiencia o la discusión de temas seleccionados que se da en el Seminario apoya a las estudiantes para seleccionar, acotar y desarrollar su documento </a:t>
            </a:r>
            <a:r>
              <a:rPr kumimoji="0" lang="es-ES" sz="2000" b="1" dirty="0" err="1">
                <a:latin typeface="Tahoma" pitchFamily="34" charset="0"/>
                <a:cs typeface="Times New Roman" pitchFamily="18" charset="0"/>
              </a:rPr>
              <a:t>recepcional</a:t>
            </a:r>
            <a:r>
              <a:rPr kumimoji="0" lang="es-ES" sz="2000" b="1" dirty="0">
                <a:latin typeface="Tahoma" pitchFamily="34" charset="0"/>
                <a:cs typeface="Times New Roman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  <a:buSzPct val="75000"/>
            </a:pPr>
            <a:endParaRPr kumimoji="0" lang="es-ES" sz="2000" b="1" dirty="0">
              <a:latin typeface="Tahoma" pitchFamily="34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SzPct val="75000"/>
              <a:buFontTx/>
              <a:buBlip>
                <a:blip r:embed="rId2"/>
              </a:buBlip>
            </a:pPr>
            <a:r>
              <a:rPr kumimoji="0" lang="es-ES" sz="2000" b="1" dirty="0">
                <a:latin typeface="Tahoma" pitchFamily="34" charset="0"/>
                <a:cs typeface="Times New Roman" pitchFamily="18" charset="0"/>
              </a:rPr>
              <a:t>Las sugerencias u opiniones de sus compañeras y el asesor deberán aprovecharse para la elaboración del documento </a:t>
            </a:r>
            <a:r>
              <a:rPr kumimoji="0" lang="es-ES" sz="2000" b="1" dirty="0" err="1">
                <a:latin typeface="Tahoma" pitchFamily="34" charset="0"/>
                <a:cs typeface="Times New Roman" pitchFamily="18" charset="0"/>
              </a:rPr>
              <a:t>recepcional</a:t>
            </a:r>
            <a:r>
              <a:rPr kumimoji="0" lang="es-ES" sz="2000" b="1" dirty="0">
                <a:latin typeface="Tahoma" pitchFamily="34" charset="0"/>
                <a:cs typeface="Times New Roman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  <a:buSzPct val="75000"/>
              <a:buFontTx/>
              <a:buBlip>
                <a:blip r:embed="rId2"/>
              </a:buBlip>
            </a:pPr>
            <a:endParaRPr kumimoji="0" lang="es-ES" sz="2000" b="1" dirty="0">
              <a:solidFill>
                <a:srgbClr val="CC9900"/>
              </a:solidFill>
              <a:latin typeface="Tahoma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</TotalTime>
  <Words>359</Words>
  <Application>Microsoft Office PowerPoint</Application>
  <PresentationFormat>Presentación en pantalla (4:3)</PresentationFormat>
  <Paragraphs>95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Seminario de Análisis  de Trabajo  Docente Nombre del docente:Rosa Velia del Rio T  grupo: 10</vt:lpstr>
      <vt:lpstr>TAREA CENTRAL DEL SEMINARIO</vt:lpstr>
      <vt:lpstr>Diapositiva 3</vt:lpstr>
      <vt:lpstr>Diapositiva 4</vt:lpstr>
      <vt:lpstr>Diapositiva 5</vt:lpstr>
      <vt:lpstr>Diapositiva 6</vt:lpstr>
      <vt:lpstr>Diapositiva 7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osa</dc:creator>
  <cp:lastModifiedBy>comp</cp:lastModifiedBy>
  <cp:revision>25</cp:revision>
  <dcterms:created xsi:type="dcterms:W3CDTF">2011-08-26T16:17:45Z</dcterms:created>
  <dcterms:modified xsi:type="dcterms:W3CDTF">2011-09-28T16:30:59Z</dcterms:modified>
</cp:coreProperties>
</file>