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75" r:id="rId4"/>
    <p:sldId id="276" r:id="rId5"/>
    <p:sldId id="267" r:id="rId6"/>
    <p:sldId id="268" r:id="rId7"/>
    <p:sldId id="269" r:id="rId8"/>
    <p:sldId id="270" r:id="rId9"/>
    <p:sldId id="271" r:id="rId10"/>
    <p:sldId id="278" r:id="rId11"/>
    <p:sldId id="279" r:id="rId12"/>
    <p:sldId id="257" r:id="rId13"/>
    <p:sldId id="258" r:id="rId14"/>
    <p:sldId id="259" r:id="rId15"/>
    <p:sldId id="260" r:id="rId16"/>
    <p:sldId id="261" r:id="rId17"/>
    <p:sldId id="263" r:id="rId18"/>
    <p:sldId id="264" r:id="rId19"/>
    <p:sldId id="280" r:id="rId20"/>
    <p:sldId id="281" r:id="rId21"/>
    <p:sldId id="282" r:id="rId22"/>
    <p:sldId id="283" r:id="rId23"/>
    <p:sldId id="284" r:id="rId24"/>
    <p:sldId id="285" r:id="rId25"/>
    <p:sldId id="286" r:id="rId26"/>
    <p:sldId id="265" r:id="rId27"/>
    <p:sldId id="272" r:id="rId28"/>
    <p:sldId id="273"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D0AEEF4-A219-4FFB-9E22-EDDE3EDBC70E}" type="slidenum">
              <a:rPr lang="es-MX" smtClean="0"/>
              <a:pPr/>
              <a:t>‹Nº›</a:t>
            </a:fld>
            <a:endParaRPr lang="es-MX"/>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D0AEEF4-A219-4FFB-9E22-EDDE3EDBC70E}"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D0AEEF4-A219-4FFB-9E22-EDDE3EDBC70E}"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D0AEEF4-A219-4FFB-9E22-EDDE3EDBC70E}"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91" name="Footer Placeholder 90"/>
          <p:cNvSpPr>
            <a:spLocks noGrp="1"/>
          </p:cNvSpPr>
          <p:nvPr>
            <p:ph type="ftr" sz="quarter" idx="11"/>
          </p:nvPr>
        </p:nvSpPr>
        <p:spPr/>
        <p:txBody>
          <a:bodyPr/>
          <a:lstStyle/>
          <a:p>
            <a:endParaRPr lang="es-MX"/>
          </a:p>
        </p:txBody>
      </p:sp>
      <p:sp>
        <p:nvSpPr>
          <p:cNvPr id="92" name="Slide Number Placeholder 91"/>
          <p:cNvSpPr>
            <a:spLocks noGrp="1"/>
          </p:cNvSpPr>
          <p:nvPr>
            <p:ph type="sldNum" sz="quarter" idx="12"/>
          </p:nvPr>
        </p:nvSpPr>
        <p:spPr/>
        <p:txBody>
          <a:bodyPr/>
          <a:lstStyle/>
          <a:p>
            <a:fld id="{9D0AEEF4-A219-4FFB-9E22-EDDE3EDBC70E}"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D0AEEF4-A219-4FFB-9E22-EDDE3EDBC70E}"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D0AEEF4-A219-4FFB-9E22-EDDE3EDBC70E}"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D0AEEF4-A219-4FFB-9E22-EDDE3EDBC70E}"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D0AEEF4-A219-4FFB-9E22-EDDE3EDBC70E}"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D0AEEF4-A219-4FFB-9E22-EDDE3EDBC70E}" type="slidenum">
              <a:rPr lang="es-MX" smtClean="0"/>
              <a:pPr/>
              <a:t>‹Nº›</a:t>
            </a:fld>
            <a:endParaRPr lang="es-MX"/>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F7B9AD7F-0559-4C7D-8ABD-560DA41C051F}" type="datetimeFigureOut">
              <a:rPr lang="es-MX" smtClean="0"/>
              <a:pPr/>
              <a:t>17/09/2013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D0AEEF4-A219-4FFB-9E22-EDDE3EDBC70E}" type="slidenum">
              <a:rPr lang="es-MX" smtClean="0"/>
              <a:pPr/>
              <a:t>‹Nº›</a:t>
            </a:fld>
            <a:endParaRPr lang="es-MX"/>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7B9AD7F-0559-4C7D-8ABD-560DA41C051F}" type="datetimeFigureOut">
              <a:rPr lang="es-MX" smtClean="0"/>
              <a:pPr/>
              <a:t>17/09/2013</a:t>
            </a:fld>
            <a:endParaRPr lang="es-MX"/>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D0AEEF4-A219-4FFB-9E22-EDDE3EDBC70E}"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ibe.unesco.org/fileadmin/user_upload/COPs/Pages_documents/Competencies/ORE_Spanish.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66920" y="2771"/>
            <a:ext cx="7772400" cy="2706150"/>
          </a:xfrm>
        </p:spPr>
        <p:txBody>
          <a:bodyPr>
            <a:normAutofit/>
          </a:bodyPr>
          <a:lstStyle/>
          <a:p>
            <a:r>
              <a:rPr lang="es-ES" dirty="0" smtClean="0"/>
              <a:t>Revisión de la competencia como organizadora de los programas de formación: hacia un desempeño competente</a:t>
            </a:r>
            <a:endParaRPr lang="es-MX" dirty="0"/>
          </a:p>
        </p:txBody>
      </p:sp>
      <p:sp>
        <p:nvSpPr>
          <p:cNvPr id="3" name="2 Subtítulo"/>
          <p:cNvSpPr>
            <a:spLocks noGrp="1"/>
          </p:cNvSpPr>
          <p:nvPr>
            <p:ph type="subTitle" idx="1"/>
          </p:nvPr>
        </p:nvSpPr>
        <p:spPr>
          <a:xfrm>
            <a:off x="3127" y="2492896"/>
            <a:ext cx="6400800" cy="2279104"/>
          </a:xfrm>
        </p:spPr>
        <p:txBody>
          <a:bodyPr>
            <a:normAutofit/>
          </a:bodyPr>
          <a:lstStyle/>
          <a:p>
            <a:r>
              <a:rPr lang="es-ES" dirty="0" err="1" smtClean="0"/>
              <a:t>Garcia</a:t>
            </a:r>
            <a:r>
              <a:rPr lang="es-ES" dirty="0" smtClean="0"/>
              <a:t> Coronado Luz </a:t>
            </a:r>
            <a:r>
              <a:rPr lang="es-ES" dirty="0" err="1" smtClean="0"/>
              <a:t>Angelica</a:t>
            </a:r>
            <a:endParaRPr lang="es-ES" dirty="0" smtClean="0"/>
          </a:p>
          <a:p>
            <a:r>
              <a:rPr lang="es-ES" dirty="0" smtClean="0"/>
              <a:t>Guerrero </a:t>
            </a:r>
            <a:r>
              <a:rPr lang="es-ES" dirty="0" err="1" smtClean="0"/>
              <a:t>Rogriguez</a:t>
            </a:r>
            <a:r>
              <a:rPr lang="es-ES" dirty="0" smtClean="0"/>
              <a:t> Imelda Abigail</a:t>
            </a:r>
          </a:p>
          <a:p>
            <a:r>
              <a:rPr lang="es-ES" dirty="0" smtClean="0"/>
              <a:t>Mendoza </a:t>
            </a:r>
            <a:r>
              <a:rPr lang="es-ES" dirty="0" err="1" smtClean="0"/>
              <a:t>Galvan</a:t>
            </a:r>
            <a:r>
              <a:rPr lang="es-ES" dirty="0" smtClean="0"/>
              <a:t> </a:t>
            </a:r>
            <a:r>
              <a:rPr lang="es-ES" dirty="0" err="1" smtClean="0"/>
              <a:t>Izamary</a:t>
            </a:r>
            <a:endParaRPr lang="es-ES" dirty="0" smtClean="0"/>
          </a:p>
          <a:p>
            <a:r>
              <a:rPr lang="es-ES" dirty="0" err="1" smtClean="0"/>
              <a:t>Rios</a:t>
            </a:r>
            <a:r>
              <a:rPr lang="es-ES" dirty="0" smtClean="0"/>
              <a:t> Tovar Andrea Alejandra</a:t>
            </a:r>
          </a:p>
          <a:p>
            <a:endParaRPr lang="es-ES" dirty="0"/>
          </a:p>
        </p:txBody>
      </p:sp>
    </p:spTree>
    <p:extLst>
      <p:ext uri="{BB962C8B-B14F-4D97-AF65-F5344CB8AC3E}">
        <p14:creationId xmlns:p14="http://schemas.microsoft.com/office/powerpoint/2010/main" xmlns="" val="632867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2410" y="1988840"/>
            <a:ext cx="7848872" cy="34163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MX" sz="2400" dirty="0" smtClean="0"/>
              <a:t>Las </a:t>
            </a:r>
            <a:r>
              <a:rPr lang="es-MX" sz="2400" dirty="0"/>
              <a:t>reformas que se observan en los diferentes países son desiguales y presentan incoherencias que pueden ser peligrosas para los sistemas educativos. La tradición curricular y el cuerpo teórico y metodológico se ha construido sobre la base de un enfoque fundamentado en la « Pedagogía por Objetivos » (PPO). Existe al respecto un importante cuerpo teórico y empírico y abundante literatura al respecto11, que muestra la validación de las herramientas y los métodos utilizados por los expertos en diseño curricular.</a:t>
            </a:r>
          </a:p>
        </p:txBody>
      </p:sp>
      <p:sp>
        <p:nvSpPr>
          <p:cNvPr id="3" name="2 Rectángulo"/>
          <p:cNvSpPr/>
          <p:nvPr/>
        </p:nvSpPr>
        <p:spPr>
          <a:xfrm>
            <a:off x="755576" y="476672"/>
            <a:ext cx="396651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s-MX" sz="5400" dirty="0"/>
              <a:t>3 Confusiones</a:t>
            </a:r>
          </a:p>
        </p:txBody>
      </p:sp>
    </p:spTree>
    <p:extLst>
      <p:ext uri="{BB962C8B-B14F-4D97-AF65-F5344CB8AC3E}">
        <p14:creationId xmlns:p14="http://schemas.microsoft.com/office/powerpoint/2010/main" xmlns="" val="337186878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751344"/>
            <a:ext cx="7920880" cy="489364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s-MX" sz="2400" dirty="0">
                <a:solidFill>
                  <a:sysClr val="windowText" lastClr="000000"/>
                </a:solidFill>
              </a:rPr>
              <a:t>Los cuatro pilares de las reformas y las políticas educativas en los distintos países involucrados en las reformas actuales, dan la espalda a la teoría curricular basada en la PPO: compartimentación y fragmentación en micro-objetivos (</a:t>
            </a:r>
            <a:r>
              <a:rPr lang="es-MX" sz="2400" dirty="0" err="1">
                <a:solidFill>
                  <a:sysClr val="windowText" lastClr="000000"/>
                </a:solidFill>
              </a:rPr>
              <a:t>Jonnaert</a:t>
            </a:r>
            <a:r>
              <a:rPr lang="es-MX" sz="2400" dirty="0">
                <a:solidFill>
                  <a:sysClr val="windowText" lastClr="000000"/>
                </a:solidFill>
              </a:rPr>
              <a:t>, 2001). Mientras que la PPO promueve el recorte secuencial de los contenidos de aprendizaje escolar en micro-unidades, un enfoque por competencias privilegia el abordaje por situaciones que son, por definición, más globales e interdisciplinarias (</a:t>
            </a:r>
            <a:r>
              <a:rPr lang="es-MX" sz="2400" dirty="0" err="1">
                <a:solidFill>
                  <a:sysClr val="windowText" lastClr="000000"/>
                </a:solidFill>
              </a:rPr>
              <a:t>Jonnaert</a:t>
            </a:r>
            <a:r>
              <a:rPr lang="es-MX" sz="2400" dirty="0">
                <a:solidFill>
                  <a:sysClr val="windowText" lastClr="000000"/>
                </a:solidFill>
              </a:rPr>
              <a:t>, 2002, </a:t>
            </a:r>
            <a:r>
              <a:rPr lang="es-MX" sz="2400" dirty="0" err="1">
                <a:solidFill>
                  <a:sysClr val="windowText" lastClr="000000"/>
                </a:solidFill>
              </a:rPr>
              <a:t>Legendre</a:t>
            </a:r>
            <a:r>
              <a:rPr lang="es-MX" sz="2400" dirty="0">
                <a:solidFill>
                  <a:sysClr val="windowText" lastClr="000000"/>
                </a:solidFill>
              </a:rPr>
              <a:t>, 1998, 2004).</a:t>
            </a:r>
          </a:p>
          <a:p>
            <a:r>
              <a:rPr lang="es-MX" sz="2400" dirty="0">
                <a:solidFill>
                  <a:sysClr val="windowText" lastClr="000000"/>
                </a:solidFill>
              </a:rPr>
              <a:t>las reformas actuales de los currículos se inscriben muy a menudo en una perspectiva </a:t>
            </a:r>
            <a:r>
              <a:rPr lang="es-MX" sz="2400" dirty="0" err="1">
                <a:solidFill>
                  <a:sysClr val="windowText" lastClr="000000"/>
                </a:solidFill>
              </a:rPr>
              <a:t>socioconstructivista</a:t>
            </a:r>
            <a:r>
              <a:rPr lang="es-MX" sz="2400" dirty="0">
                <a:solidFill>
                  <a:sysClr val="windowText" lastClr="000000"/>
                </a:solidFill>
              </a:rPr>
              <a:t>, alejada epistemológicamente del </a:t>
            </a:r>
            <a:r>
              <a:rPr lang="es-MX" sz="2400" dirty="0" err="1">
                <a:solidFill>
                  <a:sysClr val="windowText" lastClr="000000"/>
                </a:solidFill>
              </a:rPr>
              <a:t>comportamentalismo</a:t>
            </a:r>
            <a:r>
              <a:rPr lang="es-MX" sz="2400" dirty="0">
                <a:solidFill>
                  <a:sysClr val="windowText" lastClr="000000"/>
                </a:solidFill>
              </a:rPr>
              <a:t> (</a:t>
            </a:r>
            <a:r>
              <a:rPr lang="es-MX" sz="2400" dirty="0" err="1">
                <a:solidFill>
                  <a:sysClr val="windowText" lastClr="000000"/>
                </a:solidFill>
              </a:rPr>
              <a:t>Legendre</a:t>
            </a:r>
            <a:r>
              <a:rPr lang="es-MX" sz="2400" dirty="0">
                <a:solidFill>
                  <a:sysClr val="windowText" lastClr="000000"/>
                </a:solidFill>
              </a:rPr>
              <a:t> 2004, </a:t>
            </a:r>
            <a:r>
              <a:rPr lang="es-MX" sz="2400" dirty="0" err="1">
                <a:solidFill>
                  <a:sysClr val="windowText" lastClr="000000"/>
                </a:solidFill>
              </a:rPr>
              <a:t>Jonnaert</a:t>
            </a:r>
            <a:r>
              <a:rPr lang="es-MX" sz="2400" dirty="0">
                <a:solidFill>
                  <a:sysClr val="windowText" lastClr="000000"/>
                </a:solidFill>
              </a:rPr>
              <a:t>, 2001).</a:t>
            </a:r>
          </a:p>
        </p:txBody>
      </p:sp>
    </p:spTree>
    <p:extLst>
      <p:ext uri="{BB962C8B-B14F-4D97-AF65-F5344CB8AC3E}">
        <p14:creationId xmlns:p14="http://schemas.microsoft.com/office/powerpoint/2010/main" xmlns="" val="327319347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es-ES" dirty="0" smtClean="0"/>
              <a:t>4.Queda por construir una verdadera teoría de competencias</a:t>
            </a:r>
            <a:endParaRPr lang="es-MX" dirty="0"/>
          </a:p>
        </p:txBody>
      </p:sp>
      <p:sp>
        <p:nvSpPr>
          <p:cNvPr id="3" name="2 Marcador de contenido"/>
          <p:cNvSpPr>
            <a:spLocks noGrp="1"/>
          </p:cNvSpPr>
          <p:nvPr>
            <p:ph idx="1"/>
          </p:nvPr>
        </p:nvSpPr>
        <p:spPr>
          <a:solidFill>
            <a:srgbClr val="FFFF00"/>
          </a:solidFill>
          <a:ln>
            <a:prstDash val="sysDot"/>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s-ES" dirty="0" smtClean="0"/>
              <a:t>Hay que desarrollar un currículo centrado en el alumno, y esto plantea un triple desafío:</a:t>
            </a:r>
          </a:p>
          <a:p>
            <a:r>
              <a:rPr lang="es-ES" dirty="0" smtClean="0"/>
              <a:t>Debe construirse un sistema cuyas finalidades respeten las necesidades de la sociedad y respondan a las necesidades del alumno</a:t>
            </a:r>
          </a:p>
          <a:p>
            <a:r>
              <a:rPr lang="es-ES" dirty="0" smtClean="0"/>
              <a:t>Debe definirse el enfoque, el plan de </a:t>
            </a:r>
            <a:r>
              <a:rPr lang="es-ES" dirty="0" err="1" smtClean="0"/>
              <a:t>formacion</a:t>
            </a:r>
            <a:r>
              <a:rPr lang="es-ES" dirty="0" smtClean="0"/>
              <a:t>, los programas de estudio y los servicios educativos en un lenguaje de fácil manejo para el adulto</a:t>
            </a:r>
          </a:p>
          <a:p>
            <a:r>
              <a:rPr lang="es-ES" dirty="0" smtClean="0"/>
              <a:t>Debe definirse la tarea del personal escolar que esta llamado a acompañar el adulto en el proceso de aprendizaje</a:t>
            </a:r>
            <a:endParaRPr lang="es-MX" dirty="0"/>
          </a:p>
        </p:txBody>
      </p:sp>
    </p:spTree>
    <p:extLst>
      <p:ext uri="{BB962C8B-B14F-4D97-AF65-F5344CB8AC3E}">
        <p14:creationId xmlns:p14="http://schemas.microsoft.com/office/powerpoint/2010/main" xmlns="" val="353374826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8229600" cy="3312368"/>
          </a:xfrm>
          <a:solidFill>
            <a:schemeClr val="tx2">
              <a:lumMod val="20000"/>
              <a:lumOff val="80000"/>
            </a:schemeClr>
          </a:solidFill>
          <a:ln w="76200">
            <a:solidFill>
              <a:schemeClr val="accent1"/>
            </a:solidFill>
            <a:prstDash val="sysDash"/>
          </a:ln>
        </p:spPr>
        <p:style>
          <a:lnRef idx="2">
            <a:schemeClr val="accent1"/>
          </a:lnRef>
          <a:fillRef idx="1">
            <a:schemeClr val="lt1"/>
          </a:fillRef>
          <a:effectRef idx="0">
            <a:schemeClr val="accent1"/>
          </a:effectRef>
          <a:fontRef idx="minor">
            <a:schemeClr val="dk1"/>
          </a:fontRef>
        </p:style>
        <p:txBody>
          <a:bodyPr/>
          <a:lstStyle/>
          <a:p>
            <a:r>
              <a:rPr lang="es-ES" dirty="0" smtClean="0"/>
              <a:t>Las reformas no son tales sino un engaño cuyas primeras victimas serán los alumnos.</a:t>
            </a:r>
          </a:p>
          <a:p>
            <a:r>
              <a:rPr lang="es-ES" dirty="0" smtClean="0"/>
              <a:t>Las reformas que se refieren a los modelos híbridos, provenientes de escuelas norteamericanas o europeas, no generan mas que fragmentos de reformas.</a:t>
            </a:r>
          </a:p>
          <a:p>
            <a:endParaRPr lang="es-MX"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460621">
            <a:off x="3284251" y="3693498"/>
            <a:ext cx="4794043" cy="3066320"/>
          </a:xfrm>
          <a:prstGeom prst="roundRect">
            <a:avLst>
              <a:gd name="adj" fmla="val 4167"/>
            </a:avLst>
          </a:prstGeom>
          <a:solidFill>
            <a:srgbClr val="FFFFFF"/>
          </a:solidFill>
          <a:ln w="9525">
            <a:solidFill>
              <a:schemeClr val="tx1"/>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36525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blipFill>
            <a:blip r:embed="rId2" cstate="print"/>
            <a:tile tx="0" ty="0" sx="100000" sy="100000" flip="none" algn="tl"/>
          </a:blipFill>
          <a:ln>
            <a:prstDash val="lgDashDotDot"/>
          </a:ln>
        </p:spPr>
        <p:style>
          <a:lnRef idx="0">
            <a:schemeClr val="accent4"/>
          </a:lnRef>
          <a:fillRef idx="3">
            <a:schemeClr val="accent4"/>
          </a:fillRef>
          <a:effectRef idx="3">
            <a:schemeClr val="accent4"/>
          </a:effectRef>
          <a:fontRef idx="minor">
            <a:schemeClr val="lt1"/>
          </a:fontRef>
        </p:style>
        <p:txBody>
          <a:bodyPr>
            <a:normAutofit fontScale="90000"/>
          </a:bodyPr>
          <a:lstStyle/>
          <a:p>
            <a:r>
              <a:rPr lang="es-ES" dirty="0" smtClean="0"/>
              <a:t>5.Hacia una concepción de noción de competencia</a:t>
            </a:r>
            <a:endParaRPr lang="es-MX" dirty="0"/>
          </a:p>
        </p:txBody>
      </p:sp>
      <p:sp>
        <p:nvSpPr>
          <p:cNvPr id="3" name="2 Marcador de contenido"/>
          <p:cNvSpPr>
            <a:spLocks noGrp="1"/>
          </p:cNvSpPr>
          <p:nvPr>
            <p:ph idx="1"/>
          </p:nvPr>
        </p:nvSpPr>
        <p:spPr>
          <a:xfrm>
            <a:off x="457200" y="1600201"/>
            <a:ext cx="8229600" cy="3340968"/>
          </a:xfrm>
          <a:ln>
            <a:noFill/>
            <a:prstDash val="dashDot"/>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6"/>
          </a:fillRef>
          <a:effectRef idx="1">
            <a:schemeClr val="accent6"/>
          </a:effectRef>
          <a:fontRef idx="minor">
            <a:schemeClr val="lt1"/>
          </a:fontRef>
        </p:style>
        <p:txBody>
          <a:bodyPr/>
          <a:lstStyle/>
          <a:p>
            <a:pPr marL="0" indent="0">
              <a:buNone/>
            </a:pPr>
            <a:r>
              <a:rPr lang="es-ES" dirty="0" smtClean="0"/>
              <a:t>Surgen dos reglas esenciales para el avance de los conocimientos y la discusión científica:</a:t>
            </a:r>
          </a:p>
          <a:p>
            <a:r>
              <a:rPr lang="es-ES" dirty="0" smtClean="0"/>
              <a:t>Análisis riguroso de los objetos y métodos utilizados</a:t>
            </a:r>
          </a:p>
          <a:p>
            <a:r>
              <a:rPr lang="es-ES" dirty="0" smtClean="0"/>
              <a:t>Precisar conceptos y limitar significados que se le puedan atribuir</a:t>
            </a:r>
            <a:endParaRPr lang="es-MX"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4869160"/>
            <a:ext cx="7200800" cy="1826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316914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1"/>
            <a:ext cx="8229600" cy="4176464"/>
          </a:xfrm>
        </p:spPr>
        <p:style>
          <a:lnRef idx="2">
            <a:schemeClr val="dk1">
              <a:shade val="50000"/>
            </a:schemeClr>
          </a:lnRef>
          <a:fillRef idx="1">
            <a:schemeClr val="dk1"/>
          </a:fillRef>
          <a:effectRef idx="0">
            <a:schemeClr val="dk1"/>
          </a:effectRef>
          <a:fontRef idx="minor">
            <a:schemeClr val="lt1"/>
          </a:fontRef>
        </p:style>
        <p:txBody>
          <a:bodyPr/>
          <a:lstStyle/>
          <a:p>
            <a:r>
              <a:rPr lang="es-ES" dirty="0" smtClean="0"/>
              <a:t>Para alcanzar el cierre semántico, los investigadores identifican a los autores mas citados en los distintos textos de campos disciplinarios que utilizan frecuentemente el concepto de competencia, por medio de un cuadro analítico.</a:t>
            </a:r>
          </a:p>
          <a:p>
            <a:r>
              <a:rPr lang="es-ES" dirty="0" smtClean="0"/>
              <a:t>El cuadro analítico se subdivide en una serie de criterios y </a:t>
            </a:r>
            <a:r>
              <a:rPr lang="es-ES" dirty="0" err="1" smtClean="0"/>
              <a:t>subcriterios</a:t>
            </a:r>
            <a:endParaRPr lang="es-MX"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528679">
            <a:off x="4006003" y="4530736"/>
            <a:ext cx="3263606" cy="2457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316792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9"/>
            <a:ext cx="8229600" cy="3384376"/>
          </a:xfrm>
        </p:spPr>
        <p:style>
          <a:lnRef idx="1">
            <a:schemeClr val="accent2"/>
          </a:lnRef>
          <a:fillRef idx="3">
            <a:schemeClr val="accent2"/>
          </a:fillRef>
          <a:effectRef idx="2">
            <a:schemeClr val="accent2"/>
          </a:effectRef>
          <a:fontRef idx="minor">
            <a:schemeClr val="lt1"/>
          </a:fontRef>
        </p:style>
        <p:txBody>
          <a:bodyPr/>
          <a:lstStyle/>
          <a:p>
            <a:pPr marL="0" indent="0">
              <a:buNone/>
            </a:pPr>
            <a:r>
              <a:rPr lang="es-ES" dirty="0" smtClean="0"/>
              <a:t>Diversos autores tratan la competencia como: </a:t>
            </a:r>
          </a:p>
          <a:p>
            <a:r>
              <a:rPr lang="es-ES" dirty="0" smtClean="0"/>
              <a:t>Estructura organizadora de la actividad</a:t>
            </a:r>
          </a:p>
          <a:p>
            <a:r>
              <a:rPr lang="es-ES" dirty="0" smtClean="0"/>
              <a:t>La estructura dinámica organizadora de la actividad, que permite que la persona se adapte a un tipo de situaciones, a partir de su experiencia, de su actividad y de su practica.</a:t>
            </a:r>
            <a:endParaRPr lang="es-MX"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3861048"/>
            <a:ext cx="3888432" cy="2787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471543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ES" sz="3600" dirty="0" smtClean="0"/>
              <a:t>6. Una concepción situada de competencia</a:t>
            </a:r>
            <a:endParaRPr lang="es-ES" sz="3600" dirty="0"/>
          </a:p>
        </p:txBody>
      </p:sp>
      <p:sp>
        <p:nvSpPr>
          <p:cNvPr id="3" name="Marcador de contenido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es-ES" dirty="0" smtClean="0"/>
              <a:t>La competencia hace referencia a la acción de la persona en dicha situación: su desempeño competente.</a:t>
            </a:r>
          </a:p>
          <a:p>
            <a:r>
              <a:rPr lang="es-ES" dirty="0" smtClean="0"/>
              <a:t>Para </a:t>
            </a:r>
            <a:r>
              <a:rPr lang="es-ES" dirty="0" err="1" smtClean="0"/>
              <a:t>Pastré</a:t>
            </a:r>
            <a:r>
              <a:rPr lang="es-ES" dirty="0" smtClean="0"/>
              <a:t>, la competencia es una estructura dinámica, anclada en la experiencia y la practica de la persona en una situación.</a:t>
            </a:r>
          </a:p>
          <a:p>
            <a:r>
              <a:rPr lang="es-ES" dirty="0" smtClean="0"/>
              <a:t>Desde la perspectiva constructivista, se considera que la adaptación de la persona y su interacción con la situación y el contexto, es lo que desarrolla una competencia</a:t>
            </a:r>
            <a:endParaRPr lang="es-ES" dirty="0"/>
          </a:p>
        </p:txBody>
      </p:sp>
    </p:spTree>
    <p:extLst>
      <p:ext uri="{BB962C8B-B14F-4D97-AF65-F5344CB8AC3E}">
        <p14:creationId xmlns:p14="http://schemas.microsoft.com/office/powerpoint/2010/main" xmlns="" val="227834927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548680"/>
            <a:ext cx="8114804" cy="5433467"/>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s-ES" dirty="0" smtClean="0"/>
              <a:t>Para </a:t>
            </a:r>
            <a:r>
              <a:rPr lang="es-ES" dirty="0" err="1" smtClean="0"/>
              <a:t>Jonnaert</a:t>
            </a:r>
            <a:r>
              <a:rPr lang="es-ES" dirty="0" smtClean="0"/>
              <a:t> Et, la competencia es la puesta en marcha de un conjunto diversificado y coordinado de recursos que la persona moviliza en un contexto determinado, se apoya en la elección, la movilización y organización de recursos y sobre las acciones.</a:t>
            </a:r>
          </a:p>
          <a:p>
            <a:pPr algn="ctr"/>
            <a:r>
              <a:rPr lang="es-ES" dirty="0" smtClean="0"/>
              <a:t>¿En que condiciones y en que situación puede un alumno actuar con competencia?; la definición situada de la competencia perite elaborar programas de estudio que respeten una lógica de competencias y por tanto un abordaje de las situaciones.</a:t>
            </a:r>
            <a:endParaRPr lang="es-ES" dirty="0"/>
          </a:p>
        </p:txBody>
      </p:sp>
    </p:spTree>
    <p:extLst>
      <p:ext uri="{BB962C8B-B14F-4D97-AF65-F5344CB8AC3E}">
        <p14:creationId xmlns:p14="http://schemas.microsoft.com/office/powerpoint/2010/main" xmlns="" val="222869481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04664"/>
            <a:ext cx="8568952" cy="1584176"/>
          </a:xfrm>
        </p:spPr>
        <p:txBody>
          <a:bodyPr>
            <a:noAutofit/>
          </a:bodyPr>
          <a:lstStyle/>
          <a:p>
            <a:pPr lvl="0" algn="ctr" fontAlgn="base">
              <a:spcAft>
                <a:spcPct val="0"/>
              </a:spcAft>
              <a:tabLst/>
            </a:pPr>
            <a:r>
              <a:rPr lang="es-MX" sz="2500" dirty="0" smtClean="0">
                <a:ln>
                  <a:noFill/>
                </a:ln>
                <a:solidFill>
                  <a:schemeClr val="tx1"/>
                </a:solidFill>
                <a:latin typeface="Arial" pitchFamily="34" charset="0"/>
                <a:ea typeface="Calibri" pitchFamily="34" charset="0"/>
                <a:cs typeface="Verdana" pitchFamily="34" charset="0"/>
              </a:rPr>
              <a:t>7</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 ABORDAJE DE LOS PROGRAMAS DE </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ESTUDIOS A </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PARTIR DE </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LAS</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SITUACIONES</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 HACIA </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LA CONSTRUCCIÓN </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DE PROGRAMAS </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POR</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s-MX" sz="2500" i="1"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Verdana" pitchFamily="34" charset="0"/>
              </a:rPr>
              <a:t>COMPETENCIA</a:t>
            </a:r>
            <a:endParaRPr lang="es-MX" sz="2500" dirty="0"/>
          </a:p>
        </p:txBody>
      </p:sp>
      <p:sp>
        <p:nvSpPr>
          <p:cNvPr id="3" name="2 Marcador de contenido"/>
          <p:cNvSpPr>
            <a:spLocks noGrp="1"/>
          </p:cNvSpPr>
          <p:nvPr>
            <p:ph idx="1"/>
          </p:nvPr>
        </p:nvSpPr>
        <p:spPr>
          <a:xfrm>
            <a:off x="467544" y="2204864"/>
            <a:ext cx="8208912" cy="2448272"/>
          </a:xfrm>
          <a:solidFill>
            <a:srgbClr val="92D050"/>
          </a:solidFill>
          <a:ln>
            <a:solidFill>
              <a:schemeClr val="tx1"/>
            </a:solidFill>
          </a:ln>
        </p:spPr>
        <p:txBody>
          <a:bodyPr/>
          <a:lstStyle/>
          <a:p>
            <a:pPr lvl="0"/>
            <a:r>
              <a:rPr lang="es-MX" dirty="0" smtClean="0">
                <a:solidFill>
                  <a:srgbClr val="000000"/>
                </a:solidFill>
                <a:latin typeface="Arial" pitchFamily="34" charset="0"/>
                <a:ea typeface="Calibri" pitchFamily="34" charset="0"/>
                <a:cs typeface="Arial" pitchFamily="34" charset="0"/>
              </a:rPr>
              <a:t>Los autores proponen en esta sección algunas pautas de reflexión para el desarrollo de programas de estudio por competencias desde una </a:t>
            </a:r>
            <a:r>
              <a:rPr lang="es-MX" i="1" dirty="0" smtClean="0">
                <a:solidFill>
                  <a:srgbClr val="000000"/>
                </a:solidFill>
                <a:latin typeface="Arial" pitchFamily="34" charset="0"/>
                <a:ea typeface="Calibri" pitchFamily="34" charset="0"/>
                <a:cs typeface="Arial" pitchFamily="34" charset="0"/>
              </a:rPr>
              <a:t>perspectiva</a:t>
            </a:r>
            <a:r>
              <a:rPr lang="es-MX" dirty="0" smtClean="0">
                <a:solidFill>
                  <a:srgbClr val="000000"/>
                </a:solidFill>
                <a:latin typeface="Arial" pitchFamily="34" charset="0"/>
                <a:ea typeface="Calibri" pitchFamily="34" charset="0"/>
                <a:cs typeface="Arial" pitchFamily="34" charset="0"/>
              </a:rPr>
              <a:t> </a:t>
            </a:r>
            <a:r>
              <a:rPr lang="es-MX" i="1" dirty="0" smtClean="0">
                <a:solidFill>
                  <a:srgbClr val="000000"/>
                </a:solidFill>
                <a:latin typeface="Arial" pitchFamily="34" charset="0"/>
                <a:ea typeface="Calibri" pitchFamily="34" charset="0"/>
                <a:cs typeface="Arial" pitchFamily="34" charset="0"/>
              </a:rPr>
              <a:t>situada. </a:t>
            </a:r>
            <a:r>
              <a:rPr lang="es-MX" dirty="0" smtClean="0">
                <a:solidFill>
                  <a:srgbClr val="000000"/>
                </a:solidFill>
                <a:latin typeface="Arial" pitchFamily="34" charset="0"/>
                <a:ea typeface="Calibri" pitchFamily="34" charset="0"/>
                <a:cs typeface="Arial" pitchFamily="34" charset="0"/>
              </a:rPr>
              <a:t>Se basan en dos de las experiencias vividas por los investigadores del ORE (</a:t>
            </a:r>
            <a:r>
              <a:rPr lang="es-MX" i="1" dirty="0" err="1" smtClean="0">
                <a:solidFill>
                  <a:srgbClr val="000000"/>
                </a:solidFill>
                <a:latin typeface="Arial" pitchFamily="34" charset="0"/>
                <a:ea typeface="Calibri" pitchFamily="34" charset="0"/>
                <a:cs typeface="Arial" pitchFamily="34" charset="0"/>
              </a:rPr>
              <a:t>Observatoire</a:t>
            </a:r>
            <a:r>
              <a:rPr lang="es-MX" i="1" dirty="0" smtClean="0">
                <a:solidFill>
                  <a:srgbClr val="000000"/>
                </a:solidFill>
                <a:latin typeface="Arial" pitchFamily="34" charset="0"/>
                <a:ea typeface="Calibri" pitchFamily="34" charset="0"/>
                <a:cs typeface="Arial" pitchFamily="34" charset="0"/>
              </a:rPr>
              <a:t> de </a:t>
            </a:r>
            <a:r>
              <a:rPr lang="es-MX" i="1" dirty="0" err="1" smtClean="0">
                <a:solidFill>
                  <a:srgbClr val="000000"/>
                </a:solidFill>
                <a:latin typeface="Arial" pitchFamily="34" charset="0"/>
                <a:ea typeface="Calibri" pitchFamily="34" charset="0"/>
                <a:cs typeface="Arial" pitchFamily="34" charset="0"/>
              </a:rPr>
              <a:t>Réformes</a:t>
            </a:r>
            <a:r>
              <a:rPr lang="es-MX" i="1" dirty="0" smtClean="0">
                <a:solidFill>
                  <a:srgbClr val="000000"/>
                </a:solidFill>
                <a:latin typeface="Arial" pitchFamily="34" charset="0"/>
                <a:ea typeface="Calibri" pitchFamily="34" charset="0"/>
                <a:cs typeface="Arial" pitchFamily="34" charset="0"/>
              </a:rPr>
              <a:t> en </a:t>
            </a:r>
            <a:r>
              <a:rPr lang="es-MX" i="1" dirty="0" err="1" smtClean="0">
                <a:solidFill>
                  <a:srgbClr val="000000"/>
                </a:solidFill>
                <a:latin typeface="Arial" pitchFamily="34" charset="0"/>
                <a:ea typeface="Calibri" pitchFamily="34" charset="0"/>
                <a:cs typeface="Arial" pitchFamily="34" charset="0"/>
              </a:rPr>
              <a:t>Éducation</a:t>
            </a:r>
            <a:r>
              <a:rPr lang="es-MX" dirty="0" smtClean="0">
                <a:solidFill>
                  <a:srgbClr val="000000"/>
                </a:solidFill>
                <a:latin typeface="Arial" pitchFamily="34" charset="0"/>
                <a:ea typeface="Calibri" pitchFamily="34" charset="0"/>
                <a:cs typeface="Arial" pitchFamily="34" charset="0"/>
              </a:rPr>
              <a:t>): una en </a:t>
            </a:r>
            <a:r>
              <a:rPr lang="es-MX" dirty="0" err="1" smtClean="0">
                <a:solidFill>
                  <a:srgbClr val="000000"/>
                </a:solidFill>
                <a:latin typeface="Arial" pitchFamily="34" charset="0"/>
                <a:ea typeface="Calibri" pitchFamily="34" charset="0"/>
                <a:cs typeface="Arial" pitchFamily="34" charset="0"/>
              </a:rPr>
              <a:t>Québec</a:t>
            </a:r>
            <a:r>
              <a:rPr lang="es-MX" dirty="0" smtClean="0">
                <a:solidFill>
                  <a:srgbClr val="000000"/>
                </a:solidFill>
                <a:latin typeface="Arial" pitchFamily="34" charset="0"/>
                <a:ea typeface="Calibri" pitchFamily="34" charset="0"/>
                <a:cs typeface="Arial" pitchFamily="34" charset="0"/>
              </a:rPr>
              <a:t> y otra en Níger.</a:t>
            </a:r>
          </a:p>
          <a:p>
            <a:pPr>
              <a:buNone/>
            </a:pP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2016236"/>
            <a:ext cx="6768752"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MX" sz="3600" dirty="0" smtClean="0"/>
              <a:t>Los </a:t>
            </a:r>
            <a:r>
              <a:rPr lang="es-MX" sz="3600" dirty="0"/>
              <a:t>autores describen una serie de dificultades que se presentan al utilizar el concepto de competencia como organizador de programas de estudios, dificultades éstas de orden epistemológico, teórico y técnico.</a:t>
            </a:r>
          </a:p>
        </p:txBody>
      </p:sp>
      <p:sp>
        <p:nvSpPr>
          <p:cNvPr id="2" name="1 Rectángulo"/>
          <p:cNvSpPr/>
          <p:nvPr/>
        </p:nvSpPr>
        <p:spPr>
          <a:xfrm>
            <a:off x="2267744" y="476672"/>
            <a:ext cx="4616007" cy="1015663"/>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s-MX" sz="6000" dirty="0"/>
              <a:t>1 Introducción </a:t>
            </a:r>
          </a:p>
        </p:txBody>
      </p:sp>
    </p:spTree>
    <p:extLst>
      <p:ext uri="{BB962C8B-B14F-4D97-AF65-F5344CB8AC3E}">
        <p14:creationId xmlns:p14="http://schemas.microsoft.com/office/powerpoint/2010/main" xmlns="" val="42923727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3768" y="207513"/>
            <a:ext cx="640871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1" u="none" strike="noStrike" cap="none" normalizeH="0" baseline="0" dirty="0" smtClean="0">
                <a:ln>
                  <a:noFill/>
                </a:ln>
                <a:solidFill>
                  <a:srgbClr val="00B0F0"/>
                </a:solidFill>
                <a:effectLst>
                  <a:outerShdw blurRad="38100" dist="38100" dir="2700000" algn="tl">
                    <a:srgbClr val="000000">
                      <a:alpha val="43137"/>
                    </a:srgbClr>
                  </a:outerShdw>
                </a:effectLst>
                <a:latin typeface="Arial" pitchFamily="34" charset="0"/>
                <a:ea typeface="Calibri" pitchFamily="34" charset="0"/>
                <a:cs typeface="Arial" pitchFamily="34" charset="0"/>
              </a:rPr>
              <a:t>7.1. Los bancos de situaciones</a:t>
            </a:r>
            <a:endParaRPr kumimoji="0" lang="es-MX" sz="2000" b="1" i="1" u="none" strike="noStrike" cap="none" normalizeH="0" baseline="0" dirty="0" smtClean="0">
              <a:ln>
                <a:noFill/>
              </a:ln>
              <a:solidFill>
                <a:srgbClr val="00B0F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Arial" pitchFamily="34" charset="0"/>
              </a:rPr>
              <a:t>Considerar las situaciones en la </a:t>
            </a:r>
            <a:r>
              <a:rPr kumimoji="0" lang="es-MX" sz="2000" b="0" i="0" u="none" strike="noStrike" cap="none" normalizeH="0" baseline="0" dirty="0" smtClean="0">
                <a:ln>
                  <a:noFill/>
                </a:ln>
                <a:effectLst/>
                <a:latin typeface="Arial" pitchFamily="34" charset="0"/>
                <a:ea typeface="Calibri" pitchFamily="34" charset="0"/>
                <a:cs typeface="Arial" pitchFamily="34" charset="0"/>
              </a:rPr>
              <a:t>redacción </a:t>
            </a:r>
            <a:r>
              <a:rPr kumimoji="0" lang="es-MX" sz="2000" b="0" i="0" u="none" strike="noStrike" cap="none" normalizeH="0" baseline="0" dirty="0" smtClean="0">
                <a:ln>
                  <a:noFill/>
                </a:ln>
                <a:effectLst/>
                <a:latin typeface="Arial" pitchFamily="34" charset="0"/>
                <a:ea typeface="Calibri" pitchFamily="34" charset="0"/>
                <a:cs typeface="Arial" pitchFamily="34" charset="0"/>
              </a:rPr>
              <a:t>de programas de estudio requiere que los diseñadores dispongan previamente de un conjunto de </a:t>
            </a:r>
            <a:r>
              <a:rPr kumimoji="0" lang="es-MX" sz="2000" b="0" i="1" u="none" strike="noStrike" cap="none" normalizeH="0" baseline="0" dirty="0" smtClean="0">
                <a:ln>
                  <a:noFill/>
                </a:ln>
                <a:effectLst/>
                <a:latin typeface="Arial" pitchFamily="34" charset="0"/>
                <a:ea typeface="Calibri" pitchFamily="34" charset="0"/>
                <a:cs typeface="Arial" pitchFamily="34" charset="0"/>
              </a:rPr>
              <a:t>situaciones </a:t>
            </a:r>
            <a:r>
              <a:rPr kumimoji="0" lang="es-MX" sz="2000" b="0" i="0" u="none" strike="noStrike" cap="none" normalizeH="0" baseline="0" dirty="0" smtClean="0">
                <a:ln>
                  <a:noFill/>
                </a:ln>
                <a:effectLst/>
                <a:latin typeface="Arial" pitchFamily="34" charset="0"/>
                <a:ea typeface="Calibri" pitchFamily="34" charset="0"/>
                <a:cs typeface="Arial" pitchFamily="34" charset="0"/>
              </a:rPr>
              <a:t>ya que éste es el material de base desde una lógica de competencias. Sin embargo, este material está poco presente en las escuelas, por lo que se debe ante todo elaborar </a:t>
            </a:r>
            <a:r>
              <a:rPr kumimoji="0" lang="es-MX" sz="2000" b="0" i="1" u="none" strike="noStrike" cap="none" normalizeH="0" baseline="0" dirty="0" smtClean="0">
                <a:ln>
                  <a:noFill/>
                </a:ln>
                <a:effectLst/>
                <a:latin typeface="Arial" pitchFamily="34" charset="0"/>
                <a:ea typeface="Calibri" pitchFamily="34" charset="0"/>
                <a:cs typeface="Arial" pitchFamily="34" charset="0"/>
              </a:rPr>
              <a:t>bancos de situaciones.</a:t>
            </a:r>
            <a:endParaRPr kumimoji="0" lang="es-MX" sz="2000" b="0" i="0" u="none" strike="noStrike" cap="none" normalizeH="0" baseline="0" dirty="0" smtClean="0">
              <a:ln>
                <a:noFill/>
              </a:ln>
              <a:effectLst/>
              <a:latin typeface="Arial" pitchFamily="34" charset="0"/>
              <a:cs typeface="Arial" pitchFamily="34" charset="0"/>
            </a:endParaRPr>
          </a:p>
        </p:txBody>
      </p:sp>
      <p:sp>
        <p:nvSpPr>
          <p:cNvPr id="5" name="Rectangle 2"/>
          <p:cNvSpPr>
            <a:spLocks noChangeArrowheads="1"/>
          </p:cNvSpPr>
          <p:nvPr/>
        </p:nvSpPr>
        <p:spPr bwMode="auto">
          <a:xfrm>
            <a:off x="251520" y="2627040"/>
            <a:ext cx="856895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100" b="1" i="1"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 REALIZÓ UNA ENCUESTA Y LOS DATOS ARROGADOS FUERON LOS SIGUIENTES:</a:t>
            </a:r>
            <a:endParaRPr kumimoji="0" lang="es-MX" sz="2100" b="1"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1</a:t>
            </a: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 la </a:t>
            </a:r>
            <a:r>
              <a:rPr kumimoji="0" lang="es-MX" sz="2000" b="0" i="1" u="none" strike="noStrike" cap="none" normalizeH="0" baseline="0" dirty="0" smtClean="0">
                <a:ln>
                  <a:noFill/>
                </a:ln>
                <a:effectLst/>
                <a:latin typeface="Times New Roman" pitchFamily="18" charset="0"/>
                <a:ea typeface="Calibri" pitchFamily="34" charset="0"/>
                <a:cs typeface="Times New Roman" pitchFamily="18" charset="0"/>
              </a:rPr>
              <a:t>diversidad </a:t>
            </a: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de situaciones identificadas por el público objetivo, que ve en la escuela el lugar donde desarrollar sus competencias;</a:t>
            </a:r>
            <a:endParaRPr kumimoji="0" lang="es-MX"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2. el </a:t>
            </a:r>
            <a:r>
              <a:rPr kumimoji="0" lang="es-MX" sz="2000" b="0" i="1" u="none" strike="noStrike" cap="none" normalizeH="0" baseline="0" dirty="0" smtClean="0">
                <a:ln>
                  <a:noFill/>
                </a:ln>
                <a:effectLst/>
                <a:latin typeface="Times New Roman" pitchFamily="18" charset="0"/>
                <a:ea typeface="Calibri" pitchFamily="34" charset="0"/>
                <a:cs typeface="Times New Roman" pitchFamily="18" charset="0"/>
              </a:rPr>
              <a:t>desfase entre las situaciones </a:t>
            </a: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propuestas por el público </a:t>
            </a:r>
            <a:r>
              <a:rPr kumimoji="0" lang="es-MX" sz="2000" b="0" i="1" u="none" strike="noStrike" cap="none" normalizeH="0" baseline="0" dirty="0" smtClean="0">
                <a:ln>
                  <a:noFill/>
                </a:ln>
                <a:effectLst/>
                <a:latin typeface="Times New Roman" pitchFamily="18" charset="0"/>
                <a:ea typeface="Calibri" pitchFamily="34" charset="0"/>
                <a:cs typeface="Times New Roman" pitchFamily="18" charset="0"/>
              </a:rPr>
              <a:t>y los contenidos tradicionales de la escuela </a:t>
            </a: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que, en muchos casos, no</a:t>
            </a:r>
            <a:r>
              <a:rPr kumimoji="0" lang="es-MX" sz="2000" b="0" i="1"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permiten tratar eficazmente las situaciones,</a:t>
            </a:r>
            <a:endParaRPr kumimoji="0" lang="es-MX"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3. la presencia de una serie de </a:t>
            </a:r>
            <a:r>
              <a:rPr kumimoji="0" lang="es-MX" sz="2000" b="0" i="1" u="none" strike="noStrike" cap="none" normalizeH="0" baseline="0" dirty="0" smtClean="0">
                <a:ln>
                  <a:noFill/>
                </a:ln>
                <a:effectLst/>
                <a:latin typeface="Times New Roman" pitchFamily="18" charset="0"/>
                <a:ea typeface="Calibri" pitchFamily="34" charset="0"/>
                <a:cs typeface="Times New Roman" pitchFamily="18" charset="0"/>
              </a:rPr>
              <a:t>conocimientos endógenos </a:t>
            </a: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que no han sido tenidos en cuenta por la escuela y están en constante conflicto con los conocimientos escolares tradicionales, mientras que en la vida cotidiana son los normalmente utilizados;</a:t>
            </a:r>
            <a:endParaRPr kumimoji="0" lang="es-MX"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4. la ausencia de situaciones pertinentes en amplios sectores de los </a:t>
            </a:r>
            <a:r>
              <a:rPr kumimoji="0" lang="es-MX" sz="2000" b="0" i="1" u="none" strike="noStrike" cap="none" normalizeH="0" baseline="0" dirty="0" smtClean="0">
                <a:ln>
                  <a:noFill/>
                </a:ln>
                <a:effectLst/>
                <a:latin typeface="Times New Roman" pitchFamily="18" charset="0"/>
                <a:ea typeface="Calibri" pitchFamily="34" charset="0"/>
                <a:cs typeface="Times New Roman" pitchFamily="18" charset="0"/>
              </a:rPr>
              <a:t>campos disciplinares tradicionales, </a:t>
            </a: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que necesitan tratamiento más en</a:t>
            </a:r>
            <a:r>
              <a:rPr kumimoji="0" lang="es-MX" sz="2000" b="0" i="1"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s-MX" sz="2000" b="0" i="0" u="none" strike="noStrike" cap="none" normalizeH="0" baseline="0" dirty="0" smtClean="0">
                <a:ln>
                  <a:noFill/>
                </a:ln>
                <a:effectLst/>
                <a:latin typeface="Times New Roman" pitchFamily="18" charset="0"/>
                <a:ea typeface="Calibri" pitchFamily="34" charset="0"/>
                <a:cs typeface="Times New Roman" pitchFamily="18" charset="0"/>
              </a:rPr>
              <a:t>profundidad.</a:t>
            </a:r>
            <a:endParaRPr kumimoji="0" lang="es-MX" sz="2000" b="0" i="0" u="none" strike="noStrike" cap="none" normalizeH="0" baseline="0" dirty="0" smtClean="0">
              <a:ln>
                <a:noFill/>
              </a:ln>
              <a:effectLst/>
              <a:latin typeface="Times New Roman" pitchFamily="18" charset="0"/>
              <a:cs typeface="Times New Roman" pitchFamily="18" charset="0"/>
            </a:endParaRPr>
          </a:p>
        </p:txBody>
      </p:sp>
      <p:pic>
        <p:nvPicPr>
          <p:cNvPr id="6" name="Picture 4" descr="https://encrypted-tbn3.gstatic.com/images?q=tbn:ANd9GcSRE9sGWqtJKNdSVAze4WujEFEbVMO5fwiHUYPc71BAVxoS3wxweg"/>
          <p:cNvPicPr>
            <a:picLocks noChangeAspect="1" noChangeArrowheads="1"/>
          </p:cNvPicPr>
          <p:nvPr/>
        </p:nvPicPr>
        <p:blipFill>
          <a:blip r:embed="rId2" cstate="print"/>
          <a:srcRect/>
          <a:stretch>
            <a:fillRect/>
          </a:stretch>
        </p:blipFill>
        <p:spPr bwMode="auto">
          <a:xfrm>
            <a:off x="251520" y="476672"/>
            <a:ext cx="2160000" cy="2160000"/>
          </a:xfrm>
          <a:prstGeom prst="rect">
            <a:avLst/>
          </a:prstGeom>
          <a:noFill/>
          <a:ln w="76200">
            <a:solidFill>
              <a:srgbClr val="FF0000"/>
            </a:solidFill>
          </a:ln>
        </p:spPr>
      </p:pic>
      <p:cxnSp>
        <p:nvCxnSpPr>
          <p:cNvPr id="7" name="6 Conector recto"/>
          <p:cNvCxnSpPr/>
          <p:nvPr/>
        </p:nvCxnSpPr>
        <p:spPr>
          <a:xfrm flipV="1">
            <a:off x="251520" y="476672"/>
            <a:ext cx="2160240" cy="216024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8" name="7 Conector recto"/>
          <p:cNvCxnSpPr/>
          <p:nvPr/>
        </p:nvCxnSpPr>
        <p:spPr>
          <a:xfrm flipH="1" flipV="1">
            <a:off x="251520" y="476672"/>
            <a:ext cx="2160240" cy="216024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260648"/>
            <a:ext cx="8640960" cy="4237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Un </a:t>
            </a:r>
            <a:r>
              <a:rPr kumimoji="0" lang="es-MX" sz="2000" b="0" i="1" u="none" strike="noStrike" cap="none" normalizeH="0" baseline="0" dirty="0" smtClean="0">
                <a:ln>
                  <a:noFill/>
                </a:ln>
                <a:effectLst/>
                <a:latin typeface="Arial" pitchFamily="34" charset="0"/>
                <a:ea typeface="Calibri" pitchFamily="34" charset="0"/>
                <a:cs typeface="Times New Roman" pitchFamily="18" charset="0"/>
              </a:rPr>
              <a:t>enfoque situado </a:t>
            </a: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necesariamente deja entrar la vida cotidiana de los alumnos a la escuela. Sin embargo, los diseñadores de programas y los docentes tendrán que afrontar inevitablemente un conjunto de paradojas. (Los maestros en general sólo cuentan con los conocimientos escolares tradicionales para el manejo de las situaciones y es necesario que esos bancos de situaciones se enriquezcan regularmente y conserven un carácter dinámico y abierto.)</a:t>
            </a:r>
            <a:endParaRPr kumimoji="0" lang="es-MX"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Las listas de contenidos de los programas tradicionales, ya sean referentes de competencias u objetivos, son generalmente cerradas y prescriptivas para períodos más o menos largos.</a:t>
            </a:r>
            <a:endParaRPr kumimoji="0" lang="es-MX"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Las listas de contenidos, que registran los programas de estudio, constituyen la principal norma para los docentes: “es lo que está escrito en el programa que debo enseñar”</a:t>
            </a:r>
            <a:endParaRPr kumimoji="0" lang="es-MX" sz="2000" b="0" i="0" u="none" strike="noStrike" cap="none" normalizeH="0" baseline="0" dirty="0" smtClean="0">
              <a:ln>
                <a:noFill/>
              </a:ln>
              <a:effectLst/>
              <a:latin typeface="Arial" pitchFamily="34" charset="0"/>
              <a:cs typeface="Arial" pitchFamily="34" charset="0"/>
            </a:endParaRPr>
          </a:p>
        </p:txBody>
      </p:sp>
      <p:pic>
        <p:nvPicPr>
          <p:cNvPr id="3" name="Picture 3" descr="http://us.123rf.com/400wm/400/400/clairev/clairev1002/clairev100200062/6520537-grupo-de-escuela-de-los-ninos--vector-de-ilustracion.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402796" y="4293096"/>
            <a:ext cx="2642202" cy="2160000"/>
          </a:xfrm>
          <a:prstGeom prst="rect">
            <a:avLst/>
          </a:prstGeom>
          <a:noFill/>
        </p:spPr>
      </p:pic>
      <p:sp>
        <p:nvSpPr>
          <p:cNvPr id="4" name="Rectangle 1"/>
          <p:cNvSpPr>
            <a:spLocks noChangeArrowheads="1"/>
          </p:cNvSpPr>
          <p:nvPr/>
        </p:nvSpPr>
        <p:spPr bwMode="auto">
          <a:xfrm>
            <a:off x="329072" y="4281000"/>
            <a:ext cx="5976664" cy="25987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El trabajo de los diseñadores de programas de estudio basados en situaciones permite ir saliendo paulatinamente de esas dificultades. Cuando éstos analizan, reagrupan y completan las situaciones, su preocupación es encontrar en cada situación prevista el ‘conocimiento’ que debe enseñarse: “</a:t>
            </a:r>
            <a:r>
              <a:rPr kumimoji="0" lang="es-MX" sz="2000" b="0" i="1" u="none" strike="noStrike" cap="none" normalizeH="0" baseline="0" dirty="0" smtClean="0">
                <a:ln>
                  <a:noFill/>
                </a:ln>
                <a:effectLst/>
                <a:latin typeface="Arial" pitchFamily="34" charset="0"/>
                <a:ea typeface="Calibri" pitchFamily="34" charset="0"/>
                <a:cs typeface="Times New Roman" pitchFamily="18" charset="0"/>
              </a:rPr>
              <a:t>¿Qué conocimiento de mi disciplina me permitirá enseñar esta situación?</a:t>
            </a: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a:t>
            </a:r>
            <a:endParaRPr kumimoji="0" lang="es-MX" sz="20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260648"/>
            <a:ext cx="86409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00B0F0"/>
                </a:solidFill>
                <a:effectLst/>
                <a:latin typeface="Arial" pitchFamily="34" charset="0"/>
                <a:ea typeface="Calibri" pitchFamily="34" charset="0"/>
                <a:cs typeface="Verdana" pitchFamily="34" charset="0"/>
              </a:rPr>
              <a:t>7.2. El desempeño competente</a:t>
            </a:r>
            <a:endParaRPr kumimoji="0" lang="es-MX" sz="20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En esta etapa, los diseñadores ya disponen de un banco de situaciones por tipos. Se trata de investigar ahora lo que puede ser un “</a:t>
            </a:r>
            <a:r>
              <a:rPr kumimoji="0" lang="es-MX" sz="2000" b="0" i="1" u="none" strike="noStrike" cap="none" normalizeH="0" baseline="0" dirty="0" smtClean="0">
                <a:ln>
                  <a:noFill/>
                </a:ln>
                <a:effectLst/>
                <a:latin typeface="Arial" pitchFamily="34" charset="0"/>
                <a:ea typeface="Calibri" pitchFamily="34" charset="0"/>
                <a:cs typeface="Times New Roman" pitchFamily="18" charset="0"/>
              </a:rPr>
              <a:t>desempeño</a:t>
            </a: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 </a:t>
            </a:r>
            <a:r>
              <a:rPr kumimoji="0" lang="es-MX" sz="2000" b="0" i="1" u="none" strike="noStrike" cap="none" normalizeH="0" baseline="0" dirty="0" smtClean="0">
                <a:ln>
                  <a:noFill/>
                </a:ln>
                <a:effectLst/>
                <a:latin typeface="Arial" pitchFamily="34" charset="0"/>
                <a:ea typeface="Calibri" pitchFamily="34" charset="0"/>
                <a:cs typeface="Times New Roman" pitchFamily="18" charset="0"/>
              </a:rPr>
              <a:t>competente</a:t>
            </a: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 Para cada tipo de situación, los diseñadores identifican las actividades que se pueden llevar a cabo y los recursos con los que se cuenta.</a:t>
            </a:r>
            <a:endParaRPr kumimoji="0" lang="es-MX" sz="2000" b="0" i="0" u="none" strike="noStrike" cap="none" normalizeH="0" baseline="0" dirty="0" smtClean="0">
              <a:ln>
                <a:noFill/>
              </a:ln>
              <a:effectLst/>
              <a:latin typeface="Arial" pitchFamily="34" charset="0"/>
              <a:cs typeface="Arial" pitchFamily="34" charset="0"/>
            </a:endParaRPr>
          </a:p>
        </p:txBody>
      </p:sp>
      <p:sp>
        <p:nvSpPr>
          <p:cNvPr id="3" name="2 Rectángulo"/>
          <p:cNvSpPr/>
          <p:nvPr/>
        </p:nvSpPr>
        <p:spPr>
          <a:xfrm>
            <a:off x="251520" y="2132856"/>
            <a:ext cx="6120680" cy="4708981"/>
          </a:xfrm>
          <a:prstGeom prst="rect">
            <a:avLst/>
          </a:prstGeom>
        </p:spPr>
        <p:txBody>
          <a:bodyPr wrap="square">
            <a:spAutoFit/>
          </a:bodyPr>
          <a:lstStyle/>
          <a:p>
            <a:pPr lvl="0" algn="just" eaLnBrk="0" fontAlgn="base" hangingPunct="0">
              <a:spcBef>
                <a:spcPct val="0"/>
              </a:spcBef>
              <a:spcAft>
                <a:spcPct val="0"/>
              </a:spcAf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Esta parte del trabajo es muy compleja porque, más que describir un tratamiento competente del tipo de situaciones, los elaboradores de programas, en su mayoría docentes, investigan a qué  tipo de contenidos disciplinares podría corresponder este tipo de situaciones. Además, tratan de organizar el banco de situaciones por categorías según las disciplinas escolares tradicionales, tratando a menudo de identificar directamente las competencias y descartando así la riqueza de un enfoque situado de competencias. En esta etapa se hace necesario aclarar con los diseñadores la noción de </a:t>
            </a:r>
            <a:r>
              <a:rPr kumimoji="0" lang="es-MX" sz="2000" b="0" i="1" u="none" strike="noStrike" cap="none" normalizeH="0" baseline="0" dirty="0" smtClean="0">
                <a:ln>
                  <a:noFill/>
                </a:ln>
                <a:effectLst/>
                <a:latin typeface="Arial" pitchFamily="34" charset="0"/>
                <a:ea typeface="Calibri" pitchFamily="34" charset="0"/>
                <a:cs typeface="Times New Roman" pitchFamily="18" charset="0"/>
              </a:rPr>
              <a:t>desempeño competente en situación:</a:t>
            </a: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 “¿Cómo actúa una persona competente ante una situación dada y con qué recursos?”.</a:t>
            </a:r>
            <a:endParaRPr kumimoji="0" lang="es-MX" sz="2000" b="0" i="0" u="none" strike="noStrike" cap="none" normalizeH="0" baseline="0" dirty="0" smtClean="0">
              <a:ln>
                <a:noFill/>
              </a:ln>
              <a:effectLst/>
              <a:latin typeface="Arial" pitchFamily="34" charset="0"/>
              <a:cs typeface="Arial" pitchFamily="34" charset="0"/>
            </a:endParaRPr>
          </a:p>
        </p:txBody>
      </p:sp>
      <p:pic>
        <p:nvPicPr>
          <p:cNvPr id="4" name="Picture 4" descr="http://caminantesdelsur1.bligoo.com.mx/media/users/13/698613/images/public/93453/castigo-fisico.jpg?v=1309445847519"/>
          <p:cNvPicPr>
            <a:picLocks noChangeAspect="1" noChangeArrowheads="1"/>
          </p:cNvPicPr>
          <p:nvPr/>
        </p:nvPicPr>
        <p:blipFill>
          <a:blip r:embed="rId2" cstate="print"/>
          <a:srcRect l="7154" r="6992"/>
          <a:stretch>
            <a:fillRect/>
          </a:stretch>
        </p:blipFill>
        <p:spPr bwMode="auto">
          <a:xfrm>
            <a:off x="6444208" y="2132856"/>
            <a:ext cx="2449405" cy="2160000"/>
          </a:xfrm>
          <a:prstGeom prst="rect">
            <a:avLst/>
          </a:prstGeom>
          <a:noFill/>
        </p:spPr>
      </p:pic>
      <p:pic>
        <p:nvPicPr>
          <p:cNvPr id="5" name="Picture 6" descr="http://4.bp.blogspot.com/-dwLQoK9cfE0/TxF_BkUaK4I/AAAAAAAAAEY/7tmc00v6uQs/s1600/tradicional.jpg"/>
          <p:cNvPicPr>
            <a:picLocks noChangeAspect="1" noChangeArrowheads="1"/>
          </p:cNvPicPr>
          <p:nvPr/>
        </p:nvPicPr>
        <p:blipFill>
          <a:blip r:embed="rId3" cstate="print"/>
          <a:srcRect b="17702"/>
          <a:stretch>
            <a:fillRect/>
          </a:stretch>
        </p:blipFill>
        <p:spPr bwMode="auto">
          <a:xfrm>
            <a:off x="6660232" y="4365104"/>
            <a:ext cx="2077810" cy="2160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373885"/>
            <a:ext cx="86409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Se trata entonces de describir como puede manifestarse la competencia en una situación más que de identificar ‘competencias’ para cada situación. La noción de </a:t>
            </a:r>
            <a:r>
              <a:rPr kumimoji="0" lang="es-MX" sz="2000" b="0" i="1" u="none" strike="noStrike" cap="none" normalizeH="0" baseline="0" dirty="0" smtClean="0">
                <a:ln>
                  <a:noFill/>
                </a:ln>
                <a:effectLst/>
                <a:latin typeface="Arial" pitchFamily="34" charset="0"/>
                <a:ea typeface="Calibri" pitchFamily="34" charset="0"/>
                <a:cs typeface="Times New Roman" pitchFamily="18" charset="0"/>
              </a:rPr>
              <a:t>desempeño competente </a:t>
            </a: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es indispensable en este tipo de enfoque: “¿Qué haría una persona para actuar con competencia ante esta situación?”</a:t>
            </a:r>
            <a:endParaRPr kumimoji="0" lang="es-MX"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La mayoría de los programas de estudio actuales no tienen en cuenta más que un tipo de recursos: los contenidos disciplinares tradicionales. Esta referencia única y constante de los programas disciplinares tradicionales de la escuela es un verdadero obstáculo epistemológico, en el sentido bachelardiano, para el desarrollo de enfoques situados de competencias. No es sino después de un cierto tiempo cuando los diseñadores de programas de estudio aceptan y reconocen su utilidad.</a:t>
            </a:r>
            <a:endParaRPr kumimoji="0" lang="es-MX" sz="2000" b="0" i="0" u="none" strike="noStrike" cap="none" normalizeH="0" baseline="0" dirty="0" smtClean="0">
              <a:ln>
                <a:noFill/>
              </a:ln>
              <a:effectLst/>
              <a:latin typeface="Arial" pitchFamily="34" charset="0"/>
              <a:cs typeface="Arial" pitchFamily="34" charset="0"/>
            </a:endParaRPr>
          </a:p>
        </p:txBody>
      </p:sp>
      <p:pic>
        <p:nvPicPr>
          <p:cNvPr id="3" name="Picture 3" descr="http://2.bp.blogspot.com/_zeIHKvnws08/SLLBuqcPgoI/AAAAAAAAAHQ/hkTbSf3nsfA/s320/b4p.jpg"/>
          <p:cNvPicPr>
            <a:picLocks noChangeAspect="1" noChangeArrowheads="1"/>
          </p:cNvPicPr>
          <p:nvPr/>
        </p:nvPicPr>
        <p:blipFill>
          <a:blip r:embed="rId2" cstate="print"/>
          <a:srcRect b="8109"/>
          <a:stretch>
            <a:fillRect/>
          </a:stretch>
        </p:blipFill>
        <p:spPr bwMode="auto">
          <a:xfrm>
            <a:off x="5076056" y="4293096"/>
            <a:ext cx="3600000" cy="2088232"/>
          </a:xfrm>
          <a:prstGeom prst="rect">
            <a:avLst/>
          </a:prstGeom>
          <a:noFill/>
        </p:spPr>
      </p:pic>
      <p:pic>
        <p:nvPicPr>
          <p:cNvPr id="4" name="Picture 5" descr="http://www.tecdecintalapa.edu.mx/media/programas/programas-de-estudio.jpg"/>
          <p:cNvPicPr>
            <a:picLocks noChangeAspect="1" noChangeArrowheads="1"/>
          </p:cNvPicPr>
          <p:nvPr/>
        </p:nvPicPr>
        <p:blipFill>
          <a:blip r:embed="rId3" cstate="print"/>
          <a:srcRect/>
          <a:stretch>
            <a:fillRect/>
          </a:stretch>
        </p:blipFill>
        <p:spPr bwMode="auto">
          <a:xfrm>
            <a:off x="395536" y="4293096"/>
            <a:ext cx="4539130" cy="20882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15176"/>
            <a:ext cx="849694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2000" dirty="0" smtClean="0">
                <a:latin typeface="Arial" pitchFamily="34" charset="0"/>
                <a:ea typeface="Calibri" pitchFamily="34" charset="0"/>
                <a:cs typeface="Arial" pitchFamily="34" charset="0"/>
              </a:rPr>
              <a:t>L</a:t>
            </a: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 </a:t>
            </a: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enunciados curriculares muy normativos son por naturaleza, y paradójicamente, obstáculos al aprendizaje porque impiden que las personas se enfrenten a situaciones. Piaget afirma en sus escritos que “</a:t>
            </a:r>
            <a:r>
              <a:rPr kumimoji="0" lang="es-MX"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el conocimiento es</a:t>
            </a: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acción</a:t>
            </a: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No se trata solamente de una actividad motriz sino de una actividad cognitiva, e incluso de un proceso de adaptación donde la persona acomoda, asimila y equilibra los conocimientos el </a:t>
            </a:r>
            <a:r>
              <a:rPr kumimoji="0" lang="es-MX"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desempeño competente </a:t>
            </a: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descrito más adelante, se apoya en:</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La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comprensión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de la situación;</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Su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percepción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de las metas de su propia acción en esa situación;</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Su idea Del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efecto Del tratamiento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de la situación;</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El poder enfrentar la situación con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lo que es y su realidad;</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La posibilidad de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utilizar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una pluralidad de recursos,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adaptar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los que conoce y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construir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otros nuevos;</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La posibilidad de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reflexionar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sobre la acción,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validarla y conceptualizarla;</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Poder </a:t>
            </a:r>
            <a:r>
              <a:rPr kumimoji="0" lang="es-MX" sz="2000" b="0" i="1" u="none" strike="noStrike" cap="none" normalizeH="0" baseline="0" dirty="0" smtClean="0">
                <a:ln>
                  <a:noFill/>
                </a:ln>
                <a:solidFill>
                  <a:schemeClr val="tx1"/>
                </a:solidFill>
                <a:effectLst/>
                <a:latin typeface="Arial" pitchFamily="34" charset="0"/>
                <a:ea typeface="SymbolMT"/>
                <a:cs typeface="Arial" pitchFamily="34" charset="0"/>
              </a:rPr>
              <a:t>adaptar </a:t>
            </a:r>
            <a:r>
              <a:rPr kumimoji="0" lang="es-MX" sz="2000" b="0" i="0" u="none" strike="noStrike" cap="none" normalizeH="0" baseline="0" dirty="0" smtClean="0">
                <a:ln>
                  <a:noFill/>
                </a:ln>
                <a:solidFill>
                  <a:schemeClr val="tx1"/>
                </a:solidFill>
                <a:effectLst/>
                <a:latin typeface="Arial" pitchFamily="34" charset="0"/>
                <a:ea typeface="SymbolMT"/>
                <a:cs typeface="Arial" pitchFamily="34" charset="0"/>
              </a:rPr>
              <a:t>todo lo que ha construido en esa situación a otras situaciones similares u otros tipos de situación.</a:t>
            </a:r>
            <a:endParaRPr kumimoji="0" lang="es-MX" sz="20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1"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ea typeface="Calibri" pitchFamily="34" charset="0"/>
                <a:cs typeface="Arial" pitchFamily="34" charset="0"/>
              </a:rPr>
              <a:t>La inteligencia de las situaciones </a:t>
            </a:r>
            <a:r>
              <a:rPr kumimoji="0" lang="es-MX" sz="2000" b="1"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ea typeface="Calibri" pitchFamily="34" charset="0"/>
                <a:cs typeface="Arial" pitchFamily="34" charset="0"/>
              </a:rPr>
              <a:t>va mucho más allá del simple </a:t>
            </a:r>
            <a:r>
              <a:rPr kumimoji="0" lang="es-MX" sz="2000" b="1" i="1"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ea typeface="Calibri" pitchFamily="34" charset="0"/>
                <a:cs typeface="Arial" pitchFamily="34" charset="0"/>
              </a:rPr>
              <a:t>desempeño competente </a:t>
            </a:r>
            <a:r>
              <a:rPr kumimoji="0" lang="es-MX" sz="2000" b="1"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ea typeface="Calibri" pitchFamily="34" charset="0"/>
                <a:cs typeface="Arial" pitchFamily="34" charset="0"/>
              </a:rPr>
              <a:t>que puede limitar el aprendizaje escolar a la dimensión instrumental del manejo de las situaciones</a:t>
            </a:r>
            <a:r>
              <a:rPr kumimoji="0" lang="es-MX" sz="2000" b="1"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332656"/>
            <a:ext cx="856895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00B0F0"/>
                </a:solidFill>
                <a:effectLst/>
                <a:latin typeface="Arial" pitchFamily="34" charset="0"/>
                <a:ea typeface="Calibri" pitchFamily="34" charset="0"/>
                <a:cs typeface="Verdana" pitchFamily="34" charset="0"/>
              </a:rPr>
              <a:t>7.3. Cuadro del desempeño competente</a:t>
            </a:r>
            <a:endParaRPr kumimoji="0" lang="es-MX" sz="20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Verdana" pitchFamily="34" charset="0"/>
              </a:rPr>
              <a:t>“Para actuar con competencia en esta situación, ¿qué acciones debería plantear la persona y en base a qué recursos?”</a:t>
            </a:r>
            <a:endParaRPr kumimoji="0" lang="es-MX"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Verdana" pitchFamily="34" charset="0"/>
              </a:rPr>
              <a:t>Para desarrollar un trabajo de desempeño competente se necesita lo siguiente:</a:t>
            </a:r>
            <a:endParaRPr kumimoji="0" lang="es-MX"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1. El </a:t>
            </a:r>
            <a:r>
              <a:rPr kumimoji="0" lang="es-MX" sz="2000" b="0" i="1" u="none" strike="noStrike" cap="none" normalizeH="0" baseline="0" dirty="0" smtClean="0">
                <a:ln>
                  <a:noFill/>
                </a:ln>
                <a:effectLst/>
                <a:latin typeface="Arial" pitchFamily="34" charset="0"/>
                <a:ea typeface="Calibri" pitchFamily="34" charset="0"/>
                <a:cs typeface="Times New Roman" pitchFamily="18" charset="0"/>
              </a:rPr>
              <a:t>cuadro de situación </a:t>
            </a: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especifica el campo de acción del desempeño competente: el tipo de situaciones y una serie de ejemplos de situaciones provenientes del banco de situaciones;</a:t>
            </a:r>
            <a:endParaRPr kumimoji="0" lang="es-MX"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2. El </a:t>
            </a:r>
            <a:r>
              <a:rPr kumimoji="0" lang="es-MX" sz="2000" b="0" i="1" u="none" strike="noStrike" cap="none" normalizeH="0" baseline="0" dirty="0" smtClean="0">
                <a:ln>
                  <a:noFill/>
                </a:ln>
                <a:effectLst/>
                <a:latin typeface="Arial" pitchFamily="34" charset="0"/>
                <a:ea typeface="Calibri" pitchFamily="34" charset="0"/>
                <a:cs typeface="Times New Roman" pitchFamily="18" charset="0"/>
              </a:rPr>
              <a:t>desempeño competente </a:t>
            </a: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en esas situaciones, que refiere a categorías de acciones que se pueden plantear en las situaciones, ilustradas con actividades;</a:t>
            </a:r>
            <a:endParaRPr kumimoji="0" lang="es-MX"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3. El </a:t>
            </a:r>
            <a:r>
              <a:rPr kumimoji="0" lang="es-MX" sz="2000" b="0" i="1" u="none" strike="noStrike" cap="none" normalizeH="0" baseline="0" dirty="0" smtClean="0">
                <a:ln>
                  <a:noFill/>
                </a:ln>
                <a:effectLst/>
                <a:latin typeface="Arial" pitchFamily="34" charset="0"/>
                <a:ea typeface="Calibri" pitchFamily="34" charset="0"/>
                <a:cs typeface="Times New Roman" pitchFamily="18" charset="0"/>
              </a:rPr>
              <a:t>conjunto de recursos </a:t>
            </a:r>
            <a:r>
              <a:rPr kumimoji="0" lang="es-MX" sz="2000" b="0" i="0" u="none" strike="noStrike" cap="none" normalizeH="0" baseline="0" dirty="0" smtClean="0">
                <a:ln>
                  <a:noFill/>
                </a:ln>
                <a:effectLst/>
                <a:latin typeface="Arial" pitchFamily="34" charset="0"/>
                <a:ea typeface="Calibri" pitchFamily="34" charset="0"/>
                <a:cs typeface="Times New Roman" pitchFamily="18" charset="0"/>
              </a:rPr>
              <a:t>que sirven de apoyo a las actividades y que pueden ser de diversa naturaleza: materiales, corporales, sociales, etc. Y asimismo provenir de campos disciplinares tradicionales.</a:t>
            </a:r>
            <a:endParaRPr kumimoji="0" lang="es-MX" sz="2000" b="0" i="0" u="none" strike="noStrike" cap="none" normalizeH="0" baseline="0" dirty="0" smtClean="0">
              <a:ln>
                <a:noFill/>
              </a:ln>
              <a:effectLst/>
              <a:latin typeface="Arial" pitchFamily="34" charset="0"/>
              <a:cs typeface="Arial" pitchFamily="34" charset="0"/>
            </a:endParaRPr>
          </a:p>
        </p:txBody>
      </p:sp>
      <p:pic>
        <p:nvPicPr>
          <p:cNvPr id="3" name="Picture 3" descr="http://www.coachdelaempresaria.com/wp-content/uploads/2012/11/C%C3%B3mo-hacer-un-Plan-de-Negocios-La-Competencia.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771800" y="4698000"/>
            <a:ext cx="3211895" cy="2160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ES" dirty="0" smtClean="0"/>
              <a:t>8. Conclusión</a:t>
            </a:r>
            <a:endParaRPr lang="es-ES" dirty="0"/>
          </a:p>
        </p:txBody>
      </p:sp>
      <p:sp>
        <p:nvSpPr>
          <p:cNvPr id="3" name="Marcador de contenido 2"/>
          <p:cNvSpPr>
            <a:spLocks noGrp="1"/>
          </p:cNvSpPr>
          <p:nvPr>
            <p:ph idx="1"/>
          </p:nvPr>
        </p:nvSpPr>
        <p:spPr>
          <a:xfrm>
            <a:off x="480143" y="1772816"/>
            <a:ext cx="8378108" cy="4779265"/>
          </a:xfrm>
        </p:spPr>
        <p:style>
          <a:lnRef idx="3">
            <a:schemeClr val="lt1"/>
          </a:lnRef>
          <a:fillRef idx="1">
            <a:schemeClr val="accent6"/>
          </a:fillRef>
          <a:effectRef idx="1">
            <a:schemeClr val="accent6"/>
          </a:effectRef>
          <a:fontRef idx="minor">
            <a:schemeClr val="lt1"/>
          </a:fontRef>
        </p:style>
        <p:txBody>
          <a:bodyPr>
            <a:normAutofit/>
          </a:bodyPr>
          <a:lstStyle/>
          <a:p>
            <a:r>
              <a:rPr lang="es-ES" dirty="0" smtClean="0"/>
              <a:t>Se pone de manifiesto la debilidad teórica del concepto de competencia, pero se describió el avance de los equipos de investigadores como se ha ido construyendo un enfoque situado en este concepto.</a:t>
            </a:r>
          </a:p>
          <a:p>
            <a:r>
              <a:rPr lang="es-ES" dirty="0" smtClean="0"/>
              <a:t>Se encuentra un desajuste en los programas y lo que realmente sucede, describen la incoherencia en la que incurren a menudo los docentes “ el contenido de los programas no es lo que aprenden los alumnos.</a:t>
            </a:r>
          </a:p>
        </p:txBody>
      </p:sp>
    </p:spTree>
    <p:extLst>
      <p:ext uri="{BB962C8B-B14F-4D97-AF65-F5344CB8AC3E}">
        <p14:creationId xmlns:p14="http://schemas.microsoft.com/office/powerpoint/2010/main" xmlns="" val="293585851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9"/>
            <a:ext cx="8229600" cy="4464496"/>
          </a:xfrm>
        </p:spPr>
        <p:style>
          <a:lnRef idx="3">
            <a:schemeClr val="lt1"/>
          </a:lnRef>
          <a:fillRef idx="1">
            <a:schemeClr val="accent6"/>
          </a:fillRef>
          <a:effectRef idx="1">
            <a:schemeClr val="accent6"/>
          </a:effectRef>
          <a:fontRef idx="minor">
            <a:schemeClr val="lt1"/>
          </a:fontRef>
        </p:style>
        <p:txBody>
          <a:bodyPr/>
          <a:lstStyle/>
          <a:p>
            <a:r>
              <a:rPr lang="es-ES" dirty="0"/>
              <a:t>En cuanto a los contenidos de los programas de estudio, una perspectiva situada investiga lo que puede ser el desempeño competente en situaciones de formación.</a:t>
            </a:r>
          </a:p>
          <a:p>
            <a:r>
              <a:rPr lang="es-ES" dirty="0"/>
              <a:t>La finalidad de estos trabajos es contribuir, a la mejora sustancial de una educación de calidad para todos, permitiendo que la vida entre a las clases y el sentido a los aprendizajes.</a:t>
            </a:r>
          </a:p>
          <a:p>
            <a:endParaRPr lang="es-MX" dirty="0"/>
          </a:p>
        </p:txBody>
      </p:sp>
    </p:spTree>
    <p:extLst>
      <p:ext uri="{BB962C8B-B14F-4D97-AF65-F5344CB8AC3E}">
        <p14:creationId xmlns:p14="http://schemas.microsoft.com/office/powerpoint/2010/main" xmlns="" val="24145010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Bibliografia</a:t>
            </a:r>
            <a:endParaRPr lang="es-MX" dirty="0"/>
          </a:p>
        </p:txBody>
      </p:sp>
      <p:sp>
        <p:nvSpPr>
          <p:cNvPr id="3" name="2 Marcador de contenido"/>
          <p:cNvSpPr>
            <a:spLocks noGrp="1"/>
          </p:cNvSpPr>
          <p:nvPr>
            <p:ph idx="1"/>
          </p:nvPr>
        </p:nvSpPr>
        <p:spPr/>
        <p:txBody>
          <a:bodyPr/>
          <a:lstStyle/>
          <a:p>
            <a:r>
              <a:rPr lang="es-MX" dirty="0">
                <a:hlinkClick r:id="rId2"/>
              </a:rPr>
              <a:t>http://</a:t>
            </a:r>
            <a:r>
              <a:rPr lang="es-MX" dirty="0" smtClean="0">
                <a:hlinkClick r:id="rId2"/>
              </a:rPr>
              <a:t>www.ibe.unesco.org/fileadmin/user_upload/COPs/Pages_documents/Competencies/ORE_Spanish.pdf</a:t>
            </a:r>
            <a:endParaRPr lang="es-MX" dirty="0" smtClean="0"/>
          </a:p>
          <a:p>
            <a:endParaRPr lang="es-MX" dirty="0"/>
          </a:p>
        </p:txBody>
      </p:sp>
    </p:spTree>
    <p:extLst>
      <p:ext uri="{BB962C8B-B14F-4D97-AF65-F5344CB8AC3E}">
        <p14:creationId xmlns:p14="http://schemas.microsoft.com/office/powerpoint/2010/main" xmlns="" val="2413106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980728"/>
            <a:ext cx="8064896" cy="4524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MX" sz="3200" dirty="0"/>
              <a:t>La situación es la base y el criterio de la competencia (</a:t>
            </a:r>
            <a:r>
              <a:rPr lang="es-MX" sz="3200" dirty="0" err="1"/>
              <a:t>Jonnaert</a:t>
            </a:r>
            <a:r>
              <a:rPr lang="es-MX" sz="3200" dirty="0"/>
              <a:t>, 2002a). </a:t>
            </a:r>
            <a:br>
              <a:rPr lang="es-MX" sz="3200" dirty="0"/>
            </a:br>
            <a:r>
              <a:rPr lang="es-MX" sz="3200" dirty="0"/>
              <a:t>Es en situación que la persona desarrolla la competencia: la situación la origina. </a:t>
            </a:r>
            <a:br>
              <a:rPr lang="es-MX" sz="3200" dirty="0"/>
            </a:br>
            <a:r>
              <a:rPr lang="es-MX" sz="3200" dirty="0"/>
              <a:t>Por otra parte, si esta situación es tratada eficazmente, una persona puede declararse competente: el tratamiento eficaz de la situación es el principal criterio de evaluación de la competencia contextualizada</a:t>
            </a:r>
          </a:p>
        </p:txBody>
      </p:sp>
    </p:spTree>
    <p:extLst>
      <p:ext uri="{BB962C8B-B14F-4D97-AF65-F5344CB8AC3E}">
        <p14:creationId xmlns:p14="http://schemas.microsoft.com/office/powerpoint/2010/main" xmlns="" val="530989001"/>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332656"/>
            <a:ext cx="7704856" cy="415498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s-MX" sz="2400" dirty="0"/>
              <a:t>Las situaciones adquieren un lugar importante en los programas de estudios, esta nueva perspectiva los conduce a desechar las herramientas tradicionales utilizadas en la elaboración de programas de estudio. En vez de comenzar con análisis de los contenidos de las disciplinas escolares tradicionales (matemáticas, historia, biología, geografía, </a:t>
            </a:r>
            <a:r>
              <a:rPr lang="es-MX" sz="2400" dirty="0" err="1"/>
              <a:t>etc</a:t>
            </a:r>
            <a:r>
              <a:rPr lang="es-MX" sz="2400" dirty="0"/>
              <a:t>), se decodifican las acciones de las personas en situación. De esta manera, las competencias se enfocan a través de las acciones que plantea la persona en situación y los recursos sobre los que se apoya. Esto es lo que se ha venido llamando comúnmente  “desempeño competente en situación”</a:t>
            </a:r>
          </a:p>
        </p:txBody>
      </p:sp>
      <p:sp>
        <p:nvSpPr>
          <p:cNvPr id="3" name="2 Rectángulo"/>
          <p:cNvSpPr/>
          <p:nvPr/>
        </p:nvSpPr>
        <p:spPr>
          <a:xfrm>
            <a:off x="755576" y="4725144"/>
            <a:ext cx="7704856" cy="156966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MX" sz="2400" dirty="0"/>
              <a:t> ¿en qué condiciones puede un alumno actuar con competencias y en qué situación?</a:t>
            </a:r>
            <a:br>
              <a:rPr lang="es-MX" sz="2400" dirty="0"/>
            </a:br>
            <a:r>
              <a:rPr lang="es-MX" sz="2400" dirty="0"/>
              <a:t> Se trata aquí de un cambio radical en las prácticas habituales de los que conciben programas de estudios</a:t>
            </a:r>
          </a:p>
        </p:txBody>
      </p:sp>
    </p:spTree>
    <p:extLst>
      <p:ext uri="{BB962C8B-B14F-4D97-AF65-F5344CB8AC3E}">
        <p14:creationId xmlns:p14="http://schemas.microsoft.com/office/powerpoint/2010/main" xmlns="" val="415306377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470025"/>
          </a:xfrm>
          <a:ln w="38100">
            <a:solidFill>
              <a:schemeClr val="tx1"/>
            </a:solidFill>
            <a:prstDash val="sysDash"/>
          </a:ln>
        </p:spPr>
        <p:style>
          <a:lnRef idx="1">
            <a:schemeClr val="accent5"/>
          </a:lnRef>
          <a:fillRef idx="2">
            <a:schemeClr val="accent5"/>
          </a:fillRef>
          <a:effectRef idx="1">
            <a:schemeClr val="accent5"/>
          </a:effectRef>
          <a:fontRef idx="minor">
            <a:schemeClr val="dk1"/>
          </a:fontRef>
        </p:style>
        <p:txBody>
          <a:bodyPr/>
          <a:lstStyle/>
          <a:p>
            <a:r>
              <a:rPr lang="es-MX" b="1" dirty="0" smtClean="0"/>
              <a:t>2. CONTEXTO GENERAL DE REFORMAS</a:t>
            </a:r>
            <a:endParaRPr lang="es-MX" b="1" dirty="0"/>
          </a:p>
        </p:txBody>
      </p:sp>
      <p:sp>
        <p:nvSpPr>
          <p:cNvPr id="3" name="2 Subtítulo"/>
          <p:cNvSpPr>
            <a:spLocks noGrp="1"/>
          </p:cNvSpPr>
          <p:nvPr>
            <p:ph type="subTitle" idx="1"/>
          </p:nvPr>
        </p:nvSpPr>
        <p:spPr>
          <a:xfrm>
            <a:off x="179512" y="1628800"/>
            <a:ext cx="8784976" cy="5040560"/>
          </a:xfrm>
          <a:ln w="76200"/>
        </p:spPr>
        <p:style>
          <a:lnRef idx="2">
            <a:schemeClr val="accent2"/>
          </a:lnRef>
          <a:fillRef idx="1">
            <a:schemeClr val="lt1"/>
          </a:fillRef>
          <a:effectRef idx="0">
            <a:schemeClr val="accent2"/>
          </a:effectRef>
          <a:fontRef idx="minor">
            <a:schemeClr val="dk1"/>
          </a:fontRef>
        </p:style>
        <p:txBody>
          <a:bodyPr>
            <a:normAutofit/>
          </a:bodyPr>
          <a:lstStyle/>
          <a:p>
            <a:pPr algn="l">
              <a:buFont typeface="Arial" charset="0"/>
              <a:buChar char="•"/>
            </a:pPr>
            <a:r>
              <a:rPr lang="es-MX" sz="3200" dirty="0" smtClean="0">
                <a:solidFill>
                  <a:schemeClr val="bg1"/>
                </a:solidFill>
                <a:latin typeface="Agency FB" pitchFamily="34" charset="0"/>
              </a:rPr>
              <a:t>Un </a:t>
            </a:r>
            <a:r>
              <a:rPr lang="es-MX" sz="3200" b="1" dirty="0" smtClean="0">
                <a:solidFill>
                  <a:schemeClr val="bg1"/>
                </a:solidFill>
                <a:latin typeface="Agency FB" pitchFamily="34" charset="0"/>
              </a:rPr>
              <a:t>curriculum</a:t>
            </a:r>
            <a:r>
              <a:rPr lang="es-MX" sz="3200" dirty="0" smtClean="0">
                <a:solidFill>
                  <a:schemeClr val="bg1"/>
                </a:solidFill>
                <a:latin typeface="Agency FB" pitchFamily="34" charset="0"/>
              </a:rPr>
              <a:t> define las grandes orientaciones de un sistema educativo.</a:t>
            </a:r>
          </a:p>
          <a:p>
            <a:pPr algn="l">
              <a:buFont typeface="Arial" charset="0"/>
              <a:buChar char="•"/>
            </a:pPr>
            <a:r>
              <a:rPr lang="es-MX" sz="3200" i="1" u="sng" dirty="0" smtClean="0">
                <a:solidFill>
                  <a:schemeClr val="bg1"/>
                </a:solidFill>
                <a:latin typeface="Agency FB" pitchFamily="34" charset="0"/>
              </a:rPr>
              <a:t>“Es general e inclusivo, puesto que orienta sus propios programas de estudio” </a:t>
            </a:r>
            <a:r>
              <a:rPr lang="es-MX" sz="3200" b="1" i="1" u="sng" dirty="0" err="1" smtClean="0">
                <a:solidFill>
                  <a:schemeClr val="bg1"/>
                </a:solidFill>
                <a:latin typeface="Agency FB" pitchFamily="34" charset="0"/>
              </a:rPr>
              <a:t>Jonnaert</a:t>
            </a:r>
            <a:r>
              <a:rPr lang="es-MX" sz="3200" b="1" i="1" u="sng" dirty="0" smtClean="0">
                <a:solidFill>
                  <a:schemeClr val="bg1"/>
                </a:solidFill>
                <a:latin typeface="Agency FB" pitchFamily="34" charset="0"/>
              </a:rPr>
              <a:t> y </a:t>
            </a:r>
            <a:r>
              <a:rPr lang="es-MX" sz="3200" b="1" i="1" u="sng" dirty="0" err="1" smtClean="0">
                <a:solidFill>
                  <a:schemeClr val="bg1"/>
                </a:solidFill>
                <a:latin typeface="Agency FB" pitchFamily="34" charset="0"/>
              </a:rPr>
              <a:t>Ettayebi</a:t>
            </a:r>
            <a:r>
              <a:rPr lang="es-MX" sz="3200" b="1" i="1" u="sng" dirty="0" smtClean="0">
                <a:solidFill>
                  <a:schemeClr val="bg1"/>
                </a:solidFill>
                <a:latin typeface="Agency FB" pitchFamily="34" charset="0"/>
              </a:rPr>
              <a:t> (2006) </a:t>
            </a:r>
          </a:p>
          <a:p>
            <a:pPr algn="l">
              <a:buFont typeface="Arial" charset="0"/>
              <a:buChar char="•"/>
            </a:pPr>
            <a:r>
              <a:rPr lang="es-MX" sz="3200" dirty="0" smtClean="0">
                <a:solidFill>
                  <a:schemeClr val="bg1"/>
                </a:solidFill>
                <a:latin typeface="Agency FB" pitchFamily="34" charset="0"/>
              </a:rPr>
              <a:t>Un </a:t>
            </a:r>
            <a:r>
              <a:rPr lang="es-MX" sz="3200" b="1" dirty="0" smtClean="0">
                <a:solidFill>
                  <a:schemeClr val="bg1"/>
                </a:solidFill>
                <a:latin typeface="Agency FB" pitchFamily="34" charset="0"/>
              </a:rPr>
              <a:t>programa educativo </a:t>
            </a:r>
            <a:r>
              <a:rPr lang="es-MX" sz="3200" dirty="0" smtClean="0">
                <a:solidFill>
                  <a:schemeClr val="bg1"/>
                </a:solidFill>
                <a:latin typeface="Agency FB" pitchFamily="34" charset="0"/>
              </a:rPr>
              <a:t>se basa en un conjunto organizado de materias escolares que se proponen a los alumnos.</a:t>
            </a:r>
          </a:p>
          <a:p>
            <a:pPr algn="l">
              <a:buFont typeface="Arial" charset="0"/>
              <a:buChar char="•"/>
            </a:pPr>
            <a:endParaRPr lang="es-MX" dirty="0">
              <a:solidFill>
                <a:schemeClr val="tx1"/>
              </a:solidFill>
              <a:latin typeface="Agency FB" pitchFamily="34" charset="0"/>
            </a:endParaRPr>
          </a:p>
        </p:txBody>
      </p:sp>
      <p:pic>
        <p:nvPicPr>
          <p:cNvPr id="11266" name="Picture 2" descr="http://3.bp.blogspot.com/-ORIqaHwRgy8/S8idzeq_PPI/AAAAAAAAAQE/7twh2zahFMY/s1600/integracion.jpg"/>
          <p:cNvPicPr>
            <a:picLocks noChangeAspect="1" noChangeArrowheads="1"/>
          </p:cNvPicPr>
          <p:nvPr/>
        </p:nvPicPr>
        <p:blipFill>
          <a:blip r:embed="rId2" cstate="print"/>
          <a:srcRect/>
          <a:stretch>
            <a:fillRect/>
          </a:stretch>
        </p:blipFill>
        <p:spPr bwMode="auto">
          <a:xfrm>
            <a:off x="5724128" y="4725144"/>
            <a:ext cx="3168352" cy="1889111"/>
          </a:xfrm>
          <a:prstGeom prst="rect">
            <a:avLst/>
          </a:prstGeom>
          <a:noFill/>
        </p:spPr>
      </p:pic>
    </p:spTree>
    <p:extLst>
      <p:ext uri="{BB962C8B-B14F-4D97-AF65-F5344CB8AC3E}">
        <p14:creationId xmlns:p14="http://schemas.microsoft.com/office/powerpoint/2010/main" xmlns="" val="374127221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5" presetClass="entr" presetSubtype="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500"/>
                            </p:stCondLst>
                            <p:childTnLst>
                              <p:par>
                                <p:cTn id="20" presetID="15"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500"/>
                            </p:stCondLst>
                            <p:childTnLst>
                              <p:par>
                                <p:cTn id="27" presetID="15" presetClass="entr" presetSubtype="0"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3500"/>
                            </p:stCondLst>
                            <p:childTnLst>
                              <p:par>
                                <p:cTn id="34" presetID="15" presetClass="entr" presetSubtype="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4500"/>
                            </p:stCondLst>
                            <p:childTnLst>
                              <p:par>
                                <p:cTn id="41" presetID="15" presetClass="entr" presetSubtype="0" fill="hold" nodeType="afterEffect">
                                  <p:stCondLst>
                                    <p:cond delay="0"/>
                                  </p:stCondLst>
                                  <p:childTnLst>
                                    <p:set>
                                      <p:cBhvr>
                                        <p:cTn id="42" dur="1" fill="hold">
                                          <p:stCondLst>
                                            <p:cond delay="0"/>
                                          </p:stCondLst>
                                        </p:cTn>
                                        <p:tgtEl>
                                          <p:spTgt spid="11266"/>
                                        </p:tgtEl>
                                        <p:attrNameLst>
                                          <p:attrName>style.visibility</p:attrName>
                                        </p:attrNameLst>
                                      </p:cBhvr>
                                      <p:to>
                                        <p:strVal val="visible"/>
                                      </p:to>
                                    </p:set>
                                    <p:anim calcmode="lin" valueType="num">
                                      <p:cBhvr>
                                        <p:cTn id="43" dur="1000" fill="hold"/>
                                        <p:tgtEl>
                                          <p:spTgt spid="11266"/>
                                        </p:tgtEl>
                                        <p:attrNameLst>
                                          <p:attrName>ppt_w</p:attrName>
                                        </p:attrNameLst>
                                      </p:cBhvr>
                                      <p:tavLst>
                                        <p:tav tm="0">
                                          <p:val>
                                            <p:fltVal val="0"/>
                                          </p:val>
                                        </p:tav>
                                        <p:tav tm="100000">
                                          <p:val>
                                            <p:strVal val="#ppt_w"/>
                                          </p:val>
                                        </p:tav>
                                      </p:tavLst>
                                    </p:anim>
                                    <p:anim calcmode="lin" valueType="num">
                                      <p:cBhvr>
                                        <p:cTn id="44" dur="1000" fill="hold"/>
                                        <p:tgtEl>
                                          <p:spTgt spid="11266"/>
                                        </p:tgtEl>
                                        <p:attrNameLst>
                                          <p:attrName>ppt_h</p:attrName>
                                        </p:attrNameLst>
                                      </p:cBhvr>
                                      <p:tavLst>
                                        <p:tav tm="0">
                                          <p:val>
                                            <p:fltVal val="0"/>
                                          </p:val>
                                        </p:tav>
                                        <p:tav tm="100000">
                                          <p:val>
                                            <p:strVal val="#ppt_h"/>
                                          </p:val>
                                        </p:tav>
                                      </p:tavLst>
                                    </p:anim>
                                    <p:anim calcmode="lin" valueType="num">
                                      <p:cBhvr>
                                        <p:cTn id="45"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126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es-MX" sz="3200" b="1" dirty="0" smtClean="0">
                <a:latin typeface="+mn-lt"/>
              </a:rPr>
              <a:t>ADAPTACIÓN DE LOS CURRÍCULUM EN 3 PARÁMETROS:</a:t>
            </a:r>
            <a:endParaRPr lang="es-MX" sz="3200" b="1" dirty="0">
              <a:latin typeface="+mn-lt"/>
            </a:endParaRPr>
          </a:p>
        </p:txBody>
      </p:sp>
      <p:sp>
        <p:nvSpPr>
          <p:cNvPr id="3" name="2 Marcador de texto"/>
          <p:cNvSpPr>
            <a:spLocks noGrp="1"/>
          </p:cNvSpPr>
          <p:nvPr>
            <p:ph type="body" idx="1"/>
          </p:nvPr>
        </p:nvSpPr>
        <p:spPr>
          <a:xfrm>
            <a:off x="457200" y="1535112"/>
            <a:ext cx="4040188" cy="1029792"/>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s-MX" sz="3200" dirty="0" smtClean="0">
                <a:solidFill>
                  <a:schemeClr val="tx1"/>
                </a:solidFill>
              </a:rPr>
              <a:t>1</a:t>
            </a:r>
            <a:r>
              <a:rPr lang="es-MX" sz="2000" dirty="0" smtClean="0">
                <a:solidFill>
                  <a:schemeClr val="tx1"/>
                </a:solidFill>
              </a:rPr>
              <a:t> </a:t>
            </a:r>
            <a:r>
              <a:rPr lang="es-MX" dirty="0" smtClean="0">
                <a:solidFill>
                  <a:schemeClr val="tx1"/>
                </a:solidFill>
              </a:rPr>
              <a:t>“Un nuevo concepto de conocimientos”</a:t>
            </a:r>
            <a:endParaRPr lang="es-MX" dirty="0">
              <a:solidFill>
                <a:schemeClr val="tx1"/>
              </a:solidFill>
            </a:endParaRPr>
          </a:p>
        </p:txBody>
      </p:sp>
      <p:sp>
        <p:nvSpPr>
          <p:cNvPr id="4" name="3 Marcador de contenido"/>
          <p:cNvSpPr>
            <a:spLocks noGrp="1"/>
          </p:cNvSpPr>
          <p:nvPr>
            <p:ph sz="half" idx="2"/>
          </p:nvPr>
        </p:nvSpPr>
        <p:spPr>
          <a:xfrm>
            <a:off x="467544" y="2708920"/>
            <a:ext cx="4040188" cy="3951288"/>
          </a:xfrm>
          <a:ln w="38100"/>
        </p:spPr>
        <p:style>
          <a:lnRef idx="1">
            <a:schemeClr val="accent2"/>
          </a:lnRef>
          <a:fillRef idx="2">
            <a:schemeClr val="accent2"/>
          </a:fillRef>
          <a:effectRef idx="1">
            <a:schemeClr val="accent2"/>
          </a:effectRef>
          <a:fontRef idx="minor">
            <a:schemeClr val="dk1"/>
          </a:fontRef>
        </p:style>
        <p:txBody>
          <a:bodyPr>
            <a:normAutofit fontScale="92500"/>
          </a:bodyPr>
          <a:lstStyle/>
          <a:p>
            <a:r>
              <a:rPr lang="es-MX" b="1" dirty="0" smtClean="0"/>
              <a:t>El desarrollo de la sociedad del conocimiento suscita una </a:t>
            </a:r>
            <a:r>
              <a:rPr lang="es-MX" b="1" u="sng" dirty="0" smtClean="0"/>
              <a:t>demanda de competencias fundamentales</a:t>
            </a:r>
            <a:r>
              <a:rPr lang="es-MX" b="1" dirty="0" smtClean="0"/>
              <a:t>, tanto en la órbita personal como en la pública profesional.</a:t>
            </a:r>
          </a:p>
          <a:p>
            <a:r>
              <a:rPr lang="es-MX" b="1" dirty="0" smtClean="0"/>
              <a:t>El modo de</a:t>
            </a:r>
            <a:r>
              <a:rPr lang="es-MX" b="1" u="sng" dirty="0" smtClean="0"/>
              <a:t> acceder </a:t>
            </a:r>
            <a:r>
              <a:rPr lang="es-MX" b="1" dirty="0" smtClean="0"/>
              <a:t>a las </a:t>
            </a:r>
            <a:r>
              <a:rPr lang="es-MX" b="1" u="sng" dirty="0" smtClean="0"/>
              <a:t>informaciones y a los servicios</a:t>
            </a:r>
            <a:r>
              <a:rPr lang="es-MX" b="1" dirty="0" smtClean="0"/>
              <a:t> es </a:t>
            </a:r>
            <a:r>
              <a:rPr lang="es-MX" b="1" u="sng" dirty="0" smtClean="0"/>
              <a:t>cambiante</a:t>
            </a:r>
            <a:r>
              <a:rPr lang="es-MX" b="1" dirty="0" smtClean="0"/>
              <a:t> como así mismo la estructura y la composición de la sociedad.</a:t>
            </a:r>
          </a:p>
          <a:p>
            <a:endParaRPr lang="es-MX" dirty="0"/>
          </a:p>
        </p:txBody>
      </p:sp>
      <p:sp>
        <p:nvSpPr>
          <p:cNvPr id="5" name="4 Marcador de texto"/>
          <p:cNvSpPr>
            <a:spLocks noGrp="1"/>
          </p:cNvSpPr>
          <p:nvPr>
            <p:ph type="body" sz="quarter" idx="3"/>
          </p:nvPr>
        </p:nvSpPr>
        <p:spPr>
          <a:xfrm>
            <a:off x="4645025" y="1535112"/>
            <a:ext cx="4041775" cy="1029792"/>
          </a:xfrm>
        </p:spPr>
        <p:style>
          <a:lnRef idx="0">
            <a:schemeClr val="accent4"/>
          </a:lnRef>
          <a:fillRef idx="3">
            <a:schemeClr val="accent4"/>
          </a:fillRef>
          <a:effectRef idx="3">
            <a:schemeClr val="accent4"/>
          </a:effectRef>
          <a:fontRef idx="minor">
            <a:schemeClr val="lt1"/>
          </a:fontRef>
        </p:style>
        <p:txBody>
          <a:bodyPr>
            <a:normAutofit fontScale="92500" lnSpcReduction="20000"/>
          </a:bodyPr>
          <a:lstStyle/>
          <a:p>
            <a:pPr algn="ctr"/>
            <a:r>
              <a:rPr lang="es-MX" sz="3300" dirty="0" smtClean="0">
                <a:solidFill>
                  <a:schemeClr val="tx1"/>
                </a:solidFill>
              </a:rPr>
              <a:t>2 </a:t>
            </a:r>
            <a:r>
              <a:rPr lang="es-MX" dirty="0" smtClean="0">
                <a:solidFill>
                  <a:schemeClr val="tx1"/>
                </a:solidFill>
              </a:rPr>
              <a:t>“La demanda social ya no hacer referencia a la secuencia de tareas”</a:t>
            </a:r>
            <a:endParaRPr lang="es-MX" dirty="0">
              <a:solidFill>
                <a:schemeClr val="tx1"/>
              </a:solidFill>
            </a:endParaRPr>
          </a:p>
        </p:txBody>
      </p:sp>
      <p:sp>
        <p:nvSpPr>
          <p:cNvPr id="6" name="5 Marcador de contenido"/>
          <p:cNvSpPr>
            <a:spLocks noGrp="1"/>
          </p:cNvSpPr>
          <p:nvPr>
            <p:ph sz="quarter" idx="4"/>
          </p:nvPr>
        </p:nvSpPr>
        <p:spPr>
          <a:xfrm>
            <a:off x="4644008" y="2708920"/>
            <a:ext cx="4041775" cy="3951288"/>
          </a:xfrm>
          <a:ln w="38100"/>
        </p:spPr>
        <p:style>
          <a:lnRef idx="1">
            <a:schemeClr val="accent1"/>
          </a:lnRef>
          <a:fillRef idx="2">
            <a:schemeClr val="accent1"/>
          </a:fillRef>
          <a:effectRef idx="1">
            <a:schemeClr val="accent1"/>
          </a:effectRef>
          <a:fontRef idx="minor">
            <a:schemeClr val="dk1"/>
          </a:fontRef>
        </p:style>
        <p:txBody>
          <a:bodyPr/>
          <a:lstStyle/>
          <a:p>
            <a:endParaRPr lang="es-MX" sz="2200" b="1" dirty="0" smtClean="0"/>
          </a:p>
          <a:p>
            <a:r>
              <a:rPr lang="es-MX" sz="2200" b="1" dirty="0" smtClean="0"/>
              <a:t>Es un tipo de </a:t>
            </a:r>
            <a:r>
              <a:rPr lang="es-MX" sz="2200" b="1" u="sng" dirty="0" smtClean="0"/>
              <a:t>organización</a:t>
            </a:r>
            <a:r>
              <a:rPr lang="es-MX" sz="2200" b="1" dirty="0" smtClean="0"/>
              <a:t> </a:t>
            </a:r>
            <a:r>
              <a:rPr lang="es-MX" sz="2200" b="1" u="sng" dirty="0" smtClean="0"/>
              <a:t>de trabajo </a:t>
            </a:r>
            <a:r>
              <a:rPr lang="es-MX" sz="2200" b="1" dirty="0" smtClean="0"/>
              <a:t>la cual requiere de responsabilidad y exige a los trabajadores </a:t>
            </a:r>
            <a:r>
              <a:rPr lang="es-MX" sz="2200" b="1" u="sng" dirty="0" smtClean="0"/>
              <a:t>desarrollar competencias </a:t>
            </a:r>
            <a:r>
              <a:rPr lang="es-MX" sz="2200" b="1" dirty="0" smtClean="0"/>
              <a:t>nuevas y coordinar sus distintas especialidades, provenientes de áreas diferentes.</a:t>
            </a:r>
          </a:p>
          <a:p>
            <a:endParaRPr lang="es-MX" dirty="0" smtClean="0"/>
          </a:p>
          <a:p>
            <a:endParaRPr lang="es-MX" dirty="0"/>
          </a:p>
          <a:p>
            <a:endParaRPr lang="es-MX" dirty="0" smtClean="0"/>
          </a:p>
          <a:p>
            <a:endParaRPr lang="es-MX" dirty="0"/>
          </a:p>
        </p:txBody>
      </p:sp>
    </p:spTree>
    <p:extLst>
      <p:ext uri="{BB962C8B-B14F-4D97-AF65-F5344CB8AC3E}">
        <p14:creationId xmlns:p14="http://schemas.microsoft.com/office/powerpoint/2010/main" xmlns="" val="23508769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par>
                          <p:cTn id="12" fill="hold">
                            <p:stCondLst>
                              <p:cond delay="500"/>
                            </p:stCondLst>
                            <p:childTnLst>
                              <p:par>
                                <p:cTn id="13" presetID="39" presetClass="entr" presetSubtype="0" accel="10000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39" presetClass="entr" presetSubtype="0" accel="10000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6" presetClass="entr" presetSubtype="0" fill="hold" grpId="0" nodeType="after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wipe(down)">
                                      <p:cBhvr>
                                        <p:cTn id="29" dur="580">
                                          <p:stCondLst>
                                            <p:cond delay="0"/>
                                          </p:stCondLst>
                                        </p:cTn>
                                        <p:tgtEl>
                                          <p:spTgt spid="4">
                                            <p:bg/>
                                          </p:spTgt>
                                        </p:tgtEl>
                                      </p:cBhvr>
                                    </p:animEffect>
                                    <p:anim calcmode="lin" valueType="num">
                                      <p:cBhvr>
                                        <p:cTn id="30"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bg/>
                                          </p:spTgt>
                                        </p:tgtEl>
                                      </p:cBhvr>
                                      <p:to x="100000" y="60000"/>
                                    </p:animScale>
                                    <p:animScale>
                                      <p:cBhvr>
                                        <p:cTn id="36" dur="166" decel="50000">
                                          <p:stCondLst>
                                            <p:cond delay="676"/>
                                          </p:stCondLst>
                                        </p:cTn>
                                        <p:tgtEl>
                                          <p:spTgt spid="4">
                                            <p:bg/>
                                          </p:spTgt>
                                        </p:tgtEl>
                                      </p:cBhvr>
                                      <p:to x="100000" y="100000"/>
                                    </p:animScale>
                                    <p:animScale>
                                      <p:cBhvr>
                                        <p:cTn id="37" dur="26">
                                          <p:stCondLst>
                                            <p:cond delay="1312"/>
                                          </p:stCondLst>
                                        </p:cTn>
                                        <p:tgtEl>
                                          <p:spTgt spid="4">
                                            <p:bg/>
                                          </p:spTgt>
                                        </p:tgtEl>
                                      </p:cBhvr>
                                      <p:to x="100000" y="80000"/>
                                    </p:animScale>
                                    <p:animScale>
                                      <p:cBhvr>
                                        <p:cTn id="38" dur="166" decel="50000">
                                          <p:stCondLst>
                                            <p:cond delay="1338"/>
                                          </p:stCondLst>
                                        </p:cTn>
                                        <p:tgtEl>
                                          <p:spTgt spid="4">
                                            <p:bg/>
                                          </p:spTgt>
                                        </p:tgtEl>
                                      </p:cBhvr>
                                      <p:to x="100000" y="100000"/>
                                    </p:animScale>
                                    <p:animScale>
                                      <p:cBhvr>
                                        <p:cTn id="39" dur="26">
                                          <p:stCondLst>
                                            <p:cond delay="1642"/>
                                          </p:stCondLst>
                                        </p:cTn>
                                        <p:tgtEl>
                                          <p:spTgt spid="4">
                                            <p:bg/>
                                          </p:spTgt>
                                        </p:tgtEl>
                                      </p:cBhvr>
                                      <p:to x="100000" y="90000"/>
                                    </p:animScale>
                                    <p:animScale>
                                      <p:cBhvr>
                                        <p:cTn id="40" dur="166" decel="50000">
                                          <p:stCondLst>
                                            <p:cond delay="1668"/>
                                          </p:stCondLst>
                                        </p:cTn>
                                        <p:tgtEl>
                                          <p:spTgt spid="4">
                                            <p:bg/>
                                          </p:spTgt>
                                        </p:tgtEl>
                                      </p:cBhvr>
                                      <p:to x="100000" y="100000"/>
                                    </p:animScale>
                                    <p:animScale>
                                      <p:cBhvr>
                                        <p:cTn id="41" dur="26">
                                          <p:stCondLst>
                                            <p:cond delay="1808"/>
                                          </p:stCondLst>
                                        </p:cTn>
                                        <p:tgtEl>
                                          <p:spTgt spid="4">
                                            <p:bg/>
                                          </p:spTgt>
                                        </p:tgtEl>
                                      </p:cBhvr>
                                      <p:to x="100000" y="95000"/>
                                    </p:animScale>
                                    <p:animScale>
                                      <p:cBhvr>
                                        <p:cTn id="42" dur="166" decel="50000">
                                          <p:stCondLst>
                                            <p:cond delay="1834"/>
                                          </p:stCondLst>
                                        </p:cTn>
                                        <p:tgtEl>
                                          <p:spTgt spid="4">
                                            <p:bg/>
                                          </p:spTgt>
                                        </p:tgtEl>
                                      </p:cBhvr>
                                      <p:to x="100000" y="100000"/>
                                    </p:animScale>
                                  </p:childTnLst>
                                </p:cTn>
                              </p:par>
                            </p:childTnLst>
                          </p:cTn>
                        </p:par>
                        <p:par>
                          <p:cTn id="43" fill="hold">
                            <p:stCondLst>
                              <p:cond delay="3500"/>
                            </p:stCondLst>
                            <p:childTnLst>
                              <p:par>
                                <p:cTn id="44" presetID="26" presetClass="entr" presetSubtype="0" fill="hold" grpId="0" nodeType="after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down)">
                                      <p:cBhvr>
                                        <p:cTn id="46" dur="580">
                                          <p:stCondLst>
                                            <p:cond delay="0"/>
                                          </p:stCondLst>
                                        </p:cTn>
                                        <p:tgtEl>
                                          <p:spTgt spid="4">
                                            <p:txEl>
                                              <p:pRg st="0" end="0"/>
                                            </p:txEl>
                                          </p:spTgt>
                                        </p:tgtEl>
                                      </p:cBhvr>
                                    </p:animEffect>
                                    <p:anim calcmode="lin" valueType="num">
                                      <p:cBhvr>
                                        <p:cTn id="47"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4">
                                            <p:txEl>
                                              <p:pRg st="0" end="0"/>
                                            </p:txEl>
                                          </p:spTgt>
                                        </p:tgtEl>
                                      </p:cBhvr>
                                      <p:to x="100000" y="60000"/>
                                    </p:animScale>
                                    <p:animScale>
                                      <p:cBhvr>
                                        <p:cTn id="53" dur="166" decel="50000">
                                          <p:stCondLst>
                                            <p:cond delay="676"/>
                                          </p:stCondLst>
                                        </p:cTn>
                                        <p:tgtEl>
                                          <p:spTgt spid="4">
                                            <p:txEl>
                                              <p:pRg st="0" end="0"/>
                                            </p:txEl>
                                          </p:spTgt>
                                        </p:tgtEl>
                                      </p:cBhvr>
                                      <p:to x="100000" y="100000"/>
                                    </p:animScale>
                                    <p:animScale>
                                      <p:cBhvr>
                                        <p:cTn id="54" dur="26">
                                          <p:stCondLst>
                                            <p:cond delay="1312"/>
                                          </p:stCondLst>
                                        </p:cTn>
                                        <p:tgtEl>
                                          <p:spTgt spid="4">
                                            <p:txEl>
                                              <p:pRg st="0" end="0"/>
                                            </p:txEl>
                                          </p:spTgt>
                                        </p:tgtEl>
                                      </p:cBhvr>
                                      <p:to x="100000" y="80000"/>
                                    </p:animScale>
                                    <p:animScale>
                                      <p:cBhvr>
                                        <p:cTn id="55" dur="166" decel="50000">
                                          <p:stCondLst>
                                            <p:cond delay="1338"/>
                                          </p:stCondLst>
                                        </p:cTn>
                                        <p:tgtEl>
                                          <p:spTgt spid="4">
                                            <p:txEl>
                                              <p:pRg st="0" end="0"/>
                                            </p:txEl>
                                          </p:spTgt>
                                        </p:tgtEl>
                                      </p:cBhvr>
                                      <p:to x="100000" y="100000"/>
                                    </p:animScale>
                                    <p:animScale>
                                      <p:cBhvr>
                                        <p:cTn id="56" dur="26">
                                          <p:stCondLst>
                                            <p:cond delay="1642"/>
                                          </p:stCondLst>
                                        </p:cTn>
                                        <p:tgtEl>
                                          <p:spTgt spid="4">
                                            <p:txEl>
                                              <p:pRg st="0" end="0"/>
                                            </p:txEl>
                                          </p:spTgt>
                                        </p:tgtEl>
                                      </p:cBhvr>
                                      <p:to x="100000" y="90000"/>
                                    </p:animScale>
                                    <p:animScale>
                                      <p:cBhvr>
                                        <p:cTn id="57" dur="166" decel="50000">
                                          <p:stCondLst>
                                            <p:cond delay="1668"/>
                                          </p:stCondLst>
                                        </p:cTn>
                                        <p:tgtEl>
                                          <p:spTgt spid="4">
                                            <p:txEl>
                                              <p:pRg st="0" end="0"/>
                                            </p:txEl>
                                          </p:spTgt>
                                        </p:tgtEl>
                                      </p:cBhvr>
                                      <p:to x="100000" y="100000"/>
                                    </p:animScale>
                                    <p:animScale>
                                      <p:cBhvr>
                                        <p:cTn id="58" dur="26">
                                          <p:stCondLst>
                                            <p:cond delay="1808"/>
                                          </p:stCondLst>
                                        </p:cTn>
                                        <p:tgtEl>
                                          <p:spTgt spid="4">
                                            <p:txEl>
                                              <p:pRg st="0" end="0"/>
                                            </p:txEl>
                                          </p:spTgt>
                                        </p:tgtEl>
                                      </p:cBhvr>
                                      <p:to x="100000" y="95000"/>
                                    </p:animScale>
                                    <p:animScale>
                                      <p:cBhvr>
                                        <p:cTn id="59" dur="166" decel="50000">
                                          <p:stCondLst>
                                            <p:cond delay="1834"/>
                                          </p:stCondLst>
                                        </p:cTn>
                                        <p:tgtEl>
                                          <p:spTgt spid="4">
                                            <p:txEl>
                                              <p:pRg st="0" end="0"/>
                                            </p:txEl>
                                          </p:spTgt>
                                        </p:tgtEl>
                                      </p:cBhvr>
                                      <p:to x="100000" y="100000"/>
                                    </p:animScale>
                                  </p:childTnLst>
                                </p:cTn>
                              </p:par>
                            </p:childTnLst>
                          </p:cTn>
                        </p:par>
                        <p:par>
                          <p:cTn id="60" fill="hold">
                            <p:stCondLst>
                              <p:cond delay="5500"/>
                            </p:stCondLst>
                            <p:childTnLst>
                              <p:par>
                                <p:cTn id="61" presetID="26" presetClass="entr" presetSubtype="0" fill="hold" grpId="0" nodeType="after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wipe(down)">
                                      <p:cBhvr>
                                        <p:cTn id="63" dur="580">
                                          <p:stCondLst>
                                            <p:cond delay="0"/>
                                          </p:stCondLst>
                                        </p:cTn>
                                        <p:tgtEl>
                                          <p:spTgt spid="4">
                                            <p:txEl>
                                              <p:pRg st="1" end="1"/>
                                            </p:txEl>
                                          </p:spTgt>
                                        </p:tgtEl>
                                      </p:cBhvr>
                                    </p:animEffect>
                                    <p:anim calcmode="lin" valueType="num">
                                      <p:cBhvr>
                                        <p:cTn id="6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4">
                                            <p:txEl>
                                              <p:pRg st="1" end="1"/>
                                            </p:txEl>
                                          </p:spTgt>
                                        </p:tgtEl>
                                      </p:cBhvr>
                                      <p:to x="100000" y="60000"/>
                                    </p:animScale>
                                    <p:animScale>
                                      <p:cBhvr>
                                        <p:cTn id="70" dur="166" decel="50000">
                                          <p:stCondLst>
                                            <p:cond delay="676"/>
                                          </p:stCondLst>
                                        </p:cTn>
                                        <p:tgtEl>
                                          <p:spTgt spid="4">
                                            <p:txEl>
                                              <p:pRg st="1" end="1"/>
                                            </p:txEl>
                                          </p:spTgt>
                                        </p:tgtEl>
                                      </p:cBhvr>
                                      <p:to x="100000" y="100000"/>
                                    </p:animScale>
                                    <p:animScale>
                                      <p:cBhvr>
                                        <p:cTn id="71" dur="26">
                                          <p:stCondLst>
                                            <p:cond delay="1312"/>
                                          </p:stCondLst>
                                        </p:cTn>
                                        <p:tgtEl>
                                          <p:spTgt spid="4">
                                            <p:txEl>
                                              <p:pRg st="1" end="1"/>
                                            </p:txEl>
                                          </p:spTgt>
                                        </p:tgtEl>
                                      </p:cBhvr>
                                      <p:to x="100000" y="80000"/>
                                    </p:animScale>
                                    <p:animScale>
                                      <p:cBhvr>
                                        <p:cTn id="72" dur="166" decel="50000">
                                          <p:stCondLst>
                                            <p:cond delay="1338"/>
                                          </p:stCondLst>
                                        </p:cTn>
                                        <p:tgtEl>
                                          <p:spTgt spid="4">
                                            <p:txEl>
                                              <p:pRg st="1" end="1"/>
                                            </p:txEl>
                                          </p:spTgt>
                                        </p:tgtEl>
                                      </p:cBhvr>
                                      <p:to x="100000" y="100000"/>
                                    </p:animScale>
                                    <p:animScale>
                                      <p:cBhvr>
                                        <p:cTn id="73" dur="26">
                                          <p:stCondLst>
                                            <p:cond delay="1642"/>
                                          </p:stCondLst>
                                        </p:cTn>
                                        <p:tgtEl>
                                          <p:spTgt spid="4">
                                            <p:txEl>
                                              <p:pRg st="1" end="1"/>
                                            </p:txEl>
                                          </p:spTgt>
                                        </p:tgtEl>
                                      </p:cBhvr>
                                      <p:to x="100000" y="90000"/>
                                    </p:animScale>
                                    <p:animScale>
                                      <p:cBhvr>
                                        <p:cTn id="74" dur="166" decel="50000">
                                          <p:stCondLst>
                                            <p:cond delay="1668"/>
                                          </p:stCondLst>
                                        </p:cTn>
                                        <p:tgtEl>
                                          <p:spTgt spid="4">
                                            <p:txEl>
                                              <p:pRg st="1" end="1"/>
                                            </p:txEl>
                                          </p:spTgt>
                                        </p:tgtEl>
                                      </p:cBhvr>
                                      <p:to x="100000" y="100000"/>
                                    </p:animScale>
                                    <p:animScale>
                                      <p:cBhvr>
                                        <p:cTn id="75" dur="26">
                                          <p:stCondLst>
                                            <p:cond delay="1808"/>
                                          </p:stCondLst>
                                        </p:cTn>
                                        <p:tgtEl>
                                          <p:spTgt spid="4">
                                            <p:txEl>
                                              <p:pRg st="1" end="1"/>
                                            </p:txEl>
                                          </p:spTgt>
                                        </p:tgtEl>
                                      </p:cBhvr>
                                      <p:to x="100000" y="95000"/>
                                    </p:animScale>
                                    <p:animScale>
                                      <p:cBhvr>
                                        <p:cTn id="76" dur="166" decel="50000">
                                          <p:stCondLst>
                                            <p:cond delay="1834"/>
                                          </p:stCondLst>
                                        </p:cTn>
                                        <p:tgtEl>
                                          <p:spTgt spid="4">
                                            <p:txEl>
                                              <p:pRg st="1" end="1"/>
                                            </p:txEl>
                                          </p:spTgt>
                                        </p:tgtEl>
                                      </p:cBhvr>
                                      <p:to x="100000" y="100000"/>
                                    </p:animScale>
                                  </p:childTnLst>
                                </p:cTn>
                              </p:par>
                            </p:childTnLst>
                          </p:cTn>
                        </p:par>
                        <p:par>
                          <p:cTn id="77" fill="hold">
                            <p:stCondLst>
                              <p:cond delay="7500"/>
                            </p:stCondLst>
                            <p:childTnLst>
                              <p:par>
                                <p:cTn id="78" presetID="48" presetClass="entr" presetSubtype="0" accel="50000" fill="hold" grpId="0" nodeType="afterEffect">
                                  <p:stCondLst>
                                    <p:cond delay="0"/>
                                  </p:stCondLst>
                                  <p:childTnLst>
                                    <p:set>
                                      <p:cBhvr>
                                        <p:cTn id="79" dur="1" fill="hold">
                                          <p:stCondLst>
                                            <p:cond delay="0"/>
                                          </p:stCondLst>
                                        </p:cTn>
                                        <p:tgtEl>
                                          <p:spTgt spid="5">
                                            <p:bg/>
                                          </p:spTgt>
                                        </p:tgtEl>
                                        <p:attrNameLst>
                                          <p:attrName>style.visibility</p:attrName>
                                        </p:attrNameLst>
                                      </p:cBhvr>
                                      <p:to>
                                        <p:strVal val="visible"/>
                                      </p:to>
                                    </p:set>
                                    <p:anim calcmode="lin" valueType="num">
                                      <p:cBhvr>
                                        <p:cTn id="80" dur="1000" fill="hold"/>
                                        <p:tgtEl>
                                          <p:spTgt spid="5">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1" dur="1000" fill="hold"/>
                                        <p:tgtEl>
                                          <p:spTgt spid="5">
                                            <p:bg/>
                                          </p:spTgt>
                                        </p:tgtEl>
                                        <p:attrNameLst>
                                          <p:attrName>ppt_x</p:attrName>
                                        </p:attrNameLst>
                                      </p:cBhvr>
                                      <p:tavLst>
                                        <p:tav tm="0">
                                          <p:val>
                                            <p:fltVal val="-1"/>
                                          </p:val>
                                        </p:tav>
                                        <p:tav tm="50000">
                                          <p:val>
                                            <p:fltVal val="0.95"/>
                                          </p:val>
                                        </p:tav>
                                        <p:tav tm="100000">
                                          <p:val>
                                            <p:strVal val="#ppt_x"/>
                                          </p:val>
                                        </p:tav>
                                      </p:tavLst>
                                    </p:anim>
                                    <p:anim calcmode="lin" valueType="num">
                                      <p:cBhvr>
                                        <p:cTn id="82" dur="1000" fill="hold"/>
                                        <p:tgtEl>
                                          <p:spTgt spid="5">
                                            <p:bg/>
                                          </p:spTgt>
                                        </p:tgtEl>
                                        <p:attrNameLst>
                                          <p:attrName>ppt_y</p:attrName>
                                        </p:attrNameLst>
                                      </p:cBhvr>
                                      <p:tavLst>
                                        <p:tav tm="0">
                                          <p:val>
                                            <p:strVal val="#ppt_y"/>
                                          </p:val>
                                        </p:tav>
                                        <p:tav tm="100000">
                                          <p:val>
                                            <p:strVal val="#ppt_y"/>
                                          </p:val>
                                        </p:tav>
                                      </p:tavLst>
                                    </p:anim>
                                    <p:animEffect transition="in" filter="fade">
                                      <p:cBhvr>
                                        <p:cTn id="83" dur="1000"/>
                                        <p:tgtEl>
                                          <p:spTgt spid="5">
                                            <p:bg/>
                                          </p:spTgt>
                                        </p:tgtEl>
                                      </p:cBhvr>
                                    </p:animEffect>
                                  </p:childTnLst>
                                </p:cTn>
                              </p:par>
                            </p:childTnLst>
                          </p:cTn>
                        </p:par>
                        <p:par>
                          <p:cTn id="84" fill="hold">
                            <p:stCondLst>
                              <p:cond delay="8500"/>
                            </p:stCondLst>
                            <p:childTnLst>
                              <p:par>
                                <p:cTn id="85" presetID="48" presetClass="entr" presetSubtype="0" accel="50000" fill="hold" grpId="0" nodeType="afterEffect">
                                  <p:stCondLst>
                                    <p:cond delay="0"/>
                                  </p:stCondLst>
                                  <p:childTnLst>
                                    <p:set>
                                      <p:cBhvr>
                                        <p:cTn id="86" dur="1" fill="hold">
                                          <p:stCondLst>
                                            <p:cond delay="0"/>
                                          </p:stCondLst>
                                        </p:cTn>
                                        <p:tgtEl>
                                          <p:spTgt spid="5">
                                            <p:txEl>
                                              <p:pRg st="0" end="0"/>
                                            </p:txEl>
                                          </p:spTgt>
                                        </p:tgtEl>
                                        <p:attrNameLst>
                                          <p:attrName>style.visibility</p:attrName>
                                        </p:attrNameLst>
                                      </p:cBhvr>
                                      <p:to>
                                        <p:strVal val="visible"/>
                                      </p:to>
                                    </p:set>
                                    <p:anim calcmode="lin" valueType="num">
                                      <p:cBhvr>
                                        <p:cTn id="8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8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90" dur="1000"/>
                                        <p:tgtEl>
                                          <p:spTgt spid="5">
                                            <p:txEl>
                                              <p:pRg st="0" end="0"/>
                                            </p:txEl>
                                          </p:spTgt>
                                        </p:tgtEl>
                                      </p:cBhvr>
                                    </p:animEffect>
                                  </p:childTnLst>
                                </p:cTn>
                              </p:par>
                            </p:childTnLst>
                          </p:cTn>
                        </p:par>
                        <p:par>
                          <p:cTn id="91" fill="hold">
                            <p:stCondLst>
                              <p:cond delay="9500"/>
                            </p:stCondLst>
                            <p:childTnLst>
                              <p:par>
                                <p:cTn id="92" presetID="58" presetClass="entr" presetSubtype="0" accel="100000" fill="hold" grpId="0" nodeType="afterEffect">
                                  <p:stCondLst>
                                    <p:cond delay="0"/>
                                  </p:stCondLst>
                                  <p:childTnLst>
                                    <p:set>
                                      <p:cBhvr>
                                        <p:cTn id="93" dur="1" fill="hold">
                                          <p:stCondLst>
                                            <p:cond delay="0"/>
                                          </p:stCondLst>
                                        </p:cTn>
                                        <p:tgtEl>
                                          <p:spTgt spid="6">
                                            <p:bg/>
                                          </p:spTgt>
                                        </p:tgtEl>
                                        <p:attrNameLst>
                                          <p:attrName>style.visibility</p:attrName>
                                        </p:attrNameLst>
                                      </p:cBhvr>
                                      <p:to>
                                        <p:strVal val="visible"/>
                                      </p:to>
                                    </p:set>
                                    <p:anim calcmode="lin" valueType="num">
                                      <p:cBhvr>
                                        <p:cTn id="94" dur="500" fill="hold"/>
                                        <p:tgtEl>
                                          <p:spTgt spid="6">
                                            <p:bg/>
                                          </p:spTgt>
                                        </p:tgtEl>
                                        <p:attrNameLst>
                                          <p:attrName>ppt_w</p:attrName>
                                        </p:attrNameLst>
                                      </p:cBhvr>
                                      <p:tavLst>
                                        <p:tav tm="0">
                                          <p:val>
                                            <p:strVal val="#ppt_w*2.5"/>
                                          </p:val>
                                        </p:tav>
                                        <p:tav tm="100000">
                                          <p:val>
                                            <p:strVal val="#ppt_w"/>
                                          </p:val>
                                        </p:tav>
                                      </p:tavLst>
                                    </p:anim>
                                    <p:anim calcmode="lin" valueType="num">
                                      <p:cBhvr>
                                        <p:cTn id="95" dur="500" fill="hold"/>
                                        <p:tgtEl>
                                          <p:spTgt spid="6">
                                            <p:bg/>
                                          </p:spTgt>
                                        </p:tgtEl>
                                        <p:attrNameLst>
                                          <p:attrName>ppt_h</p:attrName>
                                        </p:attrNameLst>
                                      </p:cBhvr>
                                      <p:tavLst>
                                        <p:tav tm="0">
                                          <p:val>
                                            <p:strVal val="#ppt_h*0.01"/>
                                          </p:val>
                                        </p:tav>
                                        <p:tav tm="100000">
                                          <p:val>
                                            <p:strVal val="#ppt_h"/>
                                          </p:val>
                                        </p:tav>
                                      </p:tavLst>
                                    </p:anim>
                                    <p:anim calcmode="lin" valueType="num">
                                      <p:cBhvr>
                                        <p:cTn id="96" dur="500" fill="hold"/>
                                        <p:tgtEl>
                                          <p:spTgt spid="6">
                                            <p:bg/>
                                          </p:spTgt>
                                        </p:tgtEl>
                                        <p:attrNameLst>
                                          <p:attrName>ppt_x</p:attrName>
                                        </p:attrNameLst>
                                      </p:cBhvr>
                                      <p:tavLst>
                                        <p:tav tm="0">
                                          <p:val>
                                            <p:strVal val="#ppt_x"/>
                                          </p:val>
                                        </p:tav>
                                        <p:tav tm="100000">
                                          <p:val>
                                            <p:strVal val="#ppt_x"/>
                                          </p:val>
                                        </p:tav>
                                      </p:tavLst>
                                    </p:anim>
                                    <p:anim calcmode="lin" valueType="num">
                                      <p:cBhvr>
                                        <p:cTn id="97" dur="500" fill="hold"/>
                                        <p:tgtEl>
                                          <p:spTgt spid="6">
                                            <p:bg/>
                                          </p:spTgt>
                                        </p:tgtEl>
                                        <p:attrNameLst>
                                          <p:attrName>ppt_y</p:attrName>
                                        </p:attrNameLst>
                                      </p:cBhvr>
                                      <p:tavLst>
                                        <p:tav tm="0">
                                          <p:val>
                                            <p:strVal val="#ppt_h+1"/>
                                          </p:val>
                                        </p:tav>
                                        <p:tav tm="100000">
                                          <p:val>
                                            <p:strVal val="#ppt_y"/>
                                          </p:val>
                                        </p:tav>
                                      </p:tavLst>
                                    </p:anim>
                                    <p:animEffect transition="in" filter="fade">
                                      <p:cBhvr>
                                        <p:cTn id="98" dur="500"/>
                                        <p:tgtEl>
                                          <p:spTgt spid="6">
                                            <p:bg/>
                                          </p:spTgt>
                                        </p:tgtEl>
                                      </p:cBhvr>
                                    </p:animEffect>
                                  </p:childTnLst>
                                </p:cTn>
                              </p:par>
                            </p:childTnLst>
                          </p:cTn>
                        </p:par>
                        <p:par>
                          <p:cTn id="99" fill="hold">
                            <p:stCondLst>
                              <p:cond delay="10000"/>
                            </p:stCondLst>
                            <p:childTnLst>
                              <p:par>
                                <p:cTn id="100" presetID="58" presetClass="entr" presetSubtype="0" accel="100000" fill="hold" grpId="0" nodeType="afterEffect">
                                  <p:stCondLst>
                                    <p:cond delay="0"/>
                                  </p:stCondLst>
                                  <p:childTnLst>
                                    <p:set>
                                      <p:cBhvr>
                                        <p:cTn id="101" dur="1" fill="hold">
                                          <p:stCondLst>
                                            <p:cond delay="0"/>
                                          </p:stCondLst>
                                        </p:cTn>
                                        <p:tgtEl>
                                          <p:spTgt spid="6">
                                            <p:txEl>
                                              <p:pRg st="1" end="1"/>
                                            </p:txEl>
                                          </p:spTgt>
                                        </p:tgtEl>
                                        <p:attrNameLst>
                                          <p:attrName>style.visibility</p:attrName>
                                        </p:attrNameLst>
                                      </p:cBhvr>
                                      <p:to>
                                        <p:strVal val="visible"/>
                                      </p:to>
                                    </p:set>
                                    <p:anim calcmode="lin" valueType="num">
                                      <p:cBhvr>
                                        <p:cTn id="102" dur="500" fill="hold"/>
                                        <p:tgtEl>
                                          <p:spTgt spid="6">
                                            <p:txEl>
                                              <p:pRg st="1" end="1"/>
                                            </p:txEl>
                                          </p:spTgt>
                                        </p:tgtEl>
                                        <p:attrNameLst>
                                          <p:attrName>ppt_w</p:attrName>
                                        </p:attrNameLst>
                                      </p:cBhvr>
                                      <p:tavLst>
                                        <p:tav tm="0">
                                          <p:val>
                                            <p:strVal val="#ppt_w*2.5"/>
                                          </p:val>
                                        </p:tav>
                                        <p:tav tm="100000">
                                          <p:val>
                                            <p:strVal val="#ppt_w"/>
                                          </p:val>
                                        </p:tav>
                                      </p:tavLst>
                                    </p:anim>
                                    <p:anim calcmode="lin" valueType="num">
                                      <p:cBhvr>
                                        <p:cTn id="103" dur="500" fill="hold"/>
                                        <p:tgtEl>
                                          <p:spTgt spid="6">
                                            <p:txEl>
                                              <p:pRg st="1" end="1"/>
                                            </p:txEl>
                                          </p:spTgt>
                                        </p:tgtEl>
                                        <p:attrNameLst>
                                          <p:attrName>ppt_h</p:attrName>
                                        </p:attrNameLst>
                                      </p:cBhvr>
                                      <p:tavLst>
                                        <p:tav tm="0">
                                          <p:val>
                                            <p:strVal val="#ppt_h*0.01"/>
                                          </p:val>
                                        </p:tav>
                                        <p:tav tm="100000">
                                          <p:val>
                                            <p:strVal val="#ppt_h"/>
                                          </p:val>
                                        </p:tav>
                                      </p:tavLst>
                                    </p:anim>
                                    <p:anim calcmode="lin" valueType="num">
                                      <p:cBhvr>
                                        <p:cTn id="10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05" dur="500" fill="hold"/>
                                        <p:tgtEl>
                                          <p:spTgt spid="6">
                                            <p:txEl>
                                              <p:pRg st="1" end="1"/>
                                            </p:txEl>
                                          </p:spTgt>
                                        </p:tgtEl>
                                        <p:attrNameLst>
                                          <p:attrName>ppt_y</p:attrName>
                                        </p:attrNameLst>
                                      </p:cBhvr>
                                      <p:tavLst>
                                        <p:tav tm="0">
                                          <p:val>
                                            <p:strVal val="#ppt_h+1"/>
                                          </p:val>
                                        </p:tav>
                                        <p:tav tm="100000">
                                          <p:val>
                                            <p:strVal val="#ppt_y"/>
                                          </p:val>
                                        </p:tav>
                                      </p:tavLst>
                                    </p:anim>
                                    <p:animEffect transition="in" filter="fade">
                                      <p:cBhvr>
                                        <p:cTn id="10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P spid="4" grpId="0" build="p" animBg="1"/>
      <p:bldP spid="5" grpId="0" build="p" animBg="1"/>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483768" y="332656"/>
            <a:ext cx="4248472" cy="864096"/>
          </a:xfrm>
        </p:spPr>
        <p:style>
          <a:lnRef idx="1">
            <a:schemeClr val="accent1"/>
          </a:lnRef>
          <a:fillRef idx="3">
            <a:schemeClr val="accent1"/>
          </a:fillRef>
          <a:effectRef idx="2">
            <a:schemeClr val="accent1"/>
          </a:effectRef>
          <a:fontRef idx="minor">
            <a:schemeClr val="lt1"/>
          </a:fontRef>
        </p:style>
        <p:txBody>
          <a:bodyPr>
            <a:normAutofit/>
          </a:bodyPr>
          <a:lstStyle/>
          <a:p>
            <a:r>
              <a:rPr lang="es-MX" sz="3600" dirty="0" smtClean="0">
                <a:solidFill>
                  <a:schemeClr val="tx1"/>
                </a:solidFill>
              </a:rPr>
              <a:t>    3</a:t>
            </a:r>
            <a:r>
              <a:rPr lang="es-MX" dirty="0" smtClean="0">
                <a:solidFill>
                  <a:schemeClr val="tx1"/>
                </a:solidFill>
              </a:rPr>
              <a:t> La revolución numérica</a:t>
            </a:r>
            <a:endParaRPr lang="es-MX" dirty="0">
              <a:solidFill>
                <a:schemeClr val="tx1"/>
              </a:solidFill>
            </a:endParaRPr>
          </a:p>
        </p:txBody>
      </p:sp>
      <p:sp>
        <p:nvSpPr>
          <p:cNvPr id="4" name="3 Marcador de contenido"/>
          <p:cNvSpPr>
            <a:spLocks noGrp="1"/>
          </p:cNvSpPr>
          <p:nvPr>
            <p:ph sz="half" idx="2"/>
          </p:nvPr>
        </p:nvSpPr>
        <p:spPr>
          <a:xfrm>
            <a:off x="323528" y="1340768"/>
            <a:ext cx="4032448" cy="5328592"/>
          </a:xfrm>
          <a:ln w="38100"/>
        </p:spPr>
        <p:style>
          <a:lnRef idx="1">
            <a:schemeClr val="accent4"/>
          </a:lnRef>
          <a:fillRef idx="2">
            <a:schemeClr val="accent4"/>
          </a:fillRef>
          <a:effectRef idx="1">
            <a:schemeClr val="accent4"/>
          </a:effectRef>
          <a:fontRef idx="minor">
            <a:schemeClr val="dk1"/>
          </a:fontRef>
        </p:style>
        <p:txBody>
          <a:bodyPr>
            <a:normAutofit fontScale="92500"/>
          </a:bodyPr>
          <a:lstStyle/>
          <a:p>
            <a:r>
              <a:rPr lang="es-MX" b="1" dirty="0" smtClean="0"/>
              <a:t>En nuestras sociedades contemporáneas, </a:t>
            </a:r>
            <a:r>
              <a:rPr lang="es-MX" b="1" u="sng" dirty="0" smtClean="0"/>
              <a:t>se accede </a:t>
            </a:r>
            <a:r>
              <a:rPr lang="es-MX" b="1" dirty="0" smtClean="0"/>
              <a:t>una cantidad considerable de información y conocimiento a través de </a:t>
            </a:r>
            <a:r>
              <a:rPr lang="es-MX" b="1" u="sng" dirty="0" smtClean="0"/>
              <a:t>los medios de comunicación</a:t>
            </a:r>
            <a:r>
              <a:rPr lang="es-MX" b="1" dirty="0" smtClean="0"/>
              <a:t>.</a:t>
            </a:r>
          </a:p>
          <a:p>
            <a:r>
              <a:rPr lang="es-MX" b="1" dirty="0" smtClean="0"/>
              <a:t>Integrar las TIC en los programas de formación que contiene el currículum se sugiere como </a:t>
            </a:r>
            <a:r>
              <a:rPr lang="es-MX" b="1" u="sng" dirty="0" smtClean="0"/>
              <a:t>necesidad</a:t>
            </a:r>
            <a:r>
              <a:rPr lang="es-MX" b="1" dirty="0" smtClean="0"/>
              <a:t>. </a:t>
            </a:r>
          </a:p>
          <a:p>
            <a:r>
              <a:rPr lang="es-MX" b="1" dirty="0" smtClean="0"/>
              <a:t>Para una </a:t>
            </a:r>
            <a:r>
              <a:rPr lang="es-MX" b="1" u="sng" dirty="0" smtClean="0"/>
              <a:t>educación de calidad</a:t>
            </a:r>
            <a:r>
              <a:rPr lang="es-MX" b="1" dirty="0" smtClean="0"/>
              <a:t>, </a:t>
            </a:r>
            <a:r>
              <a:rPr lang="es-MX" b="1" u="sng" dirty="0" smtClean="0"/>
              <a:t>facilitadora del aprendizaje</a:t>
            </a:r>
            <a:r>
              <a:rPr lang="es-MX" b="1" dirty="0" smtClean="0"/>
              <a:t>.</a:t>
            </a:r>
          </a:p>
          <a:p>
            <a:r>
              <a:rPr lang="es-MX" b="1" dirty="0" smtClean="0"/>
              <a:t>Supone una </a:t>
            </a:r>
            <a:r>
              <a:rPr lang="es-MX" b="1" u="sng" dirty="0" smtClean="0"/>
              <a:t>reflexión </a:t>
            </a:r>
            <a:r>
              <a:rPr lang="es-MX" b="1" dirty="0" smtClean="0"/>
              <a:t>en profundidad que va más allá.</a:t>
            </a:r>
            <a:endParaRPr lang="es-MX" b="1" dirty="0"/>
          </a:p>
        </p:txBody>
      </p:sp>
      <p:pic>
        <p:nvPicPr>
          <p:cNvPr id="14340" name="Picture 4" descr="http://www.andresvegas.es/wp-content/uploads/tic.jpg"/>
          <p:cNvPicPr>
            <a:picLocks noChangeAspect="1" noChangeArrowheads="1"/>
          </p:cNvPicPr>
          <p:nvPr/>
        </p:nvPicPr>
        <p:blipFill>
          <a:blip r:embed="rId2" cstate="print"/>
          <a:srcRect/>
          <a:stretch>
            <a:fillRect/>
          </a:stretch>
        </p:blipFill>
        <p:spPr bwMode="auto">
          <a:xfrm>
            <a:off x="4716016" y="2348879"/>
            <a:ext cx="3960440" cy="3292691"/>
          </a:xfrm>
          <a:prstGeom prst="rect">
            <a:avLst/>
          </a:prstGeom>
          <a:noFill/>
        </p:spPr>
      </p:pic>
    </p:spTree>
    <p:extLst>
      <p:ext uri="{BB962C8B-B14F-4D97-AF65-F5344CB8AC3E}">
        <p14:creationId xmlns:p14="http://schemas.microsoft.com/office/powerpoint/2010/main" xmlns="" val="3844475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8" presetClass="entr" presetSubtype="0" accel="50000" fill="hold" grpId="0" nodeType="afterEffect">
                                  <p:stCondLst>
                                    <p:cond delay="0"/>
                                  </p:stCondLst>
                                  <p:childTnLst>
                                    <p:set>
                                      <p:cBhvr>
                                        <p:cTn id="15" dur="1" fill="hold">
                                          <p:stCondLst>
                                            <p:cond delay="0"/>
                                          </p:stCondLst>
                                        </p:cTn>
                                        <p:tgtEl>
                                          <p:spTgt spid="4">
                                            <p:bg/>
                                          </p:spTgt>
                                        </p:tgtEl>
                                        <p:attrNameLst>
                                          <p:attrName>style.visibility</p:attrName>
                                        </p:attrNameLst>
                                      </p:cBhvr>
                                      <p:to>
                                        <p:strVal val="visible"/>
                                      </p:to>
                                    </p:set>
                                    <p:anim calcmode="lin" valueType="num">
                                      <p:cBhvr>
                                        <p:cTn id="16" dur="1000" fill="hold"/>
                                        <p:tgtEl>
                                          <p:spTgt spid="4">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4">
                                            <p:bg/>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4">
                                            <p:bg/>
                                          </p:spTgt>
                                        </p:tgtEl>
                                        <p:attrNameLst>
                                          <p:attrName>ppt_y</p:attrName>
                                        </p:attrNameLst>
                                      </p:cBhvr>
                                      <p:tavLst>
                                        <p:tav tm="0">
                                          <p:val>
                                            <p:strVal val="#ppt_y"/>
                                          </p:val>
                                        </p:tav>
                                        <p:tav tm="100000">
                                          <p:val>
                                            <p:strVal val="#ppt_y"/>
                                          </p:val>
                                        </p:tav>
                                      </p:tavLst>
                                    </p:anim>
                                    <p:animEffect transition="in" filter="fade">
                                      <p:cBhvr>
                                        <p:cTn id="19" dur="1000"/>
                                        <p:tgtEl>
                                          <p:spTgt spid="4">
                                            <p:bg/>
                                          </p:spTgt>
                                        </p:tgtEl>
                                      </p:cBhvr>
                                    </p:animEffect>
                                  </p:childTnLst>
                                </p:cTn>
                              </p:par>
                            </p:childTnLst>
                          </p:cTn>
                        </p:par>
                        <p:par>
                          <p:cTn id="20" fill="hold">
                            <p:stCondLst>
                              <p:cond delay="1500"/>
                            </p:stCondLst>
                            <p:childTnLst>
                              <p:par>
                                <p:cTn id="21" presetID="48" presetClass="entr" presetSubtype="0" accel="5000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6" dur="1000"/>
                                        <p:tgtEl>
                                          <p:spTgt spid="4">
                                            <p:txEl>
                                              <p:pRg st="0" end="0"/>
                                            </p:txEl>
                                          </p:spTgt>
                                        </p:tgtEl>
                                      </p:cBhvr>
                                    </p:animEffect>
                                  </p:childTnLst>
                                </p:cTn>
                              </p:par>
                            </p:childTnLst>
                          </p:cTn>
                        </p:par>
                        <p:par>
                          <p:cTn id="27" fill="hold">
                            <p:stCondLst>
                              <p:cond delay="2500"/>
                            </p:stCondLst>
                            <p:childTnLst>
                              <p:par>
                                <p:cTn id="28" presetID="48" presetClass="entr" presetSubtype="0" accel="50000"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1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33" dur="1000"/>
                                        <p:tgtEl>
                                          <p:spTgt spid="4">
                                            <p:txEl>
                                              <p:pRg st="1" end="1"/>
                                            </p:txEl>
                                          </p:spTgt>
                                        </p:tgtEl>
                                      </p:cBhvr>
                                    </p:animEffect>
                                  </p:childTnLst>
                                </p:cTn>
                              </p:par>
                            </p:childTnLst>
                          </p:cTn>
                        </p:par>
                        <p:par>
                          <p:cTn id="34" fill="hold">
                            <p:stCondLst>
                              <p:cond delay="3500"/>
                            </p:stCondLst>
                            <p:childTnLst>
                              <p:par>
                                <p:cTn id="35" presetID="48" presetClass="entr" presetSubtype="0" accel="50000" fill="hold" grpId="0" nodeType="after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1000" fill="hold"/>
                                        <p:tgtEl>
                                          <p:spTgt spid="4">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4">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40" dur="1000"/>
                                        <p:tgtEl>
                                          <p:spTgt spid="4">
                                            <p:txEl>
                                              <p:pRg st="2" end="2"/>
                                            </p:txEl>
                                          </p:spTgt>
                                        </p:tgtEl>
                                      </p:cBhvr>
                                    </p:animEffect>
                                  </p:childTnLst>
                                </p:cTn>
                              </p:par>
                            </p:childTnLst>
                          </p:cTn>
                        </p:par>
                        <p:par>
                          <p:cTn id="41" fill="hold">
                            <p:stCondLst>
                              <p:cond delay="4500"/>
                            </p:stCondLst>
                            <p:childTnLst>
                              <p:par>
                                <p:cTn id="42" presetID="48" presetClass="entr" presetSubtype="0" accel="50000" fill="hold" grpId="0" nodeType="after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p:cTn id="44" dur="1000" fill="hold"/>
                                        <p:tgtEl>
                                          <p:spTgt spid="4">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4">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47" dur="1000"/>
                                        <p:tgtEl>
                                          <p:spTgt spid="4">
                                            <p:txEl>
                                              <p:pRg st="3" end="3"/>
                                            </p:txEl>
                                          </p:spTgt>
                                        </p:tgtEl>
                                      </p:cBhvr>
                                    </p:animEffect>
                                  </p:childTnLst>
                                </p:cTn>
                              </p:par>
                            </p:childTnLst>
                          </p:cTn>
                        </p:par>
                        <p:par>
                          <p:cTn id="48" fill="hold">
                            <p:stCondLst>
                              <p:cond delay="5500"/>
                            </p:stCondLst>
                            <p:childTnLst>
                              <p:par>
                                <p:cTn id="49" presetID="8" presetClass="emph" presetSubtype="0" fill="hold" nodeType="afterEffect">
                                  <p:stCondLst>
                                    <p:cond delay="0"/>
                                  </p:stCondLst>
                                  <p:childTnLst>
                                    <p:animRot by="21600000">
                                      <p:cBhvr>
                                        <p:cTn id="50" dur="2000" fill="hold"/>
                                        <p:tgtEl>
                                          <p:spTgt spid="143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368152"/>
          </a:xfrm>
        </p:spPr>
        <p:style>
          <a:lnRef idx="1">
            <a:schemeClr val="dk1"/>
          </a:lnRef>
          <a:fillRef idx="3">
            <a:schemeClr val="dk1"/>
          </a:fillRef>
          <a:effectRef idx="2">
            <a:schemeClr val="dk1"/>
          </a:effectRef>
          <a:fontRef idx="minor">
            <a:schemeClr val="lt1"/>
          </a:fontRef>
        </p:style>
        <p:txBody>
          <a:bodyPr>
            <a:noAutofit/>
          </a:bodyPr>
          <a:lstStyle/>
          <a:p>
            <a:r>
              <a:rPr lang="es-MX" sz="3600" b="1" dirty="0" smtClean="0"/>
              <a:t>Las reflexiones e investigaciones relativas al currículum indican 4 orientaciones:</a:t>
            </a:r>
            <a:endParaRPr lang="es-MX" sz="3600" b="1" dirty="0"/>
          </a:p>
        </p:txBody>
      </p:sp>
      <p:sp>
        <p:nvSpPr>
          <p:cNvPr id="3" name="2 Marcador de contenido"/>
          <p:cNvSpPr>
            <a:spLocks noGrp="1"/>
          </p:cNvSpPr>
          <p:nvPr>
            <p:ph idx="1"/>
          </p:nvPr>
        </p:nvSpPr>
        <p:spPr>
          <a:xfrm>
            <a:off x="467544" y="1988840"/>
            <a:ext cx="8229600" cy="4525963"/>
          </a:xfrm>
          <a:ln w="57150">
            <a:prstDash val="sysDash"/>
          </a:ln>
        </p:spPr>
        <p:style>
          <a:lnRef idx="1">
            <a:schemeClr val="dk1"/>
          </a:lnRef>
          <a:fillRef idx="2">
            <a:schemeClr val="dk1"/>
          </a:fillRef>
          <a:effectRef idx="1">
            <a:schemeClr val="dk1"/>
          </a:effectRef>
          <a:fontRef idx="minor">
            <a:schemeClr val="dk1"/>
          </a:fontRef>
        </p:style>
        <p:txBody>
          <a:bodyPr>
            <a:normAutofit/>
          </a:bodyPr>
          <a:lstStyle/>
          <a:p>
            <a:pPr marL="514350" indent="-514350">
              <a:buFont typeface="+mj-lt"/>
              <a:buAutoNum type="alphaLcParenR"/>
            </a:pPr>
            <a:r>
              <a:rPr lang="es-MX" dirty="0" smtClean="0"/>
              <a:t>La redefinición del concepto de currículum que lo diferencia cada vez mas de los planes y programas de estudio.</a:t>
            </a:r>
          </a:p>
          <a:p>
            <a:pPr marL="514350" indent="-514350">
              <a:buFont typeface="+mj-lt"/>
              <a:buAutoNum type="alphaLcParenR"/>
            </a:pPr>
            <a:r>
              <a:rPr lang="es-MX" dirty="0" smtClean="0"/>
              <a:t>La diversificación de los métodos de elaboración de los currículum.</a:t>
            </a:r>
          </a:p>
          <a:p>
            <a:pPr marL="514350" indent="-514350">
              <a:buFont typeface="+mj-lt"/>
              <a:buAutoNum type="alphaLcParenR"/>
            </a:pPr>
            <a:r>
              <a:rPr lang="es-MX" dirty="0" smtClean="0"/>
              <a:t>La introducción de cambios en los aspectos estructurales que regulan los cursos.</a:t>
            </a:r>
          </a:p>
          <a:p>
            <a:pPr marL="514350" indent="-514350">
              <a:buFont typeface="+mj-lt"/>
              <a:buAutoNum type="alphaLcParenR"/>
            </a:pPr>
            <a:r>
              <a:rPr lang="es-MX" dirty="0" smtClean="0"/>
              <a:t>La introducción de cambios en los contenidos y métodos de enseñanza. </a:t>
            </a:r>
          </a:p>
        </p:txBody>
      </p:sp>
    </p:spTree>
    <p:extLst>
      <p:ext uri="{BB962C8B-B14F-4D97-AF65-F5344CB8AC3E}">
        <p14:creationId xmlns:p14="http://schemas.microsoft.com/office/powerpoint/2010/main" xmlns="" val="28067618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9" presetClass="entr" presetSubtype="0" accel="10000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 calcmode="lin" valueType="num">
                                      <p:cBhvr>
                                        <p:cTn id="24"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bg/>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39" presetClass="entr" presetSubtype="0" accel="10000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39" presetClass="entr" presetSubtype="0" accel="100000" fill="hold" grpId="0" nodeType="after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p:cTn id="38"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39" presetClass="entr" presetSubtype="0" accel="100000" fill="hold" grpId="0" nodeType="after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39" presetClass="entr" presetSubtype="0" accel="100000" fill="hold" grpId="0" nodeType="after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431032"/>
          </a:xfrm>
        </p:spPr>
        <p:style>
          <a:lnRef idx="1">
            <a:schemeClr val="accent6"/>
          </a:lnRef>
          <a:fillRef idx="3">
            <a:schemeClr val="accent6"/>
          </a:fillRef>
          <a:effectRef idx="2">
            <a:schemeClr val="accent6"/>
          </a:effectRef>
          <a:fontRef idx="minor">
            <a:schemeClr val="lt1"/>
          </a:fontRef>
        </p:style>
        <p:txBody>
          <a:bodyPr>
            <a:noAutofit/>
          </a:bodyPr>
          <a:lstStyle/>
          <a:p>
            <a:r>
              <a:rPr lang="es-MX" sz="2800" b="1" dirty="0" err="1" smtClean="0">
                <a:solidFill>
                  <a:schemeClr val="tx1"/>
                </a:solidFill>
              </a:rPr>
              <a:t>Braslawski</a:t>
            </a:r>
            <a:r>
              <a:rPr lang="es-MX" sz="2800" b="1" dirty="0" smtClean="0">
                <a:solidFill>
                  <a:schemeClr val="tx1"/>
                </a:solidFill>
              </a:rPr>
              <a:t> (2001, 13) identificó 5 convergencias en las reformas educativas que se vienen desarrollando en el mundo.</a:t>
            </a:r>
            <a:endParaRPr lang="es-MX" sz="2800" b="1" dirty="0">
              <a:solidFill>
                <a:schemeClr val="tx1"/>
              </a:solidFill>
            </a:endParaRPr>
          </a:p>
        </p:txBody>
      </p:sp>
      <p:sp>
        <p:nvSpPr>
          <p:cNvPr id="3" name="2 Marcador de contenido"/>
          <p:cNvSpPr>
            <a:spLocks noGrp="1"/>
          </p:cNvSpPr>
          <p:nvPr>
            <p:ph idx="1"/>
          </p:nvPr>
        </p:nvSpPr>
        <p:spPr>
          <a:xfrm>
            <a:off x="467544" y="2060848"/>
            <a:ext cx="8229600" cy="4525963"/>
          </a:xfrm>
          <a:ln w="57150">
            <a:prstDash val="sysDash"/>
          </a:ln>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buFont typeface="+mj-lt"/>
              <a:buAutoNum type="arabicParenR"/>
            </a:pPr>
            <a:r>
              <a:rPr lang="es-MX" dirty="0" smtClean="0"/>
              <a:t>Consideración de flexibilidad estructural.</a:t>
            </a:r>
          </a:p>
          <a:p>
            <a:pPr marL="514350" indent="-514350">
              <a:buFont typeface="+mj-lt"/>
              <a:buAutoNum type="arabicParenR"/>
            </a:pPr>
            <a:r>
              <a:rPr lang="es-MX" dirty="0" smtClean="0"/>
              <a:t>Orientación de la formación hacia el desarrollo de competencias.</a:t>
            </a:r>
          </a:p>
          <a:p>
            <a:pPr marL="514350" indent="-514350">
              <a:buFont typeface="+mj-lt"/>
              <a:buAutoNum type="arabicParenR"/>
            </a:pPr>
            <a:r>
              <a:rPr lang="es-MX" dirty="0" smtClean="0"/>
              <a:t>Tentativa de reducir la fragmentación por medio del estímulo de prácticas pedagógicas inter y multidisciplinarias.</a:t>
            </a:r>
          </a:p>
          <a:p>
            <a:pPr marL="514350" indent="-514350">
              <a:buFont typeface="+mj-lt"/>
              <a:buAutoNum type="arabicParenR"/>
            </a:pPr>
            <a:r>
              <a:rPr lang="es-MX" dirty="0" smtClean="0"/>
              <a:t>Introducción de opciones para los alumnos, cuando éstas no existan.</a:t>
            </a:r>
          </a:p>
          <a:p>
            <a:pPr marL="514350" indent="-514350">
              <a:buFont typeface="+mj-lt"/>
              <a:buAutoNum type="arabicParenR"/>
            </a:pPr>
            <a:r>
              <a:rPr lang="es-MX" dirty="0" smtClean="0"/>
              <a:t>Recuperación de la pedagogía por proyectos.</a:t>
            </a:r>
            <a:endParaRPr lang="es-MX" dirty="0"/>
          </a:p>
        </p:txBody>
      </p:sp>
    </p:spTree>
    <p:extLst>
      <p:ext uri="{BB962C8B-B14F-4D97-AF65-F5344CB8AC3E}">
        <p14:creationId xmlns:p14="http://schemas.microsoft.com/office/powerpoint/2010/main" xmlns="" val="133004372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8" presetClass="entr" presetSubtype="0" accel="5000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bg/>
                                          </p:spTgt>
                                        </p:tgtEl>
                                        <p:attrNameLst>
                                          <p:attrName>ppt_y</p:attrName>
                                        </p:attrNameLst>
                                      </p:cBhvr>
                                      <p:tavLst>
                                        <p:tav tm="0">
                                          <p:val>
                                            <p:strVal val="#ppt_y"/>
                                          </p:val>
                                        </p:tav>
                                        <p:tav tm="100000">
                                          <p:val>
                                            <p:strVal val="#ppt_y"/>
                                          </p:val>
                                        </p:tav>
                                      </p:tavLst>
                                    </p:anim>
                                    <p:animEffect transition="in" filter="fade">
                                      <p:cBhvr>
                                        <p:cTn id="15" dur="1000"/>
                                        <p:tgtEl>
                                          <p:spTgt spid="3">
                                            <p:bg/>
                                          </p:spTgt>
                                        </p:tgtEl>
                                      </p:cBhvr>
                                    </p:animEffect>
                                  </p:childTnLst>
                                </p:cTn>
                              </p:par>
                            </p:childTnLst>
                          </p:cTn>
                        </p:par>
                        <p:par>
                          <p:cTn id="16" fill="hold">
                            <p:stCondLst>
                              <p:cond delay="1500"/>
                            </p:stCondLst>
                            <p:childTnLst>
                              <p:par>
                                <p:cTn id="17" presetID="48" presetClass="entr" presetSubtype="0" accel="5000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2" dur="1000"/>
                                        <p:tgtEl>
                                          <p:spTgt spid="3">
                                            <p:txEl>
                                              <p:pRg st="0" end="0"/>
                                            </p:txEl>
                                          </p:spTgt>
                                        </p:tgtEl>
                                      </p:cBhvr>
                                    </p:animEffect>
                                  </p:childTnLst>
                                </p:cTn>
                              </p:par>
                            </p:childTnLst>
                          </p:cTn>
                        </p:par>
                        <p:par>
                          <p:cTn id="23" fill="hold">
                            <p:stCondLst>
                              <p:cond delay="2500"/>
                            </p:stCondLst>
                            <p:childTnLst>
                              <p:par>
                                <p:cTn id="24" presetID="48" presetClass="entr" presetSubtype="0" accel="5000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1" end="1"/>
                                            </p:txEl>
                                          </p:spTgt>
                                        </p:tgtEl>
                                      </p:cBhvr>
                                    </p:animEffect>
                                  </p:childTnLst>
                                </p:cTn>
                              </p:par>
                            </p:childTnLst>
                          </p:cTn>
                        </p:par>
                        <p:par>
                          <p:cTn id="30" fill="hold">
                            <p:stCondLst>
                              <p:cond delay="3500"/>
                            </p:stCondLst>
                            <p:childTnLst>
                              <p:par>
                                <p:cTn id="31" presetID="48" presetClass="entr" presetSubtype="0" accel="50000"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6" dur="1000"/>
                                        <p:tgtEl>
                                          <p:spTgt spid="3">
                                            <p:txEl>
                                              <p:pRg st="2" end="2"/>
                                            </p:txEl>
                                          </p:spTgt>
                                        </p:tgtEl>
                                      </p:cBhvr>
                                    </p:animEffect>
                                  </p:childTnLst>
                                </p:cTn>
                              </p:par>
                            </p:childTnLst>
                          </p:cTn>
                        </p:par>
                        <p:par>
                          <p:cTn id="37" fill="hold">
                            <p:stCondLst>
                              <p:cond delay="4500"/>
                            </p:stCondLst>
                            <p:childTnLst>
                              <p:par>
                                <p:cTn id="38" presetID="48" presetClass="entr" presetSubtype="0" accel="5000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3" end="3"/>
                                            </p:txEl>
                                          </p:spTgt>
                                        </p:tgtEl>
                                      </p:cBhvr>
                                    </p:animEffect>
                                  </p:childTnLst>
                                </p:cTn>
                              </p:par>
                            </p:childTnLst>
                          </p:cTn>
                        </p:par>
                        <p:par>
                          <p:cTn id="44" fill="hold">
                            <p:stCondLst>
                              <p:cond delay="5500"/>
                            </p:stCondLst>
                            <p:childTnLst>
                              <p:par>
                                <p:cTn id="45" presetID="48" presetClass="entr" presetSubtype="0" accel="50000"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Paj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78</TotalTime>
  <Words>2460</Words>
  <Application>Microsoft Office PowerPoint</Application>
  <PresentationFormat>Presentación en pantalla (4:3)</PresentationFormat>
  <Paragraphs>105</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Paja</vt:lpstr>
      <vt:lpstr>Revisión de la competencia como organizadora de los programas de formación: hacia un desempeño competente</vt:lpstr>
      <vt:lpstr>Diapositiva 2</vt:lpstr>
      <vt:lpstr>Diapositiva 3</vt:lpstr>
      <vt:lpstr>Diapositiva 4</vt:lpstr>
      <vt:lpstr>2. CONTEXTO GENERAL DE REFORMAS</vt:lpstr>
      <vt:lpstr>ADAPTACIÓN DE LOS CURRÍCULUM EN 3 PARÁMETROS:</vt:lpstr>
      <vt:lpstr>Diapositiva 7</vt:lpstr>
      <vt:lpstr>Las reflexiones e investigaciones relativas al currículum indican 4 orientaciones:</vt:lpstr>
      <vt:lpstr>Braslawski (2001, 13) identificó 5 convergencias en las reformas educativas que se vienen desarrollando en el mundo.</vt:lpstr>
      <vt:lpstr>Diapositiva 10</vt:lpstr>
      <vt:lpstr>Diapositiva 11</vt:lpstr>
      <vt:lpstr>4.Queda por construir una verdadera teoría de competencias</vt:lpstr>
      <vt:lpstr>Diapositiva 13</vt:lpstr>
      <vt:lpstr>5.Hacia una concepción de noción de competencia</vt:lpstr>
      <vt:lpstr>Diapositiva 15</vt:lpstr>
      <vt:lpstr>Diapositiva 16</vt:lpstr>
      <vt:lpstr>6. Una concepción situada de competencia</vt:lpstr>
      <vt:lpstr>Diapositiva 18</vt:lpstr>
      <vt:lpstr>7.- ABORDAJE DE LOS PROGRAMAS DE ESTUDIOS A PARTIR DE LAS SITUACIONES: HACIA LA CONSTRUCCIÓN DE PROGRAMAS POR COMPETENCIA</vt:lpstr>
      <vt:lpstr>Diapositiva 20</vt:lpstr>
      <vt:lpstr>Diapositiva 21</vt:lpstr>
      <vt:lpstr>Diapositiva 22</vt:lpstr>
      <vt:lpstr>Diapositiva 23</vt:lpstr>
      <vt:lpstr>Diapositiva 24</vt:lpstr>
      <vt:lpstr>Diapositiva 25</vt:lpstr>
      <vt:lpstr>8. Conclusión</vt:lpstr>
      <vt:lpstr>Diapositiva 27</vt:lpstr>
      <vt:lpstr>Bibliografia</vt:lpstr>
    </vt:vector>
  </TitlesOfParts>
  <Company>Hogar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de la competencia como organizadora de los programas de formación: hacia un desempeño competente</dc:title>
  <dc:creator>Luz</dc:creator>
  <cp:lastModifiedBy>Katia</cp:lastModifiedBy>
  <cp:revision>8</cp:revision>
  <dcterms:created xsi:type="dcterms:W3CDTF">2013-09-14T18:20:23Z</dcterms:created>
  <dcterms:modified xsi:type="dcterms:W3CDTF">2013-09-17T13:11:28Z</dcterms:modified>
</cp:coreProperties>
</file>